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7" r:id="rId4"/>
    <p:sldId id="262" r:id="rId5"/>
    <p:sldId id="263" r:id="rId6"/>
    <p:sldId id="271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8731" autoAdjust="0"/>
  </p:normalViewPr>
  <p:slideViewPr>
    <p:cSldViewPr snapToGrid="0">
      <p:cViewPr varScale="1">
        <p:scale>
          <a:sx n="91" d="100"/>
          <a:sy n="91" d="100"/>
        </p:scale>
        <p:origin x="13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E865A-DFE3-412D-9394-234553DB92AA}" type="datetimeFigureOut">
              <a:rPr lang="pt-BR" smtClean="0"/>
              <a:t>03/02/2016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F57FB-92A4-4687-A16F-1B50A276F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380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async em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override</a:t>
            </a:r>
            <a:r>
              <a:rPr lang="pt-BR" baseline="0" dirty="0" smtClean="0"/>
              <a:t> e em eventos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57FB-92A4-4687-A16F-1B50A276FA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162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57FB-92A4-4687-A16F-1B50A276FA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358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ConfigureAwait</a:t>
            </a:r>
            <a:r>
              <a:rPr lang="pt-BR" dirty="0" smtClean="0"/>
              <a:t>(false);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57FB-92A4-4687-A16F-1B50A276FA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30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Mostrar Exemplo VS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57FB-92A4-4687-A16F-1B50A276FA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858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Mostrar Exemplo VS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57FB-92A4-4687-A16F-1B50A276FA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375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https://msdn.microsoft.com/pt-br/library/system.threading.tasks.task.run(v=vs.110).aspx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57FB-92A4-4687-A16F-1B50A276FA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023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Mostrar Exemplo VS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57FB-92A4-4687-A16F-1B50A276FA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697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Mostrar Exemplo VS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F57FB-92A4-4687-A16F-1B50A276FA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91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4F0D-F1F6-4179-8BF5-6A2D708DDDB0}" type="datetimeFigureOut">
              <a:rPr lang="pt-BR" smtClean="0"/>
              <a:t>03/02/2016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61B1-BC03-42E0-B449-52862B128F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10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4F0D-F1F6-4179-8BF5-6A2D708DDDB0}" type="datetimeFigureOut">
              <a:rPr lang="pt-BR" smtClean="0"/>
              <a:t>03/02/2016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61B1-BC03-42E0-B449-52862B128F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67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4F0D-F1F6-4179-8BF5-6A2D708DDDB0}" type="datetimeFigureOut">
              <a:rPr lang="pt-BR" smtClean="0"/>
              <a:t>03/02/2016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61B1-BC03-42E0-B449-52862B128F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40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4F0D-F1F6-4179-8BF5-6A2D708DDDB0}" type="datetimeFigureOut">
              <a:rPr lang="pt-BR" smtClean="0"/>
              <a:t>03/02/2016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61B1-BC03-42E0-B449-52862B128F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63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4F0D-F1F6-4179-8BF5-6A2D708DDDB0}" type="datetimeFigureOut">
              <a:rPr lang="pt-BR" smtClean="0"/>
              <a:t>03/02/2016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61B1-BC03-42E0-B449-52862B128F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72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4F0D-F1F6-4179-8BF5-6A2D708DDDB0}" type="datetimeFigureOut">
              <a:rPr lang="pt-BR" smtClean="0"/>
              <a:t>03/02/2016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61B1-BC03-42E0-B449-52862B128F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63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4F0D-F1F6-4179-8BF5-6A2D708DDDB0}" type="datetimeFigureOut">
              <a:rPr lang="pt-BR" smtClean="0"/>
              <a:t>03/02/2016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61B1-BC03-42E0-B449-52862B128F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43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4F0D-F1F6-4179-8BF5-6A2D708DDDB0}" type="datetimeFigureOut">
              <a:rPr lang="pt-BR" smtClean="0"/>
              <a:t>03/02/2016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61B1-BC03-42E0-B449-52862B128F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1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4F0D-F1F6-4179-8BF5-6A2D708DDDB0}" type="datetimeFigureOut">
              <a:rPr lang="pt-BR" smtClean="0"/>
              <a:t>03/02/2016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61B1-BC03-42E0-B449-52862B128F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87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4F0D-F1F6-4179-8BF5-6A2D708DDDB0}" type="datetimeFigureOut">
              <a:rPr lang="pt-BR" smtClean="0"/>
              <a:t>03/02/2016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61B1-BC03-42E0-B449-52862B128F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69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4F0D-F1F6-4179-8BF5-6A2D708DDDB0}" type="datetimeFigureOut">
              <a:rPr lang="pt-BR" smtClean="0"/>
              <a:t>03/02/2016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61B1-BC03-42E0-B449-52862B128F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01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14F0D-F1F6-4179-8BF5-6A2D708DDDB0}" type="datetimeFigureOut">
              <a:rPr lang="pt-BR" smtClean="0"/>
              <a:t>03/02/2016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D61B1-BC03-42E0-B449-52862B128F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13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Universal Apps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º </a:t>
            </a:r>
            <a:r>
              <a:rPr lang="en-US" b="1" dirty="0" err="1" smtClean="0"/>
              <a:t>Dia</a:t>
            </a:r>
            <a:r>
              <a:rPr lang="en-US" b="1" dirty="0" smtClean="0"/>
              <a:t> – Asynchronous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442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Task - Métodos Importantes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2830"/>
          </a:xfrm>
        </p:spPr>
        <p:txBody>
          <a:bodyPr>
            <a:normAutofit fontScale="47500" lnSpcReduction="20000"/>
          </a:bodyPr>
          <a:lstStyle/>
          <a:p>
            <a:r>
              <a:rPr lang="pt-BR" sz="4700" dirty="0" smtClean="0"/>
              <a:t>Task.WhenAll</a:t>
            </a:r>
          </a:p>
          <a:p>
            <a:pPr lvl="1"/>
            <a:r>
              <a:rPr lang="pt-BR" sz="4400" dirty="0" smtClean="0"/>
              <a:t>Espera assincronamente que todas as Tasks sejam concluídas</a:t>
            </a:r>
          </a:p>
          <a:p>
            <a:pPr lvl="1"/>
            <a:endParaRPr lang="pt-BR" dirty="0"/>
          </a:p>
          <a:p>
            <a:pPr marL="0" indent="0">
              <a:buNone/>
            </a:pPr>
            <a:r>
              <a:rPr lang="en-US" sz="3300" dirty="0" smtClean="0">
                <a:solidFill>
                  <a:srgbClr val="2B91AF"/>
                </a:solidFill>
                <a:highlight>
                  <a:srgbClr val="FFFFFF"/>
                </a:highlight>
              </a:rPr>
              <a:t>    Task</a:t>
            </a:r>
            <a:r>
              <a:rPr lang="en-US" sz="3300" dirty="0">
                <a:solidFill>
                  <a:srgbClr val="000000"/>
                </a:solidFill>
                <a:highlight>
                  <a:srgbClr val="FFFFFF"/>
                </a:highlight>
              </a:rPr>
              <a:t>[] </a:t>
            </a:r>
            <a:r>
              <a:rPr lang="en-US" sz="3300" dirty="0" err="1">
                <a:solidFill>
                  <a:srgbClr val="000000"/>
                </a:solidFill>
                <a:highlight>
                  <a:srgbClr val="FFFFFF"/>
                </a:highlight>
              </a:rPr>
              <a:t>asyncOps</a:t>
            </a:r>
            <a:r>
              <a:rPr lang="en-US" sz="3300" dirty="0">
                <a:solidFill>
                  <a:srgbClr val="000000"/>
                </a:solidFill>
                <a:highlight>
                  <a:srgbClr val="FFFFFF"/>
                </a:highlight>
              </a:rPr>
              <a:t> = (</a:t>
            </a:r>
            <a:r>
              <a:rPr lang="en-US" sz="3300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33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300" dirty="0" err="1">
                <a:solidFill>
                  <a:srgbClr val="000000"/>
                </a:solidFill>
                <a:highlight>
                  <a:srgbClr val="FFFFFF"/>
                </a:highlight>
              </a:rPr>
              <a:t>addr</a:t>
            </a:r>
            <a:r>
              <a:rPr lang="en-US" sz="33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300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33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300" dirty="0" err="1">
                <a:solidFill>
                  <a:srgbClr val="000000"/>
                </a:solidFill>
                <a:highlight>
                  <a:srgbClr val="FFFFFF"/>
                </a:highlight>
              </a:rPr>
              <a:t>addrs</a:t>
            </a:r>
            <a:r>
              <a:rPr lang="en-US" sz="33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300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sz="33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300" dirty="0" err="1">
                <a:solidFill>
                  <a:srgbClr val="000000"/>
                </a:solidFill>
                <a:highlight>
                  <a:srgbClr val="FFFFFF"/>
                </a:highlight>
              </a:rPr>
              <a:t>SendMailAsync</a:t>
            </a:r>
            <a:r>
              <a:rPr lang="en-US" sz="33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3300" dirty="0" err="1">
                <a:solidFill>
                  <a:srgbClr val="000000"/>
                </a:solidFill>
                <a:highlight>
                  <a:srgbClr val="FFFFFF"/>
                </a:highlight>
              </a:rPr>
              <a:t>addr</a:t>
            </a:r>
            <a:r>
              <a:rPr lang="en-US" sz="3300" dirty="0">
                <a:solidFill>
                  <a:srgbClr val="000000"/>
                </a:solidFill>
                <a:highlight>
                  <a:srgbClr val="FFFFFF"/>
                </a:highlight>
              </a:rPr>
              <a:t>)).</a:t>
            </a:r>
            <a:r>
              <a:rPr lang="en-US" sz="3300" dirty="0" err="1">
                <a:solidFill>
                  <a:srgbClr val="000000"/>
                </a:solidFill>
                <a:highlight>
                  <a:srgbClr val="FFFFFF"/>
                </a:highlight>
              </a:rPr>
              <a:t>ToArray</a:t>
            </a:r>
            <a:r>
              <a:rPr lang="en-US" sz="3300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pPr marL="0" indent="0">
              <a:buNone/>
            </a:pPr>
            <a:r>
              <a:rPr lang="pt-BR" sz="33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pt-BR" sz="33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endParaRPr lang="pt-BR" sz="3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33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pt-BR" sz="33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endParaRPr lang="pt-BR" sz="3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33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pt-BR" sz="3300" dirty="0">
                <a:solidFill>
                  <a:srgbClr val="0000FF"/>
                </a:solidFill>
                <a:highlight>
                  <a:srgbClr val="FFFFFF"/>
                </a:highlight>
              </a:rPr>
              <a:t>await</a:t>
            </a:r>
            <a:r>
              <a:rPr lang="pt-BR" sz="33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3300" dirty="0">
                <a:solidFill>
                  <a:srgbClr val="2B91AF"/>
                </a:solidFill>
                <a:highlight>
                  <a:srgbClr val="FFFFFF"/>
                </a:highlight>
              </a:rPr>
              <a:t>Task</a:t>
            </a:r>
            <a:r>
              <a:rPr lang="pt-BR" sz="3300" dirty="0">
                <a:solidFill>
                  <a:srgbClr val="000000"/>
                </a:solidFill>
                <a:highlight>
                  <a:srgbClr val="FFFFFF"/>
                </a:highlight>
              </a:rPr>
              <a:t>.WhenAll(</a:t>
            </a:r>
            <a:r>
              <a:rPr lang="pt-BR" sz="3300" dirty="0" err="1">
                <a:solidFill>
                  <a:srgbClr val="000000"/>
                </a:solidFill>
                <a:highlight>
                  <a:srgbClr val="FFFFFF"/>
                </a:highlight>
              </a:rPr>
              <a:t>asyncOps</a:t>
            </a:r>
            <a:r>
              <a:rPr lang="pt-BR" sz="33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None/>
            </a:pPr>
            <a:r>
              <a:rPr lang="pt-BR" sz="33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</a:t>
            </a:r>
            <a:r>
              <a:rPr lang="en-US" sz="3300" dirty="0">
                <a:solidFill>
                  <a:srgbClr val="008000"/>
                </a:solidFill>
                <a:highlight>
                  <a:srgbClr val="FFFFFF"/>
                </a:highlight>
              </a:rPr>
              <a:t>// continue running after the tasks are </a:t>
            </a:r>
            <a:r>
              <a:rPr lang="en-US" sz="33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completed</a:t>
            </a:r>
            <a:endParaRPr lang="pt-BR" sz="33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33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}</a:t>
            </a:r>
          </a:p>
          <a:p>
            <a:pPr marL="0" indent="0">
              <a:buNone/>
            </a:pPr>
            <a:r>
              <a:rPr lang="pt-BR" sz="33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pt-BR" sz="33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pt-BR" sz="33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pt-BR" sz="3300" dirty="0" err="1" smtClean="0">
                <a:solidFill>
                  <a:srgbClr val="2B91AF"/>
                </a:solidFill>
                <a:highlight>
                  <a:srgbClr val="FFFFFF"/>
                </a:highlight>
              </a:rPr>
              <a:t>Exception</a:t>
            </a:r>
            <a:r>
              <a:rPr lang="pt-BR" sz="33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3300" dirty="0" err="1">
                <a:solidFill>
                  <a:srgbClr val="000000"/>
                </a:solidFill>
                <a:highlight>
                  <a:srgbClr val="FFFFFF"/>
                </a:highlight>
              </a:rPr>
              <a:t>exc</a:t>
            </a:r>
            <a:r>
              <a:rPr lang="pt-BR" sz="3300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pt-BR" sz="33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pt-BR" sz="33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endParaRPr lang="pt-BR" sz="3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33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33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foreach</a:t>
            </a:r>
            <a:r>
              <a:rPr lang="en-US" sz="33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3300" dirty="0" smtClean="0">
                <a:solidFill>
                  <a:srgbClr val="2B91AF"/>
                </a:solidFill>
                <a:highlight>
                  <a:srgbClr val="FFFFFF"/>
                </a:highlight>
              </a:rPr>
              <a:t>Task</a:t>
            </a:r>
            <a:r>
              <a:rPr lang="en-US" sz="33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300" dirty="0">
                <a:solidFill>
                  <a:srgbClr val="000000"/>
                </a:solidFill>
                <a:highlight>
                  <a:srgbClr val="FFFFFF"/>
                </a:highlight>
              </a:rPr>
              <a:t>faulted </a:t>
            </a:r>
            <a:r>
              <a:rPr lang="en-US" sz="3300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33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300" dirty="0" err="1">
                <a:solidFill>
                  <a:srgbClr val="000000"/>
                </a:solidFill>
                <a:highlight>
                  <a:srgbClr val="FFFFFF"/>
                </a:highlight>
              </a:rPr>
              <a:t>asyncOps.Where</a:t>
            </a:r>
            <a:r>
              <a:rPr lang="en-US" sz="3300" dirty="0">
                <a:solidFill>
                  <a:srgbClr val="000000"/>
                </a:solidFill>
                <a:highlight>
                  <a:srgbClr val="FFFFFF"/>
                </a:highlight>
              </a:rPr>
              <a:t>(t =&gt; </a:t>
            </a:r>
            <a:r>
              <a:rPr lang="en-US" sz="3300" dirty="0" err="1">
                <a:solidFill>
                  <a:srgbClr val="000000"/>
                </a:solidFill>
                <a:highlight>
                  <a:srgbClr val="FFFFFF"/>
                </a:highlight>
              </a:rPr>
              <a:t>t.IsFaulted</a:t>
            </a:r>
            <a:r>
              <a:rPr lang="en-US" sz="3300" dirty="0">
                <a:solidFill>
                  <a:srgbClr val="000000"/>
                </a:solidFill>
                <a:highlight>
                  <a:srgbClr val="FFFFFF"/>
                </a:highlight>
              </a:rPr>
              <a:t>))</a:t>
            </a:r>
          </a:p>
          <a:p>
            <a:pPr marL="0" indent="0">
              <a:buNone/>
            </a:pPr>
            <a:r>
              <a:rPr lang="pt-BR" sz="330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pt-BR" sz="33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endParaRPr lang="pt-BR" sz="3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… </a:t>
            </a:r>
            <a:r>
              <a:rPr lang="en-US" sz="3300" dirty="0">
                <a:solidFill>
                  <a:srgbClr val="008000"/>
                </a:solidFill>
                <a:highlight>
                  <a:srgbClr val="FFFFFF"/>
                </a:highlight>
              </a:rPr>
              <a:t>// work with faulted and </a:t>
            </a:r>
            <a:r>
              <a:rPr lang="en-US" sz="3300" dirty="0" err="1">
                <a:solidFill>
                  <a:srgbClr val="008000"/>
                </a:solidFill>
                <a:highlight>
                  <a:srgbClr val="FFFFFF"/>
                </a:highlight>
              </a:rPr>
              <a:t>faulted.Exception</a:t>
            </a:r>
            <a:endParaRPr lang="en-US" sz="3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330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pt-BR" sz="33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pt-BR" sz="3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33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pt-BR" sz="33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pt-BR" sz="3300" dirty="0"/>
          </a:p>
        </p:txBody>
      </p:sp>
    </p:spTree>
    <p:extLst>
      <p:ext uri="{BB962C8B-B14F-4D97-AF65-F5344CB8AC3E}">
        <p14:creationId xmlns:p14="http://schemas.microsoft.com/office/powerpoint/2010/main" val="26764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Task - Métodos Importantes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 err="1" smtClean="0"/>
              <a:t>Task.WhenAny</a:t>
            </a:r>
            <a:endParaRPr lang="pt-BR" sz="2400" dirty="0" smtClean="0"/>
          </a:p>
          <a:p>
            <a:pPr lvl="1"/>
            <a:r>
              <a:rPr lang="pt-BR" sz="2200" dirty="0" smtClean="0"/>
              <a:t>Espera assincronamente a primeira Task ser concluída.</a:t>
            </a:r>
          </a:p>
          <a:p>
            <a:pPr lvl="1"/>
            <a:endParaRPr lang="pt-BR" sz="2200" dirty="0"/>
          </a:p>
          <a:p>
            <a:pPr marL="0" indent="0">
              <a:buNone/>
            </a:pPr>
            <a:r>
              <a:rPr lang="pt-BR" sz="20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var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recommendations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List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pt-BR" sz="2000" dirty="0">
                <a:solidFill>
                  <a:srgbClr val="2B91AF"/>
                </a:solidFill>
                <a:highlight>
                  <a:srgbClr val="FFFFFF"/>
                </a:highlight>
              </a:rPr>
              <a:t>Task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</a:rPr>
              <a:t>bool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&gt;&gt;()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{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GetBuyRecommendation1Async(</a:t>
            </a:r>
            <a:r>
              <a:rPr lang="pt-BR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symbol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),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GetBuyRecommendation2Async(</a:t>
            </a:r>
            <a:r>
              <a:rPr lang="pt-BR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symbol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),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GetBuyRecommendation3Async(</a:t>
            </a:r>
            <a:r>
              <a:rPr lang="pt-BR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symbol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};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2000" dirty="0">
                <a:solidFill>
                  <a:srgbClr val="2B91AF"/>
                </a:solidFill>
                <a:highlight>
                  <a:srgbClr val="FFFFFF"/>
                </a:highlight>
              </a:rPr>
              <a:t>Task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</a:rPr>
              <a:t>bool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&gt; </a:t>
            </a:r>
            <a:r>
              <a:rPr lang="pt-BR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recommendation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</a:rPr>
              <a:t>await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2000" dirty="0" err="1">
                <a:solidFill>
                  <a:srgbClr val="2B91AF"/>
                </a:solidFill>
                <a:highlight>
                  <a:srgbClr val="FFFFFF"/>
                </a:highlight>
              </a:rPr>
              <a:t>Task</a:t>
            </a:r>
            <a:r>
              <a:rPr lang="pt-BR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.WhenAny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pt-BR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recommendations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 (await </a:t>
            </a:r>
            <a:r>
              <a:rPr lang="pt-BR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recommendation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) </a:t>
            </a:r>
            <a:r>
              <a:rPr lang="pt-BR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BuyStock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pt-BR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symbol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r>
              <a:rPr lang="pt-BR" sz="22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76721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Cancelando uma Operação Assíncrona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 smtClean="0"/>
              <a:t>Algumas APIs assíncronas recebem um </a:t>
            </a:r>
            <a:r>
              <a:rPr lang="pt-BR" sz="2600" dirty="0" smtClean="0">
                <a:solidFill>
                  <a:srgbClr val="2B91AF"/>
                </a:solidFill>
                <a:highlight>
                  <a:srgbClr val="FFFFFF"/>
                </a:highlight>
              </a:rPr>
              <a:t>CancellationToken</a:t>
            </a:r>
            <a:r>
              <a:rPr lang="pt-BR" sz="2600" dirty="0" smtClean="0"/>
              <a:t> para cancelar a operação</a:t>
            </a:r>
          </a:p>
          <a:p>
            <a:r>
              <a:rPr lang="pt-BR" sz="2600" dirty="0" smtClean="0"/>
              <a:t>O Token é obtido através da propriedade Token da classe </a:t>
            </a:r>
            <a:r>
              <a:rPr lang="pt-BR" sz="2600" dirty="0" smtClean="0">
                <a:solidFill>
                  <a:srgbClr val="2B91AF"/>
                </a:solidFill>
                <a:highlight>
                  <a:srgbClr val="FFFFFF"/>
                </a:highlight>
              </a:rPr>
              <a:t>CancellationTokenSource</a:t>
            </a:r>
            <a:endParaRPr lang="pt-BR" sz="2600" dirty="0" smtClean="0"/>
          </a:p>
          <a:p>
            <a:r>
              <a:rPr lang="pt-BR" sz="2600" dirty="0" smtClean="0"/>
              <a:t>É possível criar um token com um tempo para expirar e cancelar automaticamente a operação</a:t>
            </a:r>
          </a:p>
          <a:p>
            <a:r>
              <a:rPr lang="pt-BR" sz="2600" dirty="0" smtClean="0">
                <a:highlight>
                  <a:srgbClr val="FFFFFF"/>
                </a:highlight>
              </a:rPr>
              <a:t>Nossos métodos assíncronos podem utilizar esse mecanismo, mas é de responsabilidade do desenvolvedor checar se o token foi cancelado</a:t>
            </a:r>
            <a:endParaRPr lang="pt-BR" sz="2600" dirty="0" smtClean="0">
              <a:solidFill>
                <a:srgbClr val="2B91AF"/>
              </a:solidFill>
              <a:highlight>
                <a:srgbClr val="FFFFFF"/>
              </a:highlight>
            </a:endParaRPr>
          </a:p>
          <a:p>
            <a:endParaRPr lang="pt-BR" sz="2200" dirty="0">
              <a:solidFill>
                <a:srgbClr val="2B91AF"/>
              </a:solidFill>
              <a:highlight>
                <a:srgbClr val="FFFFFF"/>
              </a:highlight>
            </a:endParaRPr>
          </a:p>
          <a:p>
            <a:endParaRPr lang="pt-BR" sz="2200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566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Reportar Progresso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dirty="0" smtClean="0"/>
              <a:t>Alguns métodos assíncronos </a:t>
            </a:r>
            <a:r>
              <a:rPr lang="pt-BR" sz="2600" dirty="0"/>
              <a:t>recebem </a:t>
            </a:r>
            <a:r>
              <a:rPr lang="pt-BR" sz="2600" dirty="0" smtClean="0"/>
              <a:t>a interface</a:t>
            </a:r>
            <a:r>
              <a:rPr lang="pt-BR" sz="2600" dirty="0">
                <a:solidFill>
                  <a:srgbClr val="2B91AF"/>
                </a:solidFill>
                <a:highlight>
                  <a:srgbClr val="FFFFFF"/>
                </a:highlight>
              </a:rPr>
              <a:t> IProgress</a:t>
            </a:r>
            <a:r>
              <a:rPr lang="pt-BR" sz="2600" dirty="0">
                <a:solidFill>
                  <a:srgbClr val="000000"/>
                </a:solidFill>
                <a:highlight>
                  <a:srgbClr val="FFFFFF"/>
                </a:highlight>
              </a:rPr>
              <a:t>&lt;T</a:t>
            </a:r>
            <a:r>
              <a:rPr lang="pt-BR" sz="2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&gt; que define o 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método</a:t>
            </a:r>
            <a:r>
              <a:rPr lang="pt-BR" sz="2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25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Report para reportar o seu progresso</a:t>
            </a:r>
            <a:endParaRPr lang="pt-BR" sz="25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457200" lvl="1" indent="0">
              <a:buNone/>
            </a:pPr>
            <a:endParaRPr lang="pt-BR" sz="10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457200" lvl="1" indent="0">
              <a:buNone/>
            </a:pPr>
            <a:r>
              <a:rPr lang="pt-BR" sz="20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</a:rPr>
              <a:t> Report(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</a:rPr>
              <a:t>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</a:rPr>
              <a:t> value);</a:t>
            </a:r>
          </a:p>
          <a:p>
            <a:pPr marL="457200" lvl="1" indent="0">
              <a:buNone/>
            </a:pPr>
            <a:endParaRPr lang="pt-BR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2600" dirty="0" smtClean="0">
                <a:highlight>
                  <a:srgbClr val="FFFFFF"/>
                </a:highlight>
              </a:rPr>
              <a:t>O Próprio .Net já tem uma implementação dela o </a:t>
            </a:r>
            <a:r>
              <a:rPr lang="pt-BR" sz="2600" dirty="0" smtClean="0">
                <a:solidFill>
                  <a:srgbClr val="2B91AF"/>
                </a:solidFill>
                <a:highlight>
                  <a:srgbClr val="FFFFFF"/>
                </a:highlight>
              </a:rPr>
              <a:t>Progress</a:t>
            </a:r>
            <a:r>
              <a:rPr lang="pt-BR" sz="2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&lt;T&gt;</a:t>
            </a:r>
          </a:p>
          <a:p>
            <a:r>
              <a:rPr lang="pt-BR" sz="2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O Callback vem no contexto da Thread que criou o Progress</a:t>
            </a:r>
          </a:p>
          <a:p>
            <a:r>
              <a:rPr lang="pt-BR" sz="2600" dirty="0"/>
              <a:t>Nossos métodos assíncronos podem utilizar esse mecanismo para reportar progresso</a:t>
            </a:r>
          </a:p>
          <a:p>
            <a:endParaRPr lang="pt-BR" sz="2600" dirty="0" smtClean="0"/>
          </a:p>
        </p:txBody>
      </p:sp>
    </p:spTree>
    <p:extLst>
      <p:ext uri="{BB962C8B-B14F-4D97-AF65-F5344CB8AC3E}">
        <p14:creationId xmlns:p14="http://schemas.microsoft.com/office/powerpoint/2010/main" val="378488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Task-</a:t>
            </a:r>
            <a:r>
              <a:rPr lang="pt-BR" dirty="0" err="1"/>
              <a:t>based</a:t>
            </a:r>
            <a:r>
              <a:rPr lang="pt-BR" dirty="0"/>
              <a:t> Asynchronous Pattern (TAP</a:t>
            </a:r>
            <a:r>
              <a:rPr lang="pt-BR" dirty="0" smtClean="0"/>
              <a:t>)</a:t>
            </a:r>
          </a:p>
          <a:p>
            <a:r>
              <a:rPr lang="pt-BR" dirty="0" smtClean="0"/>
              <a:t>Async &amp; Await</a:t>
            </a:r>
          </a:p>
          <a:p>
            <a:r>
              <a:rPr lang="pt-BR" dirty="0" smtClean="0"/>
              <a:t>Exceptions</a:t>
            </a:r>
          </a:p>
          <a:p>
            <a:r>
              <a:rPr lang="pt-BR" dirty="0" smtClean="0"/>
              <a:t>Task </a:t>
            </a:r>
            <a:r>
              <a:rPr lang="pt-BR" dirty="0"/>
              <a:t>– </a:t>
            </a:r>
            <a:r>
              <a:rPr lang="pt-BR" dirty="0" smtClean="0"/>
              <a:t>Métodos Importantes</a:t>
            </a:r>
          </a:p>
          <a:p>
            <a:r>
              <a:rPr lang="pt-BR" dirty="0" smtClean="0"/>
              <a:t>Cancelando </a:t>
            </a:r>
            <a:r>
              <a:rPr lang="pt-BR" dirty="0"/>
              <a:t>uma Operação </a:t>
            </a:r>
            <a:r>
              <a:rPr lang="pt-BR" dirty="0" smtClean="0"/>
              <a:t>Assíncrona</a:t>
            </a:r>
            <a:endParaRPr lang="pt-BR" dirty="0"/>
          </a:p>
          <a:p>
            <a:r>
              <a:rPr lang="pt-BR" dirty="0"/>
              <a:t>Reportar </a:t>
            </a:r>
            <a:r>
              <a:rPr lang="pt-BR" dirty="0" smtClean="0"/>
              <a:t>Progresso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665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Task-</a:t>
            </a:r>
            <a:r>
              <a:rPr lang="pt-BR" dirty="0" err="1"/>
              <a:t>based</a:t>
            </a:r>
            <a:r>
              <a:rPr lang="pt-BR" dirty="0"/>
              <a:t> Asynchronous Pattern (TAP)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É o padrão atual para trabalhar com operações assíncronas no .Net</a:t>
            </a:r>
          </a:p>
          <a:p>
            <a:r>
              <a:rPr lang="pt-BR" dirty="0" smtClean="0"/>
              <a:t>Forma simples de implementar, muito parecido com código síncrono</a:t>
            </a:r>
          </a:p>
          <a:p>
            <a:r>
              <a:rPr lang="pt-BR" dirty="0"/>
              <a:t>B</a:t>
            </a:r>
            <a:r>
              <a:rPr lang="pt-BR" dirty="0" smtClean="0"/>
              <a:t>aseia-se </a:t>
            </a:r>
            <a:r>
              <a:rPr lang="pt-BR" dirty="0"/>
              <a:t>nos tipos</a:t>
            </a:r>
            <a:r>
              <a:rPr lang="pt-BR" dirty="0" smtClean="0"/>
              <a:t> </a:t>
            </a:r>
            <a:r>
              <a:rPr lang="pt-BR" sz="2600" dirty="0" smtClean="0">
                <a:solidFill>
                  <a:srgbClr val="2B91AF"/>
                </a:solidFill>
                <a:highlight>
                  <a:srgbClr val="FFFFFF"/>
                </a:highlight>
              </a:rPr>
              <a:t>Task</a:t>
            </a:r>
            <a:r>
              <a:rPr lang="pt-BR" sz="2600" dirty="0" smtClean="0"/>
              <a:t> e </a:t>
            </a:r>
            <a:r>
              <a:rPr lang="pt-BR" sz="2600" dirty="0" smtClean="0">
                <a:solidFill>
                  <a:srgbClr val="2B91AF"/>
                </a:solidFill>
                <a:highlight>
                  <a:srgbClr val="FFFFFF"/>
                </a:highlight>
              </a:rPr>
              <a:t>Task</a:t>
            </a:r>
            <a:r>
              <a:rPr lang="pt-BR" sz="2600" dirty="0" smtClean="0"/>
              <a:t>&lt;</a:t>
            </a:r>
            <a:r>
              <a:rPr lang="pt-BR" sz="2600" dirty="0" err="1" smtClean="0">
                <a:solidFill>
                  <a:srgbClr val="2B91AF"/>
                </a:solidFill>
                <a:highlight>
                  <a:srgbClr val="FFFFFF"/>
                </a:highlight>
              </a:rPr>
              <a:t>TResult</a:t>
            </a:r>
            <a:r>
              <a:rPr lang="pt-BR" sz="2600" dirty="0" smtClean="0"/>
              <a:t>&gt;</a:t>
            </a:r>
            <a:r>
              <a:rPr lang="pt-BR" dirty="0" smtClean="0"/>
              <a:t> </a:t>
            </a:r>
            <a:r>
              <a:rPr lang="pt-BR" sz="2600" dirty="0" smtClean="0"/>
              <a:t>do namespace </a:t>
            </a:r>
            <a:r>
              <a:rPr lang="pt-BR" sz="2600" dirty="0"/>
              <a:t>System.Threading.Tasks</a:t>
            </a:r>
            <a:endParaRPr lang="pt-BR" sz="2600" dirty="0">
              <a:solidFill>
                <a:srgbClr val="2B91AF"/>
              </a:solidFill>
              <a:highlight>
                <a:srgbClr val="FFFFFF"/>
              </a:highlight>
            </a:endParaRPr>
          </a:p>
          <a:p>
            <a:r>
              <a:rPr lang="pt-BR" dirty="0" smtClean="0"/>
              <a:t>Devem possuir o sufixo </a:t>
            </a:r>
            <a:r>
              <a:rPr lang="pt-BR" dirty="0" smtClean="0">
                <a:solidFill>
                  <a:srgbClr val="0070C0"/>
                </a:solidFill>
              </a:rPr>
              <a:t>Async</a:t>
            </a:r>
            <a:endParaRPr lang="pt-BR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r>
              <a:rPr lang="pt-BR" sz="2400" dirty="0" smtClean="0"/>
              <a:t>Exemplo:</a:t>
            </a:r>
            <a:endParaRPr lang="pt-BR" sz="2400" dirty="0"/>
          </a:p>
          <a:p>
            <a:pPr marL="0" indent="0">
              <a:buNone/>
            </a:pPr>
            <a:r>
              <a:rPr lang="pt-BR" dirty="0">
                <a:highlight>
                  <a:srgbClr val="FFFFFF"/>
                </a:highlight>
              </a:rPr>
              <a:t> </a:t>
            </a:r>
            <a:r>
              <a:rPr lang="pt-BR" dirty="0" smtClean="0">
                <a:highlight>
                  <a:srgbClr val="FFFFFF"/>
                </a:highlight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async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</a:rPr>
              <a:t>Task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PrintAsync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msg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{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pt-BR" sz="20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await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MethodAsync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pt-BR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msg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}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417831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Async &amp; Await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async</a:t>
            </a:r>
            <a:endParaRPr lang="pt-BR" sz="2600" dirty="0" smtClean="0"/>
          </a:p>
          <a:p>
            <a:pPr lvl="1"/>
            <a:r>
              <a:rPr lang="pt-BR" dirty="0"/>
              <a:t>K</a:t>
            </a:r>
            <a:r>
              <a:rPr lang="pt-BR" dirty="0" smtClean="0"/>
              <a:t>eyword que habilita a utilização do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</a:rPr>
              <a:t>await</a:t>
            </a:r>
            <a:r>
              <a:rPr lang="pt-BR" dirty="0" smtClean="0"/>
              <a:t> dentro do método</a:t>
            </a:r>
          </a:p>
          <a:p>
            <a:pPr lvl="1"/>
            <a:r>
              <a:rPr lang="pt-BR" dirty="0" smtClean="0"/>
              <a:t>Ela não irá deixar o método assíncrono</a:t>
            </a:r>
          </a:p>
          <a:p>
            <a:pPr lvl="1"/>
            <a:r>
              <a:rPr lang="pt-BR" dirty="0" smtClean="0"/>
              <a:t>Retornar 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</a:rPr>
              <a:t>Task</a:t>
            </a:r>
            <a:r>
              <a:rPr lang="pt-BR" dirty="0" smtClean="0"/>
              <a:t> ao invés de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endParaRPr lang="pt-BR" dirty="0" smtClean="0"/>
          </a:p>
          <a:p>
            <a:pPr lvl="1"/>
            <a:r>
              <a:rPr lang="pt-BR" dirty="0" smtClean="0"/>
              <a:t>Pode ser colocada em Event Handlers e overrides</a:t>
            </a:r>
            <a:endParaRPr lang="pt-BR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pt-BR" sz="26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await</a:t>
            </a:r>
            <a:endParaRPr lang="pt-BR" sz="2400" dirty="0" smtClean="0"/>
          </a:p>
          <a:p>
            <a:pPr lvl="1"/>
            <a:r>
              <a:rPr lang="pt-BR" sz="2200" dirty="0" smtClean="0"/>
              <a:t>Keyword responsável por tratar as chamadas dos métodos assíncronos</a:t>
            </a:r>
          </a:p>
          <a:p>
            <a:pPr lvl="1"/>
            <a:r>
              <a:rPr lang="pt-BR" sz="2200" dirty="0" smtClean="0"/>
              <a:t>Só pode ser usada em retornos dos tipos </a:t>
            </a:r>
            <a:r>
              <a:rPr lang="pt-BR" sz="2000" dirty="0" smtClean="0">
                <a:solidFill>
                  <a:srgbClr val="2B91AF"/>
                </a:solidFill>
                <a:highlight>
                  <a:srgbClr val="FFFFFF"/>
                </a:highlight>
              </a:rPr>
              <a:t>Task, Task</a:t>
            </a:r>
            <a:r>
              <a:rPr lang="pt-BR" sz="2000" dirty="0" smtClean="0"/>
              <a:t>&lt;</a:t>
            </a:r>
            <a:r>
              <a:rPr lang="pt-BR" sz="2000" dirty="0" err="1" smtClean="0">
                <a:solidFill>
                  <a:srgbClr val="2B91AF"/>
                </a:solidFill>
                <a:highlight>
                  <a:srgbClr val="FFFFFF"/>
                </a:highlight>
              </a:rPr>
              <a:t>TResult</a:t>
            </a:r>
            <a:r>
              <a:rPr lang="pt-BR" sz="2200" dirty="0" smtClean="0"/>
              <a:t>&gt;</a:t>
            </a:r>
          </a:p>
          <a:p>
            <a:pPr lvl="1"/>
            <a:endParaRPr lang="pt-BR" sz="2200" dirty="0" smtClean="0"/>
          </a:p>
        </p:txBody>
      </p:sp>
    </p:spTree>
    <p:extLst>
      <p:ext uri="{BB962C8B-B14F-4D97-AF65-F5344CB8AC3E}">
        <p14:creationId xmlns:p14="http://schemas.microsoft.com/office/powerpoint/2010/main" val="73990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Await como funciona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pt-BR" dirty="0" smtClean="0"/>
              <a:t>O contexto da thread atual é salvo</a:t>
            </a:r>
          </a:p>
          <a:p>
            <a:pPr marL="514350" indent="-514350">
              <a:buAutoNum type="arabicPeriod"/>
            </a:pPr>
            <a:r>
              <a:rPr lang="pt-BR" dirty="0" smtClean="0"/>
              <a:t>A partir desta chamada o método atual é suspenso enquanto a Task não for concluída.  </a:t>
            </a:r>
          </a:p>
          <a:p>
            <a:pPr marL="514350" indent="-514350">
              <a:buAutoNum type="arabicPeriod"/>
            </a:pPr>
            <a:r>
              <a:rPr lang="pt-BR" dirty="0" smtClean="0"/>
              <a:t>Após o termino da Task a execução volta ao contexto salvo</a:t>
            </a:r>
          </a:p>
          <a:p>
            <a:pPr marL="514350" indent="-514350">
              <a:buAutoNum type="arabicPeriod"/>
            </a:pPr>
            <a:r>
              <a:rPr lang="pt-BR" dirty="0" smtClean="0"/>
              <a:t>Execução continua normalmente</a:t>
            </a:r>
          </a:p>
          <a:p>
            <a:pPr marL="514350" indent="-514350">
              <a:buAutoNum type="arabicPeriod"/>
            </a:pPr>
            <a:endParaRPr lang="pt-BR" dirty="0" smtClean="0"/>
          </a:p>
          <a:p>
            <a:pPr marL="514350" indent="-514350">
              <a:buAutoNum type="arabicPeriod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940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500" dirty="0" smtClean="0"/>
              <a:t>Para capturar a exceção levantada por um método Async, é necessário estar ‘esperando’ Task</a:t>
            </a:r>
            <a:r>
              <a:rPr lang="pt-BR" sz="2500" dirty="0" smtClean="0"/>
              <a:t> com o </a:t>
            </a:r>
            <a:r>
              <a:rPr lang="pt-BR" sz="25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await</a:t>
            </a:r>
            <a:endParaRPr lang="pt-BR" sz="2500" dirty="0" smtClean="0"/>
          </a:p>
          <a:p>
            <a:r>
              <a:rPr lang="pt-BR" sz="2400" dirty="0" smtClean="0">
                <a:highlight>
                  <a:srgbClr val="FFFFFF"/>
                </a:highlight>
              </a:rPr>
              <a:t>Caso contrário a exceção não será propagada</a:t>
            </a:r>
            <a:endParaRPr lang="pt-BR" sz="26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pt-BR" sz="2600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92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Task - Métodos Importantes 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Task.Run</a:t>
            </a:r>
          </a:p>
          <a:p>
            <a:pPr lvl="1"/>
            <a:r>
              <a:rPr lang="pt-BR" dirty="0" smtClean="0"/>
              <a:t>Enfileira uma Task para ser executada no Thread Pool</a:t>
            </a:r>
          </a:p>
          <a:p>
            <a:pPr lvl="1"/>
            <a:endParaRPr lang="pt-BR" dirty="0"/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button1_Click(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sender,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</a:rPr>
              <a:t>EventArgs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e)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{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textBox1.Text = </a:t>
            </a:r>
            <a:r>
              <a:rPr lang="pt-BR" sz="2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await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2400" dirty="0" smtClean="0">
                <a:solidFill>
                  <a:srgbClr val="2B91AF"/>
                </a:solidFill>
                <a:highlight>
                  <a:srgbClr val="FFFFFF"/>
                </a:highlight>
              </a:rPr>
              <a:t>Task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.Run(() =&gt;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{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pt-BR" sz="2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… do compute-</a:t>
            </a:r>
            <a:r>
              <a:rPr lang="pt-BR" sz="24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bound</a:t>
            </a:r>
            <a:r>
              <a:rPr lang="pt-BR" sz="2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pt-BR" sz="24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work</a:t>
            </a:r>
            <a:r>
              <a:rPr lang="pt-BR" sz="2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pt-BR" sz="24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here</a:t>
            </a:r>
            <a:endParaRPr lang="pt-BR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pt-BR" sz="2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answer;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});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}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5113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Task - Métodos Importantes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76248"/>
            <a:ext cx="10515600" cy="4750675"/>
          </a:xfrm>
        </p:spPr>
        <p:txBody>
          <a:bodyPr>
            <a:noAutofit/>
          </a:bodyPr>
          <a:lstStyle/>
          <a:p>
            <a:r>
              <a:rPr lang="pt-BR" sz="2600" dirty="0" smtClean="0"/>
              <a:t>Task.Delay</a:t>
            </a:r>
          </a:p>
          <a:p>
            <a:pPr lvl="1"/>
            <a:r>
              <a:rPr lang="pt-BR" sz="2200" dirty="0" smtClean="0"/>
              <a:t>Pausar assincronamente a execução</a:t>
            </a:r>
          </a:p>
          <a:p>
            <a:pPr lvl="1"/>
            <a:r>
              <a:rPr lang="pt-BR" sz="2200" dirty="0" smtClean="0"/>
              <a:t>Utilizar ela e não mais o Thread.Sleep</a:t>
            </a:r>
          </a:p>
          <a:p>
            <a:pPr lvl="1"/>
            <a:endParaRPr lang="pt-BR" sz="2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</a:t>
            </a:r>
            <a:r>
              <a:rPr lang="pt-BR" sz="2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pt-BR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2200" dirty="0">
                <a:solidFill>
                  <a:srgbClr val="0000FF"/>
                </a:solidFill>
                <a:highlight>
                  <a:srgbClr val="FFFFFF"/>
                </a:highlight>
              </a:rPr>
              <a:t>async</a:t>
            </a:r>
            <a:r>
              <a:rPr lang="pt-BR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2000" dirty="0">
                <a:solidFill>
                  <a:srgbClr val="2B91AF"/>
                </a:solidFill>
                <a:highlight>
                  <a:srgbClr val="FFFFFF"/>
                </a:highlight>
              </a:rPr>
              <a:t>Task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ExecuteAsync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()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{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nn-NO" sz="20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i = 0; i &lt; 10000; i++)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</a:t>
            </a:r>
            <a:r>
              <a:rPr lang="pt-BR" sz="2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pt-BR" sz="2000" dirty="0" err="1">
                <a:solidFill>
                  <a:srgbClr val="008000"/>
                </a:solidFill>
                <a:highlight>
                  <a:srgbClr val="FFFFFF"/>
                </a:highlight>
              </a:rPr>
              <a:t>computation</a:t>
            </a:r>
            <a:r>
              <a:rPr lang="pt-BR" sz="2000" dirty="0">
                <a:solidFill>
                  <a:srgbClr val="008000"/>
                </a:solidFill>
                <a:highlight>
                  <a:srgbClr val="FFFFFF"/>
                </a:highlight>
              </a:rPr>
              <a:t>...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</a:t>
            </a:r>
            <a:r>
              <a:rPr lang="pt-BR" sz="20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await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2000" dirty="0" err="1">
                <a:solidFill>
                  <a:srgbClr val="2B91AF"/>
                </a:solidFill>
                <a:highlight>
                  <a:srgbClr val="FFFFFF"/>
                </a:highlight>
              </a:rPr>
              <a:t>Task</a:t>
            </a:r>
            <a:r>
              <a:rPr lang="pt-BR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.Delay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(500); </a:t>
            </a:r>
            <a:r>
              <a:rPr lang="pt-BR" sz="20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pt-BR" sz="2000" dirty="0" err="1">
                <a:solidFill>
                  <a:srgbClr val="008000"/>
                </a:solidFill>
                <a:highlight>
                  <a:srgbClr val="FFFFFF"/>
                </a:highlight>
              </a:rPr>
              <a:t>ms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}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5823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Task - Métodos Importantes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6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Task.FromResult</a:t>
            </a:r>
          </a:p>
          <a:p>
            <a:pPr lvl="1"/>
            <a:r>
              <a:rPr lang="pt-BR" dirty="0" smtClean="0"/>
              <a:t>É usado quando os dados já estão disponíveis para serem retornados.</a:t>
            </a:r>
          </a:p>
          <a:p>
            <a:pPr lvl="1"/>
            <a:endParaRPr lang="pt-BR" dirty="0"/>
          </a:p>
          <a:p>
            <a:pPr marL="0" indent="0">
              <a:buNone/>
            </a:pPr>
            <a:r>
              <a:rPr lang="pt-BR" sz="19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public</a:t>
            </a:r>
            <a:r>
              <a:rPr lang="pt-BR" sz="19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900" dirty="0">
                <a:solidFill>
                  <a:srgbClr val="2B91AF"/>
                </a:solidFill>
                <a:highlight>
                  <a:srgbClr val="FFFFFF"/>
                </a:highlight>
              </a:rPr>
              <a:t>Task</a:t>
            </a:r>
            <a:r>
              <a:rPr lang="pt-BR" sz="1900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pt-BR" sz="19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pt-BR" sz="1900" dirty="0">
                <a:solidFill>
                  <a:srgbClr val="000000"/>
                </a:solidFill>
                <a:highlight>
                  <a:srgbClr val="FFFFFF"/>
                </a:highlight>
              </a:rPr>
              <a:t>&gt; </a:t>
            </a:r>
            <a:r>
              <a:rPr lang="pt-BR" sz="1900" dirty="0" err="1">
                <a:solidFill>
                  <a:srgbClr val="000000"/>
                </a:solidFill>
                <a:highlight>
                  <a:srgbClr val="FFFFFF"/>
                </a:highlight>
              </a:rPr>
              <a:t>GetValueAsync</a:t>
            </a:r>
            <a:r>
              <a:rPr lang="pt-BR" sz="19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pt-BR" sz="1900" dirty="0" err="1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pt-BR" sz="1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900" dirty="0" err="1">
                <a:solidFill>
                  <a:srgbClr val="000000"/>
                </a:solidFill>
                <a:highlight>
                  <a:srgbClr val="FFFFFF"/>
                </a:highlight>
              </a:rPr>
              <a:t>key</a:t>
            </a:r>
            <a:r>
              <a:rPr lang="pt-BR" sz="1900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pt-BR" sz="19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{</a:t>
            </a:r>
            <a:endParaRPr lang="pt-BR" sz="19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19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pt-BR" sz="19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pt-BR" sz="19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pt-BR" sz="19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900" dirty="0" err="1">
                <a:solidFill>
                  <a:srgbClr val="000000"/>
                </a:solidFill>
                <a:highlight>
                  <a:srgbClr val="FFFFFF"/>
                </a:highlight>
              </a:rPr>
              <a:t>cachedValue</a:t>
            </a:r>
            <a:r>
              <a:rPr lang="pt-BR" sz="19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pt-BR" sz="19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10;</a:t>
            </a:r>
            <a:endParaRPr lang="pt-BR" sz="19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19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pt-BR" sz="19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pt-BR" sz="19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19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900" dirty="0">
                <a:solidFill>
                  <a:srgbClr val="000000"/>
                </a:solidFill>
                <a:highlight>
                  <a:srgbClr val="FFFFFF"/>
                </a:highlight>
              </a:rPr>
              <a:t>TryGetCachedValue(</a:t>
            </a:r>
            <a:r>
              <a:rPr lang="pt-BR" sz="1900" dirty="0">
                <a:solidFill>
                  <a:srgbClr val="0000FF"/>
                </a:solidFill>
                <a:highlight>
                  <a:srgbClr val="FFFFFF"/>
                </a:highlight>
              </a:rPr>
              <a:t>out</a:t>
            </a:r>
            <a:r>
              <a:rPr lang="pt-BR" sz="1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900" dirty="0" err="1">
                <a:solidFill>
                  <a:srgbClr val="000000"/>
                </a:solidFill>
                <a:highlight>
                  <a:srgbClr val="FFFFFF"/>
                </a:highlight>
              </a:rPr>
              <a:t>cachedValue</a:t>
            </a:r>
            <a:r>
              <a:rPr lang="pt-BR" sz="1900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r>
              <a:rPr lang="pt-BR" sz="19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900" dirty="0">
                <a:solidFill>
                  <a:srgbClr val="000000"/>
                </a:solidFill>
                <a:highlight>
                  <a:srgbClr val="FFFFFF"/>
                </a:highlight>
              </a:rPr>
              <a:t>? </a:t>
            </a:r>
            <a:endParaRPr lang="pt-BR" sz="19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1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9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</a:t>
            </a:r>
            <a:r>
              <a:rPr lang="pt-BR" sz="1900" dirty="0" err="1" smtClean="0">
                <a:solidFill>
                  <a:srgbClr val="2B91AF"/>
                </a:solidFill>
                <a:highlight>
                  <a:srgbClr val="FFFFFF"/>
                </a:highlight>
              </a:rPr>
              <a:t>Task</a:t>
            </a:r>
            <a:r>
              <a:rPr lang="pt-BR" sz="19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.FromResult</a:t>
            </a:r>
            <a:r>
              <a:rPr lang="pt-BR" sz="19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pt-BR" sz="19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cachedValue</a:t>
            </a:r>
            <a:r>
              <a:rPr lang="pt-BR" sz="1900" dirty="0">
                <a:solidFill>
                  <a:srgbClr val="000000"/>
                </a:solidFill>
                <a:highlight>
                  <a:srgbClr val="FFFFFF"/>
                </a:highlight>
              </a:rPr>
              <a:t>) : </a:t>
            </a:r>
            <a:endParaRPr lang="pt-BR" sz="19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19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</a:t>
            </a:r>
            <a:r>
              <a:rPr lang="pt-BR" sz="19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GetValueAsyncInternal</a:t>
            </a:r>
            <a:r>
              <a:rPr lang="pt-BR" sz="19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pt-BR" sz="19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key</a:t>
            </a:r>
            <a:r>
              <a:rPr lang="pt-BR" sz="19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None/>
            </a:pPr>
            <a:r>
              <a:rPr lang="pt-BR" sz="19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}</a:t>
            </a:r>
            <a:endParaRPr lang="pt-BR" sz="19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19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</a:t>
            </a:r>
            <a:r>
              <a:rPr lang="pt-BR" sz="19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private</a:t>
            </a:r>
            <a:r>
              <a:rPr lang="pt-BR" sz="19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900" dirty="0">
                <a:solidFill>
                  <a:srgbClr val="2B91AF"/>
                </a:solidFill>
                <a:highlight>
                  <a:srgbClr val="FFFFFF"/>
                </a:highlight>
              </a:rPr>
              <a:t>Task</a:t>
            </a:r>
            <a:r>
              <a:rPr lang="pt-BR" sz="1900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pt-BR" sz="19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pt-BR" sz="1900" dirty="0">
                <a:solidFill>
                  <a:srgbClr val="000000"/>
                </a:solidFill>
                <a:highlight>
                  <a:srgbClr val="FFFFFF"/>
                </a:highlight>
              </a:rPr>
              <a:t>&gt; </a:t>
            </a:r>
            <a:r>
              <a:rPr lang="pt-BR" sz="1900" dirty="0" err="1">
                <a:solidFill>
                  <a:srgbClr val="000000"/>
                </a:solidFill>
                <a:highlight>
                  <a:srgbClr val="FFFFFF"/>
                </a:highlight>
              </a:rPr>
              <a:t>GetValueAsyncInternal</a:t>
            </a:r>
            <a:r>
              <a:rPr lang="pt-BR" sz="19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pt-BR" sz="1900" dirty="0" err="1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pt-BR" sz="1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900" dirty="0" err="1">
                <a:solidFill>
                  <a:srgbClr val="000000"/>
                </a:solidFill>
                <a:highlight>
                  <a:srgbClr val="FFFFFF"/>
                </a:highlight>
              </a:rPr>
              <a:t>key</a:t>
            </a:r>
            <a:r>
              <a:rPr lang="pt-BR" sz="1900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pt-BR" sz="19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{</a:t>
            </a:r>
            <a:endParaRPr lang="pt-BR" sz="19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19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}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31186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649</Words>
  <Application>Microsoft Office PowerPoint</Application>
  <PresentationFormat>Widescreen</PresentationFormat>
  <Paragraphs>137</Paragraphs>
  <Slides>13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Tema do Office</vt:lpstr>
      <vt:lpstr>Universal Apps</vt:lpstr>
      <vt:lpstr>Tópicos</vt:lpstr>
      <vt:lpstr>Task-based Asynchronous Pattern (TAP)</vt:lpstr>
      <vt:lpstr>Async &amp; Await</vt:lpstr>
      <vt:lpstr>Await como funciona</vt:lpstr>
      <vt:lpstr>Exceções</vt:lpstr>
      <vt:lpstr>Task - Métodos Importantes </vt:lpstr>
      <vt:lpstr>Task - Métodos Importantes</vt:lpstr>
      <vt:lpstr>Task - Métodos Importantes</vt:lpstr>
      <vt:lpstr>Task - Métodos Importantes</vt:lpstr>
      <vt:lpstr>Task - Métodos Importantes</vt:lpstr>
      <vt:lpstr>Cancelando uma Operação Assíncrona</vt:lpstr>
      <vt:lpstr>Reportar Progresso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Apps</dc:title>
  <dc:creator>José Carlos Albuquerque de Araujo</dc:creator>
  <cp:lastModifiedBy>José Carlos Albuquerque de Araujo</cp:lastModifiedBy>
  <cp:revision>60</cp:revision>
  <dcterms:created xsi:type="dcterms:W3CDTF">2016-01-25T15:45:38Z</dcterms:created>
  <dcterms:modified xsi:type="dcterms:W3CDTF">2016-02-03T12:57:36Z</dcterms:modified>
</cp:coreProperties>
</file>