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.xml" ContentType="application/vnd.openxmlformats-officedocument.presentationml.notesSlide+xml"/>
  <Override PartName="/ppt/tags/tag25.xml" ContentType="application/vnd.openxmlformats-officedocument.presentationml.tags+xml"/>
  <Override PartName="/ppt/notesSlides/notesSlide2.xml" ContentType="application/vnd.openxmlformats-officedocument.presentationml.notesSlide+xml"/>
  <Override PartName="/ppt/tags/tag26.xml" ContentType="application/vnd.openxmlformats-officedocument.presentationml.tags+xml"/>
  <Override PartName="/ppt/notesSlides/notesSlide3.xml" ContentType="application/vnd.openxmlformats-officedocument.presentationml.notesSlide+xml"/>
  <Override PartName="/ppt/tags/tag27.xml" ContentType="application/vnd.openxmlformats-officedocument.presentationml.tags+xml"/>
  <Override PartName="/ppt/notesSlides/notesSlide4.xml" ContentType="application/vnd.openxmlformats-officedocument.presentationml.notesSlide+xml"/>
  <Override PartName="/ppt/tags/tag28.xml" ContentType="application/vnd.openxmlformats-officedocument.presentationml.tags+xml"/>
  <Override PartName="/ppt/notesSlides/notesSlide5.xml" ContentType="application/vnd.openxmlformats-officedocument.presentationml.notesSlide+xml"/>
  <Override PartName="/ppt/tags/tag29.xml" ContentType="application/vnd.openxmlformats-officedocument.presentationml.tags+xml"/>
  <Override PartName="/ppt/notesSlides/notesSlide6.xml" ContentType="application/vnd.openxmlformats-officedocument.presentationml.notesSlide+xml"/>
  <Override PartName="/ppt/tags/tag30.xml" ContentType="application/vnd.openxmlformats-officedocument.presentationml.tags+xml"/>
  <Override PartName="/ppt/notesSlides/notesSlide7.xml" ContentType="application/vnd.openxmlformats-officedocument.presentationml.notesSlide+xml"/>
  <Override PartName="/ppt/tags/tag31.xml" ContentType="application/vnd.openxmlformats-officedocument.presentationml.tags+xml"/>
  <Override PartName="/ppt/notesSlides/notesSlide8.xml" ContentType="application/vnd.openxmlformats-officedocument.presentationml.notesSlide+xml"/>
  <Override PartName="/ppt/tags/tag32.xml" ContentType="application/vnd.openxmlformats-officedocument.presentationml.tags+xml"/>
  <Override PartName="/ppt/notesSlides/notesSlide9.xml" ContentType="application/vnd.openxmlformats-officedocument.presentationml.notesSlide+xml"/>
  <Override PartName="/ppt/tags/tag33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39" r:id="rId1"/>
  </p:sldMasterIdLst>
  <p:notesMasterIdLst>
    <p:notesMasterId r:id="rId13"/>
  </p:notesMasterIdLst>
  <p:handoutMasterIdLst>
    <p:handoutMasterId r:id="rId14"/>
  </p:handoutMasterIdLst>
  <p:sldIdLst>
    <p:sldId id="693" r:id="rId2"/>
    <p:sldId id="738" r:id="rId3"/>
    <p:sldId id="753" r:id="rId4"/>
    <p:sldId id="745" r:id="rId5"/>
    <p:sldId id="744" r:id="rId6"/>
    <p:sldId id="748" r:id="rId7"/>
    <p:sldId id="749" r:id="rId8"/>
    <p:sldId id="750" r:id="rId9"/>
    <p:sldId id="751" r:id="rId10"/>
    <p:sldId id="752" r:id="rId11"/>
    <p:sldId id="747" r:id="rId12"/>
  </p:sldIdLst>
  <p:sldSz cx="9906000" cy="6858000" type="A4"/>
  <p:notesSz cx="6743700" cy="9893300"/>
  <p:custDataLst>
    <p:tags r:id="rId15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300" b="1" kern="1200">
        <a:solidFill>
          <a:schemeClr val="tx1"/>
        </a:solidFill>
        <a:latin typeface="Arial Narrow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300" b="1" kern="1200">
        <a:solidFill>
          <a:schemeClr val="tx1"/>
        </a:solidFill>
        <a:latin typeface="Arial Narrow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300" b="1" kern="1200">
        <a:solidFill>
          <a:schemeClr val="tx1"/>
        </a:solidFill>
        <a:latin typeface="Arial Narrow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300" b="1" kern="1200">
        <a:solidFill>
          <a:schemeClr val="tx1"/>
        </a:solidFill>
        <a:latin typeface="Arial Narrow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300" b="1" kern="1200">
        <a:solidFill>
          <a:schemeClr val="tx1"/>
        </a:solidFill>
        <a:latin typeface="Arial Narrow" charset="0"/>
        <a:ea typeface="+mn-ea"/>
        <a:cs typeface="+mn-cs"/>
      </a:defRPr>
    </a:lvl5pPr>
    <a:lvl6pPr marL="2286000" algn="l" defTabSz="914400" rtl="0" eaLnBrk="1" latinLnBrk="0" hangingPunct="1">
      <a:defRPr sz="1300" b="1" kern="1200">
        <a:solidFill>
          <a:schemeClr val="tx1"/>
        </a:solidFill>
        <a:latin typeface="Arial Narrow" charset="0"/>
        <a:ea typeface="+mn-ea"/>
        <a:cs typeface="+mn-cs"/>
      </a:defRPr>
    </a:lvl6pPr>
    <a:lvl7pPr marL="2743200" algn="l" defTabSz="914400" rtl="0" eaLnBrk="1" latinLnBrk="0" hangingPunct="1">
      <a:defRPr sz="1300" b="1" kern="1200">
        <a:solidFill>
          <a:schemeClr val="tx1"/>
        </a:solidFill>
        <a:latin typeface="Arial Narrow" charset="0"/>
        <a:ea typeface="+mn-ea"/>
        <a:cs typeface="+mn-cs"/>
      </a:defRPr>
    </a:lvl7pPr>
    <a:lvl8pPr marL="3200400" algn="l" defTabSz="914400" rtl="0" eaLnBrk="1" latinLnBrk="0" hangingPunct="1">
      <a:defRPr sz="1300" b="1" kern="1200">
        <a:solidFill>
          <a:schemeClr val="tx1"/>
        </a:solidFill>
        <a:latin typeface="Arial Narrow" charset="0"/>
        <a:ea typeface="+mn-ea"/>
        <a:cs typeface="+mn-cs"/>
      </a:defRPr>
    </a:lvl8pPr>
    <a:lvl9pPr marL="3657600" algn="l" defTabSz="914400" rtl="0" eaLnBrk="1" latinLnBrk="0" hangingPunct="1">
      <a:defRPr sz="1300" b="1" kern="1200">
        <a:solidFill>
          <a:schemeClr val="tx1"/>
        </a:solidFill>
        <a:latin typeface="Arial Narrow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6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CEFF"/>
    <a:srgbClr val="D3F2CF"/>
    <a:srgbClr val="F2B9B3"/>
    <a:srgbClr val="FFFFFF"/>
    <a:srgbClr val="D9D9D9"/>
    <a:srgbClr val="FF960C"/>
    <a:srgbClr val="DEDEDE"/>
    <a:srgbClr val="E8E8E8"/>
    <a:srgbClr val="EEEEEE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70" autoAdjust="0"/>
    <p:restoredTop sz="93797" autoAdjust="0"/>
  </p:normalViewPr>
  <p:slideViewPr>
    <p:cSldViewPr snapToGrid="0" snapToObjects="1">
      <p:cViewPr varScale="1">
        <p:scale>
          <a:sx n="87" d="100"/>
          <a:sy n="87" d="100"/>
        </p:scale>
        <p:origin x="192" y="62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48" y="96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74" d="100"/>
          <a:sy n="74" d="100"/>
        </p:scale>
        <p:origin x="-3468" y="-114"/>
      </p:cViewPr>
      <p:guideLst>
        <p:guide orient="horz" pos="3116"/>
        <p:guide pos="21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588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9525" y="0"/>
            <a:ext cx="2922588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6FCDC-B0B8-4243-8340-DCE9AB0F745C}" type="datetimeFigureOut">
              <a:rPr lang="en-US" smtClean="0"/>
              <a:t>11/1/18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96413"/>
            <a:ext cx="2922588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9525" y="9396413"/>
            <a:ext cx="2922588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2DC86-18DF-44F7-B539-BDC8A3E3733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9248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588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9525" y="0"/>
            <a:ext cx="2922588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C5172-E069-40DE-8568-872E3EE754FD}" type="datetimeFigureOut">
              <a:rPr lang="pt-BR" smtClean="0"/>
              <a:t>01/11/2018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93738" y="741363"/>
            <a:ext cx="5356225" cy="3709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688" y="4699000"/>
            <a:ext cx="5394325" cy="4452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96413"/>
            <a:ext cx="2922588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9525" y="9396413"/>
            <a:ext cx="2922588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1400A-A57C-4E82-BE2C-38275AEA2FF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1778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93738" y="741363"/>
            <a:ext cx="5356225" cy="3709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https</a:t>
            </a:r>
            <a:r>
              <a:rPr lang="pt-BR" dirty="0"/>
              <a:t>://</a:t>
            </a:r>
            <a:r>
              <a:rPr lang="pt-BR" dirty="0" err="1"/>
              <a:t>www.coinschedule.com</a:t>
            </a:r>
            <a:r>
              <a:rPr lang="pt-BR" dirty="0"/>
              <a:t>/</a:t>
            </a:r>
            <a:r>
              <a:rPr lang="pt-BR" dirty="0" err="1"/>
              <a:t>stats.html</a:t>
            </a:r>
            <a:endParaRPr lang="pt-BR" dirty="0"/>
          </a:p>
          <a:p>
            <a:r>
              <a:rPr lang="pt-BR" dirty="0" err="1"/>
              <a:t>https</a:t>
            </a:r>
            <a:r>
              <a:rPr lang="pt-BR" dirty="0"/>
              <a:t>://</a:t>
            </a:r>
            <a:r>
              <a:rPr lang="pt-BR" dirty="0" err="1"/>
              <a:t>icobench.com</a:t>
            </a:r>
            <a:r>
              <a:rPr lang="pt-BR" dirty="0"/>
              <a:t>/</a:t>
            </a:r>
            <a:r>
              <a:rPr lang="pt-BR" dirty="0" err="1"/>
              <a:t>stats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4547B-57C0-448F-9AB3-65D426A1F87E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19810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93738" y="741363"/>
            <a:ext cx="5356225" cy="3709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4547B-57C0-448F-9AB3-65D426A1F87E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9998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93738" y="741363"/>
            <a:ext cx="5356225" cy="3709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4547B-57C0-448F-9AB3-65D426A1F87E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6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93738" y="741363"/>
            <a:ext cx="5356225" cy="3709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4547B-57C0-448F-9AB3-65D426A1F87E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5000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93738" y="741363"/>
            <a:ext cx="5356225" cy="3709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4547B-57C0-448F-9AB3-65D426A1F87E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3022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93738" y="741363"/>
            <a:ext cx="5356225" cy="3709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4547B-57C0-448F-9AB3-65D426A1F87E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3103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93738" y="741363"/>
            <a:ext cx="5356225" cy="3709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4547B-57C0-448F-9AB3-65D426A1F87E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8776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93738" y="741363"/>
            <a:ext cx="5356225" cy="3709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4547B-57C0-448F-9AB3-65D426A1F87E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9538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93738" y="741363"/>
            <a:ext cx="5356225" cy="3709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4547B-57C0-448F-9AB3-65D426A1F87E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1099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93738" y="741363"/>
            <a:ext cx="5356225" cy="3709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4547B-57C0-448F-9AB3-65D426A1F87E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799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4.xml"/><Relationship Id="rId7" Type="http://schemas.openxmlformats.org/officeDocument/2006/relationships/image" Target="../media/image2.emf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7.xml"/><Relationship Id="rId7" Type="http://schemas.openxmlformats.org/officeDocument/2006/relationships/image" Target="../media/image2.emf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8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oleObject" Target="../embeddings/oleObject6.bin"/><Relationship Id="rId2" Type="http://schemas.openxmlformats.org/officeDocument/2006/relationships/tags" Target="../tags/tag9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11.xml"/><Relationship Id="rId7" Type="http://schemas.openxmlformats.org/officeDocument/2006/relationships/oleObject" Target="../embeddings/oleObject7.bin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image" Target="../media/image3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8961554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027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" hidden="1"/>
          <p:cNvSpPr>
            <a:spLocks noGrp="1"/>
          </p:cNvSpPr>
          <p:nvPr>
            <p:ph type="sldNum" sz="quarter" idx="11"/>
            <p:custDataLst>
              <p:tags r:id="rId3"/>
            </p:custDataLst>
          </p:nvPr>
        </p:nvSpPr>
        <p:spPr>
          <a:xfrm>
            <a:off x="9972000" y="178643"/>
            <a:ext cx="24046" cy="3077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200" b="0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  <a:sym typeface="+mn-lt"/>
              </a:defRPr>
            </a:lvl1pPr>
          </a:lstStyle>
          <a:p>
            <a:fld id="{01940DDA-0656-452C-A408-68789653BD9B}" type="slidenum">
              <a:rPr lang="en-US" smtClean="0">
                <a:latin typeface="+mn-lt"/>
              </a:rPr>
              <a:pPr/>
              <a:t>‹nº›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" hidden="1"/>
          <p:cNvSpPr>
            <a:spLocks noGrp="1"/>
          </p:cNvSpPr>
          <p:nvPr>
            <p:ph type="ftr" sz="quarter" idx="12"/>
            <p:custDataLst>
              <p:tags r:id="rId4"/>
            </p:custDataLst>
          </p:nvPr>
        </p:nvSpPr>
        <p:spPr>
          <a:xfrm>
            <a:off x="9972000" y="228649"/>
            <a:ext cx="65" cy="30778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 lang="en-US" sz="200" b="0" kern="120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000" y="720000"/>
            <a:ext cx="8535988" cy="747897"/>
          </a:xfrm>
        </p:spPr>
        <p:txBody>
          <a:bodyPr/>
          <a:lstStyle>
            <a:lvl1pPr>
              <a:tabLst>
                <a:tab pos="1252538" algn="l"/>
              </a:tabLst>
              <a:defRPr>
                <a:latin typeface="+mj-lt"/>
                <a:sym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CCD818F-87F1-B849-ACAE-D3C6EE41267E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392" y="279102"/>
            <a:ext cx="1097334" cy="33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428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9916026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186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" hidden="1"/>
          <p:cNvSpPr>
            <a:spLocks noGrp="1"/>
          </p:cNvSpPr>
          <p:nvPr>
            <p:ph type="sldNum" sz="quarter" idx="11"/>
            <p:custDataLst>
              <p:tags r:id="rId3"/>
            </p:custDataLst>
          </p:nvPr>
        </p:nvSpPr>
        <p:spPr>
          <a:xfrm>
            <a:off x="9972000" y="178643"/>
            <a:ext cx="24046" cy="3077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200" b="0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  <a:sym typeface="+mn-lt"/>
              </a:defRPr>
            </a:lvl1pPr>
          </a:lstStyle>
          <a:p>
            <a:fld id="{01940DDA-0656-452C-A408-68789653BD9B}" type="slidenum">
              <a:rPr lang="en-US" smtClean="0">
                <a:latin typeface="+mn-lt"/>
              </a:rPr>
              <a:pPr/>
              <a:t>‹nº›</a:t>
            </a:fld>
            <a:endParaRPr lang="en-US" dirty="0">
              <a:latin typeface="+mn-lt"/>
            </a:endParaRPr>
          </a:p>
        </p:txBody>
      </p:sp>
      <p:sp>
        <p:nvSpPr>
          <p:cNvPr id="13" name="Footer Placeholder" hidden="1"/>
          <p:cNvSpPr>
            <a:spLocks noGrp="1"/>
          </p:cNvSpPr>
          <p:nvPr>
            <p:ph type="ftr" sz="quarter" idx="10"/>
            <p:custDataLst>
              <p:tags r:id="rId4"/>
            </p:custDataLst>
          </p:nvPr>
        </p:nvSpPr>
        <p:spPr>
          <a:xfrm>
            <a:off x="9972000" y="228649"/>
            <a:ext cx="65" cy="30778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 lang="en-US" sz="200" b="0" kern="120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38000" y="1710000"/>
            <a:ext cx="8535988" cy="1394228"/>
          </a:xfrm>
        </p:spPr>
        <p:txBody>
          <a:bodyPr/>
          <a:lstStyle>
            <a:lvl1pPr>
              <a:defRPr>
                <a:latin typeface="+mn-lt"/>
                <a:sym typeface="+mn-lt"/>
              </a:defRPr>
            </a:lvl1pPr>
            <a:lvl2pPr>
              <a:defRPr>
                <a:latin typeface="+mn-lt"/>
                <a:sym typeface="+mn-lt"/>
              </a:defRPr>
            </a:lvl2pPr>
            <a:lvl3pPr>
              <a:defRPr>
                <a:latin typeface="+mn-lt"/>
                <a:sym typeface="+mn-lt"/>
              </a:defRPr>
            </a:lvl3pPr>
            <a:lvl4pPr>
              <a:defRPr>
                <a:latin typeface="+mn-lt"/>
                <a:sym typeface="+mn-lt"/>
              </a:defRPr>
            </a:lvl4pPr>
          </a:lstStyle>
          <a:p>
            <a:pPr lvl="0"/>
            <a:r>
              <a:rPr lang="en-US" dirty="0"/>
              <a:t>Click to edit Master text styles – Level 0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000" y="720000"/>
            <a:ext cx="8535988" cy="747897"/>
          </a:xfrm>
        </p:spPr>
        <p:txBody>
          <a:bodyPr/>
          <a:lstStyle>
            <a:lvl1pPr>
              <a:defRPr>
                <a:latin typeface="+mj-lt"/>
                <a:sym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B2006A4-B062-0C40-A8E3-65E19667FDDC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392" y="279102"/>
            <a:ext cx="1097334" cy="3327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4126109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588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" hidden="1"/>
          <p:cNvSpPr>
            <a:spLocks noGrp="1"/>
          </p:cNvSpPr>
          <p:nvPr>
            <p:ph type="sldNum" sz="quarter" idx="11"/>
          </p:nvPr>
        </p:nvSpPr>
        <p:spPr>
          <a:xfrm>
            <a:off x="9972000" y="178643"/>
            <a:ext cx="24046" cy="3077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200" b="0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  <a:sym typeface="+mn-lt"/>
              </a:defRPr>
            </a:lvl1pPr>
          </a:lstStyle>
          <a:p>
            <a:fld id="{01940DDA-0656-452C-A408-68789653BD9B}" type="slidenum">
              <a:rPr lang="en-US" smtClean="0">
                <a:latin typeface="+mn-lt"/>
              </a:rPr>
              <a:pPr/>
              <a:t>‹nº›</a:t>
            </a:fld>
            <a:endParaRPr lang="en-US" dirty="0">
              <a:latin typeface="+mn-lt"/>
            </a:endParaRPr>
          </a:p>
        </p:txBody>
      </p:sp>
      <p:sp>
        <p:nvSpPr>
          <p:cNvPr id="13" name="Footer Placeholder" hidden="1"/>
          <p:cNvSpPr>
            <a:spLocks noGrp="1"/>
          </p:cNvSpPr>
          <p:nvPr>
            <p:ph type="ftr" sz="quarter" idx="10"/>
          </p:nvPr>
        </p:nvSpPr>
        <p:spPr>
          <a:xfrm>
            <a:off x="9972000" y="228649"/>
            <a:ext cx="65" cy="30778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 lang="en-US" sz="200" b="0" kern="120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16" name="Client name"/>
          <p:cNvSpPr>
            <a:spLocks noGrp="1"/>
          </p:cNvSpPr>
          <p:nvPr>
            <p:ph type="body" sz="quarter" idx="19" hasCustomPrompt="1"/>
          </p:nvPr>
        </p:nvSpPr>
        <p:spPr>
          <a:xfrm>
            <a:off x="883919" y="4815673"/>
            <a:ext cx="3006781" cy="469253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baseline="0">
                <a:latin typeface="+mn-lt"/>
                <a:sym typeface="+mn-lt"/>
              </a:defRPr>
            </a:lvl1pPr>
          </a:lstStyle>
          <a:p>
            <a:pPr lvl="0"/>
            <a:r>
              <a:rPr lang="en-US" dirty="0"/>
              <a:t>Client logo/name</a:t>
            </a:r>
          </a:p>
        </p:txBody>
      </p:sp>
      <p:sp>
        <p:nvSpPr>
          <p:cNvPr id="14" name="Title"/>
          <p:cNvSpPr>
            <a:spLocks noGrp="1"/>
          </p:cNvSpPr>
          <p:nvPr>
            <p:ph type="title" hasCustomPrompt="1"/>
          </p:nvPr>
        </p:nvSpPr>
        <p:spPr>
          <a:xfrm>
            <a:off x="0" y="4133088"/>
            <a:ext cx="3886200" cy="373949"/>
          </a:xfrm>
        </p:spPr>
        <p:txBody>
          <a:bodyPr wrap="square" lIns="360000" tIns="0" rIns="0" bIns="0" anchor="b" anchorCtr="0">
            <a:spAutoFit/>
          </a:bodyPr>
          <a:lstStyle>
            <a:lvl1pPr marL="528638" indent="-528638" algn="l">
              <a:tabLst>
                <a:tab pos="530352" algn="l"/>
                <a:tab pos="813816" algn="l"/>
              </a:tabLst>
              <a:defRPr>
                <a:latin typeface="+mj-lt"/>
                <a:sym typeface="+mn-lt"/>
              </a:defRPr>
            </a:lvl1pPr>
          </a:lstStyle>
          <a:p>
            <a:r>
              <a:rPr lang="en-US" dirty="0"/>
              <a:t>A.   Click to edit text</a:t>
            </a:r>
            <a:endParaRPr lang="de-DE" dirty="0"/>
          </a:p>
        </p:txBody>
      </p:sp>
      <p:graphicFrame>
        <p:nvGraphicFramePr>
          <p:cNvPr id="8" name="Object 7" hidden="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066389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589" name="think-cell Slide" r:id="rId6" imgW="216" imgH="216" progId="TCLayout.ActiveDocument.1">
                  <p:embed/>
                </p:oleObj>
              </mc:Choice>
              <mc:Fallback>
                <p:oleObj name="think-cell Slide" r:id="rId6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 hidden="1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18066389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590" name="think-cell Slide" r:id="rId7" imgW="216" imgH="216" progId="TCLayout.ActiveDocument.1">
                  <p:embed/>
                </p:oleObj>
              </mc:Choice>
              <mc:Fallback>
                <p:oleObj name="think-cell Slide" r:id="rId7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1203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P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5984832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7872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Slide Number Placeholder" hidden="1"/>
          <p:cNvSpPr>
            <a:spLocks noGrp="1"/>
          </p:cNvSpPr>
          <p:nvPr>
            <p:ph type="sldNum" sz="quarter" idx="11"/>
            <p:custDataLst>
              <p:tags r:id="rId3"/>
            </p:custDataLst>
          </p:nvPr>
        </p:nvSpPr>
        <p:spPr>
          <a:xfrm>
            <a:off x="9972000" y="178643"/>
            <a:ext cx="24046" cy="3077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200" b="0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  <a:sym typeface="+mn-lt"/>
              </a:defRPr>
            </a:lvl1pPr>
          </a:lstStyle>
          <a:p>
            <a:fld id="{01940DDA-0656-452C-A408-68789653BD9B}" type="slidenum">
              <a:rPr lang="en-US" smtClean="0">
                <a:latin typeface="+mn-lt"/>
              </a:rPr>
              <a:pPr/>
              <a:t>‹nº›</a:t>
            </a:fld>
            <a:endParaRPr lang="en-US" dirty="0">
              <a:latin typeface="+mn-lt"/>
            </a:endParaRPr>
          </a:p>
        </p:txBody>
      </p:sp>
      <p:sp>
        <p:nvSpPr>
          <p:cNvPr id="15" name="Footer Placeholder" hidden="1"/>
          <p:cNvSpPr>
            <a:spLocks noGrp="1"/>
          </p:cNvSpPr>
          <p:nvPr>
            <p:ph type="ftr" sz="quarter" idx="10"/>
            <p:custDataLst>
              <p:tags r:id="rId4"/>
            </p:custDataLst>
          </p:nvPr>
        </p:nvSpPr>
        <p:spPr>
          <a:xfrm>
            <a:off x="9972000" y="228649"/>
            <a:ext cx="65" cy="30778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 lang="en-US" sz="200" b="0" kern="120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10" name="Type of document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4567619"/>
            <a:ext cx="3611301" cy="581698"/>
          </a:xfrm>
        </p:spPr>
        <p:txBody>
          <a:bodyPr wrap="square" lIns="360000" tIns="0" rIns="0" anchor="t" anchorCtr="0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2100">
                <a:latin typeface="+mn-lt"/>
                <a:sym typeface="+mn-lt"/>
              </a:defRPr>
            </a:lvl1pPr>
            <a:lvl2pPr>
              <a:lnSpc>
                <a:spcPct val="90000"/>
              </a:lnSpc>
              <a:spcBef>
                <a:spcPts val="0"/>
              </a:spcBef>
              <a:defRPr/>
            </a:lvl2pPr>
            <a:lvl3pPr>
              <a:lnSpc>
                <a:spcPct val="90000"/>
              </a:lnSpc>
              <a:spcBef>
                <a:spcPts val="0"/>
              </a:spcBef>
              <a:defRPr/>
            </a:lvl3pPr>
            <a:lvl4pPr>
              <a:lnSpc>
                <a:spcPct val="90000"/>
              </a:lnSpc>
              <a:spcBef>
                <a:spcPts val="0"/>
              </a:spcBef>
              <a:defRPr/>
            </a:lvl4pPr>
            <a:lvl5pPr>
              <a:lnSpc>
                <a:spcPct val="9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Type of document</a:t>
            </a:r>
            <a:br>
              <a:rPr lang="en-US" dirty="0"/>
            </a:br>
            <a:r>
              <a:rPr lang="en-US" dirty="0"/>
              <a:t>(max. two lines)</a:t>
            </a:r>
          </a:p>
        </p:txBody>
      </p:sp>
      <p:sp>
        <p:nvSpPr>
          <p:cNvPr id="3" name="Location, date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436576"/>
            <a:ext cx="3611301" cy="180049"/>
          </a:xfrm>
        </p:spPr>
        <p:txBody>
          <a:bodyPr wrap="square" lIns="360000" tIns="0" rIns="25200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 Narrow" pitchFamily="34" charset="0"/>
              <a:buNone/>
              <a:tabLst/>
              <a:defRPr sz="1300" baseline="0">
                <a:latin typeface="+mn-lt"/>
                <a:sym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 Narrow" pitchFamily="34" charset="0"/>
              <a:buNone/>
              <a:tabLst/>
              <a:defRPr/>
            </a:pPr>
            <a:r>
              <a:rPr lang="en-US" dirty="0"/>
              <a:t>Location, date of presentation (month, day, year)</a:t>
            </a:r>
          </a:p>
        </p:txBody>
      </p:sp>
      <p:sp>
        <p:nvSpPr>
          <p:cNvPr id="4" name="Project name"/>
          <p:cNvSpPr>
            <a:spLocks noGrp="1"/>
          </p:cNvSpPr>
          <p:nvPr>
            <p:ph type="title" hasCustomPrompt="1"/>
          </p:nvPr>
        </p:nvSpPr>
        <p:spPr>
          <a:xfrm>
            <a:off x="0" y="3320814"/>
            <a:ext cx="3611301" cy="1061248"/>
          </a:xfrm>
        </p:spPr>
        <p:txBody>
          <a:bodyPr wrap="square" lIns="360000" rIns="0" bIns="0" anchor="b" anchorCtr="0">
            <a:spAutoFit/>
          </a:bodyPr>
          <a:lstStyle>
            <a:lvl1pPr>
              <a:defRPr sz="3700" baseline="0">
                <a:latin typeface="+mj-lt"/>
                <a:sym typeface="+mn-lt"/>
              </a:defRPr>
            </a:lvl1pPr>
          </a:lstStyle>
          <a:p>
            <a:r>
              <a:rPr lang="en-US" dirty="0"/>
              <a:t>Project name or document title</a:t>
            </a:r>
          </a:p>
        </p:txBody>
      </p:sp>
      <p:sp>
        <p:nvSpPr>
          <p:cNvPr id="19" name="Position Lines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360000" y="6886575"/>
            <a:ext cx="0" cy="72000"/>
          </a:xfrm>
          <a:prstGeom prst="line">
            <a:avLst/>
          </a:prstGeom>
          <a:noFill/>
          <a:ln w="3175" cmpd="sng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noProof="0" dirty="0">
              <a:latin typeface="+mn-lt"/>
              <a:sym typeface="+mn-lt"/>
            </a:endParaRPr>
          </a:p>
        </p:txBody>
      </p:sp>
      <p:sp>
        <p:nvSpPr>
          <p:cNvPr id="11" name="Client name"/>
          <p:cNvSpPr>
            <a:spLocks noGrp="1"/>
          </p:cNvSpPr>
          <p:nvPr>
            <p:ph type="body" sz="quarter" idx="19" hasCustomPrompt="1"/>
          </p:nvPr>
        </p:nvSpPr>
        <p:spPr>
          <a:xfrm>
            <a:off x="359998" y="5336011"/>
            <a:ext cx="3251303" cy="473604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baseline="0">
                <a:latin typeface="+mn-lt"/>
                <a:sym typeface="+mn-lt"/>
              </a:defRPr>
            </a:lvl1pPr>
          </a:lstStyle>
          <a:p>
            <a:pPr lvl="0"/>
            <a:r>
              <a:rPr lang="en-US" dirty="0"/>
              <a:t>Client logo/name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" hidden="1"/>
          <p:cNvSpPr>
            <a:spLocks noGrp="1"/>
          </p:cNvSpPr>
          <p:nvPr>
            <p:ph type="sldNum" sz="quarter" idx="11"/>
            <p:custDataLst>
              <p:tags r:id="rId1"/>
            </p:custDataLst>
          </p:nvPr>
        </p:nvSpPr>
        <p:spPr>
          <a:xfrm>
            <a:off x="9972000" y="178643"/>
            <a:ext cx="24046" cy="3077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200" b="0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  <a:sym typeface="+mn-lt"/>
              </a:defRPr>
            </a:lvl1pPr>
          </a:lstStyle>
          <a:p>
            <a:fld id="{01940DDA-0656-452C-A408-68789653BD9B}" type="slidenum">
              <a:rPr lang="en-US" smtClean="0">
                <a:latin typeface="+mn-lt"/>
              </a:rPr>
              <a:pPr/>
              <a:t>‹nº›</a:t>
            </a:fld>
            <a:endParaRPr lang="en-US" dirty="0">
              <a:latin typeface="+mn-lt"/>
            </a:endParaRPr>
          </a:p>
        </p:txBody>
      </p:sp>
      <p:sp>
        <p:nvSpPr>
          <p:cNvPr id="16" name="Footer Placeholder" hidden="1"/>
          <p:cNvSpPr>
            <a:spLocks noGrp="1"/>
          </p:cNvSpPr>
          <p:nvPr>
            <p:ph type="ftr" sz="quarter" idx="12"/>
            <p:custDataLst>
              <p:tags r:id="rId2"/>
            </p:custDataLst>
          </p:nvPr>
        </p:nvSpPr>
        <p:spPr>
          <a:xfrm>
            <a:off x="9972000" y="228649"/>
            <a:ext cx="65" cy="30778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 lang="en-US" sz="200" b="0" kern="120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5" name="Contents Text"/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738000" y="1710000"/>
            <a:ext cx="8535600" cy="3448573"/>
          </a:xfrm>
        </p:spPr>
        <p:txBody>
          <a:bodyPr>
            <a:spAutoFit/>
          </a:bodyPr>
          <a:lstStyle>
            <a:lvl1pPr marL="360000" indent="-360000">
              <a:spcBef>
                <a:spcPts val="2000"/>
              </a:spcBef>
              <a:tabLst>
                <a:tab pos="8537575" algn="r"/>
              </a:tabLst>
              <a:defRPr>
                <a:solidFill>
                  <a:schemeClr val="tx1"/>
                </a:solidFill>
                <a:latin typeface="+mn-lt"/>
                <a:cs typeface="+mn-cs"/>
                <a:sym typeface="+mn-lt"/>
              </a:defRPr>
            </a:lvl1pPr>
            <a:lvl2pPr marL="720000" indent="-360000">
              <a:spcBef>
                <a:spcPts val="600"/>
              </a:spcBef>
              <a:buNone/>
              <a:tabLst>
                <a:tab pos="8537575" algn="r"/>
              </a:tabLst>
              <a:defRPr b="0">
                <a:solidFill>
                  <a:schemeClr val="tx1"/>
                </a:solidFill>
                <a:latin typeface="+mn-lt"/>
                <a:sym typeface="+mn-lt"/>
              </a:defRPr>
            </a:lvl2pPr>
            <a:lvl3pPr marL="1260000" indent="-540000">
              <a:spcBef>
                <a:spcPts val="0"/>
              </a:spcBef>
              <a:buNone/>
              <a:tabLst>
                <a:tab pos="8537575" algn="r"/>
              </a:tabLst>
              <a:defRPr>
                <a:solidFill>
                  <a:schemeClr val="tx1"/>
                </a:solidFill>
                <a:latin typeface="+mn-lt"/>
                <a:sym typeface="+mn-lt"/>
              </a:defRPr>
            </a:lvl3pPr>
            <a:lvl4pPr marL="1255713" indent="-534988">
              <a:buNone/>
              <a:tabLst>
                <a:tab pos="8521700" algn="r"/>
              </a:tabLst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A.	xxx	xx</a:t>
            </a:r>
          </a:p>
          <a:p>
            <a:pPr lvl="0"/>
            <a:r>
              <a:rPr lang="en-US" dirty="0"/>
              <a:t>B.	xxx	xx</a:t>
            </a:r>
          </a:p>
          <a:p>
            <a:pPr lvl="1"/>
            <a:r>
              <a:rPr lang="en-US" dirty="0"/>
              <a:t>1.	xxx	xx</a:t>
            </a:r>
          </a:p>
          <a:p>
            <a:pPr lvl="1"/>
            <a:r>
              <a:rPr lang="en-US" dirty="0"/>
              <a:t>2.	xxx	xx</a:t>
            </a:r>
          </a:p>
          <a:p>
            <a:pPr lvl="2"/>
            <a:r>
              <a:rPr lang="en-US" dirty="0"/>
              <a:t>2.1	xxx	xx</a:t>
            </a:r>
          </a:p>
          <a:p>
            <a:pPr lvl="2"/>
            <a:r>
              <a:rPr lang="en-US" dirty="0"/>
              <a:t>2.2	xxx	xx</a:t>
            </a:r>
          </a:p>
          <a:p>
            <a:pPr lvl="0"/>
            <a:r>
              <a:rPr lang="en-US" dirty="0"/>
              <a:t>C.	xxx	xx</a:t>
            </a:r>
          </a:p>
          <a:p>
            <a:pPr lvl="1"/>
            <a:r>
              <a:rPr lang="en-US" dirty="0"/>
              <a:t>1.	xxx	xx</a:t>
            </a:r>
          </a:p>
          <a:p>
            <a:pPr lvl="2"/>
            <a:r>
              <a:rPr lang="en-US" dirty="0"/>
              <a:t>1.1	xxx	xx</a:t>
            </a:r>
          </a:p>
        </p:txBody>
      </p:sp>
      <p:sp>
        <p:nvSpPr>
          <p:cNvPr id="10" name="Contents Title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738000" y="1040400"/>
            <a:ext cx="8535600" cy="30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>
              <a:lnSpc>
                <a:spcPct val="93000"/>
              </a:lnSpc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532813" algn="r"/>
              </a:tabLst>
              <a:defRPr/>
            </a:pPr>
            <a:r>
              <a:rPr kumimoji="0" lang="en-US" altLang="de-DE" sz="21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n-cs"/>
                <a:sym typeface="+mn-lt"/>
              </a:rPr>
              <a:t>Conteúdo	Página</a:t>
            </a:r>
          </a:p>
        </p:txBody>
      </p:sp>
      <p:sp>
        <p:nvSpPr>
          <p:cNvPr id="14" name="Title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314902" y="1040400"/>
            <a:ext cx="792000" cy="300531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r" defTabSz="914400" rtl="0" eaLnBrk="1" latinLnBrk="0" hangingPunct="1">
              <a:lnSpc>
                <a:spcPct val="93000"/>
              </a:lnSpc>
              <a:spcBef>
                <a:spcPct val="0"/>
              </a:spcBef>
              <a:buNone/>
              <a:tabLst/>
              <a:defRPr lang="en-US" sz="2100" b="0" kern="12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+mn-lt"/>
              </a:defRPr>
            </a:lvl1pPr>
          </a:lstStyle>
          <a:p>
            <a:r>
              <a:rPr lang="en-US" noProof="1"/>
              <a:t>  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4BF81A6-0E5C-F043-8EB5-5970CE569F3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392" y="279102"/>
            <a:ext cx="1097334" cy="3327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sclaimer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" hidden="1"/>
          <p:cNvSpPr>
            <a:spLocks noGrp="1"/>
          </p:cNvSpPr>
          <p:nvPr>
            <p:ph type="sldNum" sz="quarter" idx="11"/>
            <p:custDataLst>
              <p:tags r:id="rId1"/>
            </p:custDataLst>
          </p:nvPr>
        </p:nvSpPr>
        <p:spPr>
          <a:xfrm>
            <a:off x="9972000" y="178643"/>
            <a:ext cx="24046" cy="3077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200" b="0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  <a:sym typeface="+mn-lt"/>
              </a:defRPr>
            </a:lvl1pPr>
          </a:lstStyle>
          <a:p>
            <a:fld id="{01940DDA-0656-452C-A408-68789653BD9B}" type="slidenum">
              <a:rPr lang="en-US" smtClean="0">
                <a:latin typeface="+mn-lt"/>
              </a:rPr>
              <a:pPr/>
              <a:t>‹nº›</a:t>
            </a:fld>
            <a:endParaRPr lang="en-US" dirty="0">
              <a:latin typeface="+mn-lt"/>
            </a:endParaRPr>
          </a:p>
        </p:txBody>
      </p:sp>
      <p:sp>
        <p:nvSpPr>
          <p:cNvPr id="13" name="Footer Placeholder" hidden="1"/>
          <p:cNvSpPr>
            <a:spLocks noGrp="1"/>
          </p:cNvSpPr>
          <p:nvPr>
            <p:ph type="ftr" sz="quarter" idx="10"/>
            <p:custDataLst>
              <p:tags r:id="rId2"/>
            </p:custDataLst>
          </p:nvPr>
        </p:nvSpPr>
        <p:spPr>
          <a:xfrm>
            <a:off x="9972000" y="228649"/>
            <a:ext cx="65" cy="30778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 lang="en-US" sz="200" b="0" kern="120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 hidden="1"/>
          <p:cNvSpPr>
            <a:spLocks noGrp="1"/>
          </p:cNvSpPr>
          <p:nvPr>
            <p:ph type="sldNum" sz="quarter" idx="11"/>
            <p:custDataLst>
              <p:tags r:id="rId1"/>
            </p:custDataLst>
          </p:nvPr>
        </p:nvSpPr>
        <p:spPr>
          <a:xfrm>
            <a:off x="9972000" y="178643"/>
            <a:ext cx="24046" cy="3077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200" b="0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  <a:sym typeface="+mn-lt"/>
              </a:defRPr>
            </a:lvl1pPr>
          </a:lstStyle>
          <a:p>
            <a:fld id="{01940DDA-0656-452C-A408-68789653BD9B}" type="slidenum">
              <a:rPr lang="en-US" smtClean="0">
                <a:latin typeface="+mn-lt"/>
              </a:rPr>
              <a:pPr/>
              <a:t>‹nº›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" hidden="1"/>
          <p:cNvSpPr>
            <a:spLocks noGrp="1"/>
          </p:cNvSpPr>
          <p:nvPr>
            <p:ph type="ftr" sz="quarter" idx="12"/>
            <p:custDataLst>
              <p:tags r:id="rId2"/>
            </p:custDataLst>
          </p:nvPr>
        </p:nvSpPr>
        <p:spPr>
          <a:xfrm>
            <a:off x="9972000" y="228649"/>
            <a:ext cx="65" cy="30778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 lang="en-US" sz="200" b="0" kern="120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pic>
        <p:nvPicPr>
          <p:cNvPr id="6" name="Bild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450" y="210859"/>
            <a:ext cx="945219" cy="46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94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!!!Do not delete this th-style object!!!!" hidden="1"/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273878006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420" name="think-cell Slide" r:id="rId11" imgW="270" imgH="270" progId="TCLayout.ActiveDocument.1">
                  <p:embed/>
                </p:oleObj>
              </mc:Choice>
              <mc:Fallback>
                <p:oleObj name="think-cell Slide" r:id="rId1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!!!Do not delete this text object!!!!_2" hidden="1"/>
          <p:cNvSpPr/>
          <p:nvPr/>
        </p:nvSpPr>
        <p:spPr>
          <a:xfrm>
            <a:off x="9972000" y="57955"/>
            <a:ext cx="32400" cy="32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3000"/>
              </a:lnSpc>
              <a:spcBef>
                <a:spcPts val="300"/>
              </a:spcBef>
            </a:pPr>
            <a:r>
              <a:rPr lang="en-US" sz="200" b="1" dirty="0">
                <a:solidFill>
                  <a:schemeClr val="bg1"/>
                </a:solidFill>
                <a:latin typeface="+mn-lt"/>
                <a:cs typeface="+mn-cs"/>
                <a:sym typeface="+mn-lt"/>
              </a:rPr>
              <a:t>1</a:t>
            </a:r>
          </a:p>
        </p:txBody>
      </p:sp>
      <p:sp>
        <p:nvSpPr>
          <p:cNvPr id="43" name="!!!Do not delete this text object!!!!" hidden="1"/>
          <p:cNvSpPr txBox="1"/>
          <p:nvPr/>
        </p:nvSpPr>
        <p:spPr>
          <a:xfrm>
            <a:off x="9972000" y="92737"/>
            <a:ext cx="585097" cy="3077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chemeClr val="tx1"/>
                </a:solidFill>
                <a:latin typeface="Arial Narrow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chemeClr val="tx1"/>
                </a:solidFill>
                <a:latin typeface="Arial Narrow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chemeClr val="tx1"/>
                </a:solidFill>
                <a:latin typeface="Arial Narrow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chemeClr val="tx1"/>
                </a:solidFill>
                <a:latin typeface="Arial Narrow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chemeClr val="tx1"/>
                </a:solidFill>
                <a:latin typeface="Arial Narrow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300" b="1" kern="1200">
                <a:solidFill>
                  <a:schemeClr val="tx1"/>
                </a:solidFill>
                <a:latin typeface="Arial Narrow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300" b="1" kern="1200">
                <a:solidFill>
                  <a:schemeClr val="tx1"/>
                </a:solidFill>
                <a:latin typeface="Arial Narrow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300" b="1" kern="1200">
                <a:solidFill>
                  <a:schemeClr val="tx1"/>
                </a:solidFill>
                <a:latin typeface="Arial Narrow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300" b="1" kern="1200">
                <a:solidFill>
                  <a:schemeClr val="tx1"/>
                </a:solidFill>
                <a:latin typeface="Arial Narrow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None/>
              <a:tabLst/>
              <a:defRPr/>
            </a:pPr>
            <a:r>
              <a:rPr lang="en-US" sz="200" b="0" kern="1200" noProof="1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t>A4_RBSC_PPT– 2013-10_v01 – do not delete this text object! </a:t>
            </a:r>
          </a:p>
        </p:txBody>
      </p:sp>
      <p:sp>
        <p:nvSpPr>
          <p:cNvPr id="52" name="Slide Number"/>
          <p:cNvSpPr txBox="1">
            <a:spLocks noChangeArrowheads="1"/>
          </p:cNvSpPr>
          <p:nvPr/>
        </p:nvSpPr>
        <p:spPr bwMode="auto">
          <a:xfrm>
            <a:off x="9385300" y="6710400"/>
            <a:ext cx="117020" cy="12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900" b="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AA7B471-74A3-4F5F-8955-6C99E2375CAC}" type="slidenum">
              <a:rPr kumimoji="0" lang="en-US" sz="900" b="0" i="0" u="none" strike="noStrike" kern="1200" cap="none" spc="0" normalizeH="0" baseline="0" noProof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lt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9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53" name="Slide Number Line"/>
          <p:cNvSpPr>
            <a:spLocks noChangeShapeType="1"/>
          </p:cNvSpPr>
          <p:nvPr/>
        </p:nvSpPr>
        <p:spPr bwMode="auto">
          <a:xfrm>
            <a:off x="9269413" y="6710400"/>
            <a:ext cx="0" cy="1238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0000"/>
              </a:lnSpc>
              <a:defRPr/>
            </a:pPr>
            <a:endParaRPr lang="en-US" sz="900" noProof="1">
              <a:solidFill>
                <a:schemeClr val="tx2"/>
              </a:solidFill>
              <a:latin typeface="+mn-lt"/>
              <a:cs typeface="+mn-cs"/>
              <a:sym typeface="+mn-lt"/>
            </a:endParaRPr>
          </a:p>
        </p:txBody>
      </p:sp>
      <p:sp>
        <p:nvSpPr>
          <p:cNvPr id="57" name="Source" hidden="1"/>
          <p:cNvSpPr txBox="1"/>
          <p:nvPr/>
        </p:nvSpPr>
        <p:spPr>
          <a:xfrm>
            <a:off x="738189" y="6710121"/>
            <a:ext cx="496931" cy="124650"/>
          </a:xfrm>
          <a:prstGeom prst="rect">
            <a:avLst/>
          </a:prstGeom>
          <a:noFill/>
          <a:ln w="9525">
            <a:noFill/>
          </a:ln>
        </p:spPr>
        <p:txBody>
          <a:bodyPr vert="horz" wrap="none" lIns="0" tIns="0" rIns="0" bIns="0" rtlCol="0" anchor="b" anchorCtr="0">
            <a:spAutoFit/>
          </a:bodyPr>
          <a:lstStyle/>
          <a:p>
            <a:pPr>
              <a:lnSpc>
                <a:spcPct val="90000"/>
              </a:lnSpc>
              <a:buSzPct val="100000"/>
            </a:pPr>
            <a:r>
              <a:rPr lang="en-US" sz="900" b="0" dirty="0">
                <a:solidFill>
                  <a:schemeClr val="tx1"/>
                </a:solidFill>
                <a:latin typeface="+mn-lt"/>
                <a:cs typeface="+mn-cs"/>
                <a:sym typeface="+mn-lt"/>
              </a:rPr>
              <a:t>Source: xxx</a:t>
            </a:r>
          </a:p>
        </p:txBody>
      </p:sp>
      <p:sp>
        <p:nvSpPr>
          <p:cNvPr id="56" name="Notes" hidden="1"/>
          <p:cNvSpPr txBox="1"/>
          <p:nvPr/>
        </p:nvSpPr>
        <p:spPr>
          <a:xfrm>
            <a:off x="738189" y="6417474"/>
            <a:ext cx="280526" cy="138499"/>
          </a:xfrm>
          <a:prstGeom prst="rect">
            <a:avLst/>
          </a:prstGeom>
          <a:noFill/>
          <a:ln w="9525">
            <a:noFill/>
          </a:ln>
        </p:spPr>
        <p:txBody>
          <a:bodyPr vert="horz" wrap="none" lIns="0" tIns="0" rIns="0" bIns="0" rtlCol="0" anchor="b" anchorCtr="0">
            <a:spAutoFit/>
          </a:bodyPr>
          <a:lstStyle/>
          <a:p>
            <a:pPr>
              <a:lnSpc>
                <a:spcPct val="90000"/>
              </a:lnSpc>
              <a:buSzPct val="100000"/>
            </a:pPr>
            <a:r>
              <a:rPr lang="en-US" sz="1000" b="0" dirty="0">
                <a:solidFill>
                  <a:schemeClr val="tx1"/>
                </a:solidFill>
                <a:latin typeface="+mn-lt"/>
                <a:cs typeface="+mn-cs"/>
                <a:sym typeface="+mn-lt"/>
              </a:rPr>
              <a:t>1) xxx</a:t>
            </a:r>
          </a:p>
        </p:txBody>
      </p:sp>
      <p:grpSp>
        <p:nvGrpSpPr>
          <p:cNvPr id="5" name="Legend" hidden="1"/>
          <p:cNvGrpSpPr/>
          <p:nvPr/>
        </p:nvGrpSpPr>
        <p:grpSpPr>
          <a:xfrm>
            <a:off x="738189" y="6195259"/>
            <a:ext cx="644699" cy="146050"/>
            <a:chOff x="738189" y="6195259"/>
            <a:chExt cx="644699" cy="146050"/>
          </a:xfrm>
        </p:grpSpPr>
        <p:sp>
          <p:nvSpPr>
            <p:cNvPr id="49" name="LegendIcon"/>
            <p:cNvSpPr/>
            <p:nvPr/>
          </p:nvSpPr>
          <p:spPr>
            <a:xfrm>
              <a:off x="738189" y="6195259"/>
              <a:ext cx="215900" cy="146050"/>
            </a:xfrm>
            <a:prstGeom prst="rect">
              <a:avLst/>
            </a:prstGeom>
            <a:solidFill>
              <a:schemeClr val="accent2"/>
            </a:solidFill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lt"/>
              </a:endParaRPr>
            </a:p>
          </p:txBody>
        </p:sp>
        <p:sp>
          <p:nvSpPr>
            <p:cNvPr id="50" name="LegendText"/>
            <p:cNvSpPr txBox="1"/>
            <p:nvPr/>
          </p:nvSpPr>
          <p:spPr>
            <a:xfrm>
              <a:off x="1036639" y="6196726"/>
              <a:ext cx="346249" cy="143116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none" lIns="0" tIns="0" rIns="0" bIns="0" rtlCol="0" anchor="t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cs typeface="+mn-cs"/>
                  <a:sym typeface="+mn-lt"/>
                </a:rPr>
                <a:t>Legend</a:t>
              </a:r>
            </a:p>
          </p:txBody>
        </p:sp>
      </p:grpSp>
      <p:sp>
        <p:nvSpPr>
          <p:cNvPr id="45" name="Formatted_text" hidden="1"/>
          <p:cNvSpPr txBox="1">
            <a:spLocks/>
          </p:cNvSpPr>
          <p:nvPr/>
        </p:nvSpPr>
        <p:spPr>
          <a:xfrm>
            <a:off x="738189" y="2158952"/>
            <a:ext cx="1980000" cy="103823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90000"/>
              </a:lnSpc>
              <a:buClr>
                <a:schemeClr val="tx1"/>
              </a:buClr>
              <a:buSzPct val="100000"/>
            </a:pPr>
            <a:r>
              <a:rPr lang="en-US" sz="1500" b="1" dirty="0">
                <a:latin typeface="+mn-lt"/>
                <a:cs typeface="+mn-cs"/>
                <a:sym typeface="+mn-lt"/>
              </a:rPr>
              <a:t>15 Point Text: Level 0</a:t>
            </a:r>
            <a:endParaRPr lang="en-US" sz="1500" b="0" dirty="0">
              <a:latin typeface="+mn-lt"/>
              <a:cs typeface="+mn-cs"/>
              <a:sym typeface="+mn-lt"/>
            </a:endParaRPr>
          </a:p>
          <a:p>
            <a:pPr marL="164571" lvl="1" indent="-16457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 Narrow"/>
              <a:buChar char="&gt;"/>
            </a:pPr>
            <a:r>
              <a:rPr lang="en-US" sz="1500" b="0" dirty="0">
                <a:latin typeface="+mn-lt"/>
                <a:cs typeface="+mn-cs"/>
                <a:sym typeface="+mn-lt"/>
              </a:rPr>
              <a:t>Level 1</a:t>
            </a:r>
          </a:p>
          <a:p>
            <a:pPr marL="344571" lvl="2" indent="-167142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SzPct val="100000"/>
              <a:buFont typeface="Arial Narrow"/>
              <a:buChar char="–"/>
            </a:pPr>
            <a:r>
              <a:rPr lang="en-US" sz="1500" b="0" dirty="0">
                <a:latin typeface="+mn-lt"/>
                <a:cs typeface="+mn-cs"/>
                <a:sym typeface="+mn-lt"/>
              </a:rPr>
              <a:t>Level 2</a:t>
            </a:r>
          </a:p>
          <a:p>
            <a:pPr marL="498857" lvl="3" indent="-144000">
              <a:lnSpc>
                <a:spcPct val="90000"/>
              </a:lnSpc>
              <a:spcBef>
                <a:spcPts val="200"/>
              </a:spcBef>
              <a:buClr>
                <a:schemeClr val="tx1"/>
              </a:buClr>
              <a:buSzPct val="100000"/>
              <a:buFont typeface="Arial Narrow"/>
              <a:buChar char="-"/>
            </a:pPr>
            <a:r>
              <a:rPr lang="en-US" sz="1500" b="0" dirty="0">
                <a:latin typeface="+mn-lt"/>
                <a:cs typeface="+mn-cs"/>
                <a:sym typeface="+mn-lt"/>
              </a:rPr>
              <a:t>Level 3</a:t>
            </a:r>
          </a:p>
        </p:txBody>
      </p:sp>
      <p:sp>
        <p:nvSpPr>
          <p:cNvPr id="51" name="Subtitle" hidden="1"/>
          <p:cNvSpPr txBox="1">
            <a:spLocks/>
          </p:cNvSpPr>
          <p:nvPr/>
        </p:nvSpPr>
        <p:spPr>
          <a:xfrm>
            <a:off x="738000" y="1710000"/>
            <a:ext cx="8535988" cy="300531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90000"/>
              </a:lnSpc>
              <a:buClr>
                <a:schemeClr val="tx1"/>
              </a:buClr>
              <a:buSzPct val="100000"/>
            </a:pPr>
            <a:r>
              <a:rPr lang="en-US" sz="2100" b="0" dirty="0">
                <a:solidFill>
                  <a:schemeClr val="tx2"/>
                </a:solidFill>
                <a:latin typeface="+mn-lt"/>
                <a:cs typeface="+mn-cs"/>
                <a:sym typeface="+mn-lt"/>
              </a:rPr>
              <a:t>Subtitle</a:t>
            </a:r>
          </a:p>
        </p:txBody>
      </p: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738000" y="1710000"/>
            <a:ext cx="8535988" cy="143295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 – Level 0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738000" y="720000"/>
            <a:ext cx="8535988" cy="74789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grpSp>
        <p:nvGrpSpPr>
          <p:cNvPr id="19" name="Drawing grid" hidden="1"/>
          <p:cNvGrpSpPr/>
          <p:nvPr/>
        </p:nvGrpSpPr>
        <p:grpSpPr>
          <a:xfrm>
            <a:off x="0" y="0"/>
            <a:ext cx="9906000" cy="6858000"/>
            <a:chOff x="0" y="0"/>
            <a:chExt cx="9906000" cy="6858000"/>
          </a:xfrm>
        </p:grpSpPr>
        <p:cxnSp>
          <p:nvCxnSpPr>
            <p:cNvPr id="66" name="!!!Do not delete!!!" hidden="1"/>
            <p:cNvCxnSpPr/>
            <p:nvPr userDrawn="1"/>
          </p:nvCxnSpPr>
          <p:spPr>
            <a:xfrm>
              <a:off x="0" y="309409"/>
              <a:ext cx="9269413" cy="0"/>
            </a:xfrm>
            <a:prstGeom prst="line">
              <a:avLst/>
            </a:prstGeom>
            <a:ln w="3175" cap="sq">
              <a:solidFill>
                <a:schemeClr val="accent2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!!!Do not delete!!!" hidden="1"/>
            <p:cNvCxnSpPr/>
            <p:nvPr/>
          </p:nvCxnSpPr>
          <p:spPr>
            <a:xfrm>
              <a:off x="738000" y="0"/>
              <a:ext cx="0" cy="6858000"/>
            </a:xfrm>
            <a:prstGeom prst="line">
              <a:avLst/>
            </a:prstGeom>
            <a:ln w="3175" cap="sq">
              <a:solidFill>
                <a:schemeClr val="accent2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!!!Do not delete!!!" hidden="1"/>
            <p:cNvCxnSpPr/>
            <p:nvPr/>
          </p:nvCxnSpPr>
          <p:spPr>
            <a:xfrm>
              <a:off x="1083600" y="0"/>
              <a:ext cx="0" cy="496568"/>
            </a:xfrm>
            <a:prstGeom prst="line">
              <a:avLst/>
            </a:prstGeom>
            <a:ln w="3175" cap="sq">
              <a:solidFill>
                <a:schemeClr val="accent2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!!!Do not delete!!!" hidden="1"/>
            <p:cNvCxnSpPr/>
            <p:nvPr/>
          </p:nvCxnSpPr>
          <p:spPr>
            <a:xfrm>
              <a:off x="9271000" y="0"/>
              <a:ext cx="0" cy="6858000"/>
            </a:xfrm>
            <a:prstGeom prst="line">
              <a:avLst/>
            </a:prstGeom>
            <a:ln w="3175" cap="sq">
              <a:solidFill>
                <a:schemeClr val="accent2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!!!Do not delete!!!" hidden="1"/>
            <p:cNvCxnSpPr/>
            <p:nvPr/>
          </p:nvCxnSpPr>
          <p:spPr>
            <a:xfrm>
              <a:off x="0" y="222248"/>
              <a:ext cx="9906000" cy="0"/>
            </a:xfrm>
            <a:prstGeom prst="line">
              <a:avLst/>
            </a:prstGeom>
            <a:ln w="3175" cap="sq">
              <a:solidFill>
                <a:schemeClr val="accent2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!!!Do not delete!!!" hidden="1"/>
            <p:cNvCxnSpPr/>
            <p:nvPr/>
          </p:nvCxnSpPr>
          <p:spPr>
            <a:xfrm>
              <a:off x="0" y="666750"/>
              <a:ext cx="9906000" cy="0"/>
            </a:xfrm>
            <a:prstGeom prst="line">
              <a:avLst/>
            </a:prstGeom>
            <a:ln w="3175" cap="sq">
              <a:solidFill>
                <a:schemeClr val="accent2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!!!Do not delete!!!" hidden="1"/>
            <p:cNvCxnSpPr/>
            <p:nvPr/>
          </p:nvCxnSpPr>
          <p:spPr>
            <a:xfrm>
              <a:off x="0" y="6418800"/>
              <a:ext cx="9906000" cy="0"/>
            </a:xfrm>
            <a:prstGeom prst="line">
              <a:avLst/>
            </a:prstGeom>
            <a:ln w="3175" cap="sq">
              <a:solidFill>
                <a:schemeClr val="accent2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!!!Do not delete!!!" hidden="1"/>
            <p:cNvCxnSpPr/>
            <p:nvPr/>
          </p:nvCxnSpPr>
          <p:spPr>
            <a:xfrm>
              <a:off x="0" y="6708775"/>
              <a:ext cx="9906000" cy="0"/>
            </a:xfrm>
            <a:prstGeom prst="line">
              <a:avLst/>
            </a:prstGeom>
            <a:ln w="3175" cap="sq">
              <a:solidFill>
                <a:schemeClr val="accent2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!!!Do not delete!!!" hidden="1"/>
            <p:cNvCxnSpPr/>
            <p:nvPr/>
          </p:nvCxnSpPr>
          <p:spPr>
            <a:xfrm>
              <a:off x="0" y="1710000"/>
              <a:ext cx="9906000" cy="0"/>
            </a:xfrm>
            <a:prstGeom prst="line">
              <a:avLst/>
            </a:prstGeom>
            <a:ln w="3175" cap="sq">
              <a:solidFill>
                <a:schemeClr val="accent2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!!!Do not delete!!!" hidden="1"/>
            <p:cNvCxnSpPr/>
            <p:nvPr/>
          </p:nvCxnSpPr>
          <p:spPr>
            <a:xfrm>
              <a:off x="548711" y="2178000"/>
              <a:ext cx="8939211" cy="0"/>
            </a:xfrm>
            <a:prstGeom prst="line">
              <a:avLst/>
            </a:prstGeom>
            <a:ln w="3175" cap="sq">
              <a:solidFill>
                <a:schemeClr val="accent2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 hidden="1"/>
            <p:cNvGrpSpPr/>
            <p:nvPr userDrawn="1"/>
          </p:nvGrpSpPr>
          <p:grpSpPr>
            <a:xfrm>
              <a:off x="8495656" y="1"/>
              <a:ext cx="236220" cy="670560"/>
              <a:chOff x="8321029" y="0"/>
              <a:chExt cx="236220" cy="719149"/>
            </a:xfrm>
          </p:grpSpPr>
          <p:cxnSp>
            <p:nvCxnSpPr>
              <p:cNvPr id="68" name="!!!Do not delete!!!" hidden="1"/>
              <p:cNvCxnSpPr>
                <a:cxnSpLocks/>
              </p:cNvCxnSpPr>
              <p:nvPr userDrawn="1"/>
            </p:nvCxnSpPr>
            <p:spPr>
              <a:xfrm>
                <a:off x="8321029" y="0"/>
                <a:ext cx="0" cy="719149"/>
              </a:xfrm>
              <a:prstGeom prst="line">
                <a:avLst/>
              </a:prstGeom>
              <a:ln w="3175" cap="sq">
                <a:solidFill>
                  <a:schemeClr val="accent2"/>
                </a:solidFill>
                <a:prstDash val="sysDot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!!!Do not delete!!!" hidden="1"/>
              <p:cNvCxnSpPr>
                <a:cxnSpLocks/>
              </p:cNvCxnSpPr>
              <p:nvPr userDrawn="1"/>
            </p:nvCxnSpPr>
            <p:spPr>
              <a:xfrm>
                <a:off x="8557249" y="0"/>
                <a:ext cx="0" cy="719149"/>
              </a:xfrm>
              <a:prstGeom prst="line">
                <a:avLst/>
              </a:prstGeom>
              <a:ln w="3175" cap="sq">
                <a:solidFill>
                  <a:schemeClr val="accent2"/>
                </a:solidFill>
                <a:prstDash val="sysDot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7" name="!!!Do not delete!!!" hidden="1"/>
            <p:cNvCxnSpPr/>
            <p:nvPr userDrawn="1"/>
          </p:nvCxnSpPr>
          <p:spPr>
            <a:xfrm>
              <a:off x="0" y="574673"/>
              <a:ext cx="9269413" cy="0"/>
            </a:xfrm>
            <a:prstGeom prst="line">
              <a:avLst/>
            </a:prstGeom>
            <a:ln w="3175" cap="sq">
              <a:solidFill>
                <a:schemeClr val="accent2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 hidden="1"/>
            <p:cNvSpPr>
              <a:spLocks/>
            </p:cNvSpPr>
            <p:nvPr userDrawn="1"/>
          </p:nvSpPr>
          <p:spPr>
            <a:xfrm>
              <a:off x="736600" y="222248"/>
              <a:ext cx="274320" cy="274320"/>
            </a:xfrm>
            <a:prstGeom prst="rect">
              <a:avLst/>
            </a:prstGeom>
            <a:noFill/>
            <a:ln w="3175" cap="sq">
              <a:solidFill>
                <a:schemeClr val="accent2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72000" tIns="72000" rIns="72000" bIns="108000" rtlCol="0" anchor="t" anchorCtr="0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00"/>
                </a:spcBef>
              </a:pPr>
              <a:endParaRPr lang="en-US" sz="1500" b="0" dirty="0"/>
            </a:p>
          </p:txBody>
        </p:sp>
      </p:grpSp>
      <p:sp>
        <p:nvSpPr>
          <p:cNvPr id="6" name="rbStamp_Workinprogress" hidden="1"/>
          <p:cNvSpPr txBox="1"/>
          <p:nvPr userDrawn="1"/>
        </p:nvSpPr>
        <p:spPr>
          <a:xfrm rot="16200000">
            <a:off x="-3330000" y="3333600"/>
            <a:ext cx="6858000" cy="194400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vert="horz"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00000"/>
            </a:pPr>
            <a:r>
              <a:rPr lang="en-US" sz="1100" b="1" noProof="0" dirty="0">
                <a:solidFill>
                  <a:schemeClr val="dk1"/>
                </a:solidFill>
                <a:latin typeface="+mn-lt"/>
                <a:cs typeface="Arial Narrow" pitchFamily="34" charset="0"/>
              </a:rPr>
              <a:t>Work in progress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0" r:id="rId1"/>
    <p:sldLayoutId id="2147484741" r:id="rId2"/>
    <p:sldLayoutId id="2147484742" r:id="rId3"/>
    <p:sldLayoutId id="2147484743" r:id="rId4"/>
    <p:sldLayoutId id="2147484744" r:id="rId5"/>
    <p:sldLayoutId id="2147484746" r:id="rId6"/>
    <p:sldLayoutId id="2147484747" r:id="rId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700" b="0" kern="1200" baseline="0" dirty="0">
          <a:solidFill>
            <a:schemeClr val="tx1"/>
          </a:solidFill>
          <a:latin typeface="+mj-lt"/>
          <a:ea typeface="+mj-ea"/>
          <a:cs typeface="+mj-cs"/>
          <a:sym typeface="+mn-lt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0"/>
        </a:spcBef>
        <a:buFont typeface="Arial Narrow" pitchFamily="34" charset="0"/>
        <a:buNone/>
        <a:defRPr lang="en-US" sz="2100" b="0" i="0" kern="1200" baseline="0" dirty="0" smtClean="0">
          <a:solidFill>
            <a:schemeClr val="tx1"/>
          </a:solidFill>
          <a:latin typeface="+mn-lt"/>
          <a:ea typeface="+mn-ea"/>
          <a:cs typeface="+mn-cs"/>
          <a:sym typeface="+mn-lt"/>
        </a:defRPr>
      </a:lvl1pPr>
      <a:lvl2pPr marL="230400" indent="-230400" algn="l" defTabSz="914400" rtl="0" eaLnBrk="1" latinLnBrk="0" hangingPunct="1">
        <a:lnSpc>
          <a:spcPct val="90000"/>
        </a:lnSpc>
        <a:spcBef>
          <a:spcPts val="1200"/>
        </a:spcBef>
        <a:buFont typeface="Arial Narrow" pitchFamily="34" charset="0"/>
        <a:buChar char="&gt;"/>
        <a:defRPr lang="en-US" sz="2100" b="0" kern="1200" dirty="0" smtClean="0">
          <a:solidFill>
            <a:schemeClr val="tx1"/>
          </a:solidFill>
          <a:latin typeface="+mn-lt"/>
          <a:ea typeface="+mn-ea"/>
          <a:cs typeface="+mn-cs"/>
          <a:sym typeface="+mn-lt"/>
        </a:defRPr>
      </a:lvl2pPr>
      <a:lvl3pPr marL="482400" indent="-234000" algn="l" defTabSz="914400" rtl="0" eaLnBrk="1" latinLnBrk="0" hangingPunct="1">
        <a:lnSpc>
          <a:spcPct val="90000"/>
        </a:lnSpc>
        <a:spcBef>
          <a:spcPts val="400"/>
        </a:spcBef>
        <a:buFont typeface="Arial Narrow" pitchFamily="34" charset="0"/>
        <a:buChar char="–"/>
        <a:defRPr lang="en-US" sz="2100" b="0" kern="1200" dirty="0" smtClean="0">
          <a:solidFill>
            <a:schemeClr val="tx1"/>
          </a:solidFill>
          <a:latin typeface="+mn-lt"/>
          <a:ea typeface="+mn-ea"/>
          <a:cs typeface="+mn-cs"/>
          <a:sym typeface="+mn-lt"/>
        </a:defRPr>
      </a:lvl3pPr>
      <a:lvl4pPr marL="698400" indent="-201600" algn="l" defTabSz="914400" rtl="0" eaLnBrk="1" latinLnBrk="0" hangingPunct="1">
        <a:lnSpc>
          <a:spcPct val="90000"/>
        </a:lnSpc>
        <a:spcBef>
          <a:spcPts val="200"/>
        </a:spcBef>
        <a:buFont typeface="Arial Narrow" pitchFamily="34" charset="0"/>
        <a:buChar char="-"/>
        <a:defRPr lang="en-US" sz="2100" b="0" kern="1200" dirty="0">
          <a:solidFill>
            <a:schemeClr val="tx1"/>
          </a:solidFill>
          <a:latin typeface="+mn-lt"/>
          <a:ea typeface="+mn-ea"/>
          <a:cs typeface="+mn-cs"/>
          <a:sym typeface="+mn-lt"/>
        </a:defRPr>
      </a:lvl4pPr>
      <a:lvl5pPr marL="698400" indent="0" algn="l" defTabSz="914400" rtl="0" eaLnBrk="1" latinLnBrk="0" hangingPunct="1">
        <a:lnSpc>
          <a:spcPct val="93000"/>
        </a:lnSpc>
        <a:spcBef>
          <a:spcPts val="0"/>
        </a:spcBef>
        <a:buFont typeface="Arial Narrow" pitchFamily="34" charset="0"/>
        <a:buNone/>
        <a:defRPr sz="17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 Narrow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 Narrow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 Narrow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 Narrow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8.png"/><Relationship Id="rId2" Type="http://schemas.openxmlformats.org/officeDocument/2006/relationships/tags" Target="../tags/tag3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41.png"/><Relationship Id="rId4" Type="http://schemas.openxmlformats.org/officeDocument/2006/relationships/notesSlide" Target="../notesSlides/notesSlide9.xml"/><Relationship Id="rId9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3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tags" Target="../tags/tag2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.emf"/><Relationship Id="rId11" Type="http://schemas.openxmlformats.org/officeDocument/2006/relationships/image" Target="../media/image11.png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0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tags" Target="../tags/tag2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.emf"/><Relationship Id="rId11" Type="http://schemas.openxmlformats.org/officeDocument/2006/relationships/image" Target="../media/image18.png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7.png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tags" Target="../tags/tag2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.emf"/><Relationship Id="rId11" Type="http://schemas.openxmlformats.org/officeDocument/2006/relationships/image" Target="../media/image24.png"/><Relationship Id="rId5" Type="http://schemas.openxmlformats.org/officeDocument/2006/relationships/oleObject" Target="../embeddings/oleObject9.bin"/><Relationship Id="rId10" Type="http://schemas.openxmlformats.org/officeDocument/2006/relationships/image" Target="../media/image23.png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7.png"/><Relationship Id="rId2" Type="http://schemas.openxmlformats.org/officeDocument/2006/relationships/tags" Target="../tags/tag2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4.png"/><Relationship Id="rId2" Type="http://schemas.openxmlformats.org/officeDocument/2006/relationships/tags" Target="../tags/tag28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9.bin"/><Relationship Id="rId10" Type="http://schemas.openxmlformats.org/officeDocument/2006/relationships/hyperlink" Target="https://heloisadutcosky.shinyapps.io/crypto/" TargetMode="External"/><Relationship Id="rId4" Type="http://schemas.openxmlformats.org/officeDocument/2006/relationships/notesSlide" Target="../notesSlides/notesSlide5.xml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0.png"/><Relationship Id="rId2" Type="http://schemas.openxmlformats.org/officeDocument/2006/relationships/tags" Target="../tags/tag29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00.png"/><Relationship Id="rId2" Type="http://schemas.openxmlformats.org/officeDocument/2006/relationships/tags" Target="../tags/tag30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33.png"/><Relationship Id="rId4" Type="http://schemas.openxmlformats.org/officeDocument/2006/relationships/notesSlide" Target="../notesSlides/notesSlide7.xml"/><Relationship Id="rId9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4.png"/><Relationship Id="rId2" Type="http://schemas.openxmlformats.org/officeDocument/2006/relationships/tags" Target="../tags/tag31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37.png"/><Relationship Id="rId4" Type="http://schemas.openxmlformats.org/officeDocument/2006/relationships/notesSlide" Target="../notesSlides/notesSlide8.xml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AD8E4B8F-0C66-3847-8CF5-89E4EEC25D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148A7ACA-3F18-D34A-802E-79A975728ABE}"/>
              </a:ext>
            </a:extLst>
          </p:cNvPr>
          <p:cNvSpPr/>
          <p:nvPr/>
        </p:nvSpPr>
        <p:spPr>
          <a:xfrm>
            <a:off x="-1" y="0"/>
            <a:ext cx="373380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72000" rIns="72000" bIns="72000" rtlCol="0" anchor="t" anchorCtr="0">
            <a:noAutofit/>
          </a:bodyPr>
          <a:lstStyle/>
          <a:p>
            <a:pPr algn="l">
              <a:lnSpc>
                <a:spcPct val="90000"/>
              </a:lnSpc>
              <a:spcBef>
                <a:spcPts val="400"/>
              </a:spcBef>
            </a:pPr>
            <a:endParaRPr lang="pt-BR" sz="1500" b="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E117D7F-C663-B04E-9A79-57DAD367D48A}"/>
              </a:ext>
            </a:extLst>
          </p:cNvPr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>
              <a:alpha val="61000"/>
            </a:schemeClr>
          </a:solidFill>
          <a:ln w="9525">
            <a:noFill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72000" rIns="72000" bIns="72000" rtlCol="0" anchor="t" anchorCtr="0">
            <a:noAutofit/>
          </a:bodyPr>
          <a:lstStyle/>
          <a:p>
            <a:pPr algn="l">
              <a:lnSpc>
                <a:spcPct val="90000"/>
              </a:lnSpc>
              <a:spcBef>
                <a:spcPts val="400"/>
              </a:spcBef>
            </a:pPr>
            <a:endParaRPr lang="pt-BR" sz="1500" b="0" dirty="0"/>
          </a:p>
        </p:txBody>
      </p:sp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8493372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194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How a mention on a coin impacts its volatility?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noFill/>
        </p:spPr>
        <p:txBody>
          <a:bodyPr/>
          <a:lstStyle/>
          <a:p>
            <a:r>
              <a:rPr lang="en-US" dirty="0"/>
              <a:t>New York, November 1</a:t>
            </a:r>
            <a:r>
              <a:rPr lang="en-US" baseline="30000" dirty="0"/>
              <a:t>st</a:t>
            </a:r>
            <a:r>
              <a:rPr lang="en-US" dirty="0"/>
              <a:t> 2018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32270"/>
            <a:ext cx="3611301" cy="2049792"/>
          </a:xfrm>
        </p:spPr>
        <p:txBody>
          <a:bodyPr/>
          <a:lstStyle/>
          <a:p>
            <a:r>
              <a:rPr lang="en-US" dirty="0"/>
              <a:t>Cryptocurrency market relation with news and social media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Heloisa Dutcosky</a:t>
            </a:r>
          </a:p>
        </p:txBody>
      </p:sp>
    </p:spTree>
    <p:extLst>
      <p:ext uri="{BB962C8B-B14F-4D97-AF65-F5344CB8AC3E}">
        <p14:creationId xmlns:p14="http://schemas.microsoft.com/office/powerpoint/2010/main" val="1226965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Object 18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7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14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19" name="Object 18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7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008" y="720012"/>
            <a:ext cx="8753315" cy="747897"/>
          </a:xfrm>
        </p:spPr>
        <p:txBody>
          <a:bodyPr/>
          <a:lstStyle/>
          <a:p>
            <a:r>
              <a:rPr lang="pt-BR" dirty="0" err="1"/>
              <a:t>Smaller</a:t>
            </a:r>
            <a:r>
              <a:rPr lang="pt-BR" dirty="0"/>
              <a:t> </a:t>
            </a:r>
            <a:r>
              <a:rPr lang="pt-BR" dirty="0" err="1"/>
              <a:t>coins</a:t>
            </a:r>
            <a:r>
              <a:rPr lang="pt-BR" dirty="0"/>
              <a:t> </a:t>
            </a:r>
            <a:r>
              <a:rPr lang="pt-BR"/>
              <a:t>movement </a:t>
            </a:r>
            <a:r>
              <a:rPr lang="pt-BR" dirty="0"/>
              <a:t>are a </a:t>
            </a:r>
            <a:r>
              <a:rPr lang="pt-BR" dirty="0" err="1"/>
              <a:t>function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Bitcoin’s</a:t>
            </a:r>
            <a:r>
              <a:rPr lang="pt-BR" dirty="0"/>
              <a:t> </a:t>
            </a:r>
            <a:r>
              <a:rPr lang="pt-BR" dirty="0" err="1"/>
              <a:t>movements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their</a:t>
            </a:r>
            <a:r>
              <a:rPr lang="pt-BR" dirty="0"/>
              <a:t> </a:t>
            </a:r>
            <a:r>
              <a:rPr lang="pt-BR" dirty="0" err="1"/>
              <a:t>own</a:t>
            </a:r>
            <a:r>
              <a:rPr lang="pt-BR" dirty="0"/>
              <a:t> </a:t>
            </a:r>
            <a:r>
              <a:rPr lang="pt-BR" dirty="0" err="1"/>
              <a:t>mentions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news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social media</a:t>
            </a:r>
          </a:p>
        </p:txBody>
      </p:sp>
      <p:sp>
        <p:nvSpPr>
          <p:cNvPr id="48" name="Subtitle"/>
          <p:cNvSpPr txBox="1">
            <a:spLocks/>
          </p:cNvSpPr>
          <p:nvPr/>
        </p:nvSpPr>
        <p:spPr>
          <a:xfrm>
            <a:off x="738000" y="1710008"/>
            <a:ext cx="8535989" cy="290849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90000"/>
              </a:lnSpc>
              <a:buClr>
                <a:schemeClr val="tx1"/>
              </a:buClr>
              <a:buSzPct val="100000"/>
            </a:pPr>
            <a:r>
              <a:rPr lang="pt-BR" sz="2100" b="0" dirty="0" err="1">
                <a:solidFill>
                  <a:schemeClr val="tx2"/>
                </a:solidFill>
                <a:sym typeface="+mn-lt"/>
              </a:rPr>
              <a:t>Correlation</a:t>
            </a:r>
            <a:r>
              <a:rPr lang="pt-BR" sz="2100" b="0" dirty="0">
                <a:solidFill>
                  <a:schemeClr val="tx2"/>
                </a:solidFill>
                <a:sym typeface="+mn-lt"/>
              </a:rPr>
              <a:t> </a:t>
            </a:r>
            <a:r>
              <a:rPr lang="pt-BR" sz="2100" b="0" dirty="0" err="1">
                <a:solidFill>
                  <a:schemeClr val="tx2"/>
                </a:solidFill>
                <a:sym typeface="+mn-lt"/>
              </a:rPr>
              <a:t>between</a:t>
            </a:r>
            <a:r>
              <a:rPr lang="pt-BR" sz="2100" b="0" dirty="0">
                <a:solidFill>
                  <a:schemeClr val="tx2"/>
                </a:solidFill>
                <a:sym typeface="+mn-lt"/>
              </a:rPr>
              <a:t> </a:t>
            </a:r>
            <a:r>
              <a:rPr lang="pt-BR" sz="2100" b="0" dirty="0" err="1">
                <a:solidFill>
                  <a:schemeClr val="tx2"/>
                </a:solidFill>
                <a:sym typeface="+mn-lt"/>
              </a:rPr>
              <a:t>smaller</a:t>
            </a:r>
            <a:r>
              <a:rPr lang="pt-BR" sz="2100" b="0" dirty="0">
                <a:solidFill>
                  <a:schemeClr val="tx2"/>
                </a:solidFill>
                <a:sym typeface="+mn-lt"/>
              </a:rPr>
              <a:t> </a:t>
            </a:r>
            <a:r>
              <a:rPr lang="pt-BR" sz="2100" b="0" dirty="0" err="1">
                <a:solidFill>
                  <a:schemeClr val="tx2"/>
                </a:solidFill>
                <a:sym typeface="+mn-lt"/>
              </a:rPr>
              <a:t>coins</a:t>
            </a:r>
            <a:r>
              <a:rPr lang="pt-BR" sz="2100" b="0" dirty="0">
                <a:solidFill>
                  <a:schemeClr val="tx2"/>
                </a:solidFill>
                <a:sym typeface="+mn-lt"/>
              </a:rPr>
              <a:t>’ </a:t>
            </a:r>
            <a:r>
              <a:rPr lang="pt-BR" sz="2100" b="0" dirty="0" err="1">
                <a:solidFill>
                  <a:schemeClr val="tx2"/>
                </a:solidFill>
                <a:sym typeface="+mn-lt"/>
              </a:rPr>
              <a:t>volatility</a:t>
            </a:r>
            <a:r>
              <a:rPr lang="pt-BR" sz="2100" b="0" dirty="0">
                <a:solidFill>
                  <a:schemeClr val="tx2"/>
                </a:solidFill>
                <a:sym typeface="+mn-lt"/>
              </a:rPr>
              <a:t>, </a:t>
            </a:r>
            <a:r>
              <a:rPr lang="pt-BR" sz="2100" b="0" dirty="0" err="1">
                <a:solidFill>
                  <a:schemeClr val="tx2"/>
                </a:solidFill>
                <a:sym typeface="+mn-lt"/>
              </a:rPr>
              <a:t>Bitcoin’s</a:t>
            </a:r>
            <a:r>
              <a:rPr lang="pt-BR" sz="2100" b="0" dirty="0">
                <a:solidFill>
                  <a:schemeClr val="tx2"/>
                </a:solidFill>
                <a:sym typeface="+mn-lt"/>
              </a:rPr>
              <a:t> </a:t>
            </a:r>
            <a:r>
              <a:rPr lang="pt-BR" sz="2100" b="0" dirty="0" err="1">
                <a:solidFill>
                  <a:schemeClr val="tx2"/>
                </a:solidFill>
                <a:sym typeface="+mn-lt"/>
              </a:rPr>
              <a:t>movements</a:t>
            </a:r>
            <a:r>
              <a:rPr lang="pt-BR" sz="2100" b="0" dirty="0">
                <a:solidFill>
                  <a:schemeClr val="tx2"/>
                </a:solidFill>
                <a:sym typeface="+mn-lt"/>
              </a:rPr>
              <a:t> </a:t>
            </a:r>
            <a:r>
              <a:rPr lang="pt-BR" sz="2100" b="0" dirty="0" err="1">
                <a:solidFill>
                  <a:schemeClr val="tx2"/>
                </a:solidFill>
                <a:sym typeface="+mn-lt"/>
              </a:rPr>
              <a:t>and</a:t>
            </a:r>
            <a:r>
              <a:rPr lang="pt-BR" sz="2100" b="0" dirty="0">
                <a:solidFill>
                  <a:schemeClr val="tx2"/>
                </a:solidFill>
                <a:sym typeface="+mn-lt"/>
              </a:rPr>
              <a:t> </a:t>
            </a:r>
            <a:r>
              <a:rPr lang="pt-BR" sz="2100" b="0" dirty="0" err="1">
                <a:solidFill>
                  <a:schemeClr val="tx2"/>
                </a:solidFill>
                <a:sym typeface="+mn-lt"/>
              </a:rPr>
              <a:t>their</a:t>
            </a:r>
            <a:r>
              <a:rPr lang="pt-BR" sz="2100" b="0" dirty="0">
                <a:solidFill>
                  <a:schemeClr val="tx2"/>
                </a:solidFill>
                <a:sym typeface="+mn-lt"/>
              </a:rPr>
              <a:t> </a:t>
            </a:r>
            <a:r>
              <a:rPr lang="pt-BR" sz="2100" b="0" dirty="0" err="1">
                <a:solidFill>
                  <a:schemeClr val="tx2"/>
                </a:solidFill>
                <a:sym typeface="+mn-lt"/>
              </a:rPr>
              <a:t>news</a:t>
            </a:r>
            <a:endParaRPr lang="pt-BR" sz="2100" b="0" dirty="0">
              <a:solidFill>
                <a:schemeClr val="tx2"/>
              </a:solidFill>
              <a:sym typeface="+mn-lt"/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537F03C-627E-654B-9257-DBF34DF8589D}"/>
              </a:ext>
            </a:extLst>
          </p:cNvPr>
          <p:cNvSpPr/>
          <p:nvPr/>
        </p:nvSpPr>
        <p:spPr>
          <a:xfrm>
            <a:off x="308756" y="249380"/>
            <a:ext cx="285008" cy="285008"/>
          </a:xfrm>
          <a:prstGeom prst="rect">
            <a:avLst/>
          </a:prstGeom>
          <a:solidFill>
            <a:schemeClr val="accent3"/>
          </a:solidFill>
          <a:ln w="9525">
            <a:noFill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72000" rIns="72000" bIns="7200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pt-BR" sz="15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Subtitle">
            <a:extLst>
              <a:ext uri="{FF2B5EF4-FFF2-40B4-BE49-F238E27FC236}">
                <a16:creationId xmlns:a16="http://schemas.microsoft.com/office/drawing/2014/main" id="{DB4FF27B-B7FE-5648-A33A-3F47845EC2F0}"/>
              </a:ext>
            </a:extLst>
          </p:cNvPr>
          <p:cNvSpPr txBox="1">
            <a:spLocks/>
          </p:cNvSpPr>
          <p:nvPr/>
        </p:nvSpPr>
        <p:spPr>
          <a:xfrm>
            <a:off x="646428" y="296880"/>
            <a:ext cx="4346269" cy="180049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90000"/>
              </a:lnSpc>
              <a:buClr>
                <a:schemeClr val="tx1"/>
              </a:buClr>
              <a:buSzPct val="100000"/>
            </a:pPr>
            <a:r>
              <a:rPr lang="pt-BR" b="0" dirty="0" err="1">
                <a:solidFill>
                  <a:schemeClr val="tx2"/>
                </a:solidFill>
                <a:latin typeface="+mn-lt"/>
                <a:sym typeface="+mn-lt"/>
              </a:rPr>
              <a:t>Results</a:t>
            </a:r>
            <a:endParaRPr lang="pt-BR" b="0" dirty="0">
              <a:solidFill>
                <a:schemeClr val="tx2"/>
              </a:solidFill>
              <a:latin typeface="+mn-lt"/>
              <a:sym typeface="+mn-l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DC0F9F6-BB20-844D-B1A2-2760E28BB3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697" y="2485313"/>
            <a:ext cx="4445000" cy="16637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807FB6C-209A-714A-947E-2DBDA2D053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697" y="4352824"/>
            <a:ext cx="4445000" cy="218626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EB99AD8-B470-B642-B021-CC000A7A0D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14665" y="2485313"/>
            <a:ext cx="4445000" cy="16637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600ADE2-C9DD-0347-936F-297434DA02C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14665" y="4352824"/>
            <a:ext cx="4376658" cy="2152650"/>
          </a:xfrm>
          <a:prstGeom prst="rect">
            <a:avLst/>
          </a:prstGeom>
        </p:spPr>
      </p:pic>
      <p:sp>
        <p:nvSpPr>
          <p:cNvPr id="12" name="Subtitle">
            <a:extLst>
              <a:ext uri="{FF2B5EF4-FFF2-40B4-BE49-F238E27FC236}">
                <a16:creationId xmlns:a16="http://schemas.microsoft.com/office/drawing/2014/main" id="{AFA9F9C1-ABA6-4B43-9558-A5E251B18AF5}"/>
              </a:ext>
            </a:extLst>
          </p:cNvPr>
          <p:cNvSpPr txBox="1">
            <a:spLocks/>
          </p:cNvSpPr>
          <p:nvPr/>
        </p:nvSpPr>
        <p:spPr>
          <a:xfrm>
            <a:off x="547697" y="2220032"/>
            <a:ext cx="4445000" cy="193899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90000"/>
              </a:lnSpc>
              <a:buClr>
                <a:schemeClr val="tx1"/>
              </a:buClr>
              <a:buSzPct val="100000"/>
            </a:pPr>
            <a:r>
              <a:rPr lang="pt-BR" sz="1400" dirty="0" err="1">
                <a:solidFill>
                  <a:schemeClr val="accent4">
                    <a:lumMod val="25000"/>
                  </a:schemeClr>
                </a:solidFill>
                <a:sym typeface="+mn-lt"/>
              </a:rPr>
              <a:t>First</a:t>
            </a:r>
            <a:r>
              <a:rPr lang="pt-BR" sz="1400" dirty="0">
                <a:solidFill>
                  <a:schemeClr val="accent4">
                    <a:lumMod val="25000"/>
                  </a:schemeClr>
                </a:solidFill>
                <a:sym typeface="+mn-lt"/>
              </a:rPr>
              <a:t> </a:t>
            </a:r>
            <a:r>
              <a:rPr lang="pt-BR" sz="1400" dirty="0" err="1">
                <a:solidFill>
                  <a:schemeClr val="accent4">
                    <a:lumMod val="25000"/>
                  </a:schemeClr>
                </a:solidFill>
                <a:sym typeface="+mn-lt"/>
              </a:rPr>
              <a:t>scenario</a:t>
            </a:r>
            <a:r>
              <a:rPr lang="pt-BR" sz="1400" dirty="0">
                <a:solidFill>
                  <a:schemeClr val="accent4">
                    <a:lumMod val="25000"/>
                  </a:schemeClr>
                </a:solidFill>
                <a:sym typeface="+mn-lt"/>
              </a:rPr>
              <a:t> – TOP 10 </a:t>
            </a:r>
            <a:r>
              <a:rPr lang="pt-BR" sz="1400" dirty="0" err="1">
                <a:solidFill>
                  <a:schemeClr val="accent4">
                    <a:lumMod val="25000"/>
                  </a:schemeClr>
                </a:solidFill>
                <a:sym typeface="+mn-lt"/>
              </a:rPr>
              <a:t>without</a:t>
            </a:r>
            <a:r>
              <a:rPr lang="pt-BR" sz="1400" dirty="0">
                <a:solidFill>
                  <a:schemeClr val="accent4">
                    <a:lumMod val="25000"/>
                  </a:schemeClr>
                </a:solidFill>
                <a:sym typeface="+mn-lt"/>
              </a:rPr>
              <a:t> </a:t>
            </a:r>
            <a:r>
              <a:rPr lang="pt-BR" sz="1400" dirty="0" err="1">
                <a:solidFill>
                  <a:schemeClr val="accent4">
                    <a:lumMod val="25000"/>
                  </a:schemeClr>
                </a:solidFill>
                <a:sym typeface="+mn-lt"/>
              </a:rPr>
              <a:t>bitcoin</a:t>
            </a:r>
            <a:r>
              <a:rPr lang="pt-BR" sz="1400" dirty="0">
                <a:solidFill>
                  <a:schemeClr val="accent4">
                    <a:lumMod val="25000"/>
                  </a:schemeClr>
                </a:solidFill>
                <a:sym typeface="+mn-lt"/>
              </a:rPr>
              <a:t> </a:t>
            </a:r>
            <a:r>
              <a:rPr lang="pt-BR" sz="1400" dirty="0" err="1">
                <a:solidFill>
                  <a:schemeClr val="accent4">
                    <a:lumMod val="25000"/>
                  </a:schemeClr>
                </a:solidFill>
                <a:sym typeface="+mn-lt"/>
              </a:rPr>
              <a:t>volatility</a:t>
            </a:r>
            <a:r>
              <a:rPr lang="pt-BR" sz="1400" dirty="0">
                <a:solidFill>
                  <a:schemeClr val="accent4">
                    <a:lumMod val="25000"/>
                  </a:schemeClr>
                </a:solidFill>
                <a:sym typeface="+mn-lt"/>
              </a:rPr>
              <a:t> as a </a:t>
            </a:r>
            <a:r>
              <a:rPr lang="pt-BR" sz="1400" dirty="0" err="1">
                <a:solidFill>
                  <a:schemeClr val="accent4">
                    <a:lumMod val="25000"/>
                  </a:schemeClr>
                </a:solidFill>
                <a:sym typeface="+mn-lt"/>
              </a:rPr>
              <a:t>variable</a:t>
            </a:r>
            <a:endParaRPr lang="pt-BR" sz="1400" dirty="0">
              <a:solidFill>
                <a:schemeClr val="accent4">
                  <a:lumMod val="25000"/>
                </a:schemeClr>
              </a:solidFill>
              <a:sym typeface="+mn-lt"/>
            </a:endParaRPr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F198A172-A112-C445-89E9-7DE66962BAB6}"/>
              </a:ext>
            </a:extLst>
          </p:cNvPr>
          <p:cNvSpPr txBox="1">
            <a:spLocks/>
          </p:cNvSpPr>
          <p:nvPr/>
        </p:nvSpPr>
        <p:spPr>
          <a:xfrm>
            <a:off x="5080494" y="2220032"/>
            <a:ext cx="4445000" cy="193899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90000"/>
              </a:lnSpc>
              <a:buClr>
                <a:schemeClr val="tx1"/>
              </a:buClr>
              <a:buSzPct val="100000"/>
            </a:pPr>
            <a:r>
              <a:rPr lang="pt-BR" sz="1400" dirty="0" err="1">
                <a:solidFill>
                  <a:schemeClr val="accent4">
                    <a:lumMod val="25000"/>
                  </a:schemeClr>
                </a:solidFill>
                <a:sym typeface="+mn-lt"/>
              </a:rPr>
              <a:t>First</a:t>
            </a:r>
            <a:r>
              <a:rPr lang="pt-BR" sz="1400" dirty="0">
                <a:solidFill>
                  <a:schemeClr val="accent4">
                    <a:lumMod val="25000"/>
                  </a:schemeClr>
                </a:solidFill>
                <a:sym typeface="+mn-lt"/>
              </a:rPr>
              <a:t> </a:t>
            </a:r>
            <a:r>
              <a:rPr lang="pt-BR" sz="1400" dirty="0" err="1">
                <a:solidFill>
                  <a:schemeClr val="accent4">
                    <a:lumMod val="25000"/>
                  </a:schemeClr>
                </a:solidFill>
                <a:sym typeface="+mn-lt"/>
              </a:rPr>
              <a:t>scenario</a:t>
            </a:r>
            <a:r>
              <a:rPr lang="pt-BR" sz="1400" dirty="0">
                <a:solidFill>
                  <a:schemeClr val="accent4">
                    <a:lumMod val="25000"/>
                  </a:schemeClr>
                </a:solidFill>
                <a:sym typeface="+mn-lt"/>
              </a:rPr>
              <a:t> – TOP 10 </a:t>
            </a:r>
            <a:r>
              <a:rPr lang="pt-BR" sz="1400" dirty="0" err="1">
                <a:solidFill>
                  <a:schemeClr val="accent4">
                    <a:lumMod val="25000"/>
                  </a:schemeClr>
                </a:solidFill>
                <a:sym typeface="+mn-lt"/>
              </a:rPr>
              <a:t>without</a:t>
            </a:r>
            <a:r>
              <a:rPr lang="pt-BR" sz="1400" dirty="0">
                <a:solidFill>
                  <a:schemeClr val="accent4">
                    <a:lumMod val="25000"/>
                  </a:schemeClr>
                </a:solidFill>
                <a:sym typeface="+mn-lt"/>
              </a:rPr>
              <a:t> </a:t>
            </a:r>
            <a:r>
              <a:rPr lang="pt-BR" sz="1400" dirty="0" err="1">
                <a:solidFill>
                  <a:schemeClr val="accent4">
                    <a:lumMod val="25000"/>
                  </a:schemeClr>
                </a:solidFill>
                <a:sym typeface="+mn-lt"/>
              </a:rPr>
              <a:t>bitcoin</a:t>
            </a:r>
            <a:r>
              <a:rPr lang="pt-BR" sz="1400" dirty="0">
                <a:solidFill>
                  <a:schemeClr val="accent4">
                    <a:lumMod val="25000"/>
                  </a:schemeClr>
                </a:solidFill>
                <a:sym typeface="+mn-lt"/>
              </a:rPr>
              <a:t> </a:t>
            </a:r>
            <a:r>
              <a:rPr lang="pt-BR" sz="1400" dirty="0" err="1">
                <a:solidFill>
                  <a:schemeClr val="accent4">
                    <a:lumMod val="25000"/>
                  </a:schemeClr>
                </a:solidFill>
                <a:sym typeface="+mn-lt"/>
              </a:rPr>
              <a:t>volatility</a:t>
            </a:r>
            <a:r>
              <a:rPr lang="pt-BR" sz="1400" dirty="0">
                <a:solidFill>
                  <a:schemeClr val="accent4">
                    <a:lumMod val="25000"/>
                  </a:schemeClr>
                </a:solidFill>
                <a:sym typeface="+mn-lt"/>
              </a:rPr>
              <a:t> as a </a:t>
            </a:r>
            <a:r>
              <a:rPr lang="pt-BR" sz="1400" dirty="0" err="1">
                <a:solidFill>
                  <a:schemeClr val="accent4">
                    <a:lumMod val="25000"/>
                  </a:schemeClr>
                </a:solidFill>
                <a:sym typeface="+mn-lt"/>
              </a:rPr>
              <a:t>variable</a:t>
            </a:r>
            <a:endParaRPr lang="pt-BR" sz="1400" dirty="0">
              <a:solidFill>
                <a:schemeClr val="accent4">
                  <a:lumMod val="25000"/>
                </a:schemeClr>
              </a:solidFill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63593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Object 18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7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91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19" name="Object 18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7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2336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Object 18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70965328"/>
              </p:ext>
            </p:extLst>
          </p:nvPr>
        </p:nvGraphicFramePr>
        <p:xfrm>
          <a:off x="1597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815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7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008" y="720012"/>
            <a:ext cx="8753315" cy="747897"/>
          </a:xfrm>
        </p:spPr>
        <p:txBody>
          <a:bodyPr/>
          <a:lstStyle/>
          <a:p>
            <a:r>
              <a:rPr lang="pt-BR" dirty="0" err="1"/>
              <a:t>Cryptocurrencies</a:t>
            </a:r>
            <a:r>
              <a:rPr lang="pt-BR" dirty="0"/>
              <a:t> </a:t>
            </a:r>
            <a:r>
              <a:rPr lang="pt-BR" dirty="0" err="1"/>
              <a:t>have</a:t>
            </a:r>
            <a:r>
              <a:rPr lang="pt-BR" dirty="0"/>
              <a:t> </a:t>
            </a:r>
            <a:r>
              <a:rPr lang="pt-BR" dirty="0" err="1"/>
              <a:t>already</a:t>
            </a:r>
            <a:r>
              <a:rPr lang="pt-BR" dirty="0"/>
              <a:t> </a:t>
            </a:r>
            <a:r>
              <a:rPr lang="pt-BR" dirty="0" err="1"/>
              <a:t>raised</a:t>
            </a:r>
            <a:r>
              <a:rPr lang="pt-BR" dirty="0"/>
              <a:t> $21B US in 2018 </a:t>
            </a:r>
            <a:r>
              <a:rPr lang="pt-BR" dirty="0" err="1"/>
              <a:t>through</a:t>
            </a:r>
            <a:r>
              <a:rPr lang="pt-BR" dirty="0"/>
              <a:t> </a:t>
            </a:r>
            <a:r>
              <a:rPr lang="pt-BR" dirty="0" err="1"/>
              <a:t>ICOs</a:t>
            </a:r>
            <a:r>
              <a:rPr lang="pt-BR" dirty="0"/>
              <a:t>, </a:t>
            </a:r>
            <a:r>
              <a:rPr lang="pt-BR" dirty="0" err="1"/>
              <a:t>yet</a:t>
            </a:r>
            <a:r>
              <a:rPr lang="pt-BR" dirty="0"/>
              <a:t> </a:t>
            </a:r>
            <a:r>
              <a:rPr lang="pt-BR" dirty="0" err="1"/>
              <a:t>very</a:t>
            </a:r>
            <a:r>
              <a:rPr lang="pt-BR" dirty="0"/>
              <a:t> </a:t>
            </a:r>
            <a:r>
              <a:rPr lang="pt-BR" dirty="0" err="1"/>
              <a:t>few</a:t>
            </a:r>
            <a:r>
              <a:rPr lang="pt-BR" dirty="0"/>
              <a:t> </a:t>
            </a:r>
            <a:r>
              <a:rPr lang="pt-BR" dirty="0" err="1"/>
              <a:t>governments</a:t>
            </a:r>
            <a:r>
              <a:rPr lang="pt-BR" dirty="0"/>
              <a:t> </a:t>
            </a:r>
            <a:r>
              <a:rPr lang="pt-BR" dirty="0" err="1"/>
              <a:t>have</a:t>
            </a:r>
            <a:r>
              <a:rPr lang="pt-BR" dirty="0"/>
              <a:t> </a:t>
            </a:r>
            <a:r>
              <a:rPr lang="pt-BR" dirty="0" err="1"/>
              <a:t>seriously</a:t>
            </a:r>
            <a:r>
              <a:rPr lang="pt-BR" dirty="0"/>
              <a:t> </a:t>
            </a:r>
            <a:r>
              <a:rPr lang="pt-BR" dirty="0" err="1"/>
              <a:t>discussed</a:t>
            </a:r>
            <a:r>
              <a:rPr lang="pt-BR" dirty="0"/>
              <a:t> it</a:t>
            </a:r>
          </a:p>
        </p:txBody>
      </p:sp>
      <p:sp>
        <p:nvSpPr>
          <p:cNvPr id="48" name="Subtitle"/>
          <p:cNvSpPr txBox="1">
            <a:spLocks/>
          </p:cNvSpPr>
          <p:nvPr/>
        </p:nvSpPr>
        <p:spPr>
          <a:xfrm>
            <a:off x="738000" y="1710008"/>
            <a:ext cx="8535989" cy="290849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90000"/>
              </a:lnSpc>
              <a:buClr>
                <a:schemeClr val="tx1"/>
              </a:buClr>
              <a:buSzPct val="100000"/>
            </a:pPr>
            <a:r>
              <a:rPr lang="pt-BR" sz="2100" b="0" dirty="0" err="1">
                <a:solidFill>
                  <a:schemeClr val="tx2"/>
                </a:solidFill>
                <a:latin typeface="+mn-lt"/>
                <a:sym typeface="+mn-lt"/>
              </a:rPr>
              <a:t>Context</a:t>
            </a:r>
            <a:r>
              <a:rPr lang="pt-BR" sz="2100" b="0" dirty="0">
                <a:solidFill>
                  <a:schemeClr val="tx2"/>
                </a:solidFill>
                <a:latin typeface="+mn-lt"/>
                <a:sym typeface="+mn-lt"/>
              </a:rPr>
              <a:t> overview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140B6A1-6669-7246-8E3A-F4A5F42E5846}"/>
              </a:ext>
            </a:extLst>
          </p:cNvPr>
          <p:cNvSpPr/>
          <p:nvPr/>
        </p:nvSpPr>
        <p:spPr>
          <a:xfrm>
            <a:off x="308756" y="249380"/>
            <a:ext cx="285008" cy="285008"/>
          </a:xfrm>
          <a:prstGeom prst="rect">
            <a:avLst/>
          </a:prstGeom>
          <a:solidFill>
            <a:schemeClr val="accent3"/>
          </a:solidFill>
          <a:ln w="9525">
            <a:noFill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72000" rIns="72000" bIns="7200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pt-BR" sz="15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C259FC0A-D54B-D244-B984-62E0F186A19C}"/>
              </a:ext>
            </a:extLst>
          </p:cNvPr>
          <p:cNvSpPr txBox="1">
            <a:spLocks/>
          </p:cNvSpPr>
          <p:nvPr/>
        </p:nvSpPr>
        <p:spPr>
          <a:xfrm>
            <a:off x="646429" y="296880"/>
            <a:ext cx="517350" cy="180049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90000"/>
              </a:lnSpc>
              <a:buClr>
                <a:schemeClr val="tx1"/>
              </a:buClr>
              <a:buSzPct val="100000"/>
            </a:pPr>
            <a:r>
              <a:rPr lang="pt-BR" b="0" dirty="0" err="1">
                <a:solidFill>
                  <a:schemeClr val="tx2"/>
                </a:solidFill>
                <a:latin typeface="+mn-lt"/>
                <a:sym typeface="+mn-lt"/>
              </a:rPr>
              <a:t>Context</a:t>
            </a:r>
            <a:endParaRPr lang="pt-BR" b="0" dirty="0">
              <a:solidFill>
                <a:schemeClr val="tx2"/>
              </a:solidFill>
              <a:latin typeface="+mn-lt"/>
              <a:sym typeface="+mn-l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E87E64D-8130-2645-A00D-7481B5F24A2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436"/>
          <a:stretch/>
        </p:blipFill>
        <p:spPr>
          <a:xfrm>
            <a:off x="738000" y="2757795"/>
            <a:ext cx="5345300" cy="2822479"/>
          </a:xfrm>
          <a:prstGeom prst="rect">
            <a:avLst/>
          </a:prstGeom>
        </p:spPr>
      </p:pic>
      <p:sp>
        <p:nvSpPr>
          <p:cNvPr id="15" name="Source">
            <a:extLst>
              <a:ext uri="{FF2B5EF4-FFF2-40B4-BE49-F238E27FC236}">
                <a16:creationId xmlns:a16="http://schemas.microsoft.com/office/drawing/2014/main" id="{5A562549-29D1-4C4D-A6F8-38E5A4B9461B}"/>
              </a:ext>
            </a:extLst>
          </p:cNvPr>
          <p:cNvSpPr txBox="1"/>
          <p:nvPr/>
        </p:nvSpPr>
        <p:spPr>
          <a:xfrm>
            <a:off x="738200" y="6710122"/>
            <a:ext cx="1586973" cy="124650"/>
          </a:xfrm>
          <a:prstGeom prst="rect">
            <a:avLst/>
          </a:prstGeom>
          <a:noFill/>
          <a:ln w="9525">
            <a:noFill/>
          </a:ln>
        </p:spPr>
        <p:txBody>
          <a:bodyPr vert="horz" wrap="none" lIns="0" tIns="0" rIns="0" bIns="0" rtlCol="0" anchor="b" anchorCtr="0">
            <a:spAutoFit/>
          </a:bodyPr>
          <a:lstStyle/>
          <a:p>
            <a:pPr>
              <a:lnSpc>
                <a:spcPct val="90000"/>
              </a:lnSpc>
              <a:buSzPct val="100000"/>
            </a:pPr>
            <a:r>
              <a:rPr lang="pt-BR" sz="900" b="0" dirty="0" err="1">
                <a:latin typeface="+mn-lt"/>
                <a:sym typeface="+mn-lt"/>
              </a:rPr>
              <a:t>Source</a:t>
            </a:r>
            <a:r>
              <a:rPr lang="pt-BR" sz="900" b="0" dirty="0">
                <a:latin typeface="+mn-lt"/>
                <a:sym typeface="+mn-lt"/>
              </a:rPr>
              <a:t>: </a:t>
            </a:r>
            <a:r>
              <a:rPr lang="pt-BR" sz="900" b="0" dirty="0" err="1">
                <a:latin typeface="+mn-lt"/>
                <a:sym typeface="+mn-lt"/>
              </a:rPr>
              <a:t>CoinSchedule</a:t>
            </a:r>
            <a:r>
              <a:rPr lang="pt-BR" sz="900" b="0" dirty="0">
                <a:latin typeface="+mn-lt"/>
                <a:sym typeface="+mn-lt"/>
              </a:rPr>
              <a:t>, </a:t>
            </a:r>
            <a:r>
              <a:rPr lang="pt-BR" sz="900" b="0" dirty="0" err="1">
                <a:latin typeface="+mn-lt"/>
                <a:sym typeface="+mn-lt"/>
              </a:rPr>
              <a:t>Cointelegraph</a:t>
            </a:r>
            <a:endParaRPr lang="pt-BR" sz="900" b="0" dirty="0">
              <a:latin typeface="+mn-lt"/>
              <a:sym typeface="+mn-lt"/>
            </a:endParaRPr>
          </a:p>
        </p:txBody>
      </p:sp>
      <p:sp>
        <p:nvSpPr>
          <p:cNvPr id="17" name="Subtitle">
            <a:extLst>
              <a:ext uri="{FF2B5EF4-FFF2-40B4-BE49-F238E27FC236}">
                <a16:creationId xmlns:a16="http://schemas.microsoft.com/office/drawing/2014/main" id="{16BAC0A6-B014-0944-9E7F-B18ABDE65165}"/>
              </a:ext>
            </a:extLst>
          </p:cNvPr>
          <p:cNvSpPr txBox="1">
            <a:spLocks/>
          </p:cNvSpPr>
          <p:nvPr/>
        </p:nvSpPr>
        <p:spPr>
          <a:xfrm>
            <a:off x="738001" y="2345897"/>
            <a:ext cx="5777100" cy="235449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90000"/>
              </a:lnSpc>
              <a:buClr>
                <a:schemeClr val="tx1"/>
              </a:buClr>
              <a:buSzPct val="100000"/>
            </a:pPr>
            <a:r>
              <a:rPr lang="pt-BR" sz="1700" dirty="0" err="1">
                <a:solidFill>
                  <a:schemeClr val="accent3">
                    <a:lumMod val="90000"/>
                    <a:lumOff val="10000"/>
                  </a:schemeClr>
                </a:solidFill>
                <a:latin typeface="+mn-lt"/>
                <a:sym typeface="+mn-lt"/>
              </a:rPr>
              <a:t>ICO’s</a:t>
            </a:r>
            <a:r>
              <a:rPr lang="pt-BR" sz="1700" dirty="0">
                <a:solidFill>
                  <a:schemeClr val="accent3">
                    <a:lumMod val="90000"/>
                    <a:lumOff val="10000"/>
                  </a:schemeClr>
                </a:solidFill>
                <a:latin typeface="+mn-lt"/>
                <a:sym typeface="+mn-lt"/>
              </a:rPr>
              <a:t> </a:t>
            </a:r>
            <a:r>
              <a:rPr lang="pt-BR" sz="1700" dirty="0" err="1">
                <a:solidFill>
                  <a:schemeClr val="accent3">
                    <a:lumMod val="90000"/>
                    <a:lumOff val="10000"/>
                  </a:schemeClr>
                </a:solidFill>
                <a:latin typeface="+mn-lt"/>
                <a:sym typeface="+mn-lt"/>
              </a:rPr>
              <a:t>stats</a:t>
            </a:r>
            <a:r>
              <a:rPr lang="pt-BR" sz="1700" dirty="0">
                <a:solidFill>
                  <a:schemeClr val="accent3">
                    <a:lumMod val="90000"/>
                    <a:lumOff val="10000"/>
                  </a:schemeClr>
                </a:solidFill>
                <a:latin typeface="+mn-lt"/>
                <a:sym typeface="+mn-lt"/>
              </a:rPr>
              <a:t> 2018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608B987-4BDB-274D-91D4-04D322B1F6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697" y="3955528"/>
            <a:ext cx="3207634" cy="357167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CDA4C8BE-EFE7-1D42-A014-86B19B10848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428" y="3325715"/>
            <a:ext cx="3752561" cy="396612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126A415A-CA34-A846-A34E-A9B96E7DA35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838" y="2715817"/>
            <a:ext cx="3590493" cy="38081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FEA3E9AD-C510-CE4E-8E7D-3906D2E4068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428" y="4613351"/>
            <a:ext cx="3632243" cy="374231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092ED08A-011C-7643-823D-21B1E427158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348" y="5256150"/>
            <a:ext cx="3191975" cy="399958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B3CA918F-19C8-DB44-BD57-03018061E6A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428" y="5887148"/>
            <a:ext cx="3632243" cy="401012"/>
          </a:xfrm>
          <a:prstGeom prst="rect">
            <a:avLst/>
          </a:prstGeom>
        </p:spPr>
      </p:pic>
      <p:sp>
        <p:nvSpPr>
          <p:cNvPr id="37" name="Subtitle">
            <a:extLst>
              <a:ext uri="{FF2B5EF4-FFF2-40B4-BE49-F238E27FC236}">
                <a16:creationId xmlns:a16="http://schemas.microsoft.com/office/drawing/2014/main" id="{64326ABE-2F80-E74E-8144-FD7FA5ABC339}"/>
              </a:ext>
            </a:extLst>
          </p:cNvPr>
          <p:cNvSpPr txBox="1">
            <a:spLocks/>
          </p:cNvSpPr>
          <p:nvPr/>
        </p:nvSpPr>
        <p:spPr>
          <a:xfrm>
            <a:off x="5924838" y="2285685"/>
            <a:ext cx="3566485" cy="235449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  <a:buClr>
                <a:schemeClr val="tx1"/>
              </a:buClr>
              <a:buSzPct val="100000"/>
            </a:pPr>
            <a:r>
              <a:rPr lang="pt-BR" sz="1700" dirty="0" err="1">
                <a:solidFill>
                  <a:schemeClr val="accent3">
                    <a:lumMod val="90000"/>
                    <a:lumOff val="10000"/>
                  </a:schemeClr>
                </a:solidFill>
                <a:latin typeface="+mn-lt"/>
                <a:sym typeface="+mn-lt"/>
              </a:rPr>
              <a:t>Governments</a:t>
            </a:r>
            <a:r>
              <a:rPr lang="pt-BR" sz="1700" dirty="0">
                <a:solidFill>
                  <a:schemeClr val="accent3">
                    <a:lumMod val="90000"/>
                    <a:lumOff val="10000"/>
                  </a:schemeClr>
                </a:solidFill>
                <a:latin typeface="+mn-lt"/>
                <a:sym typeface="+mn-lt"/>
              </a:rPr>
              <a:t> </a:t>
            </a:r>
            <a:r>
              <a:rPr lang="pt-BR" sz="1700" dirty="0" err="1">
                <a:solidFill>
                  <a:schemeClr val="accent3">
                    <a:lumMod val="90000"/>
                    <a:lumOff val="10000"/>
                  </a:schemeClr>
                </a:solidFill>
                <a:latin typeface="+mn-lt"/>
                <a:sym typeface="+mn-lt"/>
              </a:rPr>
              <a:t>news</a:t>
            </a:r>
            <a:r>
              <a:rPr lang="pt-BR" sz="1700" dirty="0">
                <a:solidFill>
                  <a:schemeClr val="accent3">
                    <a:lumMod val="90000"/>
                    <a:lumOff val="10000"/>
                  </a:schemeClr>
                </a:solidFill>
                <a:latin typeface="+mn-lt"/>
                <a:sym typeface="+mn-lt"/>
              </a:rPr>
              <a:t> </a:t>
            </a:r>
            <a:r>
              <a:rPr lang="pt-BR" sz="1700" dirty="0" err="1">
                <a:solidFill>
                  <a:schemeClr val="accent3">
                    <a:lumMod val="90000"/>
                    <a:lumOff val="10000"/>
                  </a:schemeClr>
                </a:solidFill>
                <a:latin typeface="+mn-lt"/>
                <a:sym typeface="+mn-lt"/>
              </a:rPr>
              <a:t>samples</a:t>
            </a:r>
            <a:endParaRPr lang="pt-BR" sz="1700" dirty="0">
              <a:solidFill>
                <a:schemeClr val="accent3">
                  <a:lumMod val="90000"/>
                  <a:lumOff val="10000"/>
                </a:schemeClr>
              </a:solidFill>
              <a:latin typeface="+mn-lt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01051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Object 18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7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23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19" name="Object 18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7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008" y="720012"/>
            <a:ext cx="8670951" cy="747897"/>
          </a:xfrm>
        </p:spPr>
        <p:txBody>
          <a:bodyPr/>
          <a:lstStyle/>
          <a:p>
            <a:r>
              <a:rPr lang="pt-BR" dirty="0"/>
              <a:t>A </a:t>
            </a:r>
            <a:r>
              <a:rPr lang="pt-BR" dirty="0" err="1"/>
              <a:t>coin’s</a:t>
            </a:r>
            <a:r>
              <a:rPr lang="pt-BR" dirty="0"/>
              <a:t> </a:t>
            </a:r>
            <a:r>
              <a:rPr lang="pt-BR" dirty="0" err="1"/>
              <a:t>value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mainly</a:t>
            </a:r>
            <a:r>
              <a:rPr lang="pt-BR" dirty="0"/>
              <a:t> </a:t>
            </a:r>
            <a:r>
              <a:rPr lang="pt-BR" dirty="0" err="1"/>
              <a:t>defined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its network </a:t>
            </a:r>
            <a:r>
              <a:rPr lang="pt-BR" dirty="0" err="1"/>
              <a:t>extension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spe-culation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it, </a:t>
            </a:r>
            <a:r>
              <a:rPr lang="pt-BR" dirty="0" err="1"/>
              <a:t>depending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adoption</a:t>
            </a:r>
            <a:r>
              <a:rPr lang="pt-BR" dirty="0"/>
              <a:t>, </a:t>
            </a:r>
            <a:r>
              <a:rPr lang="pt-BR" dirty="0" err="1"/>
              <a:t>restriction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its </a:t>
            </a:r>
            <a:r>
              <a:rPr lang="pt-BR" dirty="0" err="1"/>
              <a:t>likelihoods</a:t>
            </a:r>
            <a:endParaRPr lang="pt-BR" dirty="0"/>
          </a:p>
        </p:txBody>
      </p:sp>
      <p:sp>
        <p:nvSpPr>
          <p:cNvPr id="48" name="Subtitle"/>
          <p:cNvSpPr txBox="1">
            <a:spLocks/>
          </p:cNvSpPr>
          <p:nvPr/>
        </p:nvSpPr>
        <p:spPr>
          <a:xfrm>
            <a:off x="738000" y="1710008"/>
            <a:ext cx="8535989" cy="290849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90000"/>
              </a:lnSpc>
              <a:buClr>
                <a:schemeClr val="tx1"/>
              </a:buClr>
              <a:buSzPct val="100000"/>
            </a:pPr>
            <a:r>
              <a:rPr lang="pt-BR" sz="2100" b="0" dirty="0" err="1">
                <a:solidFill>
                  <a:schemeClr val="tx2"/>
                </a:solidFill>
                <a:latin typeface="+mn-lt"/>
                <a:sym typeface="+mn-lt"/>
              </a:rPr>
              <a:t>Cryptocurrency</a:t>
            </a:r>
            <a:r>
              <a:rPr lang="pt-BR" sz="2100" b="0" dirty="0">
                <a:solidFill>
                  <a:schemeClr val="tx2"/>
                </a:solidFill>
                <a:latin typeface="+mn-lt"/>
                <a:sym typeface="+mn-lt"/>
              </a:rPr>
              <a:t> </a:t>
            </a:r>
            <a:r>
              <a:rPr lang="pt-BR" sz="2100" b="0" dirty="0" err="1">
                <a:solidFill>
                  <a:schemeClr val="tx2"/>
                </a:solidFill>
                <a:latin typeface="+mn-lt"/>
                <a:sym typeface="+mn-lt"/>
              </a:rPr>
              <a:t>value</a:t>
            </a:r>
            <a:endParaRPr lang="pt-BR" sz="2100" b="0" dirty="0">
              <a:solidFill>
                <a:schemeClr val="tx2"/>
              </a:solidFill>
              <a:latin typeface="+mn-lt"/>
              <a:sym typeface="+mn-lt"/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06C714B0-4901-7A4A-8C7E-6548C873882B}"/>
              </a:ext>
            </a:extLst>
          </p:cNvPr>
          <p:cNvSpPr/>
          <p:nvPr/>
        </p:nvSpPr>
        <p:spPr>
          <a:xfrm>
            <a:off x="308756" y="249380"/>
            <a:ext cx="285008" cy="285008"/>
          </a:xfrm>
          <a:prstGeom prst="rect">
            <a:avLst/>
          </a:prstGeom>
          <a:solidFill>
            <a:schemeClr val="accent3"/>
          </a:solidFill>
          <a:ln w="9525">
            <a:noFill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72000" rIns="72000" bIns="7200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pt-BR" sz="15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4" name="Subtitle">
            <a:extLst>
              <a:ext uri="{FF2B5EF4-FFF2-40B4-BE49-F238E27FC236}">
                <a16:creationId xmlns:a16="http://schemas.microsoft.com/office/drawing/2014/main" id="{7F058669-7687-1549-9B35-698D889DEE42}"/>
              </a:ext>
            </a:extLst>
          </p:cNvPr>
          <p:cNvSpPr txBox="1">
            <a:spLocks/>
          </p:cNvSpPr>
          <p:nvPr/>
        </p:nvSpPr>
        <p:spPr>
          <a:xfrm>
            <a:off x="646429" y="296880"/>
            <a:ext cx="517350" cy="180049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90000"/>
              </a:lnSpc>
              <a:buClr>
                <a:schemeClr val="tx1"/>
              </a:buClr>
              <a:buSzPct val="100000"/>
            </a:pPr>
            <a:r>
              <a:rPr lang="pt-BR" b="0" dirty="0" err="1">
                <a:solidFill>
                  <a:schemeClr val="tx2"/>
                </a:solidFill>
                <a:latin typeface="+mn-lt"/>
                <a:sym typeface="+mn-lt"/>
              </a:rPr>
              <a:t>Context</a:t>
            </a:r>
            <a:endParaRPr lang="pt-BR" b="0" dirty="0">
              <a:solidFill>
                <a:schemeClr val="tx2"/>
              </a:solidFill>
              <a:latin typeface="+mn-lt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66095C73-6501-9845-9630-BC355888C1B1}"/>
                  </a:ext>
                </a:extLst>
              </p:cNvPr>
              <p:cNvSpPr txBox="1"/>
              <p:nvPr/>
            </p:nvSpPr>
            <p:spPr>
              <a:xfrm>
                <a:off x="769548" y="4463289"/>
                <a:ext cx="8607869" cy="64876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vert="horz"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400"/>
                  </a:spcBef>
                  <a:buClr>
                    <a:srgbClr val="000000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1" i="1" noProof="0" smtClean="0">
                          <a:latin typeface="Cambria Math" panose="02040503050406030204" pitchFamily="18" charset="0"/>
                          <a:cs typeface="Arial Narrow" pitchFamily="34" charset="0"/>
                        </a:rPr>
                        <m:t>𝑽𝒐𝒍𝒂𝒕𝒊𝒍𝒊𝒕𝒚</m:t>
                      </m:r>
                      <m:r>
                        <a:rPr lang="en-US" sz="2100" b="1" i="1" noProof="0" smtClean="0">
                          <a:latin typeface="Cambria Math" panose="02040503050406030204" pitchFamily="18" charset="0"/>
                          <a:cs typeface="Arial Narrow" pitchFamily="34" charset="0"/>
                        </a:rPr>
                        <m:t>(</m:t>
                      </m:r>
                      <m:r>
                        <a:rPr lang="en-US" sz="2100" b="1" i="1" noProof="0" smtClean="0">
                          <a:latin typeface="Cambria Math" panose="02040503050406030204" pitchFamily="18" charset="0"/>
                          <a:cs typeface="Arial Narrow" pitchFamily="34" charset="0"/>
                        </a:rPr>
                        <m:t>𝒄𝒐𝒊𝒏</m:t>
                      </m:r>
                      <m:r>
                        <a:rPr lang="en-US" sz="2100" b="1" i="1" noProof="0" smtClean="0">
                          <a:latin typeface="Cambria Math" panose="02040503050406030204" pitchFamily="18" charset="0"/>
                          <a:cs typeface="Arial Narrow" pitchFamily="34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100" i="1" noProof="0" smtClean="0">
                              <a:latin typeface="Cambria Math" panose="02040503050406030204" pitchFamily="18" charset="0"/>
                              <a:cs typeface="Arial Narrow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100" i="1" noProof="0" smtClean="0">
                                  <a:latin typeface="Cambria Math" panose="02040503050406030204" pitchFamily="18" charset="0"/>
                                  <a:cs typeface="Arial Narrow" pitchFamily="34" charset="0"/>
                                </a:rPr>
                              </m:ctrlPr>
                            </m:eqArrPr>
                            <m:e>
                              <m:r>
                                <a:rPr lang="en-US" sz="2100" b="1" i="1">
                                  <a:latin typeface="Cambria Math" panose="02040503050406030204" pitchFamily="18" charset="0"/>
                                  <a:cs typeface="Arial Narrow" pitchFamily="34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sz="2100" i="1">
                                      <a:latin typeface="Cambria Math" panose="02040503050406030204" pitchFamily="18" charset="0"/>
                                      <a:cs typeface="Arial Narrow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b="1" i="1" smtClean="0">
                                      <a:latin typeface="Cambria Math" panose="02040503050406030204" pitchFamily="18" charset="0"/>
                                      <a:cs typeface="Arial Narrow" pitchFamily="34" charset="0"/>
                                    </a:rPr>
                                    <m:t>𝒏𝒆𝒘𝒔</m:t>
                                  </m:r>
                                  <m:r>
                                    <a:rPr lang="en-US" sz="2100" b="1" i="1">
                                      <a:latin typeface="Cambria Math" panose="02040503050406030204" pitchFamily="18" charset="0"/>
                                      <a:cs typeface="Arial Narrow" pitchFamily="34" charset="0"/>
                                    </a:rPr>
                                    <m:t>,</m:t>
                                  </m:r>
                                  <m:r>
                                    <a:rPr lang="en-US" sz="2100" b="1" i="1" smtClean="0">
                                      <a:latin typeface="Cambria Math" panose="02040503050406030204" pitchFamily="18" charset="0"/>
                                      <a:cs typeface="Arial Narrow" pitchFamily="34" charset="0"/>
                                    </a:rPr>
                                    <m:t>𝒔𝒐𝒄𝒊𝒂𝒍</m:t>
                                  </m:r>
                                  <m:r>
                                    <a:rPr lang="en-US" sz="2100" b="1" i="1" smtClean="0">
                                      <a:latin typeface="Cambria Math" panose="02040503050406030204" pitchFamily="18" charset="0"/>
                                      <a:cs typeface="Arial Narrow" pitchFamily="34" charset="0"/>
                                    </a:rPr>
                                    <m:t> </m:t>
                                  </m:r>
                                  <m:r>
                                    <a:rPr lang="en-US" sz="2100" b="1" i="1" smtClean="0">
                                      <a:latin typeface="Cambria Math" panose="02040503050406030204" pitchFamily="18" charset="0"/>
                                      <a:cs typeface="Arial Narrow" pitchFamily="34" charset="0"/>
                                    </a:rPr>
                                    <m:t>𝒎𝒆𝒅𝒊𝒂</m:t>
                                  </m:r>
                                  <m:r>
                                    <a:rPr lang="en-US" sz="2100" b="1" i="1" smtClean="0">
                                      <a:latin typeface="Cambria Math" panose="02040503050406030204" pitchFamily="18" charset="0"/>
                                      <a:cs typeface="Arial Narrow" pitchFamily="34" charset="0"/>
                                    </a:rPr>
                                    <m:t>, …</m:t>
                                  </m:r>
                                </m:e>
                              </m:d>
                              <m:r>
                                <a:rPr lang="en-US" sz="2100" b="1" i="1" smtClean="0">
                                  <a:latin typeface="Cambria Math" panose="02040503050406030204" pitchFamily="18" charset="0"/>
                                  <a:cs typeface="Arial Narrow" pitchFamily="34" charset="0"/>
                                </a:rPr>
                                <m:t>, </m:t>
                              </m:r>
                              <m:r>
                                <a:rPr lang="en-US" sz="2100" b="1" i="1" smtClean="0">
                                  <a:latin typeface="Cambria Math" panose="02040503050406030204" pitchFamily="18" charset="0"/>
                                  <a:cs typeface="Arial Narrow" pitchFamily="34" charset="0"/>
                                </a:rPr>
                                <m:t>𝒄𝒐𝒊𝒏</m:t>
                              </m:r>
                              <m:r>
                                <a:rPr lang="en-US" sz="2100" b="1" i="1" smtClean="0">
                                  <a:latin typeface="Cambria Math" panose="02040503050406030204" pitchFamily="18" charset="0"/>
                                  <a:cs typeface="Arial Narrow" pitchFamily="34" charset="0"/>
                                </a:rPr>
                                <m:t>=</m:t>
                              </m:r>
                              <m:r>
                                <a:rPr lang="en-US" sz="2100" b="1" i="1" smtClean="0">
                                  <a:latin typeface="Cambria Math" panose="02040503050406030204" pitchFamily="18" charset="0"/>
                                  <a:cs typeface="Arial Narrow" pitchFamily="34" charset="0"/>
                                </a:rPr>
                                <m:t>𝑩𝒊𝒕𝒄𝒐𝒊𝒏</m:t>
                              </m:r>
                            </m:e>
                            <m:e>
                              <m:r>
                                <a:rPr lang="en-US" sz="2100" b="1" i="1" noProof="0" smtClean="0">
                                  <a:latin typeface="Cambria Math" panose="02040503050406030204" pitchFamily="18" charset="0"/>
                                  <a:cs typeface="Arial Narrow" pitchFamily="34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sz="2100" i="1">
                                      <a:latin typeface="Cambria Math" panose="02040503050406030204" pitchFamily="18" charset="0"/>
                                      <a:cs typeface="Arial Narrow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b="1" i="1">
                                      <a:latin typeface="Cambria Math" panose="02040503050406030204" pitchFamily="18" charset="0"/>
                                      <a:cs typeface="Arial Narrow" pitchFamily="34" charset="0"/>
                                    </a:rPr>
                                    <m:t>𝑩𝒊𝒕𝒄𝒐𝒊𝒏</m:t>
                                  </m:r>
                                  <m:r>
                                    <a:rPr lang="en-US" sz="2100" b="1" i="1">
                                      <a:latin typeface="Cambria Math" panose="02040503050406030204" pitchFamily="18" charset="0"/>
                                      <a:cs typeface="Arial Narrow" pitchFamily="34" charset="0"/>
                                    </a:rPr>
                                    <m:t>,</m:t>
                                  </m:r>
                                  <m:r>
                                    <a:rPr lang="en-US" sz="2100" b="1" i="1" smtClean="0">
                                      <a:latin typeface="Cambria Math" panose="02040503050406030204" pitchFamily="18" charset="0"/>
                                      <a:cs typeface="Arial Narrow" pitchFamily="34" charset="0"/>
                                    </a:rPr>
                                    <m:t>𝒏𝒆𝒘𝒔</m:t>
                                  </m:r>
                                  <m:r>
                                    <a:rPr lang="en-US" sz="2100" b="1" i="1">
                                      <a:latin typeface="Cambria Math" panose="02040503050406030204" pitchFamily="18" charset="0"/>
                                      <a:cs typeface="Arial Narrow" pitchFamily="34" charset="0"/>
                                    </a:rPr>
                                    <m:t>,</m:t>
                                  </m:r>
                                  <m:r>
                                    <a:rPr lang="en-US" sz="2100" b="1" i="1" smtClean="0">
                                      <a:latin typeface="Cambria Math" panose="02040503050406030204" pitchFamily="18" charset="0"/>
                                      <a:cs typeface="Arial Narrow" pitchFamily="34" charset="0"/>
                                    </a:rPr>
                                    <m:t>𝒔𝒐𝒄𝒊𝒂𝒍</m:t>
                                  </m:r>
                                  <m:r>
                                    <a:rPr lang="en-US" sz="2100" b="1" i="1" smtClean="0">
                                      <a:latin typeface="Cambria Math" panose="02040503050406030204" pitchFamily="18" charset="0"/>
                                      <a:cs typeface="Arial Narrow" pitchFamily="34" charset="0"/>
                                    </a:rPr>
                                    <m:t> </m:t>
                                  </m:r>
                                  <m:r>
                                    <a:rPr lang="en-US" sz="2100" b="1" i="1" smtClean="0">
                                      <a:latin typeface="Cambria Math" panose="02040503050406030204" pitchFamily="18" charset="0"/>
                                      <a:cs typeface="Arial Narrow" pitchFamily="34" charset="0"/>
                                    </a:rPr>
                                    <m:t>𝒎𝒆𝒅𝒊𝒂</m:t>
                                  </m:r>
                                  <m:r>
                                    <a:rPr lang="en-US" sz="2100" b="1" i="1">
                                      <a:latin typeface="Cambria Math" panose="02040503050406030204" pitchFamily="18" charset="0"/>
                                      <a:cs typeface="Arial Narrow" pitchFamily="34" charset="0"/>
                                    </a:rPr>
                                    <m:t>, …</m:t>
                                  </m:r>
                                </m:e>
                              </m:d>
                              <m:r>
                                <a:rPr lang="en-US" sz="2100" b="1" i="1" smtClean="0">
                                  <a:latin typeface="Cambria Math" panose="02040503050406030204" pitchFamily="18" charset="0"/>
                                  <a:cs typeface="Arial Narrow" pitchFamily="34" charset="0"/>
                                </a:rPr>
                                <m:t>, </m:t>
                              </m:r>
                              <m:r>
                                <a:rPr lang="en-US" sz="2100" b="1" i="1" smtClean="0">
                                  <a:latin typeface="Cambria Math" panose="02040503050406030204" pitchFamily="18" charset="0"/>
                                  <a:cs typeface="Arial Narrow" pitchFamily="34" charset="0"/>
                                </a:rPr>
                                <m:t>𝒄𝒐𝒊𝒏</m:t>
                              </m:r>
                              <m:r>
                                <a:rPr lang="en-US" sz="2100" b="1" i="1" smtClean="0">
                                  <a:latin typeface="Cambria Math" panose="02040503050406030204" pitchFamily="18" charset="0"/>
                                  <a:cs typeface="Arial Narrow" pitchFamily="34" charset="0"/>
                                </a:rPr>
                                <m:t>=</m:t>
                              </m:r>
                              <m:r>
                                <a:rPr lang="en-US" sz="2100" b="1" i="1" smtClean="0">
                                  <a:latin typeface="Cambria Math" panose="02040503050406030204" pitchFamily="18" charset="0"/>
                                  <a:cs typeface="Arial Narrow" pitchFamily="34" charset="0"/>
                                </a:rPr>
                                <m:t>𝒐𝒕𝒉𝒆𝒓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2100" noProof="0" dirty="0">
                  <a:latin typeface="+mn-lt"/>
                  <a:cs typeface="Arial Narrow" pitchFamily="34" charset="0"/>
                </a:endParaRPr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66095C73-6501-9845-9630-BC355888C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48" y="4463289"/>
                <a:ext cx="8607869" cy="648767"/>
              </a:xfrm>
              <a:prstGeom prst="rect">
                <a:avLst/>
              </a:prstGeom>
              <a:blipFill>
                <a:blip r:embed="rId7"/>
                <a:stretch>
                  <a:fillRect l="-590" t="-250943" r="-295" b="-349057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D769E9A4-43F2-E544-825E-149B48016CDD}"/>
                  </a:ext>
                </a:extLst>
              </p:cNvPr>
              <p:cNvSpPr txBox="1"/>
              <p:nvPr/>
            </p:nvSpPr>
            <p:spPr>
              <a:xfrm>
                <a:off x="2822418" y="5494611"/>
                <a:ext cx="4502130" cy="26314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vert="horz"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400"/>
                  </a:spcBef>
                  <a:buClr>
                    <a:srgbClr val="000000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900" b="0" i="1" smtClean="0">
                          <a:latin typeface="Cambria Math" panose="02040503050406030204" pitchFamily="18" charset="0"/>
                          <a:cs typeface="Arial Narrow" pitchFamily="34" charset="0"/>
                        </a:rPr>
                        <m:t>N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  <a:cs typeface="Arial Narrow" pitchFamily="34" charset="0"/>
                        </a:rPr>
                        <m:t>𝑒𝑤𝑠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  <a:cs typeface="Arial Narrow" pitchFamily="34" charset="0"/>
                        </a:rPr>
                        <m:t> 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  <a:cs typeface="Arial Narrow" pitchFamily="34" charset="0"/>
                        </a:rPr>
                        <m:t>𝑖𝑚𝑝𝑎𝑐𝑡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  <a:cs typeface="Arial Narrow" pitchFamily="34" charset="0"/>
                        </a:rPr>
                        <m:t>=</m:t>
                      </m:r>
                      <m:r>
                        <a:rPr lang="en-US" sz="1900" b="0" i="1">
                          <a:latin typeface="Cambria Math" panose="02040503050406030204" pitchFamily="18" charset="0"/>
                          <a:cs typeface="Arial Narrow" pitchFamily="34" charset="0"/>
                        </a:rPr>
                        <m:t>𝑓</m:t>
                      </m:r>
                      <m:r>
                        <a:rPr lang="en-US" sz="1900" b="0" i="1">
                          <a:latin typeface="Cambria Math" panose="02040503050406030204" pitchFamily="18" charset="0"/>
                          <a:cs typeface="Arial Narrow" pitchFamily="34" charset="0"/>
                        </a:rPr>
                        <m:t>(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  <a:cs typeface="Arial Narrow" pitchFamily="34" charset="0"/>
                        </a:rPr>
                        <m:t>𝑠𝑜𝑢𝑟𝑐𝑒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  <a:cs typeface="Arial Narrow" pitchFamily="34" charset="0"/>
                        </a:rPr>
                        <m:t>, 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  <a:cs typeface="Arial Narrow" pitchFamily="34" charset="0"/>
                        </a:rPr>
                        <m:t>𝑣𝑖𝑒𝑤𝑠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  <a:cs typeface="Arial Narrow" pitchFamily="34" charset="0"/>
                        </a:rPr>
                        <m:t>,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  <a:cs typeface="Arial Narrow" pitchFamily="34" charset="0"/>
                        </a:rPr>
                        <m:t>𝑐𝑜𝑛𝑡𝑒𝑛𝑡</m:t>
                      </m:r>
                      <m:r>
                        <a:rPr lang="en-US" sz="1900" b="0" i="1">
                          <a:latin typeface="Cambria Math" panose="02040503050406030204" pitchFamily="18" charset="0"/>
                          <a:cs typeface="Arial Narrow" pitchFamily="34" charset="0"/>
                        </a:rPr>
                        <m:t>)</m:t>
                      </m:r>
                    </m:oMath>
                  </m:oMathPara>
                </a14:m>
                <a:endParaRPr lang="pt-BR" sz="1900" b="0" noProof="0" dirty="0">
                  <a:latin typeface="+mn-lt"/>
                  <a:cs typeface="Arial Narrow" pitchFamily="34" charset="0"/>
                </a:endParaRPr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D769E9A4-43F2-E544-825E-149B48016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418" y="5494611"/>
                <a:ext cx="4502130" cy="263149"/>
              </a:xfrm>
              <a:prstGeom prst="rect">
                <a:avLst/>
              </a:prstGeom>
              <a:blipFill>
                <a:blip r:embed="rId8"/>
                <a:stretch>
                  <a:fillRect l="-562" t="-19048" r="-1124" b="-42857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50F86D9E-ADE5-CE41-B392-E815D07AC7C2}"/>
                  </a:ext>
                </a:extLst>
              </p:cNvPr>
              <p:cNvSpPr txBox="1"/>
              <p:nvPr/>
            </p:nvSpPr>
            <p:spPr>
              <a:xfrm>
                <a:off x="1925634" y="6140315"/>
                <a:ext cx="6295698" cy="26314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vert="horz"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400"/>
                  </a:spcBef>
                  <a:buClr>
                    <a:srgbClr val="000000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smtClean="0">
                          <a:latin typeface="Cambria Math" panose="02040503050406030204" pitchFamily="18" charset="0"/>
                          <a:cs typeface="Arial Narrow" pitchFamily="34" charset="0"/>
                        </a:rPr>
                        <m:t>𝑆𝑜𝑐𝑖𝑎𝑙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  <a:cs typeface="Arial Narrow" pitchFamily="34" charset="0"/>
                        </a:rPr>
                        <m:t> 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  <a:cs typeface="Arial Narrow" pitchFamily="34" charset="0"/>
                        </a:rPr>
                        <m:t>𝑚𝑒𝑑𝑖𝑎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  <a:cs typeface="Arial Narrow" pitchFamily="34" charset="0"/>
                        </a:rPr>
                        <m:t> 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  <a:cs typeface="Arial Narrow" pitchFamily="34" charset="0"/>
                        </a:rPr>
                        <m:t>𝑖𝑚𝑝𝑎𝑐𝑡</m:t>
                      </m:r>
                      <m:r>
                        <a:rPr lang="en-US" sz="1900" b="0" i="1">
                          <a:latin typeface="Cambria Math" panose="02040503050406030204" pitchFamily="18" charset="0"/>
                          <a:cs typeface="Arial Narrow" pitchFamily="34" charset="0"/>
                        </a:rPr>
                        <m:t>=</m:t>
                      </m:r>
                      <m:r>
                        <a:rPr lang="en-US" sz="1900" b="0" i="1">
                          <a:latin typeface="Cambria Math" panose="02040503050406030204" pitchFamily="18" charset="0"/>
                          <a:cs typeface="Arial Narrow" pitchFamily="34" charset="0"/>
                        </a:rPr>
                        <m:t>𝑓</m:t>
                      </m:r>
                      <m:r>
                        <a:rPr lang="en-US" sz="1900" b="0" i="1">
                          <a:latin typeface="Cambria Math" panose="02040503050406030204" pitchFamily="18" charset="0"/>
                          <a:cs typeface="Arial Narrow" pitchFamily="34" charset="0"/>
                        </a:rPr>
                        <m:t>(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  <a:cs typeface="Arial Narrow" pitchFamily="34" charset="0"/>
                        </a:rPr>
                        <m:t>𝑢𝑠𝑒𝑟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  <a:cs typeface="Arial Narrow" pitchFamily="34" charset="0"/>
                        </a:rPr>
                        <m:t>, 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  <a:cs typeface="Arial Narrow" pitchFamily="34" charset="0"/>
                        </a:rPr>
                        <m:t>𝑣𝑖𝑒𝑤𝑠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  <a:cs typeface="Arial Narrow" pitchFamily="34" charset="0"/>
                        </a:rPr>
                        <m:t>, 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  <a:cs typeface="Arial Narrow" pitchFamily="34" charset="0"/>
                        </a:rPr>
                        <m:t>𝑐𝑜𝑚𝑚𝑒𝑛𝑡𝑠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  <a:cs typeface="Arial Narrow" pitchFamily="34" charset="0"/>
                        </a:rPr>
                        <m:t>,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  <a:cs typeface="Arial Narrow" pitchFamily="34" charset="0"/>
                        </a:rPr>
                        <m:t>𝑐𝑜𝑛𝑡𝑒𝑛𝑡</m:t>
                      </m:r>
                      <m:r>
                        <a:rPr lang="en-US" sz="1900" b="0" i="1">
                          <a:latin typeface="Cambria Math" panose="02040503050406030204" pitchFamily="18" charset="0"/>
                          <a:cs typeface="Arial Narrow" pitchFamily="34" charset="0"/>
                        </a:rPr>
                        <m:t>)</m:t>
                      </m:r>
                    </m:oMath>
                  </m:oMathPara>
                </a14:m>
                <a:endParaRPr lang="pt-BR" sz="1900" b="0" noProof="0" dirty="0">
                  <a:latin typeface="+mn-lt"/>
                  <a:cs typeface="Arial Narrow" pitchFamily="34" charset="0"/>
                </a:endParaRPr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50F86D9E-ADE5-CE41-B392-E815D07AC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634" y="6140315"/>
                <a:ext cx="6295698" cy="263149"/>
              </a:xfrm>
              <a:prstGeom prst="rect">
                <a:avLst/>
              </a:prstGeom>
              <a:blipFill>
                <a:blip r:embed="rId9"/>
                <a:stretch>
                  <a:fillRect l="-403" t="-13636" r="-806" b="-40909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EE65AB0B-EEFE-9E40-B04E-E1792A6A6B31}"/>
                  </a:ext>
                </a:extLst>
              </p:cNvPr>
              <p:cNvSpPr txBox="1"/>
              <p:nvPr/>
            </p:nvSpPr>
            <p:spPr>
              <a:xfrm>
                <a:off x="2272299" y="2368686"/>
                <a:ext cx="5602368" cy="31854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vert="horz"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400"/>
                  </a:spcBef>
                  <a:buClr>
                    <a:srgbClr val="000000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1" i="1" smtClean="0">
                          <a:latin typeface="Cambria Math" panose="02040503050406030204" pitchFamily="18" charset="0"/>
                          <a:cs typeface="Arial Narrow" pitchFamily="34" charset="0"/>
                        </a:rPr>
                        <m:t>𝑷𝒓𝒊𝒄</m:t>
                      </m:r>
                      <m:r>
                        <a:rPr lang="en-US" sz="2300" b="1" i="1">
                          <a:latin typeface="Cambria Math" panose="02040503050406030204" pitchFamily="18" charset="0"/>
                          <a:cs typeface="Arial Narrow" pitchFamily="34" charset="0"/>
                        </a:rPr>
                        <m:t>𝒆</m:t>
                      </m:r>
                      <m:r>
                        <a:rPr lang="en-US" sz="2300" b="1" i="1" smtClean="0">
                          <a:latin typeface="Cambria Math" panose="02040503050406030204" pitchFamily="18" charset="0"/>
                          <a:cs typeface="Arial Narrow" pitchFamily="34" charset="0"/>
                        </a:rPr>
                        <m:t>(</m:t>
                      </m:r>
                      <m:r>
                        <a:rPr lang="en-US" sz="2300" b="1" i="1" smtClean="0">
                          <a:latin typeface="Cambria Math" panose="02040503050406030204" pitchFamily="18" charset="0"/>
                          <a:cs typeface="Arial Narrow" pitchFamily="34" charset="0"/>
                        </a:rPr>
                        <m:t>𝒄𝒐𝒊𝒏</m:t>
                      </m:r>
                      <m:r>
                        <a:rPr lang="en-US" sz="2300" b="1" i="1" smtClean="0">
                          <a:latin typeface="Cambria Math" panose="02040503050406030204" pitchFamily="18" charset="0"/>
                          <a:cs typeface="Arial Narrow" pitchFamily="34" charset="0"/>
                        </a:rPr>
                        <m:t>)=</m:t>
                      </m:r>
                      <m:r>
                        <a:rPr lang="en-US" sz="2300" b="1" i="1">
                          <a:latin typeface="Cambria Math" panose="02040503050406030204" pitchFamily="18" charset="0"/>
                          <a:cs typeface="Arial Narrow" pitchFamily="34" charset="0"/>
                        </a:rPr>
                        <m:t>𝒇</m:t>
                      </m:r>
                      <m:r>
                        <a:rPr lang="en-US" sz="2300" b="1" i="1">
                          <a:latin typeface="Cambria Math" panose="02040503050406030204" pitchFamily="18" charset="0"/>
                          <a:cs typeface="Arial Narrow" pitchFamily="34" charset="0"/>
                        </a:rPr>
                        <m:t>(</m:t>
                      </m:r>
                      <m:r>
                        <a:rPr lang="en-US" sz="2300" b="1" i="1">
                          <a:latin typeface="Cambria Math" panose="02040503050406030204" pitchFamily="18" charset="0"/>
                          <a:cs typeface="Arial Narrow" pitchFamily="34" charset="0"/>
                        </a:rPr>
                        <m:t>𝑵𝒆𝒕𝒘𝒐𝒓𝒌</m:t>
                      </m:r>
                      <m:r>
                        <a:rPr lang="en-US" sz="2300" b="1" i="1">
                          <a:latin typeface="Cambria Math" panose="02040503050406030204" pitchFamily="18" charset="0"/>
                          <a:cs typeface="Arial Narrow" pitchFamily="34" charset="0"/>
                        </a:rPr>
                        <m:t>, </m:t>
                      </m:r>
                      <m:r>
                        <a:rPr lang="en-US" sz="2300" b="1" i="1">
                          <a:latin typeface="Cambria Math" panose="02040503050406030204" pitchFamily="18" charset="0"/>
                          <a:cs typeface="Arial Narrow" pitchFamily="34" charset="0"/>
                        </a:rPr>
                        <m:t>𝑺𝒑𝒆𝒄𝒖𝒍𝒂𝒕𝒊𝒐𝒏</m:t>
                      </m:r>
                      <m:r>
                        <a:rPr lang="en-US" sz="2300" b="1" i="1">
                          <a:latin typeface="Cambria Math" panose="02040503050406030204" pitchFamily="18" charset="0"/>
                          <a:cs typeface="Arial Narrow" pitchFamily="34" charset="0"/>
                        </a:rPr>
                        <m:t>)</m:t>
                      </m:r>
                    </m:oMath>
                  </m:oMathPara>
                </a14:m>
                <a:endParaRPr lang="pt-BR" sz="2300" noProof="0" dirty="0">
                  <a:latin typeface="+mn-lt"/>
                  <a:cs typeface="Arial Narrow" pitchFamily="34" charset="0"/>
                </a:endParaRPr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EE65AB0B-EEFE-9E40-B04E-E1792A6A6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299" y="2368686"/>
                <a:ext cx="5602368" cy="318549"/>
              </a:xfrm>
              <a:prstGeom prst="rect">
                <a:avLst/>
              </a:prstGeom>
              <a:blipFill>
                <a:blip r:embed="rId10"/>
                <a:stretch>
                  <a:fillRect l="-679" t="-7692" r="-1131" b="-38462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F03A289B-BCED-2A40-976F-17DE5F6116C8}"/>
                  </a:ext>
                </a:extLst>
              </p:cNvPr>
              <p:cNvSpPr txBox="1"/>
              <p:nvPr/>
            </p:nvSpPr>
            <p:spPr>
              <a:xfrm>
                <a:off x="738000" y="3493263"/>
                <a:ext cx="8567730" cy="26314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vert="horz"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400"/>
                  </a:spcBef>
                  <a:buClr>
                    <a:srgbClr val="000000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smtClean="0">
                          <a:latin typeface="Cambria Math" panose="02040503050406030204" pitchFamily="18" charset="0"/>
                          <a:cs typeface="Arial Narrow" pitchFamily="34" charset="0"/>
                        </a:rPr>
                        <m:t>𝑆𝑝𝑒𝑐𝑢𝑙𝑎𝑡𝑖𝑜𝑛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  <a:cs typeface="Arial Narrow" pitchFamily="34" charset="0"/>
                        </a:rPr>
                        <m:t>(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  <a:cs typeface="Arial Narrow" pitchFamily="34" charset="0"/>
                        </a:rPr>
                        <m:t>𝑐𝑜𝑖𝑛𝑠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  <a:cs typeface="Arial Narrow" pitchFamily="34" charset="0"/>
                        </a:rPr>
                        <m:t>)=</m:t>
                      </m:r>
                      <m:r>
                        <a:rPr lang="en-US" sz="1900" b="0" i="1">
                          <a:latin typeface="Cambria Math" panose="02040503050406030204" pitchFamily="18" charset="0"/>
                          <a:cs typeface="Arial Narrow" pitchFamily="34" charset="0"/>
                        </a:rPr>
                        <m:t>𝑓</m:t>
                      </m:r>
                      <m:r>
                        <a:rPr lang="en-US" sz="1900" b="0" i="1">
                          <a:latin typeface="Cambria Math" panose="02040503050406030204" pitchFamily="18" charset="0"/>
                          <a:cs typeface="Arial Narrow" pitchFamily="34" charset="0"/>
                        </a:rPr>
                        <m:t>(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  <a:cs typeface="Arial Narrow" pitchFamily="34" charset="0"/>
                        </a:rPr>
                        <m:t>𝑝</m:t>
                      </m:r>
                      <m:d>
                        <m:dPr>
                          <m:ctrlPr>
                            <a:rPr lang="en-US" sz="1900" b="0" i="1" smtClean="0">
                              <a:latin typeface="Cambria Math" panose="02040503050406030204" pitchFamily="18" charset="0"/>
                              <a:cs typeface="Arial Narrow" pitchFamily="34" charset="0"/>
                            </a:rPr>
                          </m:ctrlPr>
                        </m:dPr>
                        <m:e>
                          <m:r>
                            <a:rPr lang="en-US" sz="1900" b="0" i="1" smtClean="0">
                              <a:latin typeface="Cambria Math" panose="02040503050406030204" pitchFamily="18" charset="0"/>
                              <a:cs typeface="Arial Narrow" pitchFamily="34" charset="0"/>
                            </a:rPr>
                            <m:t>𝑎𝑑𝑜𝑝𝑡𝑖𝑜𝑛</m:t>
                          </m:r>
                        </m:e>
                      </m:d>
                      <m:r>
                        <a:rPr lang="en-US" sz="1900" b="0" i="1" smtClean="0">
                          <a:latin typeface="Cambria Math" panose="02040503050406030204" pitchFamily="18" charset="0"/>
                          <a:cs typeface="Arial Narrow" pitchFamily="34" charset="0"/>
                        </a:rPr>
                        <m:t>, 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  <a:cs typeface="Arial Narrow" pitchFamily="34" charset="0"/>
                        </a:rPr>
                        <m:t>𝑝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  <a:cs typeface="Arial Narrow" pitchFamily="34" charset="0"/>
                        </a:rPr>
                        <m:t>(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  <a:cs typeface="Arial Narrow" pitchFamily="34" charset="0"/>
                        </a:rPr>
                        <m:t>𝑟𝑒𝑠𝑡𝑟𝑖𝑐𝑡𝑖𝑜𝑛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  <a:cs typeface="Arial Narrow" pitchFamily="34" charset="0"/>
                        </a:rPr>
                        <m:t>), 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  <a:cs typeface="Arial Narrow" pitchFamily="34" charset="0"/>
                        </a:rPr>
                        <m:t>𝑖𝑛𝑓𝑙𝑢𝑒𝑛𝑐𝑒𝑟𝑠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  <a:cs typeface="Arial Narrow" pitchFamily="34" charset="0"/>
                        </a:rPr>
                        <m:t>, 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  <a:cs typeface="Arial Narrow" pitchFamily="34" charset="0"/>
                        </a:rPr>
                        <m:t>𝑜𝑡h𝑒𝑟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  <a:cs typeface="Arial Narrow" pitchFamily="34" charset="0"/>
                        </a:rPr>
                        <m:t> 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  <a:cs typeface="Arial Narrow" pitchFamily="34" charset="0"/>
                        </a:rPr>
                        <m:t>𝑐𝑜𝑖𝑛𝑠</m:t>
                      </m:r>
                      <m:r>
                        <a:rPr lang="en-US" sz="1900" b="0" i="1">
                          <a:latin typeface="Cambria Math" panose="02040503050406030204" pitchFamily="18" charset="0"/>
                          <a:cs typeface="Arial Narrow" pitchFamily="34" charset="0"/>
                        </a:rPr>
                        <m:t>)</m:t>
                      </m:r>
                    </m:oMath>
                  </m:oMathPara>
                </a14:m>
                <a:endParaRPr lang="pt-BR" sz="1900" b="0" noProof="0" dirty="0">
                  <a:latin typeface="+mn-lt"/>
                  <a:cs typeface="Arial Narrow" pitchFamily="34" charset="0"/>
                </a:endParaRPr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F03A289B-BCED-2A40-976F-17DE5F611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00" y="3493263"/>
                <a:ext cx="8567730" cy="263149"/>
              </a:xfrm>
              <a:prstGeom prst="rect">
                <a:avLst/>
              </a:prstGeom>
              <a:blipFill>
                <a:blip r:embed="rId11"/>
                <a:stretch>
                  <a:fillRect t="-13636" b="-36364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D38E8F27-1E62-D144-A6D2-570AE7F28651}"/>
                  </a:ext>
                </a:extLst>
              </p:cNvPr>
              <p:cNvSpPr txBox="1"/>
              <p:nvPr/>
            </p:nvSpPr>
            <p:spPr>
              <a:xfrm>
                <a:off x="2070321" y="2957567"/>
                <a:ext cx="6006324" cy="26314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vert="horz"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400"/>
                  </a:spcBef>
                  <a:buClr>
                    <a:srgbClr val="000000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smtClean="0">
                          <a:latin typeface="Cambria Math" panose="02040503050406030204" pitchFamily="18" charset="0"/>
                          <a:cs typeface="Arial Narrow" pitchFamily="34" charset="0"/>
                        </a:rPr>
                        <m:t>𝑁𝑒𝑡𝑤𝑜𝑟𝑘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  <a:cs typeface="Arial Narrow" pitchFamily="34" charset="0"/>
                        </a:rPr>
                        <m:t>(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  <a:cs typeface="Arial Narrow" pitchFamily="34" charset="0"/>
                        </a:rPr>
                        <m:t>𝑐𝑜𝑖𝑛𝑠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  <a:cs typeface="Arial Narrow" pitchFamily="34" charset="0"/>
                        </a:rPr>
                        <m:t>)=</m:t>
                      </m:r>
                      <m:r>
                        <a:rPr lang="en-US" sz="1900" b="0" i="1">
                          <a:latin typeface="Cambria Math" panose="02040503050406030204" pitchFamily="18" charset="0"/>
                          <a:cs typeface="Arial Narrow" pitchFamily="34" charset="0"/>
                        </a:rPr>
                        <m:t>𝑓</m:t>
                      </m:r>
                      <m:r>
                        <a:rPr lang="en-US" sz="1900" b="0" i="1">
                          <a:latin typeface="Cambria Math" panose="02040503050406030204" pitchFamily="18" charset="0"/>
                          <a:cs typeface="Arial Narrow" pitchFamily="34" charset="0"/>
                        </a:rPr>
                        <m:t>(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  <a:cs typeface="Arial Narrow" pitchFamily="34" charset="0"/>
                        </a:rPr>
                        <m:t>𝑎𝑑𝑜𝑝𝑡𝑖𝑜𝑛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  <a:cs typeface="Arial Narrow" pitchFamily="34" charset="0"/>
                        </a:rPr>
                        <m:t>, 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  <a:cs typeface="Arial Narrow" pitchFamily="34" charset="0"/>
                        </a:rPr>
                        <m:t>𝑟𝑒𝑠𝑡𝑟𝑖𝑐𝑡𝑖𝑜𝑛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  <a:cs typeface="Arial Narrow" pitchFamily="34" charset="0"/>
                        </a:rPr>
                        <m:t>, 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  <a:cs typeface="Arial Narrow" pitchFamily="34" charset="0"/>
                        </a:rPr>
                        <m:t>𝑟𝑒𝑔𝑢𝑙𝑎𝑡𝑖𝑜𝑛</m:t>
                      </m:r>
                      <m:r>
                        <a:rPr lang="en-US" sz="1900" b="0" i="1">
                          <a:latin typeface="Cambria Math" panose="02040503050406030204" pitchFamily="18" charset="0"/>
                          <a:cs typeface="Arial Narrow" pitchFamily="34" charset="0"/>
                        </a:rPr>
                        <m:t>)</m:t>
                      </m:r>
                    </m:oMath>
                  </m:oMathPara>
                </a14:m>
                <a:endParaRPr lang="pt-BR" sz="1900" b="0" noProof="0" dirty="0">
                  <a:latin typeface="+mn-lt"/>
                  <a:cs typeface="Arial Narrow" pitchFamily="34" charset="0"/>
                </a:endParaRPr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D38E8F27-1E62-D144-A6D2-570AE7F28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321" y="2957567"/>
                <a:ext cx="6006324" cy="263149"/>
              </a:xfrm>
              <a:prstGeom prst="rect">
                <a:avLst/>
              </a:prstGeom>
              <a:blipFill>
                <a:blip r:embed="rId12"/>
                <a:stretch>
                  <a:fillRect l="-422" t="-4545" r="-844" b="-31818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9AAAF01F-E099-6144-A8E4-70B0C03574A3}"/>
              </a:ext>
            </a:extLst>
          </p:cNvPr>
          <p:cNvCxnSpPr/>
          <p:nvPr/>
        </p:nvCxnSpPr>
        <p:spPr>
          <a:xfrm>
            <a:off x="905104" y="4076700"/>
            <a:ext cx="8368885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rma em L 5">
            <a:extLst>
              <a:ext uri="{FF2B5EF4-FFF2-40B4-BE49-F238E27FC236}">
                <a16:creationId xmlns:a16="http://schemas.microsoft.com/office/drawing/2014/main" id="{5375C1CF-C456-5C4D-9245-94DBF843440E}"/>
              </a:ext>
            </a:extLst>
          </p:cNvPr>
          <p:cNvSpPr/>
          <p:nvPr/>
        </p:nvSpPr>
        <p:spPr>
          <a:xfrm rot="18767777">
            <a:off x="4915994" y="3964778"/>
            <a:ext cx="180000" cy="180000"/>
          </a:xfrm>
          <a:prstGeom prst="corner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72000" rIns="72000" bIns="72000" rtlCol="0" anchor="t" anchorCtr="0">
            <a:noAutofit/>
          </a:bodyPr>
          <a:lstStyle/>
          <a:p>
            <a:pPr algn="l">
              <a:lnSpc>
                <a:spcPct val="90000"/>
              </a:lnSpc>
              <a:spcBef>
                <a:spcPts val="400"/>
              </a:spcBef>
            </a:pPr>
            <a:endParaRPr lang="pt-BR" sz="1500" b="0" dirty="0"/>
          </a:p>
        </p:txBody>
      </p:sp>
    </p:spTree>
    <p:extLst>
      <p:ext uri="{BB962C8B-B14F-4D97-AF65-F5344CB8AC3E}">
        <p14:creationId xmlns:p14="http://schemas.microsoft.com/office/powerpoint/2010/main" val="2991085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Object 18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7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84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19" name="Object 18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7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007" y="720012"/>
            <a:ext cx="9059135" cy="747897"/>
          </a:xfrm>
        </p:spPr>
        <p:txBody>
          <a:bodyPr/>
          <a:lstStyle/>
          <a:p>
            <a:r>
              <a:rPr lang="pt-BR" dirty="0" err="1"/>
              <a:t>Information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daily</a:t>
            </a:r>
            <a:r>
              <a:rPr lang="pt-BR" dirty="0"/>
              <a:t> </a:t>
            </a:r>
            <a:r>
              <a:rPr lang="pt-BR" dirty="0" err="1"/>
              <a:t>variation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crypto</a:t>
            </a:r>
            <a:r>
              <a:rPr lang="pt-BR" dirty="0"/>
              <a:t> </a:t>
            </a:r>
            <a:r>
              <a:rPr lang="pt-BR" dirty="0" err="1"/>
              <a:t>prices</a:t>
            </a:r>
            <a:r>
              <a:rPr lang="pt-BR" dirty="0"/>
              <a:t> </a:t>
            </a:r>
            <a:r>
              <a:rPr lang="pt-BR" dirty="0" err="1"/>
              <a:t>was</a:t>
            </a:r>
            <a:r>
              <a:rPr lang="pt-BR" dirty="0"/>
              <a:t> </a:t>
            </a:r>
            <a:r>
              <a:rPr lang="pt-BR" dirty="0" err="1"/>
              <a:t>collected</a:t>
            </a:r>
            <a:r>
              <a:rPr lang="pt-BR" dirty="0"/>
              <a:t>, </a:t>
            </a:r>
            <a:r>
              <a:rPr lang="pt-BR" dirty="0" err="1"/>
              <a:t>along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news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Cointelegraph</a:t>
            </a:r>
            <a:r>
              <a:rPr lang="pt-BR" dirty="0"/>
              <a:t>, posts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Reddit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Dow Jones </a:t>
            </a:r>
            <a:r>
              <a:rPr lang="pt-BR" dirty="0" err="1"/>
              <a:t>values</a:t>
            </a:r>
            <a:endParaRPr lang="pt-BR" dirty="0"/>
          </a:p>
        </p:txBody>
      </p:sp>
      <p:sp>
        <p:nvSpPr>
          <p:cNvPr id="48" name="Subtitle"/>
          <p:cNvSpPr txBox="1">
            <a:spLocks/>
          </p:cNvSpPr>
          <p:nvPr/>
        </p:nvSpPr>
        <p:spPr>
          <a:xfrm>
            <a:off x="738000" y="1710008"/>
            <a:ext cx="8535989" cy="290849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90000"/>
              </a:lnSpc>
              <a:buClr>
                <a:schemeClr val="tx1"/>
              </a:buClr>
              <a:buSzPct val="100000"/>
            </a:pPr>
            <a:r>
              <a:rPr lang="pt-BR" sz="2100" b="0" dirty="0">
                <a:solidFill>
                  <a:schemeClr val="tx2"/>
                </a:solidFill>
                <a:latin typeface="+mn-lt"/>
                <a:sym typeface="+mn-lt"/>
              </a:rPr>
              <a:t>Websites </a:t>
            </a:r>
            <a:r>
              <a:rPr lang="pt-BR" sz="2100" b="0" dirty="0" err="1">
                <a:solidFill>
                  <a:schemeClr val="tx2"/>
                </a:solidFill>
                <a:latin typeface="+mn-lt"/>
                <a:sym typeface="+mn-lt"/>
              </a:rPr>
              <a:t>scraped</a:t>
            </a:r>
            <a:endParaRPr lang="pt-BR" sz="2100" b="0" dirty="0">
              <a:solidFill>
                <a:schemeClr val="tx2"/>
              </a:solidFill>
              <a:latin typeface="+mn-lt"/>
              <a:sym typeface="+mn-lt"/>
            </a:endParaRPr>
          </a:p>
        </p:txBody>
      </p:sp>
      <p:sp>
        <p:nvSpPr>
          <p:cNvPr id="50" name="Source">
            <a:extLst>
              <a:ext uri="{FF2B5EF4-FFF2-40B4-BE49-F238E27FC236}">
                <a16:creationId xmlns:a16="http://schemas.microsoft.com/office/drawing/2014/main" id="{4C518A76-6A13-8F41-84C8-1C0EE74C3D30}"/>
              </a:ext>
            </a:extLst>
          </p:cNvPr>
          <p:cNvSpPr txBox="1"/>
          <p:nvPr/>
        </p:nvSpPr>
        <p:spPr>
          <a:xfrm>
            <a:off x="738200" y="6710122"/>
            <a:ext cx="2882199" cy="124650"/>
          </a:xfrm>
          <a:prstGeom prst="rect">
            <a:avLst/>
          </a:prstGeom>
          <a:noFill/>
          <a:ln w="9525">
            <a:noFill/>
          </a:ln>
        </p:spPr>
        <p:txBody>
          <a:bodyPr vert="horz" wrap="none" lIns="0" tIns="0" rIns="0" bIns="0" rtlCol="0" anchor="b" anchorCtr="0">
            <a:spAutoFit/>
          </a:bodyPr>
          <a:lstStyle/>
          <a:p>
            <a:pPr>
              <a:lnSpc>
                <a:spcPct val="90000"/>
              </a:lnSpc>
              <a:buSzPct val="100000"/>
            </a:pPr>
            <a:r>
              <a:rPr lang="pt-BR" sz="900" b="0" dirty="0" err="1">
                <a:latin typeface="+mn-lt"/>
                <a:sym typeface="+mn-lt"/>
              </a:rPr>
              <a:t>Sources</a:t>
            </a:r>
            <a:r>
              <a:rPr lang="pt-BR" sz="900" b="0" dirty="0">
                <a:latin typeface="+mn-lt"/>
                <a:sym typeface="+mn-lt"/>
              </a:rPr>
              <a:t>: </a:t>
            </a:r>
            <a:r>
              <a:rPr lang="pt-BR" sz="900" b="0" dirty="0" err="1">
                <a:latin typeface="+mn-lt"/>
                <a:sym typeface="+mn-lt"/>
              </a:rPr>
              <a:t>CoinMarketCap</a:t>
            </a:r>
            <a:r>
              <a:rPr lang="pt-BR" sz="900" b="0" dirty="0">
                <a:latin typeface="+mn-lt"/>
                <a:sym typeface="+mn-lt"/>
              </a:rPr>
              <a:t>, Yahoo </a:t>
            </a:r>
            <a:r>
              <a:rPr lang="pt-BR" sz="900" b="0" dirty="0" err="1">
                <a:latin typeface="+mn-lt"/>
                <a:sym typeface="+mn-lt"/>
              </a:rPr>
              <a:t>Finance</a:t>
            </a:r>
            <a:r>
              <a:rPr lang="pt-BR" sz="900" b="0" dirty="0">
                <a:latin typeface="+mn-lt"/>
                <a:sym typeface="+mn-lt"/>
              </a:rPr>
              <a:t>, </a:t>
            </a:r>
            <a:r>
              <a:rPr lang="pt-BR" sz="900" b="0" dirty="0" err="1">
                <a:latin typeface="+mn-lt"/>
                <a:sym typeface="+mn-lt"/>
              </a:rPr>
              <a:t>Cointelegraph</a:t>
            </a:r>
            <a:r>
              <a:rPr lang="pt-BR" sz="900" b="0" dirty="0">
                <a:latin typeface="+mn-lt"/>
                <a:sym typeface="+mn-lt"/>
              </a:rPr>
              <a:t> </a:t>
            </a:r>
            <a:r>
              <a:rPr lang="pt-BR" sz="900" b="0" dirty="0" err="1">
                <a:latin typeface="+mn-lt"/>
                <a:sym typeface="+mn-lt"/>
              </a:rPr>
              <a:t>and</a:t>
            </a:r>
            <a:r>
              <a:rPr lang="pt-BR" sz="900" b="0" dirty="0">
                <a:latin typeface="+mn-lt"/>
                <a:sym typeface="+mn-lt"/>
              </a:rPr>
              <a:t> </a:t>
            </a:r>
            <a:r>
              <a:rPr lang="pt-BR" sz="900" b="0" dirty="0" err="1">
                <a:latin typeface="+mn-lt"/>
                <a:sym typeface="+mn-lt"/>
              </a:rPr>
              <a:t>Reddit</a:t>
            </a:r>
            <a:endParaRPr lang="pt-BR" sz="900" b="0" dirty="0">
              <a:latin typeface="+mn-lt"/>
              <a:sym typeface="+mn-lt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4CA607F-80AE-8F47-B9BD-654F724AA937}"/>
              </a:ext>
            </a:extLst>
          </p:cNvPr>
          <p:cNvSpPr/>
          <p:nvPr/>
        </p:nvSpPr>
        <p:spPr>
          <a:xfrm>
            <a:off x="737999" y="2248060"/>
            <a:ext cx="8535990" cy="355201"/>
          </a:xfrm>
          <a:prstGeom prst="rect">
            <a:avLst/>
          </a:prstGeom>
          <a:solidFill>
            <a:schemeClr val="accent4">
              <a:lumMod val="25000"/>
            </a:schemeClr>
          </a:solidFill>
          <a:ln w="28575">
            <a:noFill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72000" rIns="72000" bIns="72000" rtlCol="0" anchor="ctr" anchorCtr="0">
            <a:noAutofit/>
          </a:bodyPr>
          <a:lstStyle/>
          <a:p>
            <a:pPr>
              <a:lnSpc>
                <a:spcPct val="90000"/>
              </a:lnSpc>
              <a:buClr>
                <a:schemeClr val="tx1"/>
              </a:buClr>
              <a:buSzPct val="100000"/>
            </a:pPr>
            <a:r>
              <a:rPr lang="pt-BR" sz="1800" dirty="0" err="1">
                <a:solidFill>
                  <a:schemeClr val="bg1"/>
                </a:solidFill>
                <a:sym typeface="+mn-lt"/>
              </a:rPr>
              <a:t>Step</a:t>
            </a:r>
            <a:r>
              <a:rPr lang="pt-BR" sz="1800" dirty="0">
                <a:solidFill>
                  <a:schemeClr val="bg1"/>
                </a:solidFill>
                <a:sym typeface="+mn-lt"/>
              </a:rPr>
              <a:t> 1</a:t>
            </a:r>
            <a:r>
              <a:rPr lang="pt-BR" sz="1800" b="0" dirty="0">
                <a:solidFill>
                  <a:schemeClr val="bg1"/>
                </a:solidFill>
                <a:sym typeface="+mn-lt"/>
              </a:rPr>
              <a:t> – </a:t>
            </a:r>
            <a:r>
              <a:rPr lang="pt-BR" sz="1800" b="0" dirty="0" err="1">
                <a:solidFill>
                  <a:schemeClr val="bg1"/>
                </a:solidFill>
                <a:sym typeface="+mn-lt"/>
              </a:rPr>
              <a:t>retrieving</a:t>
            </a:r>
            <a:r>
              <a:rPr lang="pt-BR" sz="1800" b="0" dirty="0">
                <a:solidFill>
                  <a:schemeClr val="bg1"/>
                </a:solidFill>
                <a:sym typeface="+mn-lt"/>
              </a:rPr>
              <a:t> </a:t>
            </a:r>
            <a:r>
              <a:rPr lang="pt-BR" sz="1800" b="0" dirty="0" err="1">
                <a:solidFill>
                  <a:schemeClr val="bg1"/>
                </a:solidFill>
                <a:sym typeface="+mn-lt"/>
              </a:rPr>
              <a:t>information</a:t>
            </a:r>
            <a:r>
              <a:rPr lang="pt-BR" sz="1800" b="0" dirty="0">
                <a:solidFill>
                  <a:schemeClr val="bg1"/>
                </a:solidFill>
                <a:sym typeface="+mn-lt"/>
              </a:rPr>
              <a:t> </a:t>
            </a:r>
            <a:r>
              <a:rPr lang="pt-BR" sz="1800" b="0" dirty="0" err="1">
                <a:solidFill>
                  <a:schemeClr val="bg1"/>
                </a:solidFill>
                <a:sym typeface="+mn-lt"/>
              </a:rPr>
              <a:t>from</a:t>
            </a:r>
            <a:r>
              <a:rPr lang="pt-BR" sz="1800" b="0" dirty="0">
                <a:solidFill>
                  <a:schemeClr val="bg1"/>
                </a:solidFill>
                <a:sym typeface="+mn-lt"/>
              </a:rPr>
              <a:t> 4 websites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BF32B70-526C-8B48-B687-5F69E95629A4}"/>
              </a:ext>
            </a:extLst>
          </p:cNvPr>
          <p:cNvSpPr/>
          <p:nvPr/>
        </p:nvSpPr>
        <p:spPr>
          <a:xfrm>
            <a:off x="308756" y="249380"/>
            <a:ext cx="285008" cy="285008"/>
          </a:xfrm>
          <a:prstGeom prst="rect">
            <a:avLst/>
          </a:prstGeom>
          <a:solidFill>
            <a:schemeClr val="accent3"/>
          </a:solidFill>
          <a:ln w="9525">
            <a:noFill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72000" rIns="72000" bIns="7200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pt-BR" sz="15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Subtitle">
            <a:extLst>
              <a:ext uri="{FF2B5EF4-FFF2-40B4-BE49-F238E27FC236}">
                <a16:creationId xmlns:a16="http://schemas.microsoft.com/office/drawing/2014/main" id="{EB56FF94-0149-404C-8BB0-010B030FEB47}"/>
              </a:ext>
            </a:extLst>
          </p:cNvPr>
          <p:cNvSpPr txBox="1">
            <a:spLocks/>
          </p:cNvSpPr>
          <p:nvPr/>
        </p:nvSpPr>
        <p:spPr>
          <a:xfrm>
            <a:off x="646428" y="296880"/>
            <a:ext cx="4346269" cy="180049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90000"/>
              </a:lnSpc>
              <a:buClr>
                <a:schemeClr val="tx1"/>
              </a:buClr>
              <a:buSzPct val="100000"/>
            </a:pPr>
            <a:r>
              <a:rPr lang="pt-BR" b="0" dirty="0" err="1">
                <a:solidFill>
                  <a:schemeClr val="tx2"/>
                </a:solidFill>
                <a:latin typeface="+mn-lt"/>
                <a:sym typeface="+mn-lt"/>
              </a:rPr>
              <a:t>Methodology</a:t>
            </a:r>
            <a:endParaRPr lang="pt-BR" b="0" dirty="0">
              <a:solidFill>
                <a:schemeClr val="tx2"/>
              </a:solidFill>
              <a:latin typeface="+mn-lt"/>
              <a:sym typeface="+mn-lt"/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534F241-8976-0543-8362-409AC5648CEF}"/>
              </a:ext>
            </a:extLst>
          </p:cNvPr>
          <p:cNvSpPr/>
          <p:nvPr/>
        </p:nvSpPr>
        <p:spPr>
          <a:xfrm>
            <a:off x="2896154" y="2848843"/>
            <a:ext cx="2072793" cy="317192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72000" rIns="72000" bIns="7200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pt-BR" sz="1500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Yahoo </a:t>
            </a:r>
            <a:r>
              <a:rPr lang="pt-BR" sz="1500" dirty="0" err="1">
                <a:solidFill>
                  <a:schemeClr val="accent3">
                    <a:lumMod val="90000"/>
                    <a:lumOff val="10000"/>
                  </a:schemeClr>
                </a:solidFill>
              </a:rPr>
              <a:t>Finance</a:t>
            </a:r>
            <a:endParaRPr lang="pt-BR" sz="1500" dirty="0">
              <a:solidFill>
                <a:schemeClr val="accent3">
                  <a:lumMod val="90000"/>
                  <a:lumOff val="10000"/>
                </a:schemeClr>
              </a:solidFill>
            </a:endParaRPr>
          </a:p>
          <a:p>
            <a:pPr algn="l">
              <a:lnSpc>
                <a:spcPct val="90000"/>
              </a:lnSpc>
              <a:spcBef>
                <a:spcPts val="400"/>
              </a:spcBef>
            </a:pPr>
            <a:endParaRPr lang="pt-BR" sz="1500" b="0" dirty="0"/>
          </a:p>
          <a:p>
            <a:pPr algn="l">
              <a:lnSpc>
                <a:spcPct val="90000"/>
              </a:lnSpc>
              <a:spcBef>
                <a:spcPts val="400"/>
              </a:spcBef>
            </a:pPr>
            <a:endParaRPr lang="pt-BR" sz="1500" b="0" dirty="0"/>
          </a:p>
          <a:p>
            <a:pPr algn="l">
              <a:lnSpc>
                <a:spcPct val="90000"/>
              </a:lnSpc>
              <a:spcBef>
                <a:spcPts val="400"/>
              </a:spcBef>
            </a:pPr>
            <a:endParaRPr lang="pt-BR" sz="1500" b="0" dirty="0"/>
          </a:p>
          <a:p>
            <a:pPr algn="l">
              <a:lnSpc>
                <a:spcPct val="90000"/>
              </a:lnSpc>
              <a:spcBef>
                <a:spcPts val="400"/>
              </a:spcBef>
            </a:pPr>
            <a:endParaRPr lang="pt-BR" sz="1500" b="0" dirty="0"/>
          </a:p>
          <a:p>
            <a:pPr algn="l">
              <a:lnSpc>
                <a:spcPct val="90000"/>
              </a:lnSpc>
              <a:spcBef>
                <a:spcPts val="400"/>
              </a:spcBef>
            </a:pPr>
            <a:endParaRPr lang="pt-BR" sz="1500" b="0" dirty="0"/>
          </a:p>
          <a:p>
            <a:pPr algn="l">
              <a:lnSpc>
                <a:spcPct val="90000"/>
              </a:lnSpc>
              <a:spcBef>
                <a:spcPts val="400"/>
              </a:spcBef>
            </a:pPr>
            <a:endParaRPr lang="pt-BR" sz="1500" b="0" dirty="0"/>
          </a:p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pt-BR" dirty="0" err="1"/>
              <a:t>Package</a:t>
            </a:r>
            <a:r>
              <a:rPr lang="pt-BR" b="0" dirty="0"/>
              <a:t>: </a:t>
            </a:r>
            <a:r>
              <a:rPr lang="pt-BR" sz="1100" b="0" dirty="0" err="1"/>
              <a:t>Selenium</a:t>
            </a:r>
            <a:endParaRPr lang="pt-BR" sz="1100" b="0" dirty="0"/>
          </a:p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pt-BR" dirty="0" err="1"/>
              <a:t>Method</a:t>
            </a:r>
            <a:r>
              <a:rPr lang="pt-BR" b="0" dirty="0"/>
              <a:t>: </a:t>
            </a:r>
            <a:r>
              <a:rPr lang="pt-BR" sz="1100" b="0" dirty="0" err="1"/>
              <a:t>One</a:t>
            </a:r>
            <a:r>
              <a:rPr lang="pt-BR" sz="1100" b="0" dirty="0"/>
              <a:t> </a:t>
            </a:r>
            <a:r>
              <a:rPr lang="pt-BR" sz="1100" b="0" dirty="0" err="1"/>
              <a:t>page</a:t>
            </a:r>
            <a:r>
              <a:rPr lang="pt-BR" sz="1100" b="0" dirty="0"/>
              <a:t> </a:t>
            </a:r>
            <a:r>
              <a:rPr lang="pt-BR" sz="1100" b="0" dirty="0" err="1"/>
              <a:t>already</a:t>
            </a:r>
            <a:r>
              <a:rPr lang="pt-BR" sz="1100" b="0" dirty="0"/>
              <a:t> </a:t>
            </a:r>
            <a:r>
              <a:rPr lang="pt-BR" sz="1100" b="0" dirty="0" err="1"/>
              <a:t>had</a:t>
            </a:r>
            <a:r>
              <a:rPr lang="pt-BR" sz="1100" b="0" dirty="0"/>
              <a:t> </a:t>
            </a:r>
            <a:r>
              <a:rPr lang="pt-BR" sz="1100" b="0" dirty="0" err="1"/>
              <a:t>all</a:t>
            </a:r>
            <a:r>
              <a:rPr lang="pt-BR" sz="1100" b="0" dirty="0"/>
              <a:t> </a:t>
            </a:r>
            <a:r>
              <a:rPr lang="pt-BR" sz="1100" b="0" dirty="0" err="1"/>
              <a:t>the</a:t>
            </a:r>
            <a:r>
              <a:rPr lang="pt-BR" sz="1100" b="0" dirty="0"/>
              <a:t> </a:t>
            </a:r>
            <a:r>
              <a:rPr lang="pt-BR" sz="1100" b="0" dirty="0" err="1"/>
              <a:t>historical</a:t>
            </a:r>
            <a:r>
              <a:rPr lang="pt-BR" sz="1100" b="0" dirty="0"/>
              <a:t> </a:t>
            </a:r>
            <a:r>
              <a:rPr lang="pt-BR" sz="1100" b="0" dirty="0" err="1"/>
              <a:t>information</a:t>
            </a:r>
            <a:r>
              <a:rPr lang="pt-BR" sz="1100" b="0" dirty="0"/>
              <a:t> </a:t>
            </a:r>
            <a:r>
              <a:rPr lang="pt-BR" sz="1100" b="0" dirty="0" err="1"/>
              <a:t>on</a:t>
            </a:r>
            <a:r>
              <a:rPr lang="pt-BR" sz="1100" b="0" dirty="0"/>
              <a:t> Dow Jones, </a:t>
            </a:r>
            <a:r>
              <a:rPr lang="pt-BR" sz="1100" b="0" dirty="0" err="1"/>
              <a:t>but</a:t>
            </a:r>
            <a:r>
              <a:rPr lang="pt-BR" sz="1100" b="0" dirty="0"/>
              <a:t> </a:t>
            </a:r>
            <a:r>
              <a:rPr lang="pt-BR" sz="1100" b="0" dirty="0" err="1"/>
              <a:t>Selenium</a:t>
            </a:r>
            <a:r>
              <a:rPr lang="pt-BR" sz="1100" b="0" dirty="0"/>
              <a:t> </a:t>
            </a:r>
            <a:r>
              <a:rPr lang="pt-BR" sz="1100" b="0" dirty="0" err="1"/>
              <a:t>was</a:t>
            </a:r>
            <a:r>
              <a:rPr lang="pt-BR" sz="1100" b="0" dirty="0"/>
              <a:t> </a:t>
            </a:r>
            <a:r>
              <a:rPr lang="pt-BR" sz="1100" b="0" dirty="0" err="1"/>
              <a:t>needed</a:t>
            </a:r>
            <a:r>
              <a:rPr lang="pt-BR" sz="1100" b="0" dirty="0"/>
              <a:t> in </a:t>
            </a:r>
            <a:r>
              <a:rPr lang="pt-BR" sz="1100" b="0" dirty="0" err="1"/>
              <a:t>order</a:t>
            </a:r>
            <a:r>
              <a:rPr lang="pt-BR" sz="1100" b="0" dirty="0"/>
              <a:t> </a:t>
            </a:r>
            <a:r>
              <a:rPr lang="pt-BR" sz="1100" b="0" dirty="0" err="1"/>
              <a:t>to</a:t>
            </a:r>
            <a:r>
              <a:rPr lang="pt-BR" sz="1100" b="0" dirty="0"/>
              <a:t> scroll </a:t>
            </a:r>
            <a:r>
              <a:rPr lang="pt-BR" sz="1100" b="0" dirty="0" err="1"/>
              <a:t>down</a:t>
            </a:r>
            <a:r>
              <a:rPr lang="pt-BR" sz="1100" b="0" dirty="0"/>
              <a:t> </a:t>
            </a:r>
            <a:r>
              <a:rPr lang="pt-BR" sz="1100" b="0" dirty="0" err="1"/>
              <a:t>to</a:t>
            </a:r>
            <a:r>
              <a:rPr lang="pt-BR" sz="1100" b="0" dirty="0"/>
              <a:t> charge </a:t>
            </a:r>
            <a:r>
              <a:rPr lang="pt-BR" sz="1100" b="0" dirty="0" err="1"/>
              <a:t>all</a:t>
            </a:r>
            <a:r>
              <a:rPr lang="pt-BR" sz="1100" b="0" dirty="0"/>
              <a:t> </a:t>
            </a:r>
            <a:r>
              <a:rPr lang="pt-BR" sz="1100" b="0" dirty="0" err="1"/>
              <a:t>the</a:t>
            </a:r>
            <a:r>
              <a:rPr lang="pt-BR" sz="1100" b="0" dirty="0"/>
              <a:t> </a:t>
            </a:r>
            <a:r>
              <a:rPr lang="pt-BR" sz="1100" b="0" dirty="0" err="1"/>
              <a:t>information</a:t>
            </a:r>
            <a:endParaRPr lang="pt-BR" sz="1100" b="0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A2C53769-C015-EE4E-8883-43AD740883F5}"/>
              </a:ext>
            </a:extLst>
          </p:cNvPr>
          <p:cNvSpPr/>
          <p:nvPr/>
        </p:nvSpPr>
        <p:spPr>
          <a:xfrm>
            <a:off x="737999" y="2848843"/>
            <a:ext cx="2072793" cy="317192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72000" rIns="72000" bIns="72000" rtlCol="0" anchor="t" anchorCtr="0">
            <a:noAutofit/>
          </a:bodyPr>
          <a:lstStyle/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pt-BR" sz="1500" dirty="0" err="1">
                <a:solidFill>
                  <a:schemeClr val="accent3">
                    <a:lumMod val="90000"/>
                    <a:lumOff val="10000"/>
                  </a:schemeClr>
                </a:solidFill>
              </a:rPr>
              <a:t>CoinMarketCap</a:t>
            </a:r>
            <a:endParaRPr lang="pt-BR" sz="1500" dirty="0">
              <a:solidFill>
                <a:schemeClr val="accent3">
                  <a:lumMod val="90000"/>
                  <a:lumOff val="10000"/>
                </a:schemeClr>
              </a:solidFill>
            </a:endParaRPr>
          </a:p>
          <a:p>
            <a:pPr algn="l">
              <a:lnSpc>
                <a:spcPct val="90000"/>
              </a:lnSpc>
              <a:spcBef>
                <a:spcPts val="400"/>
              </a:spcBef>
            </a:pPr>
            <a:endParaRPr lang="pt-BR" sz="1500" b="0" dirty="0"/>
          </a:p>
          <a:p>
            <a:pPr algn="l">
              <a:lnSpc>
                <a:spcPct val="90000"/>
              </a:lnSpc>
              <a:spcBef>
                <a:spcPts val="400"/>
              </a:spcBef>
            </a:pPr>
            <a:endParaRPr lang="pt-BR" sz="1500" b="0" dirty="0"/>
          </a:p>
          <a:p>
            <a:pPr algn="l">
              <a:lnSpc>
                <a:spcPct val="90000"/>
              </a:lnSpc>
              <a:spcBef>
                <a:spcPts val="400"/>
              </a:spcBef>
            </a:pPr>
            <a:endParaRPr lang="pt-BR" sz="1500" b="0" dirty="0"/>
          </a:p>
          <a:p>
            <a:pPr algn="l">
              <a:lnSpc>
                <a:spcPct val="90000"/>
              </a:lnSpc>
              <a:spcBef>
                <a:spcPts val="400"/>
              </a:spcBef>
            </a:pPr>
            <a:endParaRPr lang="pt-BR" sz="1500" b="0" dirty="0"/>
          </a:p>
          <a:p>
            <a:pPr algn="l">
              <a:lnSpc>
                <a:spcPct val="90000"/>
              </a:lnSpc>
              <a:spcBef>
                <a:spcPts val="400"/>
              </a:spcBef>
            </a:pPr>
            <a:endParaRPr lang="pt-BR" sz="1500" b="0" dirty="0"/>
          </a:p>
          <a:p>
            <a:pPr algn="l">
              <a:lnSpc>
                <a:spcPct val="90000"/>
              </a:lnSpc>
              <a:spcBef>
                <a:spcPts val="400"/>
              </a:spcBef>
            </a:pPr>
            <a:endParaRPr lang="pt-BR" sz="1500" b="0" dirty="0"/>
          </a:p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pt-BR" dirty="0" err="1"/>
              <a:t>Package</a:t>
            </a:r>
            <a:r>
              <a:rPr lang="pt-BR" b="0" dirty="0"/>
              <a:t>: </a:t>
            </a:r>
            <a:r>
              <a:rPr lang="pt-BR" sz="1100" b="0" dirty="0" err="1"/>
              <a:t>Scrapy</a:t>
            </a:r>
            <a:endParaRPr lang="pt-BR" sz="1100" b="0" dirty="0"/>
          </a:p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pt-BR" dirty="0" err="1"/>
              <a:t>Method</a:t>
            </a:r>
            <a:r>
              <a:rPr lang="pt-BR" b="0" dirty="0"/>
              <a:t>: </a:t>
            </a:r>
            <a:r>
              <a:rPr lang="pt-BR" sz="1100" b="0" dirty="0" err="1"/>
              <a:t>Main</a:t>
            </a:r>
            <a:r>
              <a:rPr lang="pt-BR" sz="1100" b="0" dirty="0"/>
              <a:t> </a:t>
            </a:r>
            <a:r>
              <a:rPr lang="pt-BR" sz="1100" b="0" dirty="0" err="1"/>
              <a:t>page</a:t>
            </a:r>
            <a:r>
              <a:rPr lang="pt-BR" sz="1100" b="0" dirty="0"/>
              <a:t> </a:t>
            </a:r>
            <a:r>
              <a:rPr lang="pt-BR" sz="1100" b="0" dirty="0" err="1"/>
              <a:t>with</a:t>
            </a:r>
            <a:r>
              <a:rPr lang="pt-BR" sz="1100" b="0" dirty="0"/>
              <a:t> </a:t>
            </a:r>
            <a:r>
              <a:rPr lang="pt-BR" sz="1100" b="0" dirty="0" err="1"/>
              <a:t>information</a:t>
            </a:r>
            <a:r>
              <a:rPr lang="pt-BR" sz="1100" b="0" dirty="0"/>
              <a:t> </a:t>
            </a:r>
            <a:r>
              <a:rPr lang="pt-BR" sz="1100" b="0" dirty="0" err="1"/>
              <a:t>on</a:t>
            </a:r>
            <a:r>
              <a:rPr lang="pt-BR" sz="1100" b="0" dirty="0"/>
              <a:t> </a:t>
            </a:r>
            <a:r>
              <a:rPr lang="pt-BR" sz="1100" b="0" dirty="0" err="1"/>
              <a:t>all</a:t>
            </a:r>
            <a:r>
              <a:rPr lang="pt-BR" sz="1100" b="0" dirty="0"/>
              <a:t> </a:t>
            </a:r>
            <a:r>
              <a:rPr lang="pt-BR" sz="1100" b="0" dirty="0" err="1"/>
              <a:t>the</a:t>
            </a:r>
            <a:r>
              <a:rPr lang="pt-BR" sz="1100" b="0" dirty="0"/>
              <a:t> </a:t>
            </a:r>
            <a:r>
              <a:rPr lang="pt-BR" sz="1100" b="0" dirty="0" err="1"/>
              <a:t>cryptocurrencies</a:t>
            </a:r>
            <a:r>
              <a:rPr lang="pt-BR" sz="1100" b="0" dirty="0"/>
              <a:t> trading </a:t>
            </a:r>
            <a:r>
              <a:rPr lang="pt-BR" sz="1100" b="0" dirty="0" err="1"/>
              <a:t>provided</a:t>
            </a:r>
            <a:r>
              <a:rPr lang="pt-BR" sz="1100" b="0" dirty="0"/>
              <a:t> </a:t>
            </a:r>
            <a:r>
              <a:rPr lang="pt-BR" sz="1100" b="0" dirty="0" err="1"/>
              <a:t>the</a:t>
            </a:r>
            <a:r>
              <a:rPr lang="pt-BR" sz="1100" b="0" dirty="0"/>
              <a:t> </a:t>
            </a:r>
            <a:r>
              <a:rPr lang="pt-BR" sz="1100" b="0" dirty="0" err="1"/>
              <a:t>url</a:t>
            </a:r>
            <a:r>
              <a:rPr lang="pt-BR" sz="1100" b="0" dirty="0"/>
              <a:t> for </a:t>
            </a:r>
            <a:r>
              <a:rPr lang="pt-BR" sz="1100" b="0" dirty="0" err="1"/>
              <a:t>the</a:t>
            </a:r>
            <a:r>
              <a:rPr lang="pt-BR" sz="1100" b="0" dirty="0"/>
              <a:t> </a:t>
            </a:r>
            <a:r>
              <a:rPr lang="pt-BR" sz="1100" b="0" dirty="0" err="1"/>
              <a:t>historical</a:t>
            </a:r>
            <a:r>
              <a:rPr lang="pt-BR" sz="1100" b="0" dirty="0"/>
              <a:t> data </a:t>
            </a:r>
            <a:r>
              <a:rPr lang="pt-BR" sz="1100" b="0" dirty="0" err="1"/>
              <a:t>on</a:t>
            </a:r>
            <a:r>
              <a:rPr lang="pt-BR" sz="1100" b="0" dirty="0"/>
              <a:t> </a:t>
            </a:r>
            <a:r>
              <a:rPr lang="pt-BR" sz="1100" b="0" dirty="0" err="1"/>
              <a:t>each</a:t>
            </a:r>
            <a:r>
              <a:rPr lang="pt-BR" sz="1100" b="0" dirty="0"/>
              <a:t> </a:t>
            </a:r>
            <a:r>
              <a:rPr lang="pt-BR" sz="1100" b="0" dirty="0" err="1"/>
              <a:t>cryptocurrency</a:t>
            </a:r>
            <a:endParaRPr lang="pt-BR" sz="1100" b="0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214E15BF-DC0D-2648-B6DD-92C7C68D97E1}"/>
              </a:ext>
            </a:extLst>
          </p:cNvPr>
          <p:cNvSpPr/>
          <p:nvPr/>
        </p:nvSpPr>
        <p:spPr>
          <a:xfrm>
            <a:off x="5043447" y="2848843"/>
            <a:ext cx="2072793" cy="317192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72000" rIns="72000" bIns="72000" rtlCol="0" anchor="t" anchorCtr="0">
            <a:noAutofit/>
          </a:bodyPr>
          <a:lstStyle/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pt-BR" sz="1500" dirty="0" err="1">
                <a:solidFill>
                  <a:schemeClr val="accent3">
                    <a:lumMod val="90000"/>
                    <a:lumOff val="10000"/>
                  </a:schemeClr>
                </a:solidFill>
              </a:rPr>
              <a:t>Cointelegraph</a:t>
            </a:r>
            <a:endParaRPr lang="pt-BR" sz="1500" dirty="0">
              <a:solidFill>
                <a:schemeClr val="accent3">
                  <a:lumMod val="90000"/>
                  <a:lumOff val="10000"/>
                </a:schemeClr>
              </a:solidFill>
            </a:endParaRPr>
          </a:p>
          <a:p>
            <a:pPr algn="l">
              <a:lnSpc>
                <a:spcPct val="90000"/>
              </a:lnSpc>
              <a:spcBef>
                <a:spcPts val="400"/>
              </a:spcBef>
            </a:pPr>
            <a:endParaRPr lang="pt-BR" sz="1500" b="0" dirty="0"/>
          </a:p>
          <a:p>
            <a:pPr algn="l">
              <a:lnSpc>
                <a:spcPct val="90000"/>
              </a:lnSpc>
              <a:spcBef>
                <a:spcPts val="400"/>
              </a:spcBef>
            </a:pPr>
            <a:endParaRPr lang="pt-BR" sz="1500" b="0" dirty="0"/>
          </a:p>
          <a:p>
            <a:pPr algn="l">
              <a:lnSpc>
                <a:spcPct val="90000"/>
              </a:lnSpc>
              <a:spcBef>
                <a:spcPts val="400"/>
              </a:spcBef>
            </a:pPr>
            <a:endParaRPr lang="pt-BR" sz="1500" b="0" dirty="0"/>
          </a:p>
          <a:p>
            <a:pPr algn="l">
              <a:lnSpc>
                <a:spcPct val="90000"/>
              </a:lnSpc>
              <a:spcBef>
                <a:spcPts val="400"/>
              </a:spcBef>
            </a:pPr>
            <a:endParaRPr lang="pt-BR" sz="1500" b="0" dirty="0"/>
          </a:p>
          <a:p>
            <a:pPr algn="l">
              <a:lnSpc>
                <a:spcPct val="90000"/>
              </a:lnSpc>
              <a:spcBef>
                <a:spcPts val="400"/>
              </a:spcBef>
            </a:pPr>
            <a:endParaRPr lang="pt-BR" sz="1500" b="0" dirty="0"/>
          </a:p>
          <a:p>
            <a:pPr algn="l">
              <a:lnSpc>
                <a:spcPct val="90000"/>
              </a:lnSpc>
              <a:spcBef>
                <a:spcPts val="400"/>
              </a:spcBef>
            </a:pPr>
            <a:endParaRPr lang="pt-BR" sz="1500" b="0" dirty="0"/>
          </a:p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pt-BR" dirty="0" err="1"/>
              <a:t>Package</a:t>
            </a:r>
            <a:r>
              <a:rPr lang="pt-BR" b="0" dirty="0"/>
              <a:t>: </a:t>
            </a:r>
            <a:r>
              <a:rPr lang="pt-BR" sz="1100" b="0" dirty="0" err="1"/>
              <a:t>Selenium</a:t>
            </a:r>
            <a:endParaRPr lang="pt-BR" sz="1100" b="0" dirty="0"/>
          </a:p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pt-BR" dirty="0" err="1"/>
              <a:t>Method</a:t>
            </a:r>
            <a:r>
              <a:rPr lang="pt-BR" b="0" dirty="0"/>
              <a:t>: </a:t>
            </a:r>
            <a:r>
              <a:rPr lang="pt-BR" sz="1100" b="0" dirty="0"/>
              <a:t>Loop </a:t>
            </a:r>
            <a:r>
              <a:rPr lang="pt-BR" sz="1100" b="0" dirty="0" err="1"/>
              <a:t>through</a:t>
            </a:r>
            <a:r>
              <a:rPr lang="pt-BR" sz="1100" b="0" dirty="0"/>
              <a:t> a </a:t>
            </a:r>
            <a:r>
              <a:rPr lang="pt-BR" sz="1100" b="0" dirty="0" err="1"/>
              <a:t>list</a:t>
            </a:r>
            <a:r>
              <a:rPr lang="pt-BR" sz="1100" b="0" dirty="0"/>
              <a:t> </a:t>
            </a:r>
            <a:r>
              <a:rPr lang="pt-BR" sz="1100" b="0" dirty="0" err="1"/>
              <a:t>of</a:t>
            </a:r>
            <a:r>
              <a:rPr lang="pt-BR" sz="1100" b="0" dirty="0"/>
              <a:t> </a:t>
            </a:r>
            <a:r>
              <a:rPr lang="pt-BR" sz="1100" b="0" dirty="0" err="1"/>
              <a:t>tags</a:t>
            </a:r>
            <a:r>
              <a:rPr lang="pt-BR" sz="1100" b="0" dirty="0"/>
              <a:t> </a:t>
            </a:r>
            <a:r>
              <a:rPr lang="pt-BR" sz="1100" b="0" dirty="0" err="1"/>
              <a:t>of</a:t>
            </a:r>
            <a:r>
              <a:rPr lang="pt-BR" sz="1100" b="0" dirty="0"/>
              <a:t> </a:t>
            </a:r>
            <a:r>
              <a:rPr lang="pt-BR" sz="1100" b="0" dirty="0" err="1"/>
              <a:t>different</a:t>
            </a:r>
            <a:r>
              <a:rPr lang="pt-BR" sz="1100" b="0" dirty="0"/>
              <a:t> </a:t>
            </a:r>
            <a:r>
              <a:rPr lang="pt-BR" sz="1100" b="0" dirty="0" err="1"/>
              <a:t>types</a:t>
            </a:r>
            <a:r>
              <a:rPr lang="pt-BR" sz="1100" b="0" dirty="0"/>
              <a:t> </a:t>
            </a:r>
            <a:r>
              <a:rPr lang="pt-BR" sz="1100" b="0" dirty="0" err="1"/>
              <a:t>of</a:t>
            </a:r>
            <a:r>
              <a:rPr lang="pt-BR" sz="1100" b="0" dirty="0"/>
              <a:t> </a:t>
            </a:r>
            <a:r>
              <a:rPr lang="pt-BR" sz="1100" b="0" dirty="0" err="1"/>
              <a:t>news</a:t>
            </a:r>
            <a:r>
              <a:rPr lang="pt-BR" sz="1100" b="0" dirty="0"/>
              <a:t> (</a:t>
            </a:r>
            <a:r>
              <a:rPr lang="pt-BR" sz="1100" b="0" dirty="0" err="1"/>
              <a:t>bitcoin</a:t>
            </a:r>
            <a:r>
              <a:rPr lang="pt-BR" sz="1100" b="0" dirty="0"/>
              <a:t>, </a:t>
            </a:r>
            <a:r>
              <a:rPr lang="pt-BR" sz="1100" b="0" dirty="0" err="1"/>
              <a:t>ethereum</a:t>
            </a:r>
            <a:r>
              <a:rPr lang="pt-BR" sz="1100" b="0" dirty="0"/>
              <a:t>, </a:t>
            </a:r>
            <a:r>
              <a:rPr lang="pt-BR" sz="1100" b="0" dirty="0" err="1"/>
              <a:t>ripple</a:t>
            </a:r>
            <a:r>
              <a:rPr lang="pt-BR" sz="1100" b="0" dirty="0"/>
              <a:t>, </a:t>
            </a:r>
            <a:r>
              <a:rPr lang="pt-BR" sz="1100" b="0" dirty="0" err="1"/>
              <a:t>altcoin</a:t>
            </a:r>
            <a:r>
              <a:rPr lang="pt-BR" sz="1100" b="0" dirty="0"/>
              <a:t>, </a:t>
            </a:r>
            <a:r>
              <a:rPr lang="pt-BR" sz="1100" b="0" dirty="0" err="1"/>
              <a:t>regulation</a:t>
            </a:r>
            <a:r>
              <a:rPr lang="pt-BR" sz="1100" b="0" dirty="0"/>
              <a:t>, ...). A “</a:t>
            </a:r>
            <a:r>
              <a:rPr lang="pt-BR" sz="1100" b="0" dirty="0" err="1"/>
              <a:t>Load</a:t>
            </a:r>
            <a:r>
              <a:rPr lang="pt-BR" sz="1100" b="0" dirty="0"/>
              <a:t> more” </a:t>
            </a:r>
            <a:r>
              <a:rPr lang="pt-BR" sz="1100" b="0" dirty="0" err="1"/>
              <a:t>button</a:t>
            </a:r>
            <a:r>
              <a:rPr lang="pt-BR" sz="1100" b="0" dirty="0"/>
              <a:t> </a:t>
            </a:r>
            <a:r>
              <a:rPr lang="pt-BR" sz="1100" b="0" dirty="0" err="1"/>
              <a:t>required</a:t>
            </a:r>
            <a:r>
              <a:rPr lang="pt-BR" sz="1100" b="0" dirty="0"/>
              <a:t> </a:t>
            </a:r>
            <a:r>
              <a:rPr lang="pt-BR" sz="1100" b="0" dirty="0" err="1"/>
              <a:t>the</a:t>
            </a:r>
            <a:r>
              <a:rPr lang="pt-BR" sz="1100" b="0" dirty="0"/>
              <a:t> use </a:t>
            </a:r>
            <a:r>
              <a:rPr lang="pt-BR" sz="1100" b="0" dirty="0" err="1"/>
              <a:t>of</a:t>
            </a:r>
            <a:r>
              <a:rPr lang="pt-BR" sz="1100" b="0" dirty="0"/>
              <a:t> </a:t>
            </a:r>
            <a:r>
              <a:rPr lang="pt-BR" sz="1100" b="0" dirty="0" err="1"/>
              <a:t>Selenium</a:t>
            </a:r>
            <a:endParaRPr lang="pt-BR" sz="1100" b="0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7D604B46-97B4-234E-B501-E46797858CC7}"/>
              </a:ext>
            </a:extLst>
          </p:cNvPr>
          <p:cNvSpPr/>
          <p:nvPr/>
        </p:nvSpPr>
        <p:spPr>
          <a:xfrm>
            <a:off x="7187899" y="2848842"/>
            <a:ext cx="2072793" cy="31719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72000" rIns="72000" bIns="72000" rtlCol="0" anchor="t" anchorCtr="0">
            <a:noAutofit/>
          </a:bodyPr>
          <a:lstStyle/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pt-BR" sz="1500" dirty="0" err="1">
                <a:solidFill>
                  <a:schemeClr val="accent3">
                    <a:lumMod val="90000"/>
                    <a:lumOff val="10000"/>
                  </a:schemeClr>
                </a:solidFill>
              </a:rPr>
              <a:t>Reddit</a:t>
            </a:r>
            <a:endParaRPr lang="pt-BR" sz="1500" dirty="0">
              <a:solidFill>
                <a:schemeClr val="accent3">
                  <a:lumMod val="90000"/>
                  <a:lumOff val="10000"/>
                </a:schemeClr>
              </a:solidFill>
            </a:endParaRPr>
          </a:p>
          <a:p>
            <a:pPr algn="l">
              <a:lnSpc>
                <a:spcPct val="90000"/>
              </a:lnSpc>
              <a:spcBef>
                <a:spcPts val="400"/>
              </a:spcBef>
            </a:pPr>
            <a:endParaRPr lang="pt-BR" sz="1500" b="0" dirty="0"/>
          </a:p>
          <a:p>
            <a:pPr algn="l">
              <a:lnSpc>
                <a:spcPct val="90000"/>
              </a:lnSpc>
              <a:spcBef>
                <a:spcPts val="400"/>
              </a:spcBef>
            </a:pPr>
            <a:endParaRPr lang="pt-BR" sz="1500" b="0" dirty="0"/>
          </a:p>
          <a:p>
            <a:pPr algn="l">
              <a:lnSpc>
                <a:spcPct val="90000"/>
              </a:lnSpc>
              <a:spcBef>
                <a:spcPts val="400"/>
              </a:spcBef>
            </a:pPr>
            <a:endParaRPr lang="pt-BR" sz="1500" b="0" dirty="0"/>
          </a:p>
          <a:p>
            <a:pPr algn="l">
              <a:lnSpc>
                <a:spcPct val="90000"/>
              </a:lnSpc>
              <a:spcBef>
                <a:spcPts val="400"/>
              </a:spcBef>
            </a:pPr>
            <a:endParaRPr lang="pt-BR" sz="1500" b="0" dirty="0"/>
          </a:p>
          <a:p>
            <a:pPr algn="l">
              <a:lnSpc>
                <a:spcPct val="90000"/>
              </a:lnSpc>
              <a:spcBef>
                <a:spcPts val="400"/>
              </a:spcBef>
            </a:pPr>
            <a:endParaRPr lang="pt-BR" sz="1500" b="0" dirty="0"/>
          </a:p>
          <a:p>
            <a:pPr algn="l">
              <a:lnSpc>
                <a:spcPct val="90000"/>
              </a:lnSpc>
              <a:spcBef>
                <a:spcPts val="400"/>
              </a:spcBef>
            </a:pPr>
            <a:endParaRPr lang="pt-BR" sz="1500" b="0" dirty="0"/>
          </a:p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pt-BR" dirty="0" err="1"/>
              <a:t>Package</a:t>
            </a:r>
            <a:r>
              <a:rPr lang="pt-BR" b="0" dirty="0"/>
              <a:t>: </a:t>
            </a:r>
            <a:r>
              <a:rPr lang="pt-BR" sz="1100" b="0" dirty="0" err="1"/>
              <a:t>Scrapy</a:t>
            </a:r>
            <a:endParaRPr lang="pt-BR" sz="1100" b="0" dirty="0"/>
          </a:p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pt-BR" dirty="0" err="1"/>
              <a:t>Method</a:t>
            </a:r>
            <a:r>
              <a:rPr lang="pt-BR" b="0" dirty="0"/>
              <a:t>: </a:t>
            </a:r>
            <a:r>
              <a:rPr lang="pt-BR" sz="1100" b="0" dirty="0"/>
              <a:t>The </a:t>
            </a:r>
            <a:r>
              <a:rPr lang="pt-BR" sz="1100" b="0" dirty="0" err="1"/>
              <a:t>main</a:t>
            </a:r>
            <a:r>
              <a:rPr lang="pt-BR" sz="1100" b="0" dirty="0"/>
              <a:t> </a:t>
            </a:r>
            <a:r>
              <a:rPr lang="pt-BR" sz="1100" b="0" dirty="0" err="1"/>
              <a:t>page</a:t>
            </a:r>
            <a:r>
              <a:rPr lang="pt-BR" sz="1100" b="0" dirty="0"/>
              <a:t> </a:t>
            </a:r>
            <a:r>
              <a:rPr lang="pt-BR" sz="1100" b="0" dirty="0" err="1"/>
              <a:t>provided</a:t>
            </a:r>
            <a:r>
              <a:rPr lang="pt-BR" sz="1100" b="0" dirty="0"/>
              <a:t> a </a:t>
            </a:r>
            <a:r>
              <a:rPr lang="pt-BR" sz="1100" b="0" dirty="0" err="1"/>
              <a:t>list</a:t>
            </a:r>
            <a:r>
              <a:rPr lang="pt-BR" sz="1100" b="0" dirty="0"/>
              <a:t> </a:t>
            </a:r>
            <a:r>
              <a:rPr lang="pt-BR" sz="1100" b="0" dirty="0" err="1"/>
              <a:t>of</a:t>
            </a:r>
            <a:r>
              <a:rPr lang="pt-BR" sz="1100" b="0" dirty="0"/>
              <a:t> </a:t>
            </a:r>
            <a:r>
              <a:rPr lang="pt-BR" sz="1100" b="0" dirty="0" err="1"/>
              <a:t>cryptocoins</a:t>
            </a:r>
            <a:r>
              <a:rPr lang="pt-BR" sz="1100" b="0" dirty="0"/>
              <a:t> </a:t>
            </a:r>
            <a:r>
              <a:rPr lang="pt-BR" sz="1100" b="0" dirty="0" err="1"/>
              <a:t>subreddits</a:t>
            </a:r>
            <a:r>
              <a:rPr lang="pt-BR" sz="1100" b="0" dirty="0"/>
              <a:t>. It </a:t>
            </a:r>
            <a:r>
              <a:rPr lang="pt-BR" sz="1100" b="0" dirty="0" err="1"/>
              <a:t>was</a:t>
            </a:r>
            <a:r>
              <a:rPr lang="pt-BR" sz="1100" b="0" dirty="0"/>
              <a:t> </a:t>
            </a:r>
            <a:r>
              <a:rPr lang="pt-BR" sz="1100" b="0" dirty="0" err="1"/>
              <a:t>used</a:t>
            </a:r>
            <a:r>
              <a:rPr lang="pt-BR" sz="1100" b="0" dirty="0"/>
              <a:t> </a:t>
            </a:r>
            <a:r>
              <a:rPr lang="pt-BR" sz="1100" b="0" dirty="0" err="1"/>
              <a:t>to</a:t>
            </a:r>
            <a:r>
              <a:rPr lang="pt-BR" sz="1100" b="0" dirty="0"/>
              <a:t> loop </a:t>
            </a:r>
            <a:r>
              <a:rPr lang="pt-BR" sz="1100" b="0" dirty="0" err="1"/>
              <a:t>into</a:t>
            </a:r>
            <a:r>
              <a:rPr lang="pt-BR" sz="1100" b="0" dirty="0"/>
              <a:t> </a:t>
            </a:r>
            <a:r>
              <a:rPr lang="pt-BR" sz="1100" b="0" dirty="0" err="1"/>
              <a:t>each</a:t>
            </a:r>
            <a:r>
              <a:rPr lang="pt-BR" sz="1100" b="0" dirty="0"/>
              <a:t> </a:t>
            </a:r>
            <a:r>
              <a:rPr lang="pt-BR" sz="1100" b="0" dirty="0" err="1"/>
              <a:t>one</a:t>
            </a:r>
            <a:r>
              <a:rPr lang="pt-BR" sz="1100" b="0" dirty="0"/>
              <a:t> </a:t>
            </a:r>
            <a:r>
              <a:rPr lang="pt-BR" sz="1100" b="0" dirty="0" err="1"/>
              <a:t>of</a:t>
            </a:r>
            <a:r>
              <a:rPr lang="pt-BR" sz="1100" b="0" dirty="0"/>
              <a:t> </a:t>
            </a:r>
            <a:r>
              <a:rPr lang="pt-BR" sz="1100" b="0" dirty="0" err="1"/>
              <a:t>the</a:t>
            </a:r>
            <a:r>
              <a:rPr lang="pt-BR" sz="1100" b="0" dirty="0"/>
              <a:t> </a:t>
            </a:r>
            <a:r>
              <a:rPr lang="pt-BR" sz="1100" b="0" dirty="0" err="1"/>
              <a:t>subreddits</a:t>
            </a:r>
            <a:r>
              <a:rPr lang="pt-BR" sz="1100" b="0" dirty="0"/>
              <a:t> “top” posts, </a:t>
            </a:r>
            <a:r>
              <a:rPr lang="pt-BR" sz="1100" b="0" dirty="0" err="1"/>
              <a:t>through</a:t>
            </a:r>
            <a:r>
              <a:rPr lang="pt-BR" sz="1100" b="0" dirty="0"/>
              <a:t> </a:t>
            </a:r>
            <a:r>
              <a:rPr lang="pt-BR" sz="1100" b="0" dirty="0" err="1"/>
              <a:t>all</a:t>
            </a:r>
            <a:r>
              <a:rPr lang="pt-BR" sz="1100" b="0" dirty="0"/>
              <a:t> </a:t>
            </a:r>
            <a:r>
              <a:rPr lang="pt-BR" sz="1100" b="0" dirty="0" err="1"/>
              <a:t>the</a:t>
            </a:r>
            <a:r>
              <a:rPr lang="pt-BR" sz="1100" b="0" dirty="0"/>
              <a:t> </a:t>
            </a:r>
            <a:r>
              <a:rPr lang="pt-BR" sz="1100" b="0" dirty="0" err="1"/>
              <a:t>history</a:t>
            </a:r>
            <a:r>
              <a:rPr lang="pt-BR" sz="1100" b="0" dirty="0"/>
              <a:t>. </a:t>
            </a:r>
            <a:r>
              <a:rPr lang="pt-BR" sz="1100" b="0" dirty="0" err="1"/>
              <a:t>Information</a:t>
            </a:r>
            <a:r>
              <a:rPr lang="pt-BR" sz="1100" b="0" dirty="0"/>
              <a:t> </a:t>
            </a:r>
            <a:r>
              <a:rPr lang="pt-BR" sz="1100" b="0" dirty="0" err="1"/>
              <a:t>on</a:t>
            </a:r>
            <a:r>
              <a:rPr lang="pt-BR" sz="1100" b="0" dirty="0"/>
              <a:t> </a:t>
            </a:r>
            <a:r>
              <a:rPr lang="pt-BR" sz="1100" b="0" dirty="0" err="1"/>
              <a:t>the</a:t>
            </a:r>
            <a:r>
              <a:rPr lang="pt-BR" sz="1100" b="0" dirty="0"/>
              <a:t> </a:t>
            </a:r>
            <a:r>
              <a:rPr lang="pt-BR" sz="1100" b="0" dirty="0" err="1"/>
              <a:t>users</a:t>
            </a:r>
            <a:r>
              <a:rPr lang="pt-BR" sz="1100" b="0" dirty="0"/>
              <a:t> </a:t>
            </a:r>
            <a:r>
              <a:rPr lang="pt-BR" sz="1100" b="0" dirty="0" err="1"/>
              <a:t>who</a:t>
            </a:r>
            <a:r>
              <a:rPr lang="pt-BR" sz="1100" b="0" dirty="0"/>
              <a:t> </a:t>
            </a:r>
            <a:r>
              <a:rPr lang="pt-BR" sz="1100" b="0" dirty="0" err="1"/>
              <a:t>posted</a:t>
            </a:r>
            <a:r>
              <a:rPr lang="pt-BR" sz="1100" b="0" dirty="0"/>
              <a:t> </a:t>
            </a:r>
            <a:r>
              <a:rPr lang="pt-BR" sz="1100" b="0" dirty="0" err="1"/>
              <a:t>was</a:t>
            </a:r>
            <a:r>
              <a:rPr lang="pt-BR" sz="1100" b="0" dirty="0"/>
              <a:t> </a:t>
            </a:r>
            <a:r>
              <a:rPr lang="pt-BR" sz="1100" b="0" dirty="0" err="1"/>
              <a:t>aldo</a:t>
            </a:r>
            <a:r>
              <a:rPr lang="pt-BR" sz="1100" b="0" dirty="0"/>
              <a:t> </a:t>
            </a:r>
            <a:r>
              <a:rPr lang="pt-BR" sz="1100" b="0" dirty="0" err="1"/>
              <a:t>retrieved</a:t>
            </a:r>
            <a:endParaRPr lang="pt-BR" sz="1100" b="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C7F64EF-10C3-904B-A37B-3E63247799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78" y="3621958"/>
            <a:ext cx="1900747" cy="85818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71C7511-EC70-C440-A2AD-5FC851419F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25" y="3330363"/>
            <a:ext cx="1899975" cy="29159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7789ED6-ECBA-D142-9DC9-7343B49B0C0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1" r="13355"/>
          <a:stretch/>
        </p:blipFill>
        <p:spPr>
          <a:xfrm>
            <a:off x="3010411" y="3327887"/>
            <a:ext cx="1844278" cy="1152259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4D487B02-7D43-7A48-85CD-A8143131AAA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704" y="3327886"/>
            <a:ext cx="1889565" cy="115225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F33287C7-DD05-714D-B2F0-F420E3DFFEB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434" y="5919918"/>
            <a:ext cx="570866" cy="666010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6ACD9172-6790-0B4D-B3F8-CD9BC3A4126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694" y="5919918"/>
            <a:ext cx="570866" cy="66601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916210E9-6375-9F45-97B4-E34E33CB663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403" y="5919918"/>
            <a:ext cx="570866" cy="66601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C462AC8F-CD56-8D48-99F3-8734B88AB41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086" y="5919918"/>
            <a:ext cx="570866" cy="666010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0141518D-5EB7-BE4D-97F5-C415693F0B63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21"/>
          <a:stretch/>
        </p:blipFill>
        <p:spPr>
          <a:xfrm>
            <a:off x="7291450" y="3327886"/>
            <a:ext cx="1854502" cy="1152259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7A23F133-A96E-194E-BE0D-C90B39ABE5AF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61" b="50000"/>
          <a:stretch/>
        </p:blipFill>
        <p:spPr>
          <a:xfrm>
            <a:off x="724811" y="6136926"/>
            <a:ext cx="1422400" cy="268276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27028435-92ED-7B42-9D7F-05175C9165FE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26949"/>
          <a:stretch/>
        </p:blipFill>
        <p:spPr>
          <a:xfrm>
            <a:off x="2909199" y="6119228"/>
            <a:ext cx="1422400" cy="231266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BA10E851-863D-304C-80FF-F3365BAB898A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098"/>
          <a:stretch/>
        </p:blipFill>
        <p:spPr>
          <a:xfrm>
            <a:off x="5027003" y="6097170"/>
            <a:ext cx="1422400" cy="249841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846E84E4-238C-EA4C-9A6E-6E63C2768441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575"/>
          <a:stretch/>
        </p:blipFill>
        <p:spPr>
          <a:xfrm>
            <a:off x="7185412" y="6126109"/>
            <a:ext cx="1422400" cy="25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720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Object 18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7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81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19" name="Object 18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7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008" y="720012"/>
            <a:ext cx="8753315" cy="747897"/>
          </a:xfrm>
        </p:spPr>
        <p:txBody>
          <a:bodyPr/>
          <a:lstStyle/>
          <a:p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interpret</a:t>
            </a:r>
            <a:r>
              <a:rPr lang="pt-BR" dirty="0"/>
              <a:t> </a:t>
            </a:r>
            <a:r>
              <a:rPr lang="pt-BR" dirty="0" err="1"/>
              <a:t>each</a:t>
            </a:r>
            <a:r>
              <a:rPr lang="pt-BR" dirty="0"/>
              <a:t> </a:t>
            </a:r>
            <a:r>
              <a:rPr lang="pt-BR" dirty="0" err="1"/>
              <a:t>news</a:t>
            </a:r>
            <a:r>
              <a:rPr lang="pt-BR" dirty="0"/>
              <a:t> </a:t>
            </a:r>
            <a:r>
              <a:rPr lang="pt-BR" dirty="0" err="1"/>
              <a:t>feed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posts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Cointelegraph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Reddit</a:t>
            </a:r>
            <a:r>
              <a:rPr lang="pt-BR" dirty="0"/>
              <a:t>, a </a:t>
            </a:r>
            <a:r>
              <a:rPr lang="pt-BR" dirty="0" err="1"/>
              <a:t>sentiment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 </a:t>
            </a:r>
            <a:r>
              <a:rPr lang="pt-BR" dirty="0" err="1"/>
              <a:t>was</a:t>
            </a:r>
            <a:r>
              <a:rPr lang="pt-BR" dirty="0"/>
              <a:t> </a:t>
            </a:r>
            <a:r>
              <a:rPr lang="pt-BR" dirty="0" err="1"/>
              <a:t>conducted</a:t>
            </a:r>
            <a:endParaRPr lang="pt-BR" dirty="0"/>
          </a:p>
        </p:txBody>
      </p:sp>
      <p:sp>
        <p:nvSpPr>
          <p:cNvPr id="48" name="Subtitle"/>
          <p:cNvSpPr txBox="1">
            <a:spLocks/>
          </p:cNvSpPr>
          <p:nvPr/>
        </p:nvSpPr>
        <p:spPr>
          <a:xfrm>
            <a:off x="738000" y="1710008"/>
            <a:ext cx="8535989" cy="290849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90000"/>
              </a:lnSpc>
              <a:buClr>
                <a:schemeClr val="tx1"/>
              </a:buClr>
              <a:buSzPct val="100000"/>
            </a:pPr>
            <a:r>
              <a:rPr lang="pt-BR" sz="2100" b="0" dirty="0">
                <a:solidFill>
                  <a:schemeClr val="tx2"/>
                </a:solidFill>
                <a:latin typeface="+mn-lt"/>
                <a:sym typeface="+mn-lt"/>
              </a:rPr>
              <a:t>Natural </a:t>
            </a:r>
            <a:r>
              <a:rPr lang="pt-BR" sz="2100" b="0" dirty="0" err="1">
                <a:solidFill>
                  <a:schemeClr val="tx2"/>
                </a:solidFill>
                <a:latin typeface="+mn-lt"/>
                <a:sym typeface="+mn-lt"/>
              </a:rPr>
              <a:t>Language</a:t>
            </a:r>
            <a:r>
              <a:rPr lang="pt-BR" sz="2100" b="0" dirty="0">
                <a:solidFill>
                  <a:schemeClr val="tx2"/>
                </a:solidFill>
                <a:latin typeface="+mn-lt"/>
                <a:sym typeface="+mn-lt"/>
              </a:rPr>
              <a:t> </a:t>
            </a:r>
            <a:r>
              <a:rPr lang="pt-BR" sz="2100" b="0" dirty="0" err="1">
                <a:solidFill>
                  <a:schemeClr val="tx2"/>
                </a:solidFill>
                <a:latin typeface="+mn-lt"/>
                <a:sym typeface="+mn-lt"/>
              </a:rPr>
              <a:t>Processing</a:t>
            </a:r>
            <a:endParaRPr lang="pt-BR" sz="2100" b="0" dirty="0">
              <a:solidFill>
                <a:schemeClr val="tx2"/>
              </a:solidFill>
              <a:latin typeface="+mn-lt"/>
              <a:sym typeface="+mn-lt"/>
            </a:endParaRPr>
          </a:p>
        </p:txBody>
      </p:sp>
      <p:sp>
        <p:nvSpPr>
          <p:cNvPr id="5" name="Seta para a Direita 4">
            <a:extLst>
              <a:ext uri="{FF2B5EF4-FFF2-40B4-BE49-F238E27FC236}">
                <a16:creationId xmlns:a16="http://schemas.microsoft.com/office/drawing/2014/main" id="{B780F89E-FDD3-A14D-924D-61DC12CEAF68}"/>
              </a:ext>
            </a:extLst>
          </p:cNvPr>
          <p:cNvSpPr/>
          <p:nvPr/>
        </p:nvSpPr>
        <p:spPr>
          <a:xfrm>
            <a:off x="3874770" y="4386852"/>
            <a:ext cx="434340" cy="431664"/>
          </a:xfrm>
          <a:prstGeom prst="rightArrow">
            <a:avLst/>
          </a:prstGeom>
          <a:ln w="9525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72000" rIns="72000" bIns="72000" rtlCol="0" anchor="t" anchorCtr="0">
            <a:noAutofit/>
          </a:bodyPr>
          <a:lstStyle/>
          <a:p>
            <a:pPr algn="l">
              <a:lnSpc>
                <a:spcPct val="90000"/>
              </a:lnSpc>
              <a:spcBef>
                <a:spcPts val="400"/>
              </a:spcBef>
            </a:pPr>
            <a:endParaRPr lang="pt-BR" sz="1500" b="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E4C16CC-E895-9F4D-AC6C-63EBC831B02D}"/>
              </a:ext>
            </a:extLst>
          </p:cNvPr>
          <p:cNvSpPr/>
          <p:nvPr/>
        </p:nvSpPr>
        <p:spPr>
          <a:xfrm>
            <a:off x="2882900" y="6070599"/>
            <a:ext cx="2059512" cy="319553"/>
          </a:xfrm>
          <a:prstGeom prst="rect">
            <a:avLst/>
          </a:prstGeom>
          <a:solidFill>
            <a:schemeClr val="accent3">
              <a:lumMod val="90000"/>
              <a:lumOff val="10000"/>
            </a:schemeClr>
          </a:solidFill>
          <a:ln w="28575">
            <a:noFill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72000" rIns="72000" bIns="72000" rtlCol="0" anchor="ctr" anchorCtr="0">
            <a:noAutofit/>
          </a:bodyPr>
          <a:lstStyle/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pt-BR" sz="1500" dirty="0" err="1">
                <a:solidFill>
                  <a:schemeClr val="bg1"/>
                </a:solidFill>
              </a:rPr>
              <a:t>Cointelegraph</a:t>
            </a:r>
            <a:r>
              <a:rPr lang="pt-BR" sz="1500" dirty="0">
                <a:solidFill>
                  <a:schemeClr val="bg1"/>
                </a:solidFill>
              </a:rPr>
              <a:t> </a:t>
            </a:r>
            <a:r>
              <a:rPr lang="pt-BR" sz="1500" dirty="0" err="1">
                <a:solidFill>
                  <a:schemeClr val="bg1"/>
                </a:solidFill>
              </a:rPr>
              <a:t>wordcloud</a:t>
            </a:r>
            <a:endParaRPr lang="pt-BR" sz="1500" dirty="0">
              <a:solidFill>
                <a:schemeClr val="bg1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58D551F-5D98-544E-BE2E-9B8FD2712BAF}"/>
              </a:ext>
            </a:extLst>
          </p:cNvPr>
          <p:cNvSpPr/>
          <p:nvPr/>
        </p:nvSpPr>
        <p:spPr>
          <a:xfrm>
            <a:off x="4434840" y="4308362"/>
            <a:ext cx="4839149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72000" rIns="72000" bIns="72000" rtlCol="0" anchor="t" anchorCtr="0">
            <a:noAutofit/>
          </a:bodyPr>
          <a:lstStyle/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pt-BR" sz="1500" b="0" dirty="0"/>
              <a:t>Overview </a:t>
            </a:r>
            <a:r>
              <a:rPr lang="pt-BR" sz="1500" b="0" dirty="0" err="1"/>
              <a:t>of</a:t>
            </a:r>
            <a:r>
              <a:rPr lang="pt-BR" sz="1500" b="0" dirty="0"/>
              <a:t> </a:t>
            </a:r>
            <a:r>
              <a:rPr lang="pt-BR" sz="1500" b="0" dirty="0" err="1"/>
              <a:t>the</a:t>
            </a:r>
            <a:r>
              <a:rPr lang="pt-BR" sz="1500" b="0" dirty="0"/>
              <a:t> </a:t>
            </a:r>
            <a:r>
              <a:rPr lang="pt-BR" sz="1500" b="0" dirty="0" err="1"/>
              <a:t>average</a:t>
            </a:r>
            <a:r>
              <a:rPr lang="pt-BR" sz="1500" b="0" dirty="0"/>
              <a:t> </a:t>
            </a:r>
            <a:r>
              <a:rPr lang="pt-BR" sz="1500" b="0" dirty="0" err="1"/>
              <a:t>and</a:t>
            </a:r>
            <a:r>
              <a:rPr lang="pt-BR" sz="1500" b="0" dirty="0"/>
              <a:t> </a:t>
            </a:r>
            <a:r>
              <a:rPr lang="pt-BR" sz="1500" b="0" dirty="0" err="1"/>
              <a:t>the</a:t>
            </a:r>
            <a:r>
              <a:rPr lang="pt-BR" sz="1500" b="0" dirty="0"/>
              <a:t> </a:t>
            </a:r>
            <a:r>
              <a:rPr lang="pt-BR" sz="1500" b="0" dirty="0" err="1"/>
              <a:t>maximum</a:t>
            </a:r>
            <a:r>
              <a:rPr lang="pt-BR" sz="1500" b="0" dirty="0"/>
              <a:t> </a:t>
            </a:r>
            <a:r>
              <a:rPr lang="pt-BR" sz="1500" b="0" dirty="0" err="1"/>
              <a:t>expedinture</a:t>
            </a:r>
            <a:r>
              <a:rPr lang="pt-BR" sz="1500" b="0" dirty="0"/>
              <a:t> per </a:t>
            </a:r>
            <a:r>
              <a:rPr lang="pt-BR" sz="1500" b="0" dirty="0" err="1"/>
              <a:t>each</a:t>
            </a:r>
            <a:r>
              <a:rPr lang="pt-BR" sz="1500" b="0" dirty="0"/>
              <a:t> </a:t>
            </a:r>
            <a:r>
              <a:rPr lang="pt-BR" sz="1500" b="0" dirty="0" err="1"/>
              <a:t>political</a:t>
            </a:r>
            <a:r>
              <a:rPr lang="pt-BR" sz="1500" b="0" dirty="0"/>
              <a:t> </a:t>
            </a:r>
            <a:r>
              <a:rPr lang="pt-BR" sz="1500" b="0" dirty="0" err="1"/>
              <a:t>party</a:t>
            </a:r>
            <a:endParaRPr lang="pt-BR" sz="1500" b="0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168ECF4-7054-8440-ADA0-13BD234686C9}"/>
              </a:ext>
            </a:extLst>
          </p:cNvPr>
          <p:cNvSpPr/>
          <p:nvPr/>
        </p:nvSpPr>
        <p:spPr>
          <a:xfrm>
            <a:off x="4660900" y="3617255"/>
            <a:ext cx="2006599" cy="315181"/>
          </a:xfrm>
          <a:prstGeom prst="rect">
            <a:avLst/>
          </a:prstGeom>
          <a:solidFill>
            <a:schemeClr val="accent3">
              <a:lumMod val="90000"/>
              <a:lumOff val="10000"/>
            </a:schemeClr>
          </a:solidFill>
          <a:ln w="28575">
            <a:noFill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72000" rIns="72000" bIns="72000" rtlCol="0" anchor="ctr" anchorCtr="0">
            <a:noAutofit/>
          </a:bodyPr>
          <a:lstStyle/>
          <a:p>
            <a:pPr algn="r">
              <a:lnSpc>
                <a:spcPct val="90000"/>
              </a:lnSpc>
              <a:spcBef>
                <a:spcPts val="400"/>
              </a:spcBef>
            </a:pPr>
            <a:r>
              <a:rPr lang="pt-BR" sz="1500" dirty="0" err="1">
                <a:solidFill>
                  <a:schemeClr val="bg1"/>
                </a:solidFill>
              </a:rPr>
              <a:t>Reddit</a:t>
            </a:r>
            <a:r>
              <a:rPr lang="pt-BR" sz="1500" dirty="0">
                <a:solidFill>
                  <a:schemeClr val="bg1"/>
                </a:solidFill>
              </a:rPr>
              <a:t> </a:t>
            </a:r>
            <a:r>
              <a:rPr lang="pt-BR" sz="1500" dirty="0" err="1">
                <a:solidFill>
                  <a:schemeClr val="bg1"/>
                </a:solidFill>
              </a:rPr>
              <a:t>wordcloud</a:t>
            </a:r>
            <a:endParaRPr lang="pt-BR" sz="1500" dirty="0">
              <a:solidFill>
                <a:schemeClr val="bg1"/>
              </a:solidFill>
            </a:endParaRPr>
          </a:p>
        </p:txBody>
      </p:sp>
      <p:sp>
        <p:nvSpPr>
          <p:cNvPr id="15" name="Seta para a Direita 14">
            <a:extLst>
              <a:ext uri="{FF2B5EF4-FFF2-40B4-BE49-F238E27FC236}">
                <a16:creationId xmlns:a16="http://schemas.microsoft.com/office/drawing/2014/main" id="{B6A2EFE4-C3D1-674F-99CD-573FE58A89B7}"/>
              </a:ext>
            </a:extLst>
          </p:cNvPr>
          <p:cNvSpPr/>
          <p:nvPr/>
        </p:nvSpPr>
        <p:spPr>
          <a:xfrm>
            <a:off x="3874770" y="5061030"/>
            <a:ext cx="434340" cy="431664"/>
          </a:xfrm>
          <a:prstGeom prst="rightArrow">
            <a:avLst/>
          </a:prstGeom>
          <a:ln w="9525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72000" rIns="72000" bIns="72000" rtlCol="0" anchor="t" anchorCtr="0">
            <a:noAutofit/>
          </a:bodyPr>
          <a:lstStyle/>
          <a:p>
            <a:pPr algn="l">
              <a:lnSpc>
                <a:spcPct val="90000"/>
              </a:lnSpc>
              <a:spcBef>
                <a:spcPts val="400"/>
              </a:spcBef>
            </a:pPr>
            <a:endParaRPr lang="pt-BR" sz="1500" b="0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5FF3575-4A07-6A4B-89E7-A6BC49DBCBEC}"/>
              </a:ext>
            </a:extLst>
          </p:cNvPr>
          <p:cNvSpPr/>
          <p:nvPr/>
        </p:nvSpPr>
        <p:spPr>
          <a:xfrm>
            <a:off x="737999" y="2248060"/>
            <a:ext cx="8535990" cy="355201"/>
          </a:xfrm>
          <a:prstGeom prst="rect">
            <a:avLst/>
          </a:prstGeom>
          <a:solidFill>
            <a:schemeClr val="accent4">
              <a:lumMod val="25000"/>
            </a:schemeClr>
          </a:solidFill>
          <a:ln w="28575">
            <a:noFill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72000" rIns="72000" bIns="72000" rtlCol="0" anchor="ctr" anchorCtr="0">
            <a:noAutofit/>
          </a:bodyPr>
          <a:lstStyle/>
          <a:p>
            <a:pPr>
              <a:lnSpc>
                <a:spcPct val="90000"/>
              </a:lnSpc>
              <a:buClr>
                <a:schemeClr val="tx1"/>
              </a:buClr>
              <a:buSzPct val="100000"/>
            </a:pPr>
            <a:r>
              <a:rPr lang="pt-BR" sz="1800" dirty="0" err="1">
                <a:solidFill>
                  <a:schemeClr val="bg1"/>
                </a:solidFill>
                <a:sym typeface="+mn-lt"/>
              </a:rPr>
              <a:t>Step</a:t>
            </a:r>
            <a:r>
              <a:rPr lang="pt-BR" sz="1800" dirty="0">
                <a:solidFill>
                  <a:schemeClr val="bg1"/>
                </a:solidFill>
                <a:sym typeface="+mn-lt"/>
              </a:rPr>
              <a:t> 2</a:t>
            </a:r>
            <a:r>
              <a:rPr lang="pt-BR" sz="1800" b="0" dirty="0">
                <a:solidFill>
                  <a:schemeClr val="bg1"/>
                </a:solidFill>
                <a:sym typeface="+mn-lt"/>
              </a:rPr>
              <a:t> – </a:t>
            </a:r>
            <a:r>
              <a:rPr lang="pt-BR" sz="1800" b="0" dirty="0" err="1">
                <a:solidFill>
                  <a:schemeClr val="bg1"/>
                </a:solidFill>
                <a:sym typeface="+mn-lt"/>
              </a:rPr>
              <a:t>Sentiment</a:t>
            </a:r>
            <a:r>
              <a:rPr lang="pt-BR" sz="1800" b="0" dirty="0">
                <a:solidFill>
                  <a:schemeClr val="bg1"/>
                </a:solidFill>
                <a:sym typeface="+mn-lt"/>
              </a:rPr>
              <a:t> </a:t>
            </a:r>
            <a:r>
              <a:rPr lang="pt-BR" sz="1800" b="0" dirty="0" err="1">
                <a:solidFill>
                  <a:schemeClr val="bg1"/>
                </a:solidFill>
                <a:sym typeface="+mn-lt"/>
              </a:rPr>
              <a:t>analysis</a:t>
            </a:r>
            <a:r>
              <a:rPr lang="pt-BR" sz="1800" b="0" dirty="0">
                <a:solidFill>
                  <a:schemeClr val="bg1"/>
                </a:solidFill>
                <a:sym typeface="+mn-lt"/>
              </a:rPr>
              <a:t> </a:t>
            </a:r>
            <a:r>
              <a:rPr lang="pt-BR" sz="1800" b="0" dirty="0" err="1">
                <a:solidFill>
                  <a:schemeClr val="bg1"/>
                </a:solidFill>
                <a:sym typeface="+mn-lt"/>
              </a:rPr>
              <a:t>on</a:t>
            </a:r>
            <a:r>
              <a:rPr lang="pt-BR" sz="1800" b="0" dirty="0">
                <a:solidFill>
                  <a:schemeClr val="bg1"/>
                </a:solidFill>
                <a:sym typeface="+mn-lt"/>
              </a:rPr>
              <a:t> </a:t>
            </a:r>
            <a:r>
              <a:rPr lang="pt-BR" sz="1800" b="0" dirty="0" err="1">
                <a:solidFill>
                  <a:schemeClr val="bg1"/>
                </a:solidFill>
                <a:sym typeface="+mn-lt"/>
              </a:rPr>
              <a:t>news</a:t>
            </a:r>
            <a:r>
              <a:rPr lang="pt-BR" sz="1800" b="0" dirty="0">
                <a:solidFill>
                  <a:schemeClr val="bg1"/>
                </a:solidFill>
                <a:sym typeface="+mn-lt"/>
              </a:rPr>
              <a:t> </a:t>
            </a:r>
            <a:r>
              <a:rPr lang="pt-BR" sz="1800" b="0" dirty="0" err="1">
                <a:solidFill>
                  <a:schemeClr val="bg1"/>
                </a:solidFill>
                <a:sym typeface="+mn-lt"/>
              </a:rPr>
              <a:t>and</a:t>
            </a:r>
            <a:r>
              <a:rPr lang="pt-BR" sz="1800" b="0" dirty="0">
                <a:solidFill>
                  <a:schemeClr val="bg1"/>
                </a:solidFill>
                <a:sym typeface="+mn-lt"/>
              </a:rPr>
              <a:t> posts </a:t>
            </a:r>
            <a:r>
              <a:rPr lang="pt-BR" sz="1800" b="0" dirty="0" err="1">
                <a:solidFill>
                  <a:schemeClr val="bg1"/>
                </a:solidFill>
                <a:sym typeface="+mn-lt"/>
              </a:rPr>
              <a:t>headlines</a:t>
            </a:r>
            <a:endParaRPr lang="pt-BR" sz="1800" b="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537F03C-627E-654B-9257-DBF34DF8589D}"/>
              </a:ext>
            </a:extLst>
          </p:cNvPr>
          <p:cNvSpPr/>
          <p:nvPr/>
        </p:nvSpPr>
        <p:spPr>
          <a:xfrm>
            <a:off x="308756" y="249380"/>
            <a:ext cx="285008" cy="285008"/>
          </a:xfrm>
          <a:prstGeom prst="rect">
            <a:avLst/>
          </a:prstGeom>
          <a:solidFill>
            <a:schemeClr val="accent3"/>
          </a:solidFill>
          <a:ln w="9525">
            <a:noFill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72000" rIns="72000" bIns="7200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pt-BR" sz="15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1" name="Subtitle">
            <a:extLst>
              <a:ext uri="{FF2B5EF4-FFF2-40B4-BE49-F238E27FC236}">
                <a16:creationId xmlns:a16="http://schemas.microsoft.com/office/drawing/2014/main" id="{DB4FF27B-B7FE-5648-A33A-3F47845EC2F0}"/>
              </a:ext>
            </a:extLst>
          </p:cNvPr>
          <p:cNvSpPr txBox="1">
            <a:spLocks/>
          </p:cNvSpPr>
          <p:nvPr/>
        </p:nvSpPr>
        <p:spPr>
          <a:xfrm>
            <a:off x="646428" y="296880"/>
            <a:ext cx="4346269" cy="180049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90000"/>
              </a:lnSpc>
              <a:buClr>
                <a:schemeClr val="tx1"/>
              </a:buClr>
              <a:buSzPct val="100000"/>
            </a:pPr>
            <a:r>
              <a:rPr lang="pt-BR" b="0" dirty="0" err="1">
                <a:solidFill>
                  <a:schemeClr val="tx2"/>
                </a:solidFill>
                <a:latin typeface="+mn-lt"/>
                <a:sym typeface="+mn-lt"/>
              </a:rPr>
              <a:t>Methodology</a:t>
            </a:r>
            <a:endParaRPr lang="pt-BR" b="0" dirty="0">
              <a:solidFill>
                <a:schemeClr val="tx2"/>
              </a:solidFill>
              <a:latin typeface="+mn-lt"/>
              <a:sym typeface="+mn-lt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AA1491B-D541-7043-843F-8195239249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689" y="4223244"/>
            <a:ext cx="4305300" cy="22479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1D3E263-0E17-9842-90E3-310FD640E8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99" y="3548964"/>
            <a:ext cx="4356100" cy="2235200"/>
          </a:xfrm>
          <a:prstGeom prst="rect">
            <a:avLst/>
          </a:prstGeom>
        </p:spPr>
      </p:pic>
      <p:sp>
        <p:nvSpPr>
          <p:cNvPr id="24" name="Retângulo 23">
            <a:extLst>
              <a:ext uri="{FF2B5EF4-FFF2-40B4-BE49-F238E27FC236}">
                <a16:creationId xmlns:a16="http://schemas.microsoft.com/office/drawing/2014/main" id="{A88FB33B-0C22-614C-9FCF-D404CA6161E8}"/>
              </a:ext>
            </a:extLst>
          </p:cNvPr>
          <p:cNvSpPr/>
          <p:nvPr/>
        </p:nvSpPr>
        <p:spPr>
          <a:xfrm>
            <a:off x="737999" y="2747262"/>
            <a:ext cx="8535990" cy="6953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72000" rIns="72000" bIns="7200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pt-BR" sz="1500" b="0" dirty="0" err="1"/>
              <a:t>After</a:t>
            </a:r>
            <a:r>
              <a:rPr lang="pt-BR" sz="1500" b="0" dirty="0"/>
              <a:t> </a:t>
            </a:r>
            <a:r>
              <a:rPr lang="pt-BR" sz="1500" b="0" dirty="0" err="1"/>
              <a:t>cleaning</a:t>
            </a:r>
            <a:r>
              <a:rPr lang="pt-BR" sz="1500" b="0" dirty="0"/>
              <a:t> </a:t>
            </a:r>
            <a:r>
              <a:rPr lang="pt-BR" sz="1500" b="0" dirty="0" err="1"/>
              <a:t>the</a:t>
            </a:r>
            <a:r>
              <a:rPr lang="pt-BR" sz="1500" b="0" dirty="0"/>
              <a:t> </a:t>
            </a:r>
            <a:r>
              <a:rPr lang="pt-BR" sz="1500" b="0" dirty="0" err="1"/>
              <a:t>headlines</a:t>
            </a:r>
            <a:r>
              <a:rPr lang="pt-BR" sz="1500" b="0" dirty="0"/>
              <a:t> </a:t>
            </a:r>
            <a:r>
              <a:rPr lang="pt-BR" sz="1500" b="0" dirty="0" err="1"/>
              <a:t>using</a:t>
            </a:r>
            <a:r>
              <a:rPr lang="pt-BR" sz="1500" b="0" dirty="0"/>
              <a:t> </a:t>
            </a:r>
            <a:r>
              <a:rPr lang="pt-BR" sz="1500" b="0" dirty="0" err="1"/>
              <a:t>stopwords</a:t>
            </a:r>
            <a:r>
              <a:rPr lang="pt-BR" sz="1500" b="0" dirty="0"/>
              <a:t> </a:t>
            </a:r>
            <a:r>
              <a:rPr lang="pt-BR" sz="1500" b="0" dirty="0" err="1"/>
              <a:t>and</a:t>
            </a:r>
            <a:r>
              <a:rPr lang="pt-BR" sz="1500" b="0" dirty="0"/>
              <a:t> </a:t>
            </a:r>
            <a:r>
              <a:rPr lang="pt-BR" sz="1500" b="0" dirty="0" err="1"/>
              <a:t>WordNetLemmatizer</a:t>
            </a:r>
            <a:r>
              <a:rPr lang="pt-BR" sz="1500" b="0" dirty="0"/>
              <a:t> </a:t>
            </a:r>
            <a:r>
              <a:rPr lang="pt-BR" sz="1500" b="0" dirty="0" err="1"/>
              <a:t>from</a:t>
            </a:r>
            <a:r>
              <a:rPr lang="pt-BR" sz="1500" b="0" dirty="0"/>
              <a:t> </a:t>
            </a:r>
            <a:r>
              <a:rPr lang="pt-BR" sz="1500" b="0" dirty="0" err="1"/>
              <a:t>nltk</a:t>
            </a:r>
            <a:r>
              <a:rPr lang="pt-BR" sz="1500" b="0" dirty="0"/>
              <a:t>, </a:t>
            </a:r>
            <a:r>
              <a:rPr lang="pt-BR" sz="1500" b="0" dirty="0" err="1"/>
              <a:t>wordclouds</a:t>
            </a:r>
            <a:r>
              <a:rPr lang="pt-BR" sz="1500" b="0" dirty="0"/>
              <a:t> </a:t>
            </a:r>
            <a:r>
              <a:rPr lang="pt-BR" sz="1500" b="0" dirty="0" err="1"/>
              <a:t>were</a:t>
            </a:r>
            <a:r>
              <a:rPr lang="pt-BR" sz="1500" b="0" dirty="0"/>
              <a:t> </a:t>
            </a:r>
            <a:r>
              <a:rPr lang="pt-BR" sz="1500" b="0" dirty="0" err="1"/>
              <a:t>plotted</a:t>
            </a:r>
            <a:r>
              <a:rPr lang="pt-BR" sz="1500" b="0" dirty="0"/>
              <a:t> </a:t>
            </a:r>
            <a:r>
              <a:rPr lang="pt-BR" sz="1500" b="0" dirty="0" err="1"/>
              <a:t>and</a:t>
            </a:r>
            <a:r>
              <a:rPr lang="pt-BR" sz="1500" b="0" dirty="0"/>
              <a:t> </a:t>
            </a:r>
            <a:r>
              <a:rPr lang="pt-BR" sz="1500" b="0" dirty="0" err="1"/>
              <a:t>sentiment</a:t>
            </a:r>
            <a:r>
              <a:rPr lang="pt-BR" sz="1500" b="0" dirty="0"/>
              <a:t> </a:t>
            </a:r>
            <a:r>
              <a:rPr lang="pt-BR" sz="1500" b="0" dirty="0" err="1"/>
              <a:t>analysis</a:t>
            </a:r>
            <a:r>
              <a:rPr lang="pt-BR" sz="1500" b="0" dirty="0"/>
              <a:t> </a:t>
            </a:r>
            <a:r>
              <a:rPr lang="pt-BR" sz="1500" b="0" dirty="0" err="1"/>
              <a:t>were</a:t>
            </a:r>
            <a:r>
              <a:rPr lang="pt-BR" sz="1500" b="0" dirty="0"/>
              <a:t> </a:t>
            </a:r>
            <a:r>
              <a:rPr lang="pt-BR" sz="1500" b="0" dirty="0" err="1"/>
              <a:t>conducted</a:t>
            </a:r>
            <a:r>
              <a:rPr lang="pt-BR" sz="1500" b="0" dirty="0"/>
              <a:t> in </a:t>
            </a:r>
            <a:r>
              <a:rPr lang="pt-BR" sz="1500" b="0" dirty="0" err="1"/>
              <a:t>the</a:t>
            </a:r>
            <a:r>
              <a:rPr lang="pt-BR" sz="1500" b="0" dirty="0"/>
              <a:t> </a:t>
            </a:r>
            <a:r>
              <a:rPr lang="pt-BR" sz="1500" b="0" dirty="0" err="1"/>
              <a:t>headlines</a:t>
            </a:r>
            <a:r>
              <a:rPr lang="pt-BR" sz="1500" b="0" dirty="0"/>
              <a:t> </a:t>
            </a:r>
            <a:r>
              <a:rPr lang="pt-BR" sz="1500" b="0" dirty="0" err="1"/>
              <a:t>from</a:t>
            </a:r>
            <a:r>
              <a:rPr lang="pt-BR" sz="1500" b="0" dirty="0"/>
              <a:t> </a:t>
            </a:r>
            <a:r>
              <a:rPr lang="pt-BR" sz="1500" b="0" dirty="0" err="1"/>
              <a:t>Cointelegraph</a:t>
            </a:r>
            <a:r>
              <a:rPr lang="pt-BR" sz="1500" b="0" dirty="0"/>
              <a:t> </a:t>
            </a:r>
            <a:r>
              <a:rPr lang="pt-BR" sz="1500" b="0" dirty="0" err="1"/>
              <a:t>and</a:t>
            </a:r>
            <a:r>
              <a:rPr lang="pt-BR" sz="1500" b="0" dirty="0"/>
              <a:t> </a:t>
            </a:r>
            <a:r>
              <a:rPr lang="pt-BR" sz="1500" b="0" dirty="0" err="1"/>
              <a:t>Reddit</a:t>
            </a:r>
            <a:r>
              <a:rPr lang="pt-BR" sz="1500" b="0" dirty="0"/>
              <a:t>, </a:t>
            </a:r>
            <a:r>
              <a:rPr lang="pt-BR" sz="1500" b="0" dirty="0" err="1"/>
              <a:t>retrieving</a:t>
            </a:r>
            <a:r>
              <a:rPr lang="pt-BR" sz="1500" b="0" dirty="0"/>
              <a:t> </a:t>
            </a:r>
            <a:r>
              <a:rPr lang="pt-BR" sz="1500" b="0" dirty="0" err="1"/>
              <a:t>the</a:t>
            </a:r>
            <a:r>
              <a:rPr lang="pt-BR" sz="1500" b="0" dirty="0"/>
              <a:t> </a:t>
            </a:r>
            <a:r>
              <a:rPr lang="pt-BR" sz="1500" b="0" dirty="0" err="1"/>
              <a:t>polarity</a:t>
            </a:r>
            <a:r>
              <a:rPr lang="pt-BR" sz="1500" b="0" dirty="0"/>
              <a:t> </a:t>
            </a:r>
            <a:r>
              <a:rPr lang="pt-BR" sz="1500" b="0" dirty="0" err="1"/>
              <a:t>and</a:t>
            </a:r>
            <a:r>
              <a:rPr lang="pt-BR" sz="1500" b="0" dirty="0"/>
              <a:t> </a:t>
            </a:r>
            <a:r>
              <a:rPr lang="pt-BR" sz="1500" b="0" dirty="0" err="1"/>
              <a:t>subjectivity</a:t>
            </a:r>
            <a:r>
              <a:rPr lang="pt-BR" sz="1500" b="0" dirty="0"/>
              <a:t> </a:t>
            </a:r>
            <a:r>
              <a:rPr lang="pt-BR" sz="1500" b="0" dirty="0" err="1"/>
              <a:t>from</a:t>
            </a:r>
            <a:r>
              <a:rPr lang="pt-BR" sz="1500" b="0" dirty="0"/>
              <a:t> </a:t>
            </a:r>
            <a:r>
              <a:rPr lang="pt-BR" sz="1500" b="0" dirty="0" err="1"/>
              <a:t>each</a:t>
            </a:r>
            <a:r>
              <a:rPr lang="pt-BR" sz="1500" b="0" dirty="0"/>
              <a:t> </a:t>
            </a:r>
            <a:r>
              <a:rPr lang="pt-BR" sz="1500" b="0" dirty="0" err="1"/>
              <a:t>news</a:t>
            </a:r>
            <a:r>
              <a:rPr lang="pt-BR" sz="1500" b="0" dirty="0"/>
              <a:t> </a:t>
            </a:r>
            <a:r>
              <a:rPr lang="pt-BR" sz="1500" b="0" dirty="0" err="1"/>
              <a:t>and</a:t>
            </a:r>
            <a:r>
              <a:rPr lang="pt-BR" sz="1500" b="0" dirty="0"/>
              <a:t> post</a:t>
            </a:r>
          </a:p>
        </p:txBody>
      </p:sp>
    </p:spTree>
    <p:extLst>
      <p:ext uri="{BB962C8B-B14F-4D97-AF65-F5344CB8AC3E}">
        <p14:creationId xmlns:p14="http://schemas.microsoft.com/office/powerpoint/2010/main" val="1718771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0D4D0E84-9139-2447-ABE6-BA436AAC3F48}"/>
              </a:ext>
            </a:extLst>
          </p:cNvPr>
          <p:cNvCxnSpPr>
            <a:cxnSpLocks/>
          </p:cNvCxnSpPr>
          <p:nvPr/>
        </p:nvCxnSpPr>
        <p:spPr>
          <a:xfrm>
            <a:off x="3901440" y="2752655"/>
            <a:ext cx="0" cy="3800545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Object 18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7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05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19" name="Object 18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7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008" y="720012"/>
            <a:ext cx="8753315" cy="747897"/>
          </a:xfrm>
        </p:spPr>
        <p:txBody>
          <a:bodyPr/>
          <a:lstStyle/>
          <a:p>
            <a:r>
              <a:rPr lang="pt-BR" dirty="0"/>
              <a:t>The </a:t>
            </a:r>
            <a:r>
              <a:rPr lang="pt-BR" dirty="0" err="1"/>
              <a:t>information</a:t>
            </a:r>
            <a:r>
              <a:rPr lang="pt-BR" dirty="0"/>
              <a:t> </a:t>
            </a:r>
            <a:r>
              <a:rPr lang="pt-BR" dirty="0" err="1"/>
              <a:t>retrieved</a:t>
            </a:r>
            <a:r>
              <a:rPr lang="pt-BR" dirty="0"/>
              <a:t> </a:t>
            </a:r>
            <a:r>
              <a:rPr lang="pt-BR" dirty="0" err="1"/>
              <a:t>was</a:t>
            </a:r>
            <a:r>
              <a:rPr lang="pt-BR" dirty="0"/>
              <a:t> </a:t>
            </a:r>
            <a:r>
              <a:rPr lang="pt-BR" dirty="0" err="1"/>
              <a:t>cleaned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joined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allow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. A </a:t>
            </a:r>
            <a:r>
              <a:rPr lang="pt-BR" dirty="0" err="1"/>
              <a:t>shiny</a:t>
            </a:r>
            <a:r>
              <a:rPr lang="pt-BR" dirty="0"/>
              <a:t> </a:t>
            </a:r>
            <a:r>
              <a:rPr lang="pt-BR" dirty="0" err="1"/>
              <a:t>app</a:t>
            </a:r>
            <a:r>
              <a:rPr lang="pt-BR" dirty="0"/>
              <a:t> </a:t>
            </a:r>
            <a:r>
              <a:rPr lang="pt-BR" dirty="0" err="1"/>
              <a:t>was</a:t>
            </a:r>
            <a:r>
              <a:rPr lang="pt-BR" dirty="0"/>
              <a:t> </a:t>
            </a:r>
            <a:r>
              <a:rPr lang="pt-BR" dirty="0" err="1"/>
              <a:t>developped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facilitate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visualization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data</a:t>
            </a:r>
          </a:p>
        </p:txBody>
      </p:sp>
      <p:sp>
        <p:nvSpPr>
          <p:cNvPr id="48" name="Subtitle"/>
          <p:cNvSpPr txBox="1">
            <a:spLocks/>
          </p:cNvSpPr>
          <p:nvPr/>
        </p:nvSpPr>
        <p:spPr>
          <a:xfrm>
            <a:off x="738000" y="1710008"/>
            <a:ext cx="8535989" cy="290849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90000"/>
              </a:lnSpc>
              <a:buClr>
                <a:schemeClr val="tx1"/>
              </a:buClr>
              <a:buSzPct val="100000"/>
            </a:pPr>
            <a:r>
              <a:rPr lang="pt-BR" sz="2100" b="0" dirty="0" err="1">
                <a:solidFill>
                  <a:schemeClr val="tx2"/>
                </a:solidFill>
                <a:latin typeface="+mn-lt"/>
                <a:sym typeface="+mn-lt"/>
              </a:rPr>
              <a:t>Correlation</a:t>
            </a:r>
            <a:r>
              <a:rPr lang="pt-BR" sz="2100" b="0" dirty="0">
                <a:solidFill>
                  <a:schemeClr val="tx2"/>
                </a:solidFill>
                <a:latin typeface="+mn-lt"/>
                <a:sym typeface="+mn-lt"/>
              </a:rPr>
              <a:t> </a:t>
            </a:r>
            <a:r>
              <a:rPr lang="pt-BR" sz="2100" b="0" dirty="0" err="1">
                <a:solidFill>
                  <a:schemeClr val="tx2"/>
                </a:solidFill>
                <a:latin typeface="+mn-lt"/>
                <a:sym typeface="+mn-lt"/>
              </a:rPr>
              <a:t>analysis</a:t>
            </a:r>
            <a:endParaRPr lang="pt-BR" sz="2100" b="0" dirty="0">
              <a:solidFill>
                <a:schemeClr val="tx2"/>
              </a:solidFill>
              <a:latin typeface="+mn-lt"/>
              <a:sym typeface="+mn-lt"/>
            </a:endParaRPr>
          </a:p>
        </p:txBody>
      </p:sp>
      <p:sp>
        <p:nvSpPr>
          <p:cNvPr id="5" name="Seta para a Direita 4">
            <a:extLst>
              <a:ext uri="{FF2B5EF4-FFF2-40B4-BE49-F238E27FC236}">
                <a16:creationId xmlns:a16="http://schemas.microsoft.com/office/drawing/2014/main" id="{B780F89E-FDD3-A14D-924D-61DC12CEAF68}"/>
              </a:ext>
            </a:extLst>
          </p:cNvPr>
          <p:cNvSpPr/>
          <p:nvPr/>
        </p:nvSpPr>
        <p:spPr>
          <a:xfrm>
            <a:off x="3749675" y="4189251"/>
            <a:ext cx="303530" cy="370282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72000" rIns="72000" bIns="72000" rtlCol="0" anchor="t" anchorCtr="0">
            <a:noAutofit/>
          </a:bodyPr>
          <a:lstStyle/>
          <a:p>
            <a:pPr algn="l">
              <a:lnSpc>
                <a:spcPct val="90000"/>
              </a:lnSpc>
              <a:spcBef>
                <a:spcPts val="400"/>
              </a:spcBef>
            </a:pPr>
            <a:endParaRPr lang="pt-BR" sz="1500" b="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E4C16CC-E895-9F4D-AC6C-63EBC831B02D}"/>
              </a:ext>
            </a:extLst>
          </p:cNvPr>
          <p:cNvSpPr/>
          <p:nvPr/>
        </p:nvSpPr>
        <p:spPr>
          <a:xfrm>
            <a:off x="4053205" y="2781008"/>
            <a:ext cx="5220783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72000" rIns="72000" bIns="72000" rtlCol="0" anchor="t" anchorCtr="0">
            <a:noAutofit/>
          </a:bodyPr>
          <a:lstStyle/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pt-BR" sz="1500" b="0" dirty="0"/>
              <a:t>A </a:t>
            </a:r>
            <a:r>
              <a:rPr lang="pt-BR" sz="1500" b="0" dirty="0" err="1"/>
              <a:t>Shiny</a:t>
            </a:r>
            <a:r>
              <a:rPr lang="pt-BR" sz="1500" b="0" dirty="0"/>
              <a:t> </a:t>
            </a:r>
            <a:r>
              <a:rPr lang="pt-BR" sz="1500" b="0" dirty="0" err="1"/>
              <a:t>app</a:t>
            </a:r>
            <a:r>
              <a:rPr lang="pt-BR" sz="1500" b="0" dirty="0"/>
              <a:t> </a:t>
            </a:r>
            <a:r>
              <a:rPr lang="pt-BR" sz="1500" b="0" dirty="0" err="1"/>
              <a:t>allowed</a:t>
            </a:r>
            <a:r>
              <a:rPr lang="pt-BR" sz="1500" b="0" dirty="0"/>
              <a:t> </a:t>
            </a:r>
            <a:r>
              <a:rPr lang="pt-BR" sz="1500" b="0" dirty="0" err="1"/>
              <a:t>fast</a:t>
            </a:r>
            <a:r>
              <a:rPr lang="pt-BR" sz="1500" b="0" dirty="0"/>
              <a:t> </a:t>
            </a:r>
            <a:r>
              <a:rPr lang="pt-BR" sz="1500" b="0" dirty="0" err="1"/>
              <a:t>interaction</a:t>
            </a:r>
            <a:r>
              <a:rPr lang="pt-BR" sz="1500" b="0" dirty="0"/>
              <a:t> </a:t>
            </a:r>
            <a:r>
              <a:rPr lang="pt-BR" sz="1500" b="0" dirty="0" err="1"/>
              <a:t>with</a:t>
            </a:r>
            <a:r>
              <a:rPr lang="pt-BR" sz="1500" b="0" dirty="0"/>
              <a:t> </a:t>
            </a:r>
            <a:r>
              <a:rPr lang="pt-BR" sz="1500" b="0" dirty="0" err="1"/>
              <a:t>the</a:t>
            </a:r>
            <a:r>
              <a:rPr lang="pt-BR" sz="1500" b="0" dirty="0"/>
              <a:t> data </a:t>
            </a:r>
            <a:r>
              <a:rPr lang="pt-BR" sz="1500" b="0" dirty="0" err="1"/>
              <a:t>and</a:t>
            </a:r>
            <a:r>
              <a:rPr lang="pt-BR" sz="1500" b="0" dirty="0"/>
              <a:t> </a:t>
            </a:r>
            <a:r>
              <a:rPr lang="pt-BR" sz="1500" b="0" dirty="0" err="1"/>
              <a:t>the</a:t>
            </a:r>
            <a:r>
              <a:rPr lang="pt-BR" sz="1500" b="0" dirty="0"/>
              <a:t> </a:t>
            </a:r>
            <a:r>
              <a:rPr lang="pt-BR" sz="1500" b="0" dirty="0" err="1"/>
              <a:t>analysis</a:t>
            </a:r>
            <a:r>
              <a:rPr lang="pt-BR" sz="1500" b="0" dirty="0"/>
              <a:t> </a:t>
            </a:r>
            <a:r>
              <a:rPr lang="pt-BR" sz="1500" b="0" dirty="0" err="1"/>
              <a:t>of</a:t>
            </a:r>
            <a:r>
              <a:rPr lang="pt-BR" sz="1500" b="0" dirty="0"/>
              <a:t> </a:t>
            </a:r>
            <a:r>
              <a:rPr lang="pt-BR" sz="1500" b="0" dirty="0" err="1"/>
              <a:t>different</a:t>
            </a:r>
            <a:r>
              <a:rPr lang="pt-BR" sz="1500" b="0" dirty="0"/>
              <a:t> </a:t>
            </a:r>
            <a:r>
              <a:rPr lang="pt-BR" sz="1500" b="0" dirty="0" err="1"/>
              <a:t>scenarios</a:t>
            </a:r>
            <a:r>
              <a:rPr lang="pt-BR" sz="1500" b="0" dirty="0"/>
              <a:t> </a:t>
            </a:r>
            <a:r>
              <a:rPr lang="pt-BR" sz="1500" b="0" dirty="0" err="1"/>
              <a:t>through</a:t>
            </a:r>
            <a:r>
              <a:rPr lang="pt-BR" sz="1500" b="0" dirty="0"/>
              <a:t> </a:t>
            </a:r>
            <a:r>
              <a:rPr lang="pt-BR" sz="1500" b="0" dirty="0" err="1"/>
              <a:t>simple</a:t>
            </a:r>
            <a:r>
              <a:rPr lang="pt-BR" sz="1500" b="0" dirty="0"/>
              <a:t> linear </a:t>
            </a:r>
            <a:r>
              <a:rPr lang="pt-BR" sz="1500" b="0" dirty="0" err="1"/>
              <a:t>regressions</a:t>
            </a:r>
            <a:endParaRPr lang="pt-BR" sz="1500" b="0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5FF3575-4A07-6A4B-89E7-A6BC49DBCBEC}"/>
              </a:ext>
            </a:extLst>
          </p:cNvPr>
          <p:cNvSpPr/>
          <p:nvPr/>
        </p:nvSpPr>
        <p:spPr>
          <a:xfrm>
            <a:off x="737999" y="2248060"/>
            <a:ext cx="8535990" cy="355201"/>
          </a:xfrm>
          <a:prstGeom prst="rect">
            <a:avLst/>
          </a:prstGeom>
          <a:solidFill>
            <a:schemeClr val="accent4">
              <a:lumMod val="25000"/>
            </a:schemeClr>
          </a:solidFill>
          <a:ln w="28575">
            <a:noFill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72000" rIns="72000" bIns="72000" rtlCol="0" anchor="ctr" anchorCtr="0">
            <a:noAutofit/>
          </a:bodyPr>
          <a:lstStyle/>
          <a:p>
            <a:pPr>
              <a:lnSpc>
                <a:spcPct val="90000"/>
              </a:lnSpc>
              <a:buClr>
                <a:schemeClr val="tx1"/>
              </a:buClr>
              <a:buSzPct val="100000"/>
            </a:pPr>
            <a:r>
              <a:rPr lang="pt-BR" sz="1800" dirty="0" err="1">
                <a:solidFill>
                  <a:schemeClr val="bg1"/>
                </a:solidFill>
                <a:sym typeface="+mn-lt"/>
              </a:rPr>
              <a:t>Step</a:t>
            </a:r>
            <a:r>
              <a:rPr lang="pt-BR" sz="1800" dirty="0">
                <a:solidFill>
                  <a:schemeClr val="bg1"/>
                </a:solidFill>
                <a:sym typeface="+mn-lt"/>
              </a:rPr>
              <a:t> 3</a:t>
            </a:r>
            <a:r>
              <a:rPr lang="pt-BR" sz="1800" b="0" dirty="0">
                <a:solidFill>
                  <a:schemeClr val="bg1"/>
                </a:solidFill>
                <a:sym typeface="+mn-lt"/>
              </a:rPr>
              <a:t> – </a:t>
            </a:r>
            <a:r>
              <a:rPr lang="pt-BR" sz="1800" b="0" dirty="0" err="1">
                <a:solidFill>
                  <a:schemeClr val="bg1"/>
                </a:solidFill>
                <a:sym typeface="+mn-lt"/>
              </a:rPr>
              <a:t>Cleaning</a:t>
            </a:r>
            <a:r>
              <a:rPr lang="pt-BR" sz="1800" b="0" dirty="0">
                <a:solidFill>
                  <a:schemeClr val="bg1"/>
                </a:solidFill>
                <a:sym typeface="+mn-lt"/>
              </a:rPr>
              <a:t> </a:t>
            </a:r>
            <a:r>
              <a:rPr lang="pt-BR" sz="1800" b="0" dirty="0" err="1">
                <a:solidFill>
                  <a:schemeClr val="bg1"/>
                </a:solidFill>
                <a:sym typeface="+mn-lt"/>
              </a:rPr>
              <a:t>and</a:t>
            </a:r>
            <a:r>
              <a:rPr lang="pt-BR" sz="1800" b="0" dirty="0">
                <a:solidFill>
                  <a:schemeClr val="bg1"/>
                </a:solidFill>
                <a:sym typeface="+mn-lt"/>
              </a:rPr>
              <a:t> </a:t>
            </a:r>
            <a:r>
              <a:rPr lang="pt-BR" sz="1800" b="0" dirty="0" err="1">
                <a:solidFill>
                  <a:schemeClr val="bg1"/>
                </a:solidFill>
                <a:sym typeface="+mn-lt"/>
              </a:rPr>
              <a:t>joining</a:t>
            </a:r>
            <a:r>
              <a:rPr lang="pt-BR" sz="1800" b="0" dirty="0">
                <a:solidFill>
                  <a:schemeClr val="bg1"/>
                </a:solidFill>
                <a:sym typeface="+mn-lt"/>
              </a:rPr>
              <a:t> data </a:t>
            </a:r>
            <a:r>
              <a:rPr lang="pt-BR" sz="1800" b="0" dirty="0" err="1">
                <a:solidFill>
                  <a:schemeClr val="bg1"/>
                </a:solidFill>
                <a:sym typeface="+mn-lt"/>
              </a:rPr>
              <a:t>and</a:t>
            </a:r>
            <a:r>
              <a:rPr lang="pt-BR" sz="1800" b="0" dirty="0">
                <a:solidFill>
                  <a:schemeClr val="bg1"/>
                </a:solidFill>
                <a:sym typeface="+mn-lt"/>
              </a:rPr>
              <a:t> </a:t>
            </a:r>
            <a:r>
              <a:rPr lang="pt-BR" sz="1800" b="0" dirty="0" err="1">
                <a:solidFill>
                  <a:schemeClr val="bg1"/>
                </a:solidFill>
                <a:sym typeface="+mn-lt"/>
              </a:rPr>
              <a:t>analysing</a:t>
            </a:r>
            <a:r>
              <a:rPr lang="pt-BR" sz="1800" b="0" dirty="0">
                <a:solidFill>
                  <a:schemeClr val="bg1"/>
                </a:solidFill>
                <a:sym typeface="+mn-lt"/>
              </a:rPr>
              <a:t> </a:t>
            </a:r>
            <a:r>
              <a:rPr lang="pt-BR" sz="1800" b="0" dirty="0" err="1">
                <a:solidFill>
                  <a:schemeClr val="bg1"/>
                </a:solidFill>
                <a:sym typeface="+mn-lt"/>
              </a:rPr>
              <a:t>the</a:t>
            </a:r>
            <a:r>
              <a:rPr lang="pt-BR" sz="1800" b="0" dirty="0">
                <a:solidFill>
                  <a:schemeClr val="bg1"/>
                </a:solidFill>
                <a:sym typeface="+mn-lt"/>
              </a:rPr>
              <a:t> </a:t>
            </a:r>
            <a:r>
              <a:rPr lang="pt-BR" sz="1800" b="0" dirty="0" err="1">
                <a:solidFill>
                  <a:schemeClr val="bg1"/>
                </a:solidFill>
                <a:sym typeface="+mn-lt"/>
              </a:rPr>
              <a:t>correlation</a:t>
            </a:r>
            <a:r>
              <a:rPr lang="pt-BR" sz="1800" b="0" dirty="0">
                <a:solidFill>
                  <a:schemeClr val="bg1"/>
                </a:solidFill>
                <a:sym typeface="+mn-lt"/>
              </a:rPr>
              <a:t> </a:t>
            </a:r>
            <a:r>
              <a:rPr lang="pt-BR" sz="1800" b="0" dirty="0" err="1">
                <a:solidFill>
                  <a:schemeClr val="bg1"/>
                </a:solidFill>
                <a:sym typeface="+mn-lt"/>
              </a:rPr>
              <a:t>between</a:t>
            </a:r>
            <a:r>
              <a:rPr lang="pt-BR" sz="1800" b="0" dirty="0">
                <a:solidFill>
                  <a:schemeClr val="bg1"/>
                </a:solidFill>
                <a:sym typeface="+mn-lt"/>
              </a:rPr>
              <a:t> </a:t>
            </a:r>
            <a:r>
              <a:rPr lang="pt-BR" sz="1800" b="0" dirty="0" err="1">
                <a:solidFill>
                  <a:schemeClr val="bg1"/>
                </a:solidFill>
                <a:sym typeface="+mn-lt"/>
              </a:rPr>
              <a:t>variables</a:t>
            </a:r>
            <a:endParaRPr lang="pt-BR" sz="1800" b="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537F03C-627E-654B-9257-DBF34DF8589D}"/>
              </a:ext>
            </a:extLst>
          </p:cNvPr>
          <p:cNvSpPr/>
          <p:nvPr/>
        </p:nvSpPr>
        <p:spPr>
          <a:xfrm>
            <a:off x="308756" y="249380"/>
            <a:ext cx="285008" cy="285008"/>
          </a:xfrm>
          <a:prstGeom prst="rect">
            <a:avLst/>
          </a:prstGeom>
          <a:solidFill>
            <a:schemeClr val="accent3"/>
          </a:solidFill>
          <a:ln w="9525">
            <a:noFill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72000" rIns="72000" bIns="7200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pt-BR" sz="15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1" name="Subtitle">
            <a:extLst>
              <a:ext uri="{FF2B5EF4-FFF2-40B4-BE49-F238E27FC236}">
                <a16:creationId xmlns:a16="http://schemas.microsoft.com/office/drawing/2014/main" id="{DB4FF27B-B7FE-5648-A33A-3F47845EC2F0}"/>
              </a:ext>
            </a:extLst>
          </p:cNvPr>
          <p:cNvSpPr txBox="1">
            <a:spLocks/>
          </p:cNvSpPr>
          <p:nvPr/>
        </p:nvSpPr>
        <p:spPr>
          <a:xfrm>
            <a:off x="646428" y="296880"/>
            <a:ext cx="4346269" cy="180049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90000"/>
              </a:lnSpc>
              <a:buClr>
                <a:schemeClr val="tx1"/>
              </a:buClr>
              <a:buSzPct val="100000"/>
            </a:pPr>
            <a:r>
              <a:rPr lang="pt-BR" b="0" dirty="0" err="1">
                <a:solidFill>
                  <a:schemeClr val="tx2"/>
                </a:solidFill>
                <a:latin typeface="+mn-lt"/>
                <a:sym typeface="+mn-lt"/>
              </a:rPr>
              <a:t>Methodology</a:t>
            </a:r>
            <a:endParaRPr lang="pt-BR" b="0" dirty="0">
              <a:solidFill>
                <a:schemeClr val="tx2"/>
              </a:solidFill>
              <a:latin typeface="+mn-lt"/>
              <a:sym typeface="+mn-lt"/>
            </a:endParaRP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B8376BC7-6F85-D244-964B-270549EC6D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766" y="2951508"/>
            <a:ext cx="570866" cy="66601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42215FF8-049B-6B43-BE2A-AFF440B937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774" y="2942850"/>
            <a:ext cx="570866" cy="66601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FC2CAC4F-C39C-1041-BC17-DFADCF5077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774" y="4048328"/>
            <a:ext cx="570866" cy="66601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1E398A0A-DE3C-A147-8532-2A9DEC8CA3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774" y="5239999"/>
            <a:ext cx="570866" cy="66601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980F2FCF-CD34-304A-BB90-EB459C1E764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61" b="50000"/>
          <a:stretch/>
        </p:blipFill>
        <p:spPr>
          <a:xfrm>
            <a:off x="2283407" y="3626473"/>
            <a:ext cx="1422400" cy="268276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FEDE9CDF-9B1A-CA4D-85F6-B8CA278129F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26949"/>
          <a:stretch/>
        </p:blipFill>
        <p:spPr>
          <a:xfrm>
            <a:off x="861007" y="3650252"/>
            <a:ext cx="1422400" cy="231266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41C1CD9A-C3B7-3A44-BAC0-D9D150B067C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098"/>
          <a:stretch/>
        </p:blipFill>
        <p:spPr>
          <a:xfrm>
            <a:off x="861007" y="4770603"/>
            <a:ext cx="1422400" cy="249841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7687DA4A-0344-544B-ACB5-443F42BF643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575"/>
          <a:stretch/>
        </p:blipFill>
        <p:spPr>
          <a:xfrm>
            <a:off x="861007" y="5962437"/>
            <a:ext cx="1422400" cy="255085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32AEFDDE-4E49-584A-8990-3C89DA1FE4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766" y="4056986"/>
            <a:ext cx="570866" cy="66601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EF247393-71B0-3D4E-8056-9AA85333CC5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61" b="50000"/>
          <a:stretch/>
        </p:blipFill>
        <p:spPr>
          <a:xfrm>
            <a:off x="2283407" y="4731951"/>
            <a:ext cx="1422400" cy="268276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38408ED9-DE46-9A40-A015-CE22BD2E36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766" y="5254473"/>
            <a:ext cx="570866" cy="666010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274F809B-AAEA-5844-86B1-C83AA57CB93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61" b="50000"/>
          <a:stretch/>
        </p:blipFill>
        <p:spPr>
          <a:xfrm>
            <a:off x="2283407" y="5929438"/>
            <a:ext cx="1422400" cy="26827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F685B877-05DF-3948-8838-838F5A9B687D}"/>
              </a:ext>
            </a:extLst>
          </p:cNvPr>
          <p:cNvSpPr/>
          <p:nvPr/>
        </p:nvSpPr>
        <p:spPr>
          <a:xfrm>
            <a:off x="1962298" y="2789271"/>
            <a:ext cx="5164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accent3">
                    <a:lumMod val="90000"/>
                    <a:lumOff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328748D0-DC63-D146-99AC-C603DC423A75}"/>
              </a:ext>
            </a:extLst>
          </p:cNvPr>
          <p:cNvSpPr/>
          <p:nvPr/>
        </p:nvSpPr>
        <p:spPr>
          <a:xfrm>
            <a:off x="1962298" y="3919668"/>
            <a:ext cx="5164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accent3">
                    <a:lumMod val="90000"/>
                    <a:lumOff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42B47F80-C193-8D48-A65A-15E46F03BF60}"/>
              </a:ext>
            </a:extLst>
          </p:cNvPr>
          <p:cNvSpPr/>
          <p:nvPr/>
        </p:nvSpPr>
        <p:spPr>
          <a:xfrm>
            <a:off x="1962298" y="5103997"/>
            <a:ext cx="5164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accent3">
                    <a:lumMod val="90000"/>
                    <a:lumOff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C3C6B321-960D-904F-BE70-A66703739CA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970" y="3447955"/>
            <a:ext cx="4992697" cy="2655541"/>
          </a:xfrm>
          <a:prstGeom prst="rect">
            <a:avLst/>
          </a:prstGeom>
        </p:spPr>
      </p:pic>
      <p:sp>
        <p:nvSpPr>
          <p:cNvPr id="38" name="Retângulo 37">
            <a:extLst>
              <a:ext uri="{FF2B5EF4-FFF2-40B4-BE49-F238E27FC236}">
                <a16:creationId xmlns:a16="http://schemas.microsoft.com/office/drawing/2014/main" id="{B8B24C80-AC10-C04E-91B9-1DC53E8EACBD}"/>
              </a:ext>
            </a:extLst>
          </p:cNvPr>
          <p:cNvSpPr/>
          <p:nvPr/>
        </p:nvSpPr>
        <p:spPr>
          <a:xfrm>
            <a:off x="4053205" y="6272842"/>
            <a:ext cx="5220783" cy="280358"/>
          </a:xfrm>
          <a:prstGeom prst="rect">
            <a:avLst/>
          </a:prstGeom>
          <a:noFill/>
          <a:ln w="28575">
            <a:noFill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72000" rIns="72000" bIns="7200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pt-BR" sz="1100" b="0" dirty="0">
                <a:hlinkClick r:id="rId10"/>
              </a:rPr>
              <a:t>https://heloisadutcosky.shinyapps.io/crypto/</a:t>
            </a:r>
            <a:endParaRPr lang="pt-BR" sz="1100" b="0" dirty="0"/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pt-BR" sz="1100" b="0" dirty="0"/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pt-BR" sz="1100" b="0" dirty="0"/>
          </a:p>
        </p:txBody>
      </p:sp>
    </p:spTree>
    <p:extLst>
      <p:ext uri="{BB962C8B-B14F-4D97-AF65-F5344CB8AC3E}">
        <p14:creationId xmlns:p14="http://schemas.microsoft.com/office/powerpoint/2010/main" val="1077172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Object 18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7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07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19" name="Object 18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7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008" y="720012"/>
            <a:ext cx="8753315" cy="747897"/>
          </a:xfrm>
        </p:spPr>
        <p:txBody>
          <a:bodyPr/>
          <a:lstStyle/>
          <a:p>
            <a:r>
              <a:rPr lang="pt-BR" dirty="0"/>
              <a:t>The </a:t>
            </a:r>
            <a:r>
              <a:rPr lang="pt-BR" dirty="0" err="1"/>
              <a:t>cryptocurrency</a:t>
            </a:r>
            <a:r>
              <a:rPr lang="pt-BR" dirty="0"/>
              <a:t> </a:t>
            </a:r>
            <a:r>
              <a:rPr lang="pt-BR" dirty="0" err="1"/>
              <a:t>market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influenced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stocks </a:t>
            </a:r>
            <a:r>
              <a:rPr lang="pt-BR" dirty="0" err="1"/>
              <a:t>market</a:t>
            </a:r>
            <a:r>
              <a:rPr lang="pt-BR" dirty="0"/>
              <a:t>. Dow Jones </a:t>
            </a:r>
            <a:r>
              <a:rPr lang="pt-BR" dirty="0" err="1"/>
              <a:t>movements</a:t>
            </a:r>
            <a:r>
              <a:rPr lang="pt-BR" dirty="0"/>
              <a:t> show no </a:t>
            </a:r>
            <a:r>
              <a:rPr lang="pt-BR" dirty="0" err="1"/>
              <a:t>correlation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Bitcoin</a:t>
            </a:r>
            <a:r>
              <a:rPr lang="pt-BR" dirty="0"/>
              <a:t> </a:t>
            </a:r>
            <a:r>
              <a:rPr lang="pt-BR" dirty="0" err="1"/>
              <a:t>or</a:t>
            </a:r>
            <a:r>
              <a:rPr lang="pt-BR" dirty="0"/>
              <a:t> </a:t>
            </a:r>
            <a:r>
              <a:rPr lang="pt-BR" dirty="0" err="1"/>
              <a:t>other</a:t>
            </a:r>
            <a:r>
              <a:rPr lang="pt-BR" dirty="0"/>
              <a:t> </a:t>
            </a:r>
            <a:r>
              <a:rPr lang="pt-BR" dirty="0" err="1"/>
              <a:t>coins</a:t>
            </a:r>
            <a:endParaRPr lang="pt-BR" dirty="0"/>
          </a:p>
        </p:txBody>
      </p:sp>
      <p:sp>
        <p:nvSpPr>
          <p:cNvPr id="48" name="Subtitle"/>
          <p:cNvSpPr txBox="1">
            <a:spLocks/>
          </p:cNvSpPr>
          <p:nvPr/>
        </p:nvSpPr>
        <p:spPr>
          <a:xfrm>
            <a:off x="738000" y="1710008"/>
            <a:ext cx="8535989" cy="290849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90000"/>
              </a:lnSpc>
              <a:buClr>
                <a:schemeClr val="tx1"/>
              </a:buClr>
              <a:buSzPct val="100000"/>
            </a:pPr>
            <a:r>
              <a:rPr lang="pt-BR" sz="2100" b="0" dirty="0" err="1">
                <a:solidFill>
                  <a:schemeClr val="tx2"/>
                </a:solidFill>
                <a:latin typeface="+mn-lt"/>
                <a:sym typeface="+mn-lt"/>
              </a:rPr>
              <a:t>Correlation</a:t>
            </a:r>
            <a:r>
              <a:rPr lang="pt-BR" sz="2100" b="0" dirty="0">
                <a:solidFill>
                  <a:schemeClr val="tx2"/>
                </a:solidFill>
                <a:latin typeface="+mn-lt"/>
                <a:sym typeface="+mn-lt"/>
              </a:rPr>
              <a:t> </a:t>
            </a:r>
            <a:r>
              <a:rPr lang="pt-BR" sz="2100" b="0" dirty="0" err="1">
                <a:solidFill>
                  <a:schemeClr val="tx2"/>
                </a:solidFill>
                <a:latin typeface="+mn-lt"/>
                <a:sym typeface="+mn-lt"/>
              </a:rPr>
              <a:t>between</a:t>
            </a:r>
            <a:r>
              <a:rPr lang="pt-BR" sz="2100" b="0" dirty="0">
                <a:solidFill>
                  <a:schemeClr val="tx2"/>
                </a:solidFill>
                <a:latin typeface="+mn-lt"/>
                <a:sym typeface="+mn-lt"/>
              </a:rPr>
              <a:t> Dow Jones </a:t>
            </a:r>
            <a:r>
              <a:rPr lang="pt-BR" sz="2100" b="0" dirty="0" err="1">
                <a:solidFill>
                  <a:schemeClr val="tx2"/>
                </a:solidFill>
                <a:sym typeface="+mn-lt"/>
              </a:rPr>
              <a:t>and</a:t>
            </a:r>
            <a:r>
              <a:rPr lang="pt-BR" sz="2100" b="0" dirty="0">
                <a:solidFill>
                  <a:schemeClr val="tx2"/>
                </a:solidFill>
                <a:sym typeface="+mn-lt"/>
              </a:rPr>
              <a:t> </a:t>
            </a:r>
            <a:r>
              <a:rPr lang="pt-BR" sz="2100" b="0" dirty="0" err="1">
                <a:solidFill>
                  <a:schemeClr val="tx2"/>
                </a:solidFill>
                <a:sym typeface="+mn-lt"/>
              </a:rPr>
              <a:t>cryptocurrencies</a:t>
            </a:r>
            <a:r>
              <a:rPr lang="pt-BR" sz="2100" b="0" dirty="0">
                <a:solidFill>
                  <a:schemeClr val="tx2"/>
                </a:solidFill>
                <a:sym typeface="+mn-lt"/>
              </a:rPr>
              <a:t> </a:t>
            </a:r>
            <a:r>
              <a:rPr lang="pt-BR" sz="2100" b="0" dirty="0" err="1">
                <a:solidFill>
                  <a:schemeClr val="tx2"/>
                </a:solidFill>
                <a:latin typeface="+mn-lt"/>
                <a:sym typeface="+mn-lt"/>
              </a:rPr>
              <a:t>daily</a:t>
            </a:r>
            <a:r>
              <a:rPr lang="pt-BR" sz="2100" b="0" dirty="0">
                <a:solidFill>
                  <a:schemeClr val="tx2"/>
                </a:solidFill>
                <a:latin typeface="+mn-lt"/>
                <a:sym typeface="+mn-lt"/>
              </a:rPr>
              <a:t> </a:t>
            </a:r>
            <a:r>
              <a:rPr lang="pt-BR" sz="2100" b="0" dirty="0" err="1">
                <a:solidFill>
                  <a:schemeClr val="tx2"/>
                </a:solidFill>
                <a:latin typeface="+mn-lt"/>
                <a:sym typeface="+mn-lt"/>
              </a:rPr>
              <a:t>movements</a:t>
            </a:r>
            <a:endParaRPr lang="pt-BR" sz="2100" b="0" dirty="0">
              <a:solidFill>
                <a:schemeClr val="tx2"/>
              </a:solidFill>
              <a:latin typeface="+mn-lt"/>
              <a:sym typeface="+mn-lt"/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537F03C-627E-654B-9257-DBF34DF8589D}"/>
              </a:ext>
            </a:extLst>
          </p:cNvPr>
          <p:cNvSpPr/>
          <p:nvPr/>
        </p:nvSpPr>
        <p:spPr>
          <a:xfrm>
            <a:off x="308756" y="249380"/>
            <a:ext cx="285008" cy="285008"/>
          </a:xfrm>
          <a:prstGeom prst="rect">
            <a:avLst/>
          </a:prstGeom>
          <a:solidFill>
            <a:schemeClr val="accent3"/>
          </a:solidFill>
          <a:ln w="9525">
            <a:noFill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72000" rIns="72000" bIns="7200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pt-BR" sz="15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Subtitle">
            <a:extLst>
              <a:ext uri="{FF2B5EF4-FFF2-40B4-BE49-F238E27FC236}">
                <a16:creationId xmlns:a16="http://schemas.microsoft.com/office/drawing/2014/main" id="{DB4FF27B-B7FE-5648-A33A-3F47845EC2F0}"/>
              </a:ext>
            </a:extLst>
          </p:cNvPr>
          <p:cNvSpPr txBox="1">
            <a:spLocks/>
          </p:cNvSpPr>
          <p:nvPr/>
        </p:nvSpPr>
        <p:spPr>
          <a:xfrm>
            <a:off x="646428" y="296880"/>
            <a:ext cx="4346269" cy="180049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90000"/>
              </a:lnSpc>
              <a:buClr>
                <a:schemeClr val="tx1"/>
              </a:buClr>
              <a:buSzPct val="100000"/>
            </a:pPr>
            <a:r>
              <a:rPr lang="pt-BR" b="0" dirty="0" err="1">
                <a:solidFill>
                  <a:schemeClr val="tx2"/>
                </a:solidFill>
                <a:latin typeface="+mn-lt"/>
                <a:sym typeface="+mn-lt"/>
              </a:rPr>
              <a:t>Results</a:t>
            </a:r>
            <a:endParaRPr lang="pt-BR" b="0" dirty="0">
              <a:solidFill>
                <a:schemeClr val="tx2"/>
              </a:solidFill>
              <a:latin typeface="+mn-lt"/>
              <a:sym typeface="+mn-lt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511384A-D454-7944-8996-3721C97022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28" y="2282166"/>
            <a:ext cx="6212409" cy="341866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B2F2375A-3C05-0946-A7C9-F86FD91A5A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386" y="2347167"/>
            <a:ext cx="2733236" cy="93589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90AACBE5-2270-E14C-AA65-B2C2CE15D20E}"/>
              </a:ext>
            </a:extLst>
          </p:cNvPr>
          <p:cNvSpPr/>
          <p:nvPr/>
        </p:nvSpPr>
        <p:spPr>
          <a:xfrm>
            <a:off x="7188150" y="5172850"/>
            <a:ext cx="2303173" cy="83764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72000" rIns="72000" bIns="72000" rtlCol="0" anchor="t" anchorCtr="0">
            <a:noAutofit/>
          </a:bodyPr>
          <a:lstStyle/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pt-BR" sz="1500" dirty="0"/>
              <a:t>Dow Jones</a:t>
            </a:r>
          </a:p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pt-BR" sz="1100" b="0" dirty="0"/>
              <a:t>US Stock Market Index – 30 </a:t>
            </a:r>
            <a:r>
              <a:rPr lang="pt-BR" sz="1100" b="0" dirty="0" err="1"/>
              <a:t>of</a:t>
            </a:r>
            <a:r>
              <a:rPr lang="pt-BR" sz="1100" b="0" dirty="0"/>
              <a:t> </a:t>
            </a:r>
            <a:r>
              <a:rPr lang="pt-BR" sz="1100" b="0" dirty="0" err="1"/>
              <a:t>the</a:t>
            </a:r>
            <a:r>
              <a:rPr lang="pt-BR" sz="1100" b="0" dirty="0"/>
              <a:t> </a:t>
            </a:r>
            <a:r>
              <a:rPr lang="pt-BR" sz="1100" b="0" dirty="0" err="1"/>
              <a:t>most</a:t>
            </a:r>
            <a:r>
              <a:rPr lang="pt-BR" sz="1100" b="0" dirty="0"/>
              <a:t> </a:t>
            </a:r>
            <a:r>
              <a:rPr lang="pt-BR" sz="1100" b="0" dirty="0" err="1"/>
              <a:t>important</a:t>
            </a:r>
            <a:r>
              <a:rPr lang="pt-BR" sz="1100" b="0" dirty="0"/>
              <a:t> industrial stocks</a:t>
            </a:r>
          </a:p>
        </p:txBody>
      </p:sp>
    </p:spTree>
    <p:extLst>
      <p:ext uri="{BB962C8B-B14F-4D97-AF65-F5344CB8AC3E}">
        <p14:creationId xmlns:p14="http://schemas.microsoft.com/office/powerpoint/2010/main" val="1244587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Object 18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7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09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19" name="Object 18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7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008" y="720012"/>
            <a:ext cx="8753315" cy="747897"/>
          </a:xfrm>
        </p:spPr>
        <p:txBody>
          <a:bodyPr/>
          <a:lstStyle/>
          <a:p>
            <a:r>
              <a:rPr lang="pt-BR" dirty="0" err="1"/>
              <a:t>Nevertheless</a:t>
            </a:r>
            <a:r>
              <a:rPr lang="pt-BR" dirty="0"/>
              <a:t>, </a:t>
            </a:r>
            <a:r>
              <a:rPr lang="pt-BR" dirty="0" err="1"/>
              <a:t>most</a:t>
            </a:r>
            <a:r>
              <a:rPr lang="pt-BR" dirty="0"/>
              <a:t> </a:t>
            </a:r>
            <a:r>
              <a:rPr lang="pt-BR" dirty="0" err="1"/>
              <a:t>coins</a:t>
            </a:r>
            <a:r>
              <a:rPr lang="pt-BR" dirty="0"/>
              <a:t> </a:t>
            </a:r>
            <a:r>
              <a:rPr lang="pt-BR" dirty="0" err="1"/>
              <a:t>seem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follow</a:t>
            </a:r>
            <a:r>
              <a:rPr lang="pt-BR" dirty="0"/>
              <a:t> </a:t>
            </a:r>
            <a:r>
              <a:rPr lang="pt-BR" dirty="0" err="1"/>
              <a:t>Bitcoins</a:t>
            </a:r>
            <a:r>
              <a:rPr lang="pt-BR" dirty="0"/>
              <a:t> Market </a:t>
            </a:r>
            <a:r>
              <a:rPr lang="pt-BR" dirty="0" err="1"/>
              <a:t>movements</a:t>
            </a:r>
            <a:r>
              <a:rPr lang="pt-BR" dirty="0"/>
              <a:t>, </a:t>
            </a:r>
            <a:r>
              <a:rPr lang="pt-BR" dirty="0" err="1"/>
              <a:t>having</a:t>
            </a:r>
            <a:r>
              <a:rPr lang="pt-BR" dirty="0"/>
              <a:t> high </a:t>
            </a:r>
            <a:r>
              <a:rPr lang="pt-BR" dirty="0" err="1"/>
              <a:t>correlations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daily</a:t>
            </a:r>
            <a:r>
              <a:rPr lang="pt-BR" dirty="0"/>
              <a:t> </a:t>
            </a:r>
            <a:r>
              <a:rPr lang="pt-BR" dirty="0" err="1"/>
              <a:t>movements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volatility</a:t>
            </a:r>
            <a:endParaRPr lang="pt-BR" dirty="0"/>
          </a:p>
        </p:txBody>
      </p:sp>
      <p:sp>
        <p:nvSpPr>
          <p:cNvPr id="48" name="Subtitle"/>
          <p:cNvSpPr txBox="1">
            <a:spLocks/>
          </p:cNvSpPr>
          <p:nvPr/>
        </p:nvSpPr>
        <p:spPr>
          <a:xfrm>
            <a:off x="738000" y="1710008"/>
            <a:ext cx="8535989" cy="290849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90000"/>
              </a:lnSpc>
              <a:buClr>
                <a:schemeClr val="tx1"/>
              </a:buClr>
              <a:buSzPct val="100000"/>
            </a:pPr>
            <a:r>
              <a:rPr lang="pt-BR" sz="2100" b="0" dirty="0" err="1">
                <a:solidFill>
                  <a:schemeClr val="tx2"/>
                </a:solidFill>
                <a:sym typeface="+mn-lt"/>
              </a:rPr>
              <a:t>Correlation</a:t>
            </a:r>
            <a:r>
              <a:rPr lang="pt-BR" sz="2100" b="0" dirty="0">
                <a:solidFill>
                  <a:schemeClr val="tx2"/>
                </a:solidFill>
                <a:sym typeface="+mn-lt"/>
              </a:rPr>
              <a:t> </a:t>
            </a:r>
            <a:r>
              <a:rPr lang="pt-BR" sz="2100" b="0" dirty="0" err="1">
                <a:solidFill>
                  <a:schemeClr val="tx2"/>
                </a:solidFill>
                <a:sym typeface="+mn-lt"/>
              </a:rPr>
              <a:t>between</a:t>
            </a:r>
            <a:r>
              <a:rPr lang="pt-BR" sz="2100" b="0" dirty="0">
                <a:solidFill>
                  <a:schemeClr val="tx2"/>
                </a:solidFill>
                <a:sym typeface="+mn-lt"/>
              </a:rPr>
              <a:t> </a:t>
            </a:r>
            <a:r>
              <a:rPr lang="pt-BR" sz="2100" b="0" dirty="0" err="1">
                <a:solidFill>
                  <a:schemeClr val="tx2"/>
                </a:solidFill>
                <a:sym typeface="+mn-lt"/>
              </a:rPr>
              <a:t>cryptocurrencies</a:t>
            </a:r>
            <a:r>
              <a:rPr lang="pt-BR" sz="2100" b="0" dirty="0">
                <a:solidFill>
                  <a:schemeClr val="tx2"/>
                </a:solidFill>
                <a:sym typeface="+mn-lt"/>
              </a:rPr>
              <a:t> </a:t>
            </a:r>
            <a:r>
              <a:rPr lang="pt-BR" sz="2100" b="0" dirty="0" err="1">
                <a:solidFill>
                  <a:schemeClr val="tx2"/>
                </a:solidFill>
                <a:sym typeface="+mn-lt"/>
              </a:rPr>
              <a:t>groups</a:t>
            </a:r>
            <a:r>
              <a:rPr lang="pt-BR" sz="2100" b="0" dirty="0">
                <a:solidFill>
                  <a:schemeClr val="tx2"/>
                </a:solidFill>
                <a:sym typeface="+mn-lt"/>
              </a:rPr>
              <a:t> </a:t>
            </a:r>
            <a:r>
              <a:rPr lang="pt-BR" sz="2100" b="0" dirty="0" err="1">
                <a:solidFill>
                  <a:schemeClr val="tx2"/>
                </a:solidFill>
                <a:sym typeface="+mn-lt"/>
              </a:rPr>
              <a:t>daily</a:t>
            </a:r>
            <a:r>
              <a:rPr lang="pt-BR" sz="2100" b="0" dirty="0">
                <a:solidFill>
                  <a:schemeClr val="tx2"/>
                </a:solidFill>
                <a:sym typeface="+mn-lt"/>
              </a:rPr>
              <a:t> </a:t>
            </a:r>
            <a:r>
              <a:rPr lang="pt-BR" sz="2100" b="0" dirty="0" err="1">
                <a:solidFill>
                  <a:schemeClr val="tx2"/>
                </a:solidFill>
                <a:sym typeface="+mn-lt"/>
              </a:rPr>
              <a:t>movements</a:t>
            </a:r>
            <a:r>
              <a:rPr lang="pt-BR" sz="2100" b="0" dirty="0">
                <a:solidFill>
                  <a:schemeClr val="tx2"/>
                </a:solidFill>
                <a:sym typeface="+mn-lt"/>
              </a:rPr>
              <a:t> </a:t>
            </a:r>
            <a:r>
              <a:rPr lang="pt-BR" sz="2100" b="0" dirty="0" err="1">
                <a:solidFill>
                  <a:schemeClr val="tx2"/>
                </a:solidFill>
                <a:sym typeface="+mn-lt"/>
              </a:rPr>
              <a:t>and</a:t>
            </a:r>
            <a:r>
              <a:rPr lang="pt-BR" sz="2100" b="0" dirty="0">
                <a:solidFill>
                  <a:schemeClr val="tx2"/>
                </a:solidFill>
                <a:sym typeface="+mn-lt"/>
              </a:rPr>
              <a:t> </a:t>
            </a:r>
            <a:r>
              <a:rPr lang="pt-BR" sz="2100" b="0" dirty="0" err="1">
                <a:solidFill>
                  <a:schemeClr val="tx2"/>
                </a:solidFill>
                <a:sym typeface="+mn-lt"/>
              </a:rPr>
              <a:t>volatility</a:t>
            </a:r>
            <a:endParaRPr lang="pt-BR" sz="2100" b="0" dirty="0">
              <a:solidFill>
                <a:schemeClr val="tx2"/>
              </a:solidFill>
              <a:sym typeface="+mn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E4C16CC-E895-9F4D-AC6C-63EBC831B02D}"/>
              </a:ext>
            </a:extLst>
          </p:cNvPr>
          <p:cNvSpPr/>
          <p:nvPr/>
        </p:nvSpPr>
        <p:spPr>
          <a:xfrm>
            <a:off x="738000" y="2235757"/>
            <a:ext cx="2665599" cy="723344"/>
          </a:xfrm>
          <a:prstGeom prst="rect">
            <a:avLst/>
          </a:prstGeom>
          <a:solidFill>
            <a:srgbClr val="F2B9B3"/>
          </a:solidFill>
          <a:ln w="28575">
            <a:noFill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72000" rIns="72000" bIns="72000" rtlCol="0" anchor="t" anchorCtr="0">
            <a:noAutofit/>
          </a:bodyPr>
          <a:lstStyle/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pt-BR" sz="1500" dirty="0" err="1"/>
              <a:t>Bitcoin</a:t>
            </a:r>
            <a:endParaRPr lang="pt-BR" sz="1500" dirty="0"/>
          </a:p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pt-BR" sz="1100" b="0" dirty="0"/>
              <a:t>Includes </a:t>
            </a:r>
            <a:r>
              <a:rPr lang="pt-BR" sz="1100" b="0" dirty="0" err="1"/>
              <a:t>only</a:t>
            </a:r>
            <a:r>
              <a:rPr lang="pt-BR" sz="1100" b="0" dirty="0"/>
              <a:t> </a:t>
            </a:r>
            <a:r>
              <a:rPr lang="pt-BR" sz="1100" b="0" dirty="0" err="1"/>
              <a:t>Bitcoin</a:t>
            </a:r>
            <a:r>
              <a:rPr lang="pt-BR" sz="1100" b="0" dirty="0"/>
              <a:t>, </a:t>
            </a:r>
            <a:r>
              <a:rPr lang="pt-BR" sz="1100" b="0" dirty="0" err="1"/>
              <a:t>which</a:t>
            </a:r>
            <a:r>
              <a:rPr lang="pt-BR" sz="1100" b="0" dirty="0"/>
              <a:t> </a:t>
            </a:r>
            <a:r>
              <a:rPr lang="pt-BR" sz="1100" b="0" dirty="0" err="1"/>
              <a:t>represents</a:t>
            </a:r>
            <a:r>
              <a:rPr lang="pt-BR" sz="1100" b="0" dirty="0"/>
              <a:t> ~90% </a:t>
            </a:r>
            <a:r>
              <a:rPr lang="pt-BR" sz="1100" b="0" dirty="0" err="1"/>
              <a:t>of</a:t>
            </a:r>
            <a:r>
              <a:rPr lang="pt-BR" sz="1100" b="0" dirty="0"/>
              <a:t> </a:t>
            </a:r>
            <a:r>
              <a:rPr lang="pt-BR" sz="1100" b="0" dirty="0" err="1"/>
              <a:t>the</a:t>
            </a:r>
            <a:r>
              <a:rPr lang="pt-BR" sz="1100" b="0" dirty="0"/>
              <a:t> total Market </a:t>
            </a:r>
            <a:r>
              <a:rPr lang="pt-BR" sz="1100" b="0" dirty="0" err="1"/>
              <a:t>cap</a:t>
            </a:r>
            <a:r>
              <a:rPr lang="pt-BR" sz="1100" b="0" dirty="0"/>
              <a:t> </a:t>
            </a:r>
            <a:r>
              <a:rPr lang="pt-BR" sz="1100" b="0" dirty="0" err="1"/>
              <a:t>on</a:t>
            </a:r>
            <a:r>
              <a:rPr lang="pt-BR" sz="1100" b="0" dirty="0"/>
              <a:t> </a:t>
            </a:r>
            <a:r>
              <a:rPr lang="pt-BR" sz="1100" b="0" dirty="0" err="1"/>
              <a:t>crypto</a:t>
            </a:r>
            <a:r>
              <a:rPr lang="pt-BR" sz="1100" b="0" dirty="0"/>
              <a:t> </a:t>
            </a:r>
            <a:r>
              <a:rPr lang="pt-BR" sz="1100" b="0" dirty="0" err="1"/>
              <a:t>currency</a:t>
            </a:r>
            <a:endParaRPr lang="pt-BR" sz="1100" b="0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537F03C-627E-654B-9257-DBF34DF8589D}"/>
              </a:ext>
            </a:extLst>
          </p:cNvPr>
          <p:cNvSpPr/>
          <p:nvPr/>
        </p:nvSpPr>
        <p:spPr>
          <a:xfrm>
            <a:off x="308756" y="249380"/>
            <a:ext cx="285008" cy="285008"/>
          </a:xfrm>
          <a:prstGeom prst="rect">
            <a:avLst/>
          </a:prstGeom>
          <a:solidFill>
            <a:schemeClr val="accent3"/>
          </a:solidFill>
          <a:ln w="9525">
            <a:noFill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72000" rIns="72000" bIns="7200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pt-BR" sz="15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Subtitle">
            <a:extLst>
              <a:ext uri="{FF2B5EF4-FFF2-40B4-BE49-F238E27FC236}">
                <a16:creationId xmlns:a16="http://schemas.microsoft.com/office/drawing/2014/main" id="{DB4FF27B-B7FE-5648-A33A-3F47845EC2F0}"/>
              </a:ext>
            </a:extLst>
          </p:cNvPr>
          <p:cNvSpPr txBox="1">
            <a:spLocks/>
          </p:cNvSpPr>
          <p:nvPr/>
        </p:nvSpPr>
        <p:spPr>
          <a:xfrm>
            <a:off x="646428" y="296880"/>
            <a:ext cx="4346269" cy="180049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90000"/>
              </a:lnSpc>
              <a:buClr>
                <a:schemeClr val="tx1"/>
              </a:buClr>
              <a:buSzPct val="100000"/>
            </a:pPr>
            <a:r>
              <a:rPr lang="pt-BR" b="0" dirty="0" err="1">
                <a:solidFill>
                  <a:schemeClr val="tx2"/>
                </a:solidFill>
                <a:latin typeface="+mn-lt"/>
                <a:sym typeface="+mn-lt"/>
              </a:rPr>
              <a:t>Results</a:t>
            </a:r>
            <a:endParaRPr lang="pt-BR" b="0" dirty="0">
              <a:solidFill>
                <a:schemeClr val="tx2"/>
              </a:solidFill>
              <a:latin typeface="+mn-lt"/>
              <a:sym typeface="+mn-lt"/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CAD3363C-9F01-5E4F-A933-EE87E301BAED}"/>
              </a:ext>
            </a:extLst>
          </p:cNvPr>
          <p:cNvSpPr/>
          <p:nvPr/>
        </p:nvSpPr>
        <p:spPr>
          <a:xfrm>
            <a:off x="3673194" y="2235757"/>
            <a:ext cx="2665599" cy="723344"/>
          </a:xfrm>
          <a:prstGeom prst="rect">
            <a:avLst/>
          </a:prstGeom>
          <a:solidFill>
            <a:srgbClr val="ADCEFF"/>
          </a:solidFill>
          <a:ln w="28575">
            <a:noFill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72000" rIns="72000" bIns="72000" rtlCol="0" anchor="t" anchorCtr="0">
            <a:noAutofit/>
          </a:bodyPr>
          <a:lstStyle/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pt-BR" sz="1500" dirty="0"/>
              <a:t>Top 10 </a:t>
            </a:r>
          </a:p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pt-BR" sz="1100" b="0" dirty="0"/>
              <a:t>Includes </a:t>
            </a:r>
            <a:r>
              <a:rPr lang="pt-BR" sz="1100" b="0" dirty="0" err="1"/>
              <a:t>the</a:t>
            </a:r>
            <a:r>
              <a:rPr lang="pt-BR" sz="1100" b="0" dirty="0"/>
              <a:t> 10 </a:t>
            </a:r>
            <a:r>
              <a:rPr lang="pt-BR" sz="1100" b="0" dirty="0" err="1"/>
              <a:t>coins</a:t>
            </a:r>
            <a:r>
              <a:rPr lang="pt-BR" sz="1100" b="0" dirty="0"/>
              <a:t> </a:t>
            </a:r>
            <a:r>
              <a:rPr lang="pt-BR" sz="1100" b="0" dirty="0" err="1"/>
              <a:t>with</a:t>
            </a:r>
            <a:r>
              <a:rPr lang="pt-BR" sz="1100" b="0" dirty="0"/>
              <a:t> </a:t>
            </a:r>
            <a:r>
              <a:rPr lang="pt-BR" sz="1100" b="0" dirty="0" err="1"/>
              <a:t>the</a:t>
            </a:r>
            <a:r>
              <a:rPr lang="pt-BR" sz="1100" b="0" dirty="0"/>
              <a:t> </a:t>
            </a:r>
            <a:r>
              <a:rPr lang="pt-BR" sz="1100" b="0" dirty="0" err="1"/>
              <a:t>following</a:t>
            </a:r>
            <a:r>
              <a:rPr lang="pt-BR" sz="1100" b="0" dirty="0"/>
              <a:t> </a:t>
            </a:r>
            <a:r>
              <a:rPr lang="pt-BR" sz="1100" b="0" dirty="0" err="1"/>
              <a:t>biggest</a:t>
            </a:r>
            <a:r>
              <a:rPr lang="pt-BR" sz="1100" b="0" dirty="0"/>
              <a:t> Market </a:t>
            </a:r>
            <a:r>
              <a:rPr lang="pt-BR" sz="1100" b="0" dirty="0" err="1"/>
              <a:t>caps</a:t>
            </a:r>
            <a:r>
              <a:rPr lang="pt-BR" sz="1100" b="0" dirty="0"/>
              <a:t>, </a:t>
            </a:r>
            <a:r>
              <a:rPr lang="pt-BR" sz="1100" b="0" dirty="0" err="1"/>
              <a:t>they</a:t>
            </a:r>
            <a:r>
              <a:rPr lang="pt-BR" sz="1100" b="0" dirty="0"/>
              <a:t> sum </a:t>
            </a:r>
            <a:r>
              <a:rPr lang="pt-BR" sz="1100" b="0" dirty="0" err="1"/>
              <a:t>up</a:t>
            </a:r>
            <a:r>
              <a:rPr lang="pt-BR" sz="1100" b="0" dirty="0"/>
              <a:t> </a:t>
            </a:r>
            <a:r>
              <a:rPr lang="pt-BR" sz="1100" b="0" dirty="0" err="1"/>
              <a:t>to</a:t>
            </a:r>
            <a:r>
              <a:rPr lang="pt-BR" sz="1100" b="0" dirty="0"/>
              <a:t> </a:t>
            </a:r>
            <a:r>
              <a:rPr lang="pt-BR" sz="1100" b="0" dirty="0" err="1"/>
              <a:t>x</a:t>
            </a:r>
            <a:r>
              <a:rPr lang="pt-BR" sz="1100" b="0" dirty="0"/>
              <a:t> Market </a:t>
            </a:r>
            <a:r>
              <a:rPr lang="pt-BR" sz="1100" b="0" dirty="0" err="1"/>
              <a:t>cap</a:t>
            </a:r>
            <a:r>
              <a:rPr lang="pt-BR" sz="1100" b="0" dirty="0"/>
              <a:t> 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6D7D835-55E7-254F-968F-EC407A7B2E68}"/>
              </a:ext>
            </a:extLst>
          </p:cNvPr>
          <p:cNvSpPr/>
          <p:nvPr/>
        </p:nvSpPr>
        <p:spPr>
          <a:xfrm>
            <a:off x="6608390" y="2235757"/>
            <a:ext cx="2665599" cy="723344"/>
          </a:xfrm>
          <a:prstGeom prst="rect">
            <a:avLst/>
          </a:prstGeom>
          <a:solidFill>
            <a:srgbClr val="D3F2CF"/>
          </a:solidFill>
          <a:ln w="28575">
            <a:noFill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72000" rIns="72000" bIns="72000" rtlCol="0" anchor="t" anchorCtr="0">
            <a:noAutofit/>
          </a:bodyPr>
          <a:lstStyle/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pt-BR" sz="1500" dirty="0" err="1"/>
              <a:t>Small</a:t>
            </a:r>
            <a:r>
              <a:rPr lang="pt-BR" sz="1500" dirty="0"/>
              <a:t> </a:t>
            </a:r>
            <a:r>
              <a:rPr lang="pt-BR" sz="1500" dirty="0" err="1"/>
              <a:t>coins</a:t>
            </a:r>
            <a:endParaRPr lang="pt-BR" sz="1500" dirty="0"/>
          </a:p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pt-BR" sz="1100" b="0" dirty="0" err="1"/>
              <a:t>All</a:t>
            </a:r>
            <a:r>
              <a:rPr lang="pt-BR" sz="1100" b="0" dirty="0"/>
              <a:t> </a:t>
            </a:r>
            <a:r>
              <a:rPr lang="pt-BR" sz="1100" b="0" dirty="0" err="1"/>
              <a:t>of</a:t>
            </a:r>
            <a:r>
              <a:rPr lang="pt-BR" sz="1100" b="0" dirty="0"/>
              <a:t> </a:t>
            </a:r>
            <a:r>
              <a:rPr lang="pt-BR" sz="1100" b="0" dirty="0" err="1"/>
              <a:t>the</a:t>
            </a:r>
            <a:r>
              <a:rPr lang="pt-BR" sz="1100" b="0" dirty="0"/>
              <a:t> </a:t>
            </a:r>
            <a:r>
              <a:rPr lang="pt-BR" sz="1100" b="0" dirty="0" err="1"/>
              <a:t>other</a:t>
            </a:r>
            <a:r>
              <a:rPr lang="pt-BR" sz="1100" b="0" dirty="0"/>
              <a:t> </a:t>
            </a:r>
            <a:r>
              <a:rPr lang="pt-BR" sz="1100" b="0" dirty="0" err="1"/>
              <a:t>coins</a:t>
            </a:r>
            <a:r>
              <a:rPr lang="pt-BR" sz="1100" b="0" dirty="0"/>
              <a:t> </a:t>
            </a:r>
            <a:r>
              <a:rPr lang="pt-BR" sz="1100" b="0" dirty="0" err="1"/>
              <a:t>with</a:t>
            </a:r>
            <a:r>
              <a:rPr lang="pt-BR" sz="1100" b="0" dirty="0"/>
              <a:t> </a:t>
            </a:r>
            <a:r>
              <a:rPr lang="pt-BR" sz="1100" b="0" dirty="0" err="1"/>
              <a:t>information</a:t>
            </a:r>
            <a:r>
              <a:rPr lang="pt-BR" sz="1100" b="0" dirty="0"/>
              <a:t> </a:t>
            </a:r>
            <a:r>
              <a:rPr lang="pt-BR" sz="1100" b="0" dirty="0" err="1"/>
              <a:t>available</a:t>
            </a:r>
            <a:r>
              <a:rPr lang="pt-BR" sz="1100" b="0" dirty="0"/>
              <a:t> </a:t>
            </a:r>
            <a:r>
              <a:rPr lang="pt-BR" sz="1100" b="0" dirty="0" err="1"/>
              <a:t>on</a:t>
            </a:r>
            <a:r>
              <a:rPr lang="pt-BR" sz="1100" b="0" dirty="0"/>
              <a:t> </a:t>
            </a:r>
            <a:r>
              <a:rPr lang="pt-BR" sz="1100" b="0" dirty="0" err="1"/>
              <a:t>CoinMarketCap</a:t>
            </a:r>
            <a:r>
              <a:rPr lang="pt-BR" sz="1100" b="0" dirty="0"/>
              <a:t> (</a:t>
            </a:r>
            <a:r>
              <a:rPr lang="pt-BR" sz="1100" b="0" dirty="0" err="1"/>
              <a:t>around</a:t>
            </a:r>
            <a:r>
              <a:rPr lang="pt-BR" sz="1100" b="0" dirty="0"/>
              <a:t> 2000 </a:t>
            </a:r>
            <a:r>
              <a:rPr lang="pt-BR" sz="1100" b="0" dirty="0" err="1"/>
              <a:t>coins</a:t>
            </a:r>
            <a:r>
              <a:rPr lang="pt-BR" sz="1100" b="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6DC0A4E6-7196-F34D-B9D0-584C1ACEA1FF}"/>
                  </a:ext>
                </a:extLst>
              </p:cNvPr>
              <p:cNvSpPr txBox="1"/>
              <p:nvPr/>
            </p:nvSpPr>
            <p:spPr>
              <a:xfrm>
                <a:off x="738000" y="3220044"/>
                <a:ext cx="4061176" cy="4294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vert="horz"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400"/>
                  </a:spcBef>
                  <a:buClr>
                    <a:srgbClr val="000000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500" b="0" i="1" noProof="0" smtClean="0">
                          <a:latin typeface="Cambria Math" panose="02040503050406030204" pitchFamily="18" charset="0"/>
                          <a:cs typeface="Arial Narrow" pitchFamily="34" charset="0"/>
                        </a:rPr>
                        <m:t>𝐷𝑎𝑖𝑙𝑦</m:t>
                      </m:r>
                      <m:r>
                        <a:rPr lang="en-US" sz="1500" b="0" i="1" noProof="0" smtClean="0">
                          <a:latin typeface="Cambria Math" panose="02040503050406030204" pitchFamily="18" charset="0"/>
                          <a:cs typeface="Arial Narrow" pitchFamily="34" charset="0"/>
                        </a:rPr>
                        <m:t> </m:t>
                      </m:r>
                      <m:r>
                        <a:rPr lang="en-US" sz="1500" b="0" i="1" noProof="0" smtClean="0">
                          <a:latin typeface="Cambria Math" panose="02040503050406030204" pitchFamily="18" charset="0"/>
                          <a:cs typeface="Arial Narrow" pitchFamily="34" charset="0"/>
                        </a:rPr>
                        <m:t>𝑚𝑜𝑣𝑒𝑚𝑒𝑛𝑡𝑠</m:t>
                      </m:r>
                      <m:r>
                        <a:rPr lang="en-US" sz="1500" b="0" i="1" noProof="0" smtClean="0">
                          <a:latin typeface="Cambria Math" panose="02040503050406030204" pitchFamily="18" charset="0"/>
                          <a:cs typeface="Arial Narrow" pitchFamily="34" charset="0"/>
                        </a:rPr>
                        <m:t>= </m:t>
                      </m:r>
                      <m:f>
                        <m:fPr>
                          <m:ctrlPr>
                            <a:rPr lang="en-US" sz="1500" b="0" i="1" noProof="0" smtClean="0">
                              <a:latin typeface="Cambria Math" panose="02040503050406030204" pitchFamily="18" charset="0"/>
                              <a:cs typeface="Arial Narrow" pitchFamily="34" charset="0"/>
                            </a:rPr>
                          </m:ctrlPr>
                        </m:fPr>
                        <m:num>
                          <m:r>
                            <a:rPr lang="en-US" sz="1500" b="0" i="1" noProof="0" smtClean="0">
                              <a:latin typeface="Cambria Math" panose="02040503050406030204" pitchFamily="18" charset="0"/>
                              <a:cs typeface="Arial Narrow" pitchFamily="34" charset="0"/>
                            </a:rPr>
                            <m:t>𝑂𝑝𝑒𝑛</m:t>
                          </m:r>
                          <m:r>
                            <a:rPr lang="en-US" sz="1500" b="0" i="1" noProof="0" smtClean="0">
                              <a:latin typeface="Cambria Math" panose="02040503050406030204" pitchFamily="18" charset="0"/>
                              <a:cs typeface="Arial Narrow" pitchFamily="34" charset="0"/>
                            </a:rPr>
                            <m:t> </m:t>
                          </m:r>
                          <m:r>
                            <a:rPr lang="en-US" sz="1500" b="0" i="1" noProof="0" smtClean="0">
                              <a:latin typeface="Cambria Math" panose="02040503050406030204" pitchFamily="18" charset="0"/>
                              <a:cs typeface="Arial Narrow" pitchFamily="34" charset="0"/>
                            </a:rPr>
                            <m:t>𝑣𝑎𝑙𝑢𝑒</m:t>
                          </m:r>
                          <m:r>
                            <a:rPr lang="en-US" sz="1500" b="0" i="1" noProof="0" smtClean="0">
                              <a:latin typeface="Cambria Math" panose="02040503050406030204" pitchFamily="18" charset="0"/>
                              <a:cs typeface="Arial Narrow" pitchFamily="34" charset="0"/>
                            </a:rPr>
                            <m:t> −</m:t>
                          </m:r>
                          <m:r>
                            <a:rPr lang="en-US" sz="1500" b="0" i="1" noProof="0" smtClean="0">
                              <a:latin typeface="Cambria Math" panose="02040503050406030204" pitchFamily="18" charset="0"/>
                              <a:cs typeface="Arial Narrow" pitchFamily="34" charset="0"/>
                            </a:rPr>
                            <m:t>𝐶𝑙𝑜𝑠𝑒</m:t>
                          </m:r>
                          <m:r>
                            <a:rPr lang="en-US" sz="1500" b="0" i="1" noProof="0" smtClean="0">
                              <a:latin typeface="Cambria Math" panose="02040503050406030204" pitchFamily="18" charset="0"/>
                              <a:cs typeface="Arial Narrow" pitchFamily="34" charset="0"/>
                            </a:rPr>
                            <m:t> </m:t>
                          </m:r>
                          <m:r>
                            <a:rPr lang="en-US" sz="1500" b="0" i="1" noProof="0" smtClean="0">
                              <a:latin typeface="Cambria Math" panose="02040503050406030204" pitchFamily="18" charset="0"/>
                              <a:cs typeface="Arial Narrow" pitchFamily="34" charset="0"/>
                            </a:rPr>
                            <m:t>𝑣𝑎𝑙𝑢𝑒</m:t>
                          </m:r>
                        </m:num>
                        <m:den>
                          <m:r>
                            <a:rPr lang="en-US" sz="1500" b="0" i="1" noProof="0" smtClean="0">
                              <a:latin typeface="Cambria Math" panose="02040503050406030204" pitchFamily="18" charset="0"/>
                              <a:cs typeface="Arial Narrow" pitchFamily="34" charset="0"/>
                            </a:rPr>
                            <m:t>𝑂𝑝𝑒𝑛</m:t>
                          </m:r>
                          <m:r>
                            <a:rPr lang="en-US" sz="1500" b="0" i="1" noProof="0" smtClean="0">
                              <a:latin typeface="Cambria Math" panose="02040503050406030204" pitchFamily="18" charset="0"/>
                              <a:cs typeface="Arial Narrow" pitchFamily="34" charset="0"/>
                            </a:rPr>
                            <m:t> </m:t>
                          </m:r>
                          <m:r>
                            <a:rPr lang="en-US" sz="1500" b="0" i="1" noProof="0" smtClean="0">
                              <a:latin typeface="Cambria Math" panose="02040503050406030204" pitchFamily="18" charset="0"/>
                              <a:cs typeface="Arial Narrow" pitchFamily="34" charset="0"/>
                            </a:rPr>
                            <m:t>𝑣𝑎𝑙𝑢𝑒</m:t>
                          </m:r>
                        </m:den>
                      </m:f>
                    </m:oMath>
                  </m:oMathPara>
                </a14:m>
                <a:endParaRPr lang="pt-BR" sz="1500" b="0" noProof="0" dirty="0">
                  <a:latin typeface="+mn-lt"/>
                  <a:cs typeface="Arial Narrow" pitchFamily="34" charset="0"/>
                </a:endParaRPr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6DC0A4E6-7196-F34D-B9D0-584C1ACEA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00" y="3220044"/>
                <a:ext cx="4061176" cy="429477"/>
              </a:xfrm>
              <a:prstGeom prst="rect">
                <a:avLst/>
              </a:prstGeom>
              <a:blipFill>
                <a:blip r:embed="rId7"/>
                <a:stretch>
                  <a:fillRect l="-1869" t="-17647" b="-23529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D7D1AD22-8231-3E40-A648-C86D22DE0135}"/>
                  </a:ext>
                </a:extLst>
              </p:cNvPr>
              <p:cNvSpPr txBox="1"/>
              <p:nvPr/>
            </p:nvSpPr>
            <p:spPr>
              <a:xfrm>
                <a:off x="5212813" y="3220044"/>
                <a:ext cx="4061176" cy="43088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400"/>
                  </a:spcBef>
                  <a:buClr>
                    <a:srgbClr val="000000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500" b="0" i="1" noProof="0" smtClean="0">
                          <a:latin typeface="Cambria Math" panose="02040503050406030204" pitchFamily="18" charset="0"/>
                          <a:cs typeface="Arial Narrow" pitchFamily="34" charset="0"/>
                        </a:rPr>
                        <m:t>𝑉𝑜𝑙𝑎𝑡𝑖𝑙𝑖𝑡𝑦</m:t>
                      </m:r>
                      <m:r>
                        <a:rPr lang="en-US" sz="1500" b="0" i="1" noProof="0" smtClean="0">
                          <a:latin typeface="Cambria Math" panose="02040503050406030204" pitchFamily="18" charset="0"/>
                          <a:cs typeface="Arial Narrow" pitchFamily="34" charset="0"/>
                        </a:rPr>
                        <m:t>= </m:t>
                      </m:r>
                      <m:f>
                        <m:fPr>
                          <m:ctrlPr>
                            <a:rPr lang="en-US" sz="1500" b="0" i="1" noProof="0" smtClean="0">
                              <a:latin typeface="Cambria Math" panose="02040503050406030204" pitchFamily="18" charset="0"/>
                              <a:cs typeface="Arial Narrow" pitchFamily="34" charset="0"/>
                            </a:rPr>
                          </m:ctrlPr>
                        </m:fPr>
                        <m:num>
                          <m:r>
                            <a:rPr lang="en-US" sz="1500" b="0" i="1" noProof="0" smtClean="0">
                              <a:latin typeface="Cambria Math" panose="02040503050406030204" pitchFamily="18" charset="0"/>
                              <a:cs typeface="Arial Narrow" pitchFamily="34" charset="0"/>
                            </a:rPr>
                            <m:t>𝐻𝑖𝑔h</m:t>
                          </m:r>
                          <m:r>
                            <a:rPr lang="en-US" sz="1500" b="0" i="1" noProof="0" smtClean="0">
                              <a:latin typeface="Cambria Math" panose="02040503050406030204" pitchFamily="18" charset="0"/>
                              <a:cs typeface="Arial Narrow" pitchFamily="34" charset="0"/>
                            </a:rPr>
                            <m:t> </m:t>
                          </m:r>
                          <m:r>
                            <a:rPr lang="en-US" sz="1500" b="0" i="1" noProof="0" smtClean="0">
                              <a:latin typeface="Cambria Math" panose="02040503050406030204" pitchFamily="18" charset="0"/>
                              <a:cs typeface="Arial Narrow" pitchFamily="34" charset="0"/>
                            </a:rPr>
                            <m:t>𝑣𝑎𝑙𝑢𝑒</m:t>
                          </m:r>
                          <m:r>
                            <a:rPr lang="en-US" sz="1500" b="0" i="1" noProof="0" smtClean="0">
                              <a:latin typeface="Cambria Math" panose="02040503050406030204" pitchFamily="18" charset="0"/>
                              <a:cs typeface="Arial Narrow" pitchFamily="34" charset="0"/>
                            </a:rPr>
                            <m:t> −</m:t>
                          </m:r>
                          <m:r>
                            <a:rPr lang="en-US" sz="1500" b="0" i="1" noProof="0" smtClean="0">
                              <a:latin typeface="Cambria Math" panose="02040503050406030204" pitchFamily="18" charset="0"/>
                              <a:cs typeface="Arial Narrow" pitchFamily="34" charset="0"/>
                            </a:rPr>
                            <m:t>𝐿𝑜𝑤</m:t>
                          </m:r>
                          <m:r>
                            <a:rPr lang="en-US" sz="1500" b="0" i="1" noProof="0" smtClean="0">
                              <a:latin typeface="Cambria Math" panose="02040503050406030204" pitchFamily="18" charset="0"/>
                              <a:cs typeface="Arial Narrow" pitchFamily="34" charset="0"/>
                            </a:rPr>
                            <m:t> </m:t>
                          </m:r>
                          <m:r>
                            <a:rPr lang="en-US" sz="1500" b="0" i="1" noProof="0" smtClean="0">
                              <a:latin typeface="Cambria Math" panose="02040503050406030204" pitchFamily="18" charset="0"/>
                              <a:cs typeface="Arial Narrow" pitchFamily="34" charset="0"/>
                            </a:rPr>
                            <m:t>𝑣𝑎𝑙𝑢𝑒</m:t>
                          </m:r>
                        </m:num>
                        <m:den>
                          <m:r>
                            <a:rPr lang="en-US" sz="1500" b="0" i="1" noProof="0" smtClean="0">
                              <a:latin typeface="Cambria Math" panose="02040503050406030204" pitchFamily="18" charset="0"/>
                              <a:cs typeface="Arial Narrow" pitchFamily="34" charset="0"/>
                            </a:rPr>
                            <m:t>𝐻𝑖𝑔h</m:t>
                          </m:r>
                          <m:r>
                            <a:rPr lang="en-US" sz="1500" b="0" i="1" noProof="0" smtClean="0">
                              <a:latin typeface="Cambria Math" panose="02040503050406030204" pitchFamily="18" charset="0"/>
                              <a:cs typeface="Arial Narrow" pitchFamily="34" charset="0"/>
                            </a:rPr>
                            <m:t> </m:t>
                          </m:r>
                          <m:r>
                            <a:rPr lang="en-US" sz="1500" b="0" i="1" noProof="0" smtClean="0">
                              <a:latin typeface="Cambria Math" panose="02040503050406030204" pitchFamily="18" charset="0"/>
                              <a:cs typeface="Arial Narrow" pitchFamily="34" charset="0"/>
                            </a:rPr>
                            <m:t>𝑣𝑎𝑙𝑢𝑒</m:t>
                          </m:r>
                        </m:den>
                      </m:f>
                    </m:oMath>
                  </m:oMathPara>
                </a14:m>
                <a:endParaRPr lang="pt-BR" sz="1500" b="0" noProof="0" dirty="0">
                  <a:latin typeface="+mn-lt"/>
                  <a:cs typeface="Arial Narrow" pitchFamily="34" charset="0"/>
                </a:endParaRPr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D7D1AD22-8231-3E40-A648-C86D22DE0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813" y="3220044"/>
                <a:ext cx="4061176" cy="430887"/>
              </a:xfrm>
              <a:prstGeom prst="rect">
                <a:avLst/>
              </a:prstGeom>
              <a:blipFill>
                <a:blip r:embed="rId8"/>
                <a:stretch>
                  <a:fillRect l="-1869" t="-17647" b="-23529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7D6BB0D-EDDF-394A-B32B-DEE6CEADC289}"/>
              </a:ext>
            </a:extLst>
          </p:cNvPr>
          <p:cNvCxnSpPr>
            <a:cxnSpLocks/>
          </p:cNvCxnSpPr>
          <p:nvPr/>
        </p:nvCxnSpPr>
        <p:spPr>
          <a:xfrm flipH="1">
            <a:off x="4992697" y="3174999"/>
            <a:ext cx="13297" cy="354330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Imagem 24">
            <a:extLst>
              <a:ext uri="{FF2B5EF4-FFF2-40B4-BE49-F238E27FC236}">
                <a16:creationId xmlns:a16="http://schemas.microsoft.com/office/drawing/2014/main" id="{DFC9854F-F058-3240-813F-AD2336A9E1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672" y="3789440"/>
            <a:ext cx="4435651" cy="2739982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4383326C-7703-254F-B43E-3E132E01A5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50" y="3775993"/>
            <a:ext cx="4515628" cy="272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792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Object 18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7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11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19" name="Object 18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7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008" y="720012"/>
            <a:ext cx="8753315" cy="747897"/>
          </a:xfrm>
        </p:spPr>
        <p:txBody>
          <a:bodyPr/>
          <a:lstStyle/>
          <a:p>
            <a:r>
              <a:rPr lang="pt-BR" dirty="0" err="1"/>
              <a:t>Bitcoin’s</a:t>
            </a:r>
            <a:r>
              <a:rPr lang="pt-BR" dirty="0"/>
              <a:t> </a:t>
            </a:r>
            <a:r>
              <a:rPr lang="pt-BR" dirty="0" err="1"/>
              <a:t>daily</a:t>
            </a:r>
            <a:r>
              <a:rPr lang="pt-BR" dirty="0"/>
              <a:t> </a:t>
            </a:r>
            <a:r>
              <a:rPr lang="pt-BR" dirty="0" err="1"/>
              <a:t>price</a:t>
            </a:r>
            <a:r>
              <a:rPr lang="pt-BR" dirty="0"/>
              <a:t> </a:t>
            </a:r>
            <a:r>
              <a:rPr lang="pt-BR" dirty="0" err="1"/>
              <a:t>variations</a:t>
            </a:r>
            <a:r>
              <a:rPr lang="pt-BR" dirty="0"/>
              <a:t> are </a:t>
            </a:r>
            <a:r>
              <a:rPr lang="pt-BR" dirty="0" err="1"/>
              <a:t>slightly</a:t>
            </a:r>
            <a:r>
              <a:rPr lang="pt-BR" dirty="0"/>
              <a:t> </a:t>
            </a:r>
            <a:r>
              <a:rPr lang="pt-BR" dirty="0" err="1"/>
              <a:t>influenced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news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Cointelegraph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posts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Reddit</a:t>
            </a:r>
            <a:endParaRPr lang="pt-BR" dirty="0"/>
          </a:p>
        </p:txBody>
      </p:sp>
      <p:sp>
        <p:nvSpPr>
          <p:cNvPr id="48" name="Subtitle"/>
          <p:cNvSpPr txBox="1">
            <a:spLocks/>
          </p:cNvSpPr>
          <p:nvPr/>
        </p:nvSpPr>
        <p:spPr>
          <a:xfrm>
            <a:off x="738000" y="1710008"/>
            <a:ext cx="8535989" cy="290849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90000"/>
              </a:lnSpc>
              <a:buClr>
                <a:schemeClr val="tx1"/>
              </a:buClr>
              <a:buSzPct val="100000"/>
            </a:pPr>
            <a:r>
              <a:rPr lang="pt-BR" sz="2100" b="0" dirty="0" err="1">
                <a:solidFill>
                  <a:schemeClr val="tx2"/>
                </a:solidFill>
                <a:latin typeface="+mn-lt"/>
                <a:sym typeface="+mn-lt"/>
              </a:rPr>
              <a:t>Correlation</a:t>
            </a:r>
            <a:r>
              <a:rPr lang="pt-BR" sz="2100" b="0" dirty="0">
                <a:solidFill>
                  <a:schemeClr val="tx2"/>
                </a:solidFill>
                <a:latin typeface="+mn-lt"/>
                <a:sym typeface="+mn-lt"/>
              </a:rPr>
              <a:t> </a:t>
            </a:r>
            <a:r>
              <a:rPr lang="pt-BR" sz="2100" b="0" dirty="0" err="1">
                <a:solidFill>
                  <a:schemeClr val="tx2"/>
                </a:solidFill>
                <a:latin typeface="+mn-lt"/>
                <a:sym typeface="+mn-lt"/>
              </a:rPr>
              <a:t>between</a:t>
            </a:r>
            <a:r>
              <a:rPr lang="pt-BR" sz="2100" b="0" dirty="0">
                <a:solidFill>
                  <a:schemeClr val="tx2"/>
                </a:solidFill>
                <a:latin typeface="+mn-lt"/>
                <a:sym typeface="+mn-lt"/>
              </a:rPr>
              <a:t> </a:t>
            </a:r>
            <a:r>
              <a:rPr lang="pt-BR" sz="2100" b="0" dirty="0" err="1">
                <a:solidFill>
                  <a:schemeClr val="tx2"/>
                </a:solidFill>
                <a:latin typeface="+mn-lt"/>
                <a:sym typeface="+mn-lt"/>
              </a:rPr>
              <a:t>bitcoin’s</a:t>
            </a:r>
            <a:r>
              <a:rPr lang="pt-BR" sz="2100" b="0" dirty="0">
                <a:solidFill>
                  <a:schemeClr val="tx2"/>
                </a:solidFill>
                <a:latin typeface="+mn-lt"/>
                <a:sym typeface="+mn-lt"/>
              </a:rPr>
              <a:t> </a:t>
            </a:r>
            <a:r>
              <a:rPr lang="pt-BR" sz="2100" b="0" dirty="0" err="1">
                <a:solidFill>
                  <a:schemeClr val="tx2"/>
                </a:solidFill>
                <a:latin typeface="+mn-lt"/>
                <a:sym typeface="+mn-lt"/>
              </a:rPr>
              <a:t>volatility</a:t>
            </a:r>
            <a:r>
              <a:rPr lang="pt-BR" sz="2100" b="0" dirty="0">
                <a:solidFill>
                  <a:schemeClr val="tx2"/>
                </a:solidFill>
                <a:latin typeface="+mn-lt"/>
                <a:sym typeface="+mn-lt"/>
              </a:rPr>
              <a:t> </a:t>
            </a:r>
            <a:r>
              <a:rPr lang="pt-BR" sz="2100" b="0" dirty="0" err="1">
                <a:solidFill>
                  <a:schemeClr val="tx2"/>
                </a:solidFill>
                <a:latin typeface="+mn-lt"/>
                <a:sym typeface="+mn-lt"/>
              </a:rPr>
              <a:t>and</a:t>
            </a:r>
            <a:r>
              <a:rPr lang="pt-BR" sz="2100" b="0" dirty="0">
                <a:solidFill>
                  <a:schemeClr val="tx2"/>
                </a:solidFill>
                <a:latin typeface="+mn-lt"/>
                <a:sym typeface="+mn-lt"/>
              </a:rPr>
              <a:t> its </a:t>
            </a:r>
            <a:r>
              <a:rPr lang="pt-BR" sz="2100" b="0" dirty="0" err="1">
                <a:solidFill>
                  <a:schemeClr val="tx2"/>
                </a:solidFill>
                <a:latin typeface="+mn-lt"/>
                <a:sym typeface="+mn-lt"/>
              </a:rPr>
              <a:t>news</a:t>
            </a:r>
            <a:endParaRPr lang="pt-BR" sz="2100" b="0" dirty="0">
              <a:solidFill>
                <a:schemeClr val="tx2"/>
              </a:solidFill>
              <a:latin typeface="+mn-lt"/>
              <a:sym typeface="+mn-lt"/>
            </a:endParaRPr>
          </a:p>
        </p:txBody>
      </p:sp>
      <p:sp>
        <p:nvSpPr>
          <p:cNvPr id="50" name="Source">
            <a:extLst>
              <a:ext uri="{FF2B5EF4-FFF2-40B4-BE49-F238E27FC236}">
                <a16:creationId xmlns:a16="http://schemas.microsoft.com/office/drawing/2014/main" id="{4C518A76-6A13-8F41-84C8-1C0EE74C3D30}"/>
              </a:ext>
            </a:extLst>
          </p:cNvPr>
          <p:cNvSpPr txBox="1"/>
          <p:nvPr/>
        </p:nvSpPr>
        <p:spPr>
          <a:xfrm>
            <a:off x="738200" y="6710122"/>
            <a:ext cx="1248740" cy="124650"/>
          </a:xfrm>
          <a:prstGeom prst="rect">
            <a:avLst/>
          </a:prstGeom>
          <a:noFill/>
          <a:ln w="9525">
            <a:noFill/>
          </a:ln>
        </p:spPr>
        <p:txBody>
          <a:bodyPr vert="horz" wrap="none" lIns="0" tIns="0" rIns="0" bIns="0" rtlCol="0" anchor="b" anchorCtr="0">
            <a:spAutoFit/>
          </a:bodyPr>
          <a:lstStyle/>
          <a:p>
            <a:pPr>
              <a:lnSpc>
                <a:spcPct val="90000"/>
              </a:lnSpc>
              <a:buSzPct val="100000"/>
            </a:pPr>
            <a:r>
              <a:rPr lang="pt-BR" sz="900" b="0" dirty="0" err="1">
                <a:latin typeface="+mn-lt"/>
                <a:sym typeface="+mn-lt"/>
              </a:rPr>
              <a:t>Source</a:t>
            </a:r>
            <a:r>
              <a:rPr lang="pt-BR" sz="900" b="0" dirty="0">
                <a:latin typeface="+mn-lt"/>
                <a:sym typeface="+mn-lt"/>
              </a:rPr>
              <a:t>: </a:t>
            </a:r>
            <a:r>
              <a:rPr lang="pt-BR" sz="900" b="0" dirty="0" err="1">
                <a:latin typeface="+mn-lt"/>
                <a:sym typeface="+mn-lt"/>
              </a:rPr>
              <a:t>Contelegraph</a:t>
            </a:r>
            <a:r>
              <a:rPr lang="pt-BR" sz="900" b="0" dirty="0">
                <a:latin typeface="+mn-lt"/>
                <a:sym typeface="+mn-lt"/>
              </a:rPr>
              <a:t>, </a:t>
            </a:r>
            <a:r>
              <a:rPr lang="pt-BR" sz="900" b="0" dirty="0" err="1">
                <a:latin typeface="+mn-lt"/>
                <a:sym typeface="+mn-lt"/>
              </a:rPr>
              <a:t>Reddit</a:t>
            </a:r>
            <a:endParaRPr lang="pt-BR" sz="900" b="0" dirty="0">
              <a:latin typeface="+mn-lt"/>
              <a:sym typeface="+mn-lt"/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537F03C-627E-654B-9257-DBF34DF8589D}"/>
              </a:ext>
            </a:extLst>
          </p:cNvPr>
          <p:cNvSpPr/>
          <p:nvPr/>
        </p:nvSpPr>
        <p:spPr>
          <a:xfrm>
            <a:off x="308756" y="249380"/>
            <a:ext cx="285008" cy="285008"/>
          </a:xfrm>
          <a:prstGeom prst="rect">
            <a:avLst/>
          </a:prstGeom>
          <a:solidFill>
            <a:schemeClr val="accent3"/>
          </a:solidFill>
          <a:ln w="9525">
            <a:noFill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72000" rIns="72000" bIns="7200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pt-BR" sz="15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Subtitle">
            <a:extLst>
              <a:ext uri="{FF2B5EF4-FFF2-40B4-BE49-F238E27FC236}">
                <a16:creationId xmlns:a16="http://schemas.microsoft.com/office/drawing/2014/main" id="{DB4FF27B-B7FE-5648-A33A-3F47845EC2F0}"/>
              </a:ext>
            </a:extLst>
          </p:cNvPr>
          <p:cNvSpPr txBox="1">
            <a:spLocks/>
          </p:cNvSpPr>
          <p:nvPr/>
        </p:nvSpPr>
        <p:spPr>
          <a:xfrm>
            <a:off x="646428" y="296880"/>
            <a:ext cx="4346269" cy="180049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90000"/>
              </a:lnSpc>
              <a:buClr>
                <a:schemeClr val="tx1"/>
              </a:buClr>
              <a:buSzPct val="100000"/>
            </a:pPr>
            <a:r>
              <a:rPr lang="pt-BR" b="0" dirty="0" err="1">
                <a:solidFill>
                  <a:schemeClr val="tx2"/>
                </a:solidFill>
                <a:latin typeface="+mn-lt"/>
                <a:sym typeface="+mn-lt"/>
              </a:rPr>
              <a:t>Results</a:t>
            </a:r>
            <a:endParaRPr lang="pt-BR" b="0" dirty="0">
              <a:solidFill>
                <a:schemeClr val="tx2"/>
              </a:solidFill>
              <a:latin typeface="+mn-lt"/>
              <a:sym typeface="+mn-l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0D84B65-348A-6C47-BEA0-EB54ED7249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00" y="4671968"/>
            <a:ext cx="3605401" cy="186486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8AA155-02BB-4C4E-B99C-46FDEEE669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01" y="2358088"/>
            <a:ext cx="3605400" cy="1812289"/>
          </a:xfrm>
          <a:prstGeom prst="rect">
            <a:avLst/>
          </a:prstGeom>
        </p:spPr>
      </p:pic>
      <p:sp>
        <p:nvSpPr>
          <p:cNvPr id="22" name="Retângulo 21">
            <a:extLst>
              <a:ext uri="{FF2B5EF4-FFF2-40B4-BE49-F238E27FC236}">
                <a16:creationId xmlns:a16="http://schemas.microsoft.com/office/drawing/2014/main" id="{405B226A-0377-1F4E-8A40-A066255B14E5}"/>
              </a:ext>
            </a:extLst>
          </p:cNvPr>
          <p:cNvSpPr/>
          <p:nvPr/>
        </p:nvSpPr>
        <p:spPr>
          <a:xfrm>
            <a:off x="738001" y="2108757"/>
            <a:ext cx="3605400" cy="25344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72000" rIns="72000" bIns="7200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pt-BR" sz="1500" b="0" dirty="0" err="1"/>
              <a:t>Cointelegraph</a:t>
            </a:r>
            <a:endParaRPr lang="pt-BR" sz="1500" b="0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0BAC4EE-3703-7E4F-ADC5-08BE41F20A78}"/>
              </a:ext>
            </a:extLst>
          </p:cNvPr>
          <p:cNvSpPr/>
          <p:nvPr/>
        </p:nvSpPr>
        <p:spPr>
          <a:xfrm>
            <a:off x="738001" y="4442528"/>
            <a:ext cx="3605400" cy="25344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72000" rIns="72000" bIns="7200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pt-BR" sz="1500" b="0" dirty="0" err="1"/>
              <a:t>Reddit</a:t>
            </a:r>
            <a:endParaRPr lang="pt-BR" sz="1500" b="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D6F6E1B-BF4C-D049-961B-86A3C542F2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28989" y="2210605"/>
            <a:ext cx="4445000" cy="16637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D5C772D-E7F8-3A47-92A0-9F9CD14BE15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00389" y="4242230"/>
            <a:ext cx="46736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2810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158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d.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12&quot;&gt;&lt;elem m_fUsage=&quot;4.11893809849998149275E+00&quot;&gt;&lt;m_msothmcolidx val=&quot;0&quot;/&gt;&lt;m_rgb r=&quot;FF&quot; g=&quot;96&quot; b=&quot;0C&quot;/&gt;&lt;m_nBrightness val=&quot;0&quot;/&gt;&lt;/elem&gt;&lt;elem m_fUsage=&quot;1.30159969464729119437E+00&quot;&gt;&lt;m_msothmcolidx val=&quot;0&quot;/&gt;&lt;m_rgb r=&quot;7A&quot; g=&quot;D9&quot; b=&quot;70&quot;/&gt;&lt;m_nBrightness val=&quot;0&quot;/&gt;&lt;/elem&gt;&lt;elem m_fUsage=&quot;1.13402658137396961102E+00&quot;&gt;&lt;m_msothmcolidx val=&quot;0&quot;/&gt;&lt;m_rgb r=&quot;FF&quot; g=&quot;D2&quot; b=&quot;97&quot;/&gt;&lt;m_nBrightness val=&quot;0&quot;/&gt;&lt;/elem&gt;&lt;elem m_fUsage=&quot;1.02095721000000017042E+00&quot;&gt;&lt;m_msothmcolidx val=&quot;0&quot;/&gt;&lt;m_rgb r=&quot;48&quot; g=&quot;8D&quot; b=&quot;A8&quot;/&gt;&lt;m_nBrightness val=&quot;0&quot;/&gt;&lt;/elem&gt;&lt;elem m_fUsage=&quot;9.00000000000000022204E-01&quot;&gt;&lt;m_msothmcolidx val=&quot;0&quot;/&gt;&lt;m_rgb r=&quot;C1&quot; g=&quot;C5&quot; b=&quot;CA&quot;/&gt;&lt;m_nBrightness val=&quot;0&quot;/&gt;&lt;/elem&gt;&lt;elem m_fUsage=&quot;7.29000000000000092371E-01&quot;&gt;&lt;m_msothmcolidx val=&quot;0&quot;/&gt;&lt;m_rgb r=&quot;00&quot; g=&quot;7E&quot; b=&quot;CA&quot;/&gt;&lt;m_nBrightness val=&quot;0&quot;/&gt;&lt;/elem&gt;&lt;elem m_fUsage=&quot;6.72944895894265981973E-01&quot;&gt;&lt;m_msothmcolidx val=&quot;0&quot;/&gt;&lt;m_rgb r=&quot;D3&quot; g=&quot;F2&quot; b=&quot;CF&quot;/&gt;&lt;m_nBrightness val=&quot;0&quot;/&gt;&lt;/elem&gt;&lt;elem m_fUsage=&quot;3.33505185673929685497E-02&quot;&gt;&lt;m_msothmcolidx val=&quot;0&quot;/&gt;&lt;m_rgb r=&quot;D9&quot; g=&quot;D9&quot; b=&quot;D9&quot;/&gt;&lt;m_nBrightness val=&quot;0&quot;/&gt;&lt;/elem&gt;&lt;elem m_fUsage=&quot;1.86549546881151807887E-02&quot;&gt;&lt;m_msothmcolidx val=&quot;0&quot;/&gt;&lt;m_rgb r=&quot;DE&quot; g=&quot;E0&quot; b=&quot;E3&quot;/&gt;&lt;m_nBrightness val=&quot;0&quot;/&gt;&lt;/elem&gt;&lt;elem m_fUsage=&quot;1.47808829414346077497E-02&quot;&gt;&lt;m_msothmcolidx val=&quot;0&quot;/&gt;&lt;m_rgb r=&quot;C4&quot; g=&quot;DF&quot; b=&quot;B3&quot;/&gt;&lt;m_nBrightness val=&quot;0&quot;/&gt;&lt;/elem&gt;&lt;elem m_fUsage=&quot;1.45393725015397577011E-02&quot;&gt;&lt;m_msothmcolidx val=&quot;0&quot;/&gt;&lt;m_rgb r=&quot;F2&quot; g=&quot;F2&quot; b=&quot;F2&quot;/&gt;&lt;m_nBrightness val=&quot;0&quot;/&gt;&lt;/elem&gt;&lt;elem m_fUsage=&quot;1.07752636643058292976E-02&quot;&gt;&lt;m_msothmcolidx val=&quot;0&quot;/&gt;&lt;m_rgb r=&quot;DE&quot; g=&quot;ED&quot; b=&quot;D3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rT58Q_ruEyJMXah4bw0I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pXX8FrQIE6NP2xhy7sAp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gD5SXzVsEeSr6ZASM3NG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rT58Q_ruEyJMXah4bw0I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pXX8FrQIE6NP2xhy7sAp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574Lt1pfEeuusKCiCw0P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AYihxDE5kuGURPGQNXaB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ftmelsgBUePgy_NUQgnr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rT58Q_ruEyJMXah4bw0I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pXX8FrQIE6NP2xhy7sAp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rT58Q_ruEyJMXah4bw0I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pXX8FrQIE6NP2xhy7sAp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rT58Q_ruEyJMXah4bw0I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pXX8FrQIE6NP2xhy7sAp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rT58Q_ruEyJMXah4bw0I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pXX8FrQIE6NP2xhy7sAp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A4_RB_PPT">
  <a:themeElements>
    <a:clrScheme name="RBSCprintcolorBLUE">
      <a:dk1>
        <a:srgbClr val="000000"/>
      </a:dk1>
      <a:lt1>
        <a:srgbClr val="FFFFFF"/>
      </a:lt1>
      <a:dk2>
        <a:srgbClr val="716D6D"/>
      </a:dk2>
      <a:lt2>
        <a:srgbClr val="003F56"/>
      </a:lt2>
      <a:accent1>
        <a:srgbClr val="FFFFFF"/>
      </a:accent1>
      <a:accent2>
        <a:srgbClr val="DFD6CF"/>
      </a:accent2>
      <a:accent3>
        <a:srgbClr val="003F56"/>
      </a:accent3>
      <a:accent4>
        <a:srgbClr val="A3DCFF"/>
      </a:accent4>
      <a:accent5>
        <a:srgbClr val="DFD6CF"/>
      </a:accent5>
      <a:accent6>
        <a:srgbClr val="29ADFF"/>
      </a:accent6>
      <a:hlink>
        <a:srgbClr val="003F56"/>
      </a:hlink>
      <a:folHlink>
        <a:srgbClr val="A3DCFF"/>
      </a:folHlink>
    </a:clrScheme>
    <a:fontScheme name="RBfontArialNarrow">
      <a:majorFont>
        <a:latin typeface="Arial Narrow"/>
        <a:ea typeface=""/>
        <a:cs typeface=""/>
        <a:font script="Grek" typeface="Arial Narrow"/>
        <a:font script="Cyrl" typeface="Arial Narrow"/>
        <a:font script="Jpan" typeface="MS PGothic"/>
        <a:font script="Hang" typeface="돋움"/>
        <a:font script="Hans" typeface="宋体"/>
        <a:font script="Hant" typeface="新細明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Arial Narrow"/>
        <a:ea typeface=""/>
        <a:cs typeface=""/>
        <a:font script="Grek" typeface="Arial Narrow"/>
        <a:font script="Cyrl" typeface="Arial Narrow"/>
        <a:font script="Jpan" typeface="MS PGothic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Narrow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3"/>
          </a:solidFill>
        </a:ln>
        <a:effectLst/>
      </a:spPr>
      <a:bodyPr lIns="72000" tIns="72000" rIns="72000" bIns="72000" rtlCol="0" anchor="t" anchorCtr="0">
        <a:noAutofit/>
      </a:bodyPr>
      <a:lstStyle>
        <a:defPPr algn="l">
          <a:lnSpc>
            <a:spcPct val="90000"/>
          </a:lnSpc>
          <a:spcBef>
            <a:spcPts val="400"/>
          </a:spcBef>
          <a:defRPr sz="1500" b="0" dirty="0" smtClean="0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9525">
          <a:solidFill>
            <a:schemeClr val="accent3"/>
          </a:solidFill>
        </a:ln>
        <a:effectLst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>
          <a:noFill/>
        </a:ln>
      </a:spPr>
      <a:bodyPr vert="horz" wrap="square" lIns="0" tIns="0" rIns="0" bIns="0" rtlCol="0">
        <a:spAutoFit/>
      </a:bodyPr>
      <a:lstStyle>
        <a:defPPr>
          <a:lnSpc>
            <a:spcPct val="90000"/>
          </a:lnSpc>
          <a:spcBef>
            <a:spcPts val="400"/>
          </a:spcBef>
          <a:buClr>
            <a:srgbClr val="000000"/>
          </a:buClr>
          <a:buSzPct val="100000"/>
          <a:defRPr sz="1500" b="0" noProof="0" dirty="0" smtClean="0">
            <a:latin typeface="+mn-lt"/>
            <a:cs typeface="Arial Narrow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26683</TotalTime>
  <Words>760</Words>
  <Application>Microsoft Macintosh PowerPoint</Application>
  <PresentationFormat>Papel A4 (210 x 297 mm)</PresentationFormat>
  <Paragraphs>125</Paragraphs>
  <Slides>11</Slides>
  <Notes>10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 Narrow</vt:lpstr>
      <vt:lpstr>Calibri</vt:lpstr>
      <vt:lpstr>Cambria Math</vt:lpstr>
      <vt:lpstr>A4_RB_PPT</vt:lpstr>
      <vt:lpstr>think-cell Slide</vt:lpstr>
      <vt:lpstr>Cryptocurrency market relation with news and social media</vt:lpstr>
      <vt:lpstr>Cryptocurrencies have already raised $21B US in 2018 through ICOs, yet very few governments have seriously discussed it</vt:lpstr>
      <vt:lpstr>A coin’s value is mainly defined by its network extension and the spe-culation on it, depending on adoption, restriction and its likelihoods</vt:lpstr>
      <vt:lpstr>Information on the daily variation of crypto prices was collected, along with news from Cointelegraph, posts from Reddit and Dow Jones values</vt:lpstr>
      <vt:lpstr>To interpret each news feed and posts from Cointelegraph and Reddit, a sentiment analysis was conducted</vt:lpstr>
      <vt:lpstr>The information retrieved was cleaned and joined to allow analysis. A shiny app was developped to facilitate the visualization of the data</vt:lpstr>
      <vt:lpstr>The cryptocurrency market is not influenced by the stocks market. Dow Jones movements show no correlation with Bitcoin or other coins</vt:lpstr>
      <vt:lpstr>Nevertheless, most coins seem to follow Bitcoins Market movements, having high correlations on daily movements and volatility</vt:lpstr>
      <vt:lpstr>Bitcoin’s daily price variations are slightly influenced by the news on Cointelegraph and posts on Reddit</vt:lpstr>
      <vt:lpstr>Smaller coins movement are a function of Bitcoin’s movements and their own mentions on news and social media</vt:lpstr>
      <vt:lpstr>Apresentação do PowerPoint</vt:lpstr>
    </vt:vector>
  </TitlesOfParts>
  <Company>Roland Berger Strategy Consultants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Joao Braganca</dc:creator>
  <cp:lastModifiedBy>Heloisa Dutcosky</cp:lastModifiedBy>
  <cp:revision>3256</cp:revision>
  <cp:lastPrinted>2018-10-16T18:02:04Z</cp:lastPrinted>
  <dcterms:created xsi:type="dcterms:W3CDTF">2018-01-04T11:23:32Z</dcterms:created>
  <dcterms:modified xsi:type="dcterms:W3CDTF">2018-11-01T18:28:57Z</dcterms:modified>
</cp:coreProperties>
</file>