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8714a43093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8714a4309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8714a43093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8714a43093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8714a43093_5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8714a43093_5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d6a09fb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d6a09fb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86fa6133bc_4_2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86fa6133bc_4_2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86fa6133bc_4_2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86fa6133bc_4_2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8714a43093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8714a4309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nivali.br/noticias/Paginas/ibgeaponta-que-mais-de-6-milhoes-de-pessoas-tem-deficiencia-visual-no-brasil.aspx" TargetMode="External"/><Relationship Id="rId4" Type="http://schemas.openxmlformats.org/officeDocument/2006/relationships/hyperlink" Target="https://www.univali.br/noticias/Paginas/ibgeaponta-que-mais-de-6-milhoes-de-pessoas-tem-deficiencia-visual-no-brasil.aspx" TargetMode="External"/><Relationship Id="rId5" Type="http://schemas.openxmlformats.org/officeDocument/2006/relationships/hyperlink" Target="https://www.agazeta.com.br/es/cotidiano/oculosinteligente-faz-leitura-de-texto-e-facial-para-alunos-cegos-no-es-0924" TargetMode="External"/><Relationship Id="rId6" Type="http://schemas.openxmlformats.org/officeDocument/2006/relationships/hyperlink" Target="https://www.agazeta.com.br/es/cotidiano/oculosinteligente-faz-leitura-de-texto-e-facial-para-alunos-cegos-no-es-0924" TargetMode="External"/><Relationship Id="rId7" Type="http://schemas.openxmlformats.org/officeDocument/2006/relationships/hyperlink" Target="https://www.es.gov.br/Noticia/governo-do-estado-entrega-oculosinteligentes-para-alunos-com-deficiencia-visual" TargetMode="External"/><Relationship Id="rId8" Type="http://schemas.openxmlformats.org/officeDocument/2006/relationships/hyperlink" Target="https://www.es.gov.br/Noticia/governo-do-estado-entrega-oculosinteligentes-para-alunos-com-deficiencia-visua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1" y="2051250"/>
            <a:ext cx="3775725" cy="3140898"/>
            <a:chOff x="467683" y="238125"/>
            <a:chExt cx="6681517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67683" y="2746703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1836000" y="1467575"/>
            <a:ext cx="7308000" cy="23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Óculos</a:t>
            </a:r>
            <a:r>
              <a:rPr lang="en" sz="4500"/>
              <a:t> Meta como assistente pessoal de acessibilidade 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para deficientes visuais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4194000" y="3892100"/>
            <a:ext cx="49500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Sistemas Computacionais e Segurança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2"/>
          <p:cNvSpPr txBox="1"/>
          <p:nvPr>
            <p:ph type="title"/>
          </p:nvPr>
        </p:nvSpPr>
        <p:spPr>
          <a:xfrm>
            <a:off x="1823475" y="83265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56" name="Google Shape;1956;p42"/>
          <p:cNvSpPr txBox="1"/>
          <p:nvPr/>
        </p:nvSpPr>
        <p:spPr>
          <a:xfrm>
            <a:off x="1087575" y="1405350"/>
            <a:ext cx="69687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 Óculos Meta são uma solução inovadora que utiliza tecnologias como IoT, IA e sensores avançados para promover a autonomia e mobilidade de deficientes visuais. O projeto, baseado em parcerias entre o setor público e privado, busca estimular a produção nacional, gerar empregos e fortalecer a economia local.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Além de melhorar a vida dos usuários, o dispositivo contribui para cidades mais inteligentes e inclusivas, com redução de custos e aumento da inclusão social. A coleta de dados e a evolução contínua da IA garantem um impacto duradouro na acessibilidade e inovação social.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3"/>
          <p:cNvSpPr txBox="1"/>
          <p:nvPr>
            <p:ph type="title"/>
          </p:nvPr>
        </p:nvSpPr>
        <p:spPr>
          <a:xfrm>
            <a:off x="233174" y="240625"/>
            <a:ext cx="1989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962" name="Google Shape;1962;p43"/>
          <p:cNvSpPr txBox="1"/>
          <p:nvPr/>
        </p:nvSpPr>
        <p:spPr>
          <a:xfrm>
            <a:off x="134325" y="953700"/>
            <a:ext cx="78765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RAMOS, Roberta. ‘’IBGE aponta que mais de 6 milhões de pessoas têm deficiência visual no Brasil’’, 12 de dez 2023. Disponível em: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https://www.univali.br/noticias/Paginas/ibgeaponta-que-mais-de-6-milhoes-de-pessoas-tem-deficiencia-visual-no-brasil.aspx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 Acesso em 26 nov. de 2024 BARBOSA, João. ‘’Óculos inteligente faz leitura de texto e facial para alunos cegos no ES’’, 15 set 2019. Disponível em: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https://www.agazeta.com.br/es/cotidiano/oculosinteligente-faz-leitura-de-texto-e-facial-para-alunos-cegos-no-es-0924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Acesso em 26 nov. de 2024 Governo do Estado entrega óculos inteligentes para alunos com deficiência visual, 01 ago 2024. Disponível em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https://www.es.gov.br/Noticia/governo-do-estado-entrega-oculosinteligentes-para-alunos-com-deficiencia-visual</a:t>
            </a: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.​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44"/>
          <p:cNvSpPr txBox="1"/>
          <p:nvPr/>
        </p:nvSpPr>
        <p:spPr>
          <a:xfrm>
            <a:off x="2899050" y="1971450"/>
            <a:ext cx="3533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Obrigada!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3729900" y="891400"/>
            <a:ext cx="16842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Equipe</a:t>
            </a:r>
            <a:endParaRPr sz="4300"/>
          </a:p>
        </p:txBody>
      </p:sp>
      <p:sp>
        <p:nvSpPr>
          <p:cNvPr id="1887" name="Google Shape;1887;p34"/>
          <p:cNvSpPr txBox="1"/>
          <p:nvPr/>
        </p:nvSpPr>
        <p:spPr>
          <a:xfrm>
            <a:off x="2419800" y="1696000"/>
            <a:ext cx="46449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Barbara Tavares Tracanella RA: 824124152 </a:t>
            </a:r>
            <a:endParaRPr sz="21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Heloisa Soares Ferreira RA: 824152581</a:t>
            </a: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21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João Vitor Cordeiro Lopes RA: 82429891 </a:t>
            </a:r>
            <a:endParaRPr sz="21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Kauan Reis Dos Santos RA: 824124128 </a:t>
            </a:r>
            <a:endParaRPr sz="21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Thiago Amaral RA: 822151695 </a:t>
            </a:r>
            <a:endParaRPr sz="21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idx="4294967295" type="title"/>
          </p:nvPr>
        </p:nvSpPr>
        <p:spPr>
          <a:xfrm>
            <a:off x="899774" y="296025"/>
            <a:ext cx="2404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Introdução</a:t>
            </a:r>
            <a:endParaRPr sz="3600"/>
          </a:p>
        </p:txBody>
      </p:sp>
      <p:sp>
        <p:nvSpPr>
          <p:cNvPr id="1893" name="Google Shape;1893;p35"/>
          <p:cNvSpPr txBox="1"/>
          <p:nvPr>
            <p:ph idx="1" type="subTitle"/>
          </p:nvPr>
        </p:nvSpPr>
        <p:spPr>
          <a:xfrm>
            <a:off x="739775" y="1141575"/>
            <a:ext cx="57573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Contexto:</a:t>
            </a: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3,6 milhões com deficiência sendo 1,6 milhões com deficiência visual em São Paulo (SEADE, 2024).</a:t>
            </a:r>
            <a:endParaRPr sz="17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Problema: </a:t>
            </a: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Acesso limitado a dispositivos assistivos.</a:t>
            </a:r>
            <a:endParaRPr sz="17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Tecnologia: </a:t>
            </a: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Óculos Meta, baseado em IoT.</a:t>
            </a:r>
            <a:endParaRPr sz="17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Objetivo:</a:t>
            </a: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Autonomia e segurança urbana.</a:t>
            </a:r>
            <a:endParaRPr sz="17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Impacto:</a:t>
            </a: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Mobilidade transformada e inclusão social.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94" name="Google Shape;1894;p35"/>
          <p:cNvCxnSpPr/>
          <p:nvPr/>
        </p:nvCxnSpPr>
        <p:spPr>
          <a:xfrm>
            <a:off x="7630750" y="2471900"/>
            <a:ext cx="390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35"/>
          <p:cNvCxnSpPr/>
          <p:nvPr/>
        </p:nvCxnSpPr>
        <p:spPr>
          <a:xfrm rot="10800000">
            <a:off x="5631150" y="3053600"/>
            <a:ext cx="3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6" name="Google Shape;1896;p35"/>
          <p:cNvSpPr txBox="1"/>
          <p:nvPr/>
        </p:nvSpPr>
        <p:spPr>
          <a:xfrm>
            <a:off x="5001450" y="2851750"/>
            <a:ext cx="629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44.4%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7" name="Google Shape;1897;p35"/>
          <p:cNvSpPr txBox="1"/>
          <p:nvPr/>
        </p:nvSpPr>
        <p:spPr>
          <a:xfrm>
            <a:off x="7954950" y="2269500"/>
            <a:ext cx="629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55.6%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898" name="Google Shape;18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713" y="3858184"/>
            <a:ext cx="192050" cy="18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713" y="4143325"/>
            <a:ext cx="192050" cy="185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35"/>
          <p:cNvSpPr txBox="1"/>
          <p:nvPr/>
        </p:nvSpPr>
        <p:spPr>
          <a:xfrm>
            <a:off x="6303475" y="3801225"/>
            <a:ext cx="939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Deficiência</a:t>
            </a:r>
            <a:endParaRPr sz="13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1" name="Google Shape;1901;p35"/>
          <p:cNvSpPr txBox="1"/>
          <p:nvPr/>
        </p:nvSpPr>
        <p:spPr>
          <a:xfrm>
            <a:off x="6250738" y="4086375"/>
            <a:ext cx="135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Deficiência Visual</a:t>
            </a:r>
            <a:endParaRPr sz="13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02" name="Google Shape;19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3075" y="1799625"/>
            <a:ext cx="2002025" cy="19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6"/>
          <p:cNvSpPr txBox="1"/>
          <p:nvPr>
            <p:ph type="title"/>
          </p:nvPr>
        </p:nvSpPr>
        <p:spPr>
          <a:xfrm>
            <a:off x="1708150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  Teorica</a:t>
            </a:r>
            <a:endParaRPr/>
          </a:p>
        </p:txBody>
      </p:sp>
      <p:sp>
        <p:nvSpPr>
          <p:cNvPr id="1908" name="Google Shape;1908;p36"/>
          <p:cNvSpPr txBox="1"/>
          <p:nvPr>
            <p:ph idx="7" type="subTitle"/>
          </p:nvPr>
        </p:nvSpPr>
        <p:spPr>
          <a:xfrm>
            <a:off x="2816355" y="4638208"/>
            <a:ext cx="9045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Seeing AI</a:t>
            </a:r>
            <a:endParaRPr sz="13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9" name="Google Shape;1909;p36"/>
          <p:cNvSpPr txBox="1"/>
          <p:nvPr>
            <p:ph idx="8" type="subTitle"/>
          </p:nvPr>
        </p:nvSpPr>
        <p:spPr>
          <a:xfrm>
            <a:off x="1307800" y="932325"/>
            <a:ext cx="6807000" cy="27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Definição de IoT</a:t>
            </a:r>
            <a:r>
              <a:rPr lang="en" sz="1500"/>
              <a:t>: Rede de dispositivos interconectados que coleta e </a:t>
            </a:r>
            <a:r>
              <a:rPr lang="en" sz="1500"/>
              <a:t>analise de</a:t>
            </a:r>
            <a:r>
              <a:rPr lang="en" sz="1500"/>
              <a:t> dados em larga escala.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Aplicações em cidades inteligentes</a:t>
            </a:r>
            <a:r>
              <a:rPr lang="en" sz="1500"/>
              <a:t>: Monitoramento de tráfego, eficiência energética, segurança pública e gestão urbana.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Acessibilidade com IoT</a:t>
            </a:r>
            <a:r>
              <a:rPr lang="en" sz="1500"/>
              <a:t>: Integra sensores e dados (GPS, câmeras, dispositivos móveis) para auxiliar deficientes visuais.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Desafios</a:t>
            </a:r>
            <a:r>
              <a:rPr lang="en" sz="1500"/>
              <a:t>: Falta de políticas públicas e iniciativas amplas para maior inclusão.</a:t>
            </a:r>
            <a:endParaRPr sz="1500"/>
          </a:p>
        </p:txBody>
      </p:sp>
      <p:pic>
        <p:nvPicPr>
          <p:cNvPr id="1910" name="Google Shape;19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550" y="3603838"/>
            <a:ext cx="2004073" cy="103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93" y="3496375"/>
            <a:ext cx="1888110" cy="12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2" name="Google Shape;1912;p36"/>
          <p:cNvSpPr txBox="1"/>
          <p:nvPr/>
        </p:nvSpPr>
        <p:spPr>
          <a:xfrm>
            <a:off x="4495157" y="4627662"/>
            <a:ext cx="238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Bengalas inteligentes (IFPB, 2017)</a:t>
            </a:r>
            <a:endParaRPr sz="13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37"/>
          <p:cNvSpPr txBox="1"/>
          <p:nvPr>
            <p:ph type="title"/>
          </p:nvPr>
        </p:nvSpPr>
        <p:spPr>
          <a:xfrm>
            <a:off x="1399250" y="818725"/>
            <a:ext cx="2550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Metodologia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1399250" y="1161600"/>
            <a:ext cx="69927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abordagem une análise de necessidades, foco no usuário e integração tecnológica para conectar os óculos às redes urbanas, com uma pesquisa voltada a entender desafios e testar soluções práticas.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37"/>
          <p:cNvSpPr txBox="1"/>
          <p:nvPr/>
        </p:nvSpPr>
        <p:spPr>
          <a:xfrm>
            <a:off x="1540200" y="2289000"/>
            <a:ext cx="60636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Instrumentos Utilizados:</a:t>
            </a: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​​</a:t>
            </a:r>
            <a:endParaRPr sz="20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Questionários: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Avaliar necessidades específicas e validar prototipos. ​​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Observação Participativa: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Testes em ambiente urbano. ​​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Análise de Dados de Mobilidade Urbana:</a:t>
            </a: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Dados públicos da Prefeitura de São Paulo e mapas urbanos.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38"/>
          <p:cNvSpPr txBox="1"/>
          <p:nvPr>
            <p:ph type="title"/>
          </p:nvPr>
        </p:nvSpPr>
        <p:spPr>
          <a:xfrm>
            <a:off x="1149750" y="338325"/>
            <a:ext cx="33225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Fases de coleta de dados</a:t>
            </a:r>
            <a:endParaRPr sz="2600"/>
          </a:p>
        </p:txBody>
      </p:sp>
      <p:sp>
        <p:nvSpPr>
          <p:cNvPr id="1925" name="Google Shape;1925;p38"/>
          <p:cNvSpPr txBox="1"/>
          <p:nvPr/>
        </p:nvSpPr>
        <p:spPr>
          <a:xfrm>
            <a:off x="1358850" y="824825"/>
            <a:ext cx="19515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</a:rPr>
              <a:t>Diagnóstico​;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5240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</a:rPr>
              <a:t>​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</a:rPr>
              <a:t>Desenvolvimento​;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5240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</a:rPr>
              <a:t>​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</a:rPr>
              <a:t>Validação;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8"/>
          <p:cNvSpPr txBox="1"/>
          <p:nvPr/>
        </p:nvSpPr>
        <p:spPr>
          <a:xfrm>
            <a:off x="1149750" y="2474325"/>
            <a:ext cx="311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highlight>
                  <a:schemeClr val="lt1"/>
                </a:highlight>
                <a:latin typeface="Fjalla One"/>
                <a:ea typeface="Fjalla One"/>
                <a:cs typeface="Fjalla One"/>
                <a:sym typeface="Fjalla One"/>
              </a:rPr>
              <a:t>Métodos e Técnicas:</a:t>
            </a:r>
            <a:r>
              <a:rPr lang="en" sz="2300">
                <a:solidFill>
                  <a:schemeClr val="dk2"/>
                </a:solidFill>
                <a:highlight>
                  <a:schemeClr val="lt1"/>
                </a:highlight>
                <a:latin typeface="Fjalla One"/>
                <a:ea typeface="Fjalla One"/>
                <a:cs typeface="Fjalla One"/>
                <a:sym typeface="Fjalla One"/>
              </a:rPr>
              <a:t>​</a:t>
            </a:r>
            <a:endParaRPr sz="1300">
              <a:solidFill>
                <a:schemeClr val="dk2"/>
              </a:solidFill>
              <a:highlight>
                <a:schemeClr val="lt1"/>
              </a:highlight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27" name="Google Shape;1927;p38"/>
          <p:cNvSpPr txBox="1"/>
          <p:nvPr/>
        </p:nvSpPr>
        <p:spPr>
          <a:xfrm>
            <a:off x="1358850" y="3129025"/>
            <a:ext cx="55176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Machine Learning para reconhecimento de objetos.​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16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Mapeamento em tempo real com GPS e mapas digitais.​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88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Uso de impressão 3D e desenvolvimento ágil para criar e testar os óculos.​</a:t>
            </a:r>
            <a:endParaRPr sz="16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9"/>
          <p:cNvSpPr txBox="1"/>
          <p:nvPr>
            <p:ph type="title"/>
          </p:nvPr>
        </p:nvSpPr>
        <p:spPr>
          <a:xfrm>
            <a:off x="1823550" y="1524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 </a:t>
            </a:r>
            <a:r>
              <a:rPr lang="en"/>
              <a:t>Óculos</a:t>
            </a:r>
            <a:r>
              <a:rPr lang="en"/>
              <a:t> Meta</a:t>
            </a:r>
            <a:endParaRPr/>
          </a:p>
        </p:txBody>
      </p:sp>
      <p:sp>
        <p:nvSpPr>
          <p:cNvPr id="1933" name="Google Shape;1933;p39"/>
          <p:cNvSpPr txBox="1"/>
          <p:nvPr/>
        </p:nvSpPr>
        <p:spPr>
          <a:xfrm>
            <a:off x="1241775" y="776025"/>
            <a:ext cx="6888300" cy="26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Câmeras de alta definição. ​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Sensores ultrassônicos para detectar obstáculos. ​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Alto-falantes embutidos para áudio de feedback em tempo real. 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Barlow Semi Condensed"/>
              <a:buChar char="●"/>
            </a:pPr>
            <a:r>
              <a:rPr lang="en" sz="1700">
                <a:solidFill>
                  <a:schemeClr val="dk2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Conectividade 5G para acessar mapas e informações urbanas. Bateria com autonomia de 12 horas. 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4" name="Google Shape;19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100" y="3297774"/>
            <a:ext cx="1968091" cy="1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Google Shape;1935;p39"/>
          <p:cNvSpPr txBox="1"/>
          <p:nvPr/>
        </p:nvSpPr>
        <p:spPr>
          <a:xfrm>
            <a:off x="1451100" y="32977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b="1" lang="en" sz="1500">
                <a:solidFill>
                  <a:schemeClr val="accent1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Exemplo de design do Óculos Meta: </a:t>
            </a:r>
            <a:r>
              <a:rPr lang="en" sz="1500">
                <a:solidFill>
                  <a:schemeClr val="accent1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 sz="1500">
              <a:solidFill>
                <a:schemeClr val="accent1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6" name="Google Shape;1936;p39"/>
          <p:cNvSpPr txBox="1"/>
          <p:nvPr/>
        </p:nvSpPr>
        <p:spPr>
          <a:xfrm>
            <a:off x="4896700" y="4860275"/>
            <a:ext cx="143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accent1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Fonte: techtudo, 2022.</a:t>
            </a:r>
            <a:r>
              <a:rPr lang="en" sz="1050">
                <a:solidFill>
                  <a:schemeClr val="accent1"/>
                </a:solidFill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​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0"/>
          <p:cNvSpPr txBox="1"/>
          <p:nvPr>
            <p:ph type="title"/>
          </p:nvPr>
        </p:nvSpPr>
        <p:spPr>
          <a:xfrm>
            <a:off x="723700" y="505975"/>
            <a:ext cx="30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sp>
        <p:nvSpPr>
          <p:cNvPr id="1942" name="Google Shape;1942;p40"/>
          <p:cNvSpPr txBox="1"/>
          <p:nvPr/>
        </p:nvSpPr>
        <p:spPr>
          <a:xfrm>
            <a:off x="865800" y="1025750"/>
            <a:ext cx="7412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solução consiste em óculos inteligentes com tecnologia Meta, que utilizam IoT, IA e Realidade Aumentada para reconhecer ambientes e fornecer informações em tempo real via áudio, permitindo maior interação e independência dos usuários.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highlight>
                  <a:schemeClr val="lt1"/>
                </a:highlight>
                <a:latin typeface="Fjalla One"/>
                <a:ea typeface="Fjalla One"/>
                <a:cs typeface="Fjalla One"/>
                <a:sym typeface="Fjalla One"/>
              </a:rPr>
              <a:t>Principais funcionalidades:</a:t>
            </a:r>
            <a:endParaRPr sz="18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943" name="Google Shape;1943;p40"/>
          <p:cNvSpPr txBox="1"/>
          <p:nvPr/>
        </p:nvSpPr>
        <p:spPr>
          <a:xfrm>
            <a:off x="865800" y="3089450"/>
            <a:ext cx="7083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Identificação de objetos, textos, rostos e obstáculos com descrição sonora em tempo real.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Leitura de documentos físicos e digitais via OCR.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arlow Semi Condensed"/>
              <a:buChar char="●"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Navegação segura com mapas e sensores para trajetos sem perigos.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1"/>
          <p:cNvSpPr txBox="1"/>
          <p:nvPr>
            <p:ph type="title"/>
          </p:nvPr>
        </p:nvSpPr>
        <p:spPr>
          <a:xfrm>
            <a:off x="1012350" y="1153175"/>
            <a:ext cx="30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sp>
        <p:nvSpPr>
          <p:cNvPr id="1949" name="Google Shape;1949;p41"/>
          <p:cNvSpPr txBox="1"/>
          <p:nvPr/>
        </p:nvSpPr>
        <p:spPr>
          <a:xfrm>
            <a:off x="1012350" y="1624150"/>
            <a:ext cx="71193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 óculos serão financiados pelo governo e distribuídos gratuitamente pelas prefeituras. A Meta receberá incentivos fiscais, como redução de impostos, em troca de investimentos em pesquisa, fabricação e manutenção dos dispositivos no Brasil.</a:t>
            </a:r>
            <a:endParaRPr/>
          </a:p>
        </p:txBody>
      </p:sp>
      <p:pic>
        <p:nvPicPr>
          <p:cNvPr id="1950" name="Google Shape;19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800" y="3175138"/>
            <a:ext cx="42672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