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85" autoAdjust="0"/>
    <p:restoredTop sz="94595" autoAdjust="0"/>
  </p:normalViewPr>
  <p:slideViewPr>
    <p:cSldViewPr>
      <p:cViewPr varScale="1">
        <p:scale>
          <a:sx n="109" d="100"/>
          <a:sy n="109" d="100"/>
        </p:scale>
        <p:origin x="129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1600" y="692696"/>
            <a:ext cx="432048" cy="288032"/>
          </a:xfrm>
          <a:prstGeom prst="rect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980728"/>
            <a:ext cx="432048" cy="288032"/>
          </a:xfrm>
          <a:prstGeom prst="rect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1600" y="1268760"/>
            <a:ext cx="432048" cy="288032"/>
          </a:xfrm>
          <a:prstGeom prst="rect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1600" y="1556792"/>
            <a:ext cx="432048" cy="288032"/>
          </a:xfrm>
          <a:prstGeom prst="rect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1600" y="1844824"/>
            <a:ext cx="432048" cy="288032"/>
          </a:xfrm>
          <a:prstGeom prst="rect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1600" y="2132856"/>
            <a:ext cx="432048" cy="288032"/>
          </a:xfrm>
          <a:prstGeom prst="rect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1600" y="2420888"/>
            <a:ext cx="432048" cy="288032"/>
          </a:xfrm>
          <a:prstGeom prst="rect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备</a:t>
            </a:r>
          </a:p>
        </p:txBody>
      </p:sp>
      <p:sp>
        <p:nvSpPr>
          <p:cNvPr id="14" name="矩形 13"/>
          <p:cNvSpPr/>
          <p:nvPr/>
        </p:nvSpPr>
        <p:spPr>
          <a:xfrm>
            <a:off x="971600" y="2708920"/>
            <a:ext cx="432048" cy="288032"/>
          </a:xfrm>
          <a:prstGeom prst="rect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</a:t>
            </a:r>
          </a:p>
        </p:txBody>
      </p:sp>
      <p:sp>
        <p:nvSpPr>
          <p:cNvPr id="15" name="矩形 14"/>
          <p:cNvSpPr/>
          <p:nvPr/>
        </p:nvSpPr>
        <p:spPr>
          <a:xfrm>
            <a:off x="971600" y="2996952"/>
            <a:ext cx="4320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1600" y="3284984"/>
            <a:ext cx="432048" cy="288032"/>
          </a:xfrm>
          <a:prstGeom prst="rect">
            <a:avLst/>
          </a:prstGeom>
          <a:solidFill>
            <a:schemeClr val="bg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1600" y="3573016"/>
            <a:ext cx="432048" cy="288032"/>
          </a:xfrm>
          <a:prstGeom prst="rect">
            <a:avLst/>
          </a:prstGeom>
          <a:solidFill>
            <a:schemeClr val="bg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1600" y="3861048"/>
            <a:ext cx="432048" cy="288032"/>
          </a:xfrm>
          <a:prstGeom prst="rect">
            <a:avLst/>
          </a:prstGeom>
          <a:solidFill>
            <a:schemeClr val="bg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71600" y="4149080"/>
            <a:ext cx="432048" cy="288032"/>
          </a:xfrm>
          <a:prstGeom prst="rect">
            <a:avLst/>
          </a:prstGeom>
          <a:solidFill>
            <a:schemeClr val="bg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71600" y="4437112"/>
            <a:ext cx="432048" cy="288032"/>
          </a:xfrm>
          <a:prstGeom prst="rect">
            <a:avLst/>
          </a:prstGeom>
          <a:solidFill>
            <a:schemeClr val="bg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71600" y="4725144"/>
            <a:ext cx="432048" cy="288032"/>
          </a:xfrm>
          <a:prstGeom prst="rect">
            <a:avLst/>
          </a:prstGeom>
          <a:solidFill>
            <a:schemeClr val="bg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1600" y="5013176"/>
            <a:ext cx="432048" cy="288032"/>
          </a:xfrm>
          <a:prstGeom prst="rect">
            <a:avLst/>
          </a:prstGeom>
          <a:solidFill>
            <a:schemeClr val="bg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71600" y="5301208"/>
            <a:ext cx="432048" cy="288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71600" y="5589240"/>
            <a:ext cx="432048" cy="288032"/>
          </a:xfrm>
          <a:prstGeom prst="rect">
            <a:avLst/>
          </a:prstGeom>
          <a:solidFill>
            <a:schemeClr val="bg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1403648" y="692696"/>
            <a:ext cx="432048" cy="0"/>
          </a:xfrm>
          <a:prstGeom prst="straightConnector1">
            <a:avLst/>
          </a:prstGeom>
          <a:ln w="22225" cap="sq" cmpd="sng">
            <a:solidFill>
              <a:schemeClr val="tx1"/>
            </a:solidFill>
            <a:prstDash val="solid"/>
            <a:round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35696" y="476673"/>
            <a:ext cx="648072" cy="3600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start</a:t>
            </a:r>
          </a:p>
          <a:p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1403648" y="1556792"/>
            <a:ext cx="432048" cy="0"/>
          </a:xfrm>
          <a:prstGeom prst="straightConnector1">
            <a:avLst/>
          </a:prstGeom>
          <a:ln w="22225" cap="sq" cmpd="sng">
            <a:solidFill>
              <a:schemeClr val="tx1"/>
            </a:solidFill>
            <a:prstDash val="solid"/>
            <a:round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35696" y="1340769"/>
            <a:ext cx="1296144" cy="3600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operator[3]</a:t>
            </a:r>
          </a:p>
          <a:p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1403648" y="2420888"/>
            <a:ext cx="432048" cy="0"/>
          </a:xfrm>
          <a:prstGeom prst="straightConnector1">
            <a:avLst/>
          </a:prstGeom>
          <a:ln w="22225" cap="sq" cmpd="sng">
            <a:solidFill>
              <a:schemeClr val="tx1"/>
            </a:solidFill>
            <a:prstDash val="solid"/>
            <a:round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35696" y="2204865"/>
            <a:ext cx="936104" cy="3600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finish</a:t>
            </a:r>
          </a:p>
          <a:p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1403648" y="2996952"/>
            <a:ext cx="432048" cy="0"/>
          </a:xfrm>
          <a:prstGeom prst="straightConnector1">
            <a:avLst/>
          </a:prstGeom>
          <a:ln w="22225" cap="sq" cmpd="sng">
            <a:solidFill>
              <a:schemeClr val="tx1"/>
            </a:solidFill>
            <a:prstDash val="solid"/>
            <a:round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35696" y="2780929"/>
            <a:ext cx="1728192" cy="3600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end_of_storage</a:t>
            </a:r>
          </a:p>
          <a:p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27584" y="692696"/>
            <a:ext cx="0" cy="172819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536" y="1628800"/>
            <a:ext cx="648072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size()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395536" y="692696"/>
            <a:ext cx="0" cy="230425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-36512" y="2564904"/>
            <a:ext cx="1080120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capacity()</a:t>
            </a:r>
            <a:endParaRPr lang="zh-CN" altLang="en-US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1619672" y="2996952"/>
            <a:ext cx="0" cy="230425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07704" y="3429000"/>
            <a:ext cx="3960440" cy="11521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dirty="0"/>
              <a:t>增加新元素</a:t>
            </a:r>
            <a:r>
              <a:rPr lang="en-US" altLang="zh-CN" sz="1200" dirty="0"/>
              <a:t>(s)</a:t>
            </a:r>
            <a:r>
              <a:rPr lang="zh-CN" altLang="en-US" sz="1200" dirty="0"/>
              <a:t>时</a:t>
            </a:r>
            <a:r>
              <a:rPr lang="en-US" altLang="zh-CN" sz="1200" dirty="0"/>
              <a:t>,  </a:t>
            </a:r>
            <a:r>
              <a:rPr lang="zh-CN" altLang="en-US" sz="1200" dirty="0"/>
              <a:t>如果超过当时的容量</a:t>
            </a:r>
            <a:r>
              <a:rPr lang="en-US" altLang="zh-CN" sz="1200" dirty="0"/>
              <a:t>,  </a:t>
            </a:r>
            <a:r>
              <a:rPr lang="zh-CN" altLang="en-US" sz="1200" dirty="0"/>
              <a:t>则容量会扩充至</a:t>
            </a:r>
            <a:endParaRPr lang="en-US" altLang="zh-CN" sz="1200" dirty="0"/>
          </a:p>
          <a:p>
            <a:r>
              <a:rPr lang="zh-CN" altLang="en-US" sz="1200" dirty="0"/>
              <a:t>两倍</a:t>
            </a:r>
            <a:r>
              <a:rPr lang="en-US" altLang="zh-CN" sz="1200" dirty="0"/>
              <a:t>.  </a:t>
            </a:r>
            <a:r>
              <a:rPr lang="zh-CN" altLang="en-US" sz="1200" dirty="0"/>
              <a:t>如果两倍容量仍不足</a:t>
            </a:r>
            <a:r>
              <a:rPr lang="en-US" altLang="zh-CN" sz="1200" dirty="0"/>
              <a:t>,  </a:t>
            </a:r>
            <a:r>
              <a:rPr lang="zh-CN" altLang="en-US" sz="1200" dirty="0"/>
              <a:t>就扩张至足够大的容量</a:t>
            </a:r>
            <a:r>
              <a:rPr lang="en-US" altLang="zh-CN" sz="1200" dirty="0"/>
              <a:t>.</a:t>
            </a:r>
          </a:p>
          <a:p>
            <a:endParaRPr lang="en-US" altLang="zh-CN" sz="1200" dirty="0"/>
          </a:p>
          <a:p>
            <a:r>
              <a:rPr lang="zh-CN" altLang="en-US" sz="1200" dirty="0"/>
              <a:t>注意</a:t>
            </a:r>
            <a:r>
              <a:rPr lang="en-US" altLang="zh-CN" sz="1200" dirty="0"/>
              <a:t>,  </a:t>
            </a:r>
            <a:r>
              <a:rPr lang="zh-CN" altLang="en-US" sz="1200" dirty="0"/>
              <a:t>不是在原空间后面新增空间</a:t>
            </a:r>
            <a:r>
              <a:rPr lang="en-US" altLang="zh-CN" sz="1200" dirty="0"/>
              <a:t>,  </a:t>
            </a:r>
            <a:r>
              <a:rPr lang="zh-CN" altLang="en-US" sz="1200" dirty="0"/>
              <a:t>其实没那么单纯</a:t>
            </a:r>
            <a:r>
              <a:rPr lang="en-US" altLang="zh-CN" sz="1200" dirty="0"/>
              <a:t>.  </a:t>
            </a:r>
            <a:r>
              <a:rPr lang="zh-CN" altLang="en-US" sz="1200" dirty="0"/>
              <a:t>容量</a:t>
            </a:r>
            <a:endParaRPr lang="en-US" altLang="zh-CN" sz="1200" dirty="0"/>
          </a:p>
          <a:p>
            <a:r>
              <a:rPr lang="zh-CN" altLang="en-US" sz="1200" dirty="0"/>
              <a:t>的扩张必须经过  </a:t>
            </a:r>
            <a:r>
              <a:rPr lang="en-US" altLang="zh-CN" sz="1200" dirty="0"/>
              <a:t>【</a:t>
            </a:r>
            <a:r>
              <a:rPr lang="zh-CN" altLang="en-US" sz="1200" dirty="0"/>
              <a:t>重新配置，元素搬移，释放原空间</a:t>
            </a:r>
            <a:r>
              <a:rPr lang="en-US" altLang="zh-CN" sz="1200" dirty="0"/>
              <a:t>】, </a:t>
            </a:r>
          </a:p>
          <a:p>
            <a:r>
              <a:rPr lang="zh-CN" altLang="en-US" sz="1200" dirty="0"/>
              <a:t>等过程</a:t>
            </a:r>
            <a:r>
              <a:rPr lang="en-US" altLang="zh-CN" sz="1200" dirty="0"/>
              <a:t>,  </a:t>
            </a:r>
            <a:r>
              <a:rPr lang="zh-CN" altLang="en-US" sz="1200" dirty="0"/>
              <a:t>工程浩大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75856" y="692696"/>
            <a:ext cx="3960440" cy="1800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dirty="0"/>
              <a:t>经过以下动作：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vector&lt;int&gt; iv(2, 9);</a:t>
            </a:r>
          </a:p>
          <a:p>
            <a:r>
              <a:rPr lang="en-US" altLang="zh-CN" sz="1200" dirty="0"/>
              <a:t>iv.push_back(1);</a:t>
            </a:r>
          </a:p>
          <a:p>
            <a:r>
              <a:rPr lang="en-US" altLang="zh-CN" sz="1200" dirty="0"/>
              <a:t>iv.push_back(2);</a:t>
            </a:r>
          </a:p>
          <a:p>
            <a:r>
              <a:rPr lang="en-US" altLang="zh-CN" sz="1200" dirty="0"/>
              <a:t>iv.push_back(3);</a:t>
            </a:r>
          </a:p>
          <a:p>
            <a:r>
              <a:rPr lang="en-US" altLang="zh-CN" sz="1200" dirty="0"/>
              <a:t>iv.push_back(4);</a:t>
            </a:r>
          </a:p>
          <a:p>
            <a:endParaRPr lang="en-US" altLang="zh-CN" sz="1200" dirty="0"/>
          </a:p>
          <a:p>
            <a:r>
              <a:rPr lang="en-US" altLang="zh-CN" sz="1200" dirty="0"/>
              <a:t>vector </a:t>
            </a:r>
            <a:r>
              <a:rPr lang="zh-CN" altLang="en-US" sz="1200" dirty="0"/>
              <a:t>内存里各成员呈左边状态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692696"/>
            <a:ext cx="504056" cy="288032"/>
          </a:xfrm>
          <a:prstGeom prst="rect">
            <a:avLst/>
          </a:prstGeom>
          <a:solidFill>
            <a:schemeClr val="bg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#0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5616" y="692696"/>
            <a:ext cx="504056" cy="288032"/>
          </a:xfrm>
          <a:prstGeom prst="rect">
            <a:avLst/>
          </a:prstGeom>
          <a:solidFill>
            <a:schemeClr val="bg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#1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19672" y="692696"/>
            <a:ext cx="504056" cy="288032"/>
          </a:xfrm>
          <a:prstGeom prst="rect">
            <a:avLst/>
          </a:prstGeom>
          <a:solidFill>
            <a:schemeClr val="bg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#3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23728" y="692696"/>
            <a:ext cx="504056" cy="288032"/>
          </a:xfrm>
          <a:prstGeom prst="rect">
            <a:avLst/>
          </a:prstGeom>
          <a:solidFill>
            <a:schemeClr val="bg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#4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27784" y="692696"/>
            <a:ext cx="504056" cy="288032"/>
          </a:xfrm>
          <a:prstGeom prst="rect">
            <a:avLst/>
          </a:prstGeom>
          <a:solidFill>
            <a:schemeClr val="bg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#5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31840" y="692696"/>
            <a:ext cx="504056" cy="288032"/>
          </a:xfrm>
          <a:prstGeom prst="rect">
            <a:avLst/>
          </a:prstGeom>
          <a:solidFill>
            <a:schemeClr val="bg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#6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5896" y="692696"/>
            <a:ext cx="504056" cy="288032"/>
          </a:xfrm>
          <a:prstGeom prst="rect">
            <a:avLst/>
          </a:prstGeom>
          <a:solidFill>
            <a:schemeClr val="bg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#7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39952" y="692696"/>
            <a:ext cx="504056" cy="288032"/>
          </a:xfrm>
          <a:prstGeom prst="rect">
            <a:avLst/>
          </a:prstGeom>
          <a:solidFill>
            <a:schemeClr val="bg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#8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4008" y="692696"/>
            <a:ext cx="504056" cy="288032"/>
          </a:xfrm>
          <a:prstGeom prst="rect">
            <a:avLst/>
          </a:prstGeom>
          <a:solidFill>
            <a:schemeClr val="bg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#9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48064" y="692696"/>
            <a:ext cx="504056" cy="288032"/>
          </a:xfrm>
          <a:prstGeom prst="rect">
            <a:avLst/>
          </a:prstGeom>
          <a:solidFill>
            <a:schemeClr val="bg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#10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52120" y="692696"/>
            <a:ext cx="504056" cy="288032"/>
          </a:xfrm>
          <a:prstGeom prst="rect">
            <a:avLst/>
          </a:prstGeom>
          <a:solidFill>
            <a:schemeClr val="bg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#11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56176" y="692696"/>
            <a:ext cx="504056" cy="288032"/>
          </a:xfrm>
          <a:prstGeom prst="rect">
            <a:avLst/>
          </a:prstGeom>
          <a:solidFill>
            <a:schemeClr val="bg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#13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60232" y="692696"/>
            <a:ext cx="504056" cy="288032"/>
          </a:xfrm>
          <a:prstGeom prst="rect">
            <a:avLst/>
          </a:prstGeom>
          <a:solidFill>
            <a:schemeClr val="bg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#14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64288" y="692696"/>
            <a:ext cx="504056" cy="288032"/>
          </a:xfrm>
          <a:prstGeom prst="rect">
            <a:avLst/>
          </a:prstGeom>
          <a:solidFill>
            <a:schemeClr val="bg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</a:rPr>
              <a:t>#15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552" y="332656"/>
            <a:ext cx="1368152" cy="3600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dirty="0"/>
              <a:t>free_list[16]</a:t>
            </a:r>
          </a:p>
          <a:p>
            <a:endParaRPr lang="zh-CN" altLang="en-US" sz="1200" dirty="0"/>
          </a:p>
        </p:txBody>
      </p:sp>
      <p:sp>
        <p:nvSpPr>
          <p:cNvPr id="18" name="TextBox 26">
            <a:extLst>
              <a:ext uri="{FF2B5EF4-FFF2-40B4-BE49-F238E27FC236}">
                <a16:creationId xmlns:a16="http://schemas.microsoft.com/office/drawing/2014/main" id="{4DAADF0E-E8F9-403C-B247-5B7F11313360}"/>
              </a:ext>
            </a:extLst>
          </p:cNvPr>
          <p:cNvSpPr txBox="1"/>
          <p:nvPr/>
        </p:nvSpPr>
        <p:spPr>
          <a:xfrm>
            <a:off x="2195736" y="116632"/>
            <a:ext cx="1080120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/>
              <a:t>它负责</a:t>
            </a:r>
            <a:endParaRPr lang="en-US" altLang="zh-CN" sz="1200" dirty="0"/>
          </a:p>
          <a:p>
            <a:r>
              <a:rPr lang="en-US" altLang="zh-CN" sz="1200" dirty="0"/>
              <a:t>32bytes</a:t>
            </a:r>
            <a:r>
              <a:rPr lang="zh-CN" altLang="en-US" sz="1200" dirty="0"/>
              <a:t>区块</a:t>
            </a:r>
            <a:endParaRPr lang="en-US" altLang="zh-CN" sz="1200" dirty="0"/>
          </a:p>
          <a:p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028C4BE-2B26-4D59-9651-C7D27CE2D261}"/>
              </a:ext>
            </a:extLst>
          </p:cNvPr>
          <p:cNvCxnSpPr/>
          <p:nvPr/>
        </p:nvCxnSpPr>
        <p:spPr>
          <a:xfrm flipV="1">
            <a:off x="1907704" y="332656"/>
            <a:ext cx="360040" cy="3600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6">
            <a:extLst>
              <a:ext uri="{FF2B5EF4-FFF2-40B4-BE49-F238E27FC236}">
                <a16:creationId xmlns:a16="http://schemas.microsoft.com/office/drawing/2014/main" id="{83C6B5E4-9496-4B3F-B558-F4A85C83F2F2}"/>
              </a:ext>
            </a:extLst>
          </p:cNvPr>
          <p:cNvSpPr txBox="1"/>
          <p:nvPr/>
        </p:nvSpPr>
        <p:spPr>
          <a:xfrm>
            <a:off x="4139952" y="116632"/>
            <a:ext cx="1080120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/>
              <a:t>它负责</a:t>
            </a:r>
            <a:endParaRPr lang="en-US" altLang="zh-CN" sz="1200" dirty="0"/>
          </a:p>
          <a:p>
            <a:r>
              <a:rPr lang="en-US" altLang="zh-CN" sz="1200" dirty="0"/>
              <a:t>64bytes</a:t>
            </a:r>
            <a:r>
              <a:rPr lang="zh-CN" altLang="en-US" sz="1200" dirty="0"/>
              <a:t>区块</a:t>
            </a:r>
            <a:endParaRPr lang="en-US" altLang="zh-CN" sz="1200" dirty="0"/>
          </a:p>
          <a:p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825E225-270B-4709-A206-07C3560D0F79}"/>
              </a:ext>
            </a:extLst>
          </p:cNvPr>
          <p:cNvCxnSpPr/>
          <p:nvPr/>
        </p:nvCxnSpPr>
        <p:spPr>
          <a:xfrm flipV="1">
            <a:off x="3851920" y="332657"/>
            <a:ext cx="360040" cy="3600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6">
            <a:extLst>
              <a:ext uri="{FF2B5EF4-FFF2-40B4-BE49-F238E27FC236}">
                <a16:creationId xmlns:a16="http://schemas.microsoft.com/office/drawing/2014/main" id="{3AFD6533-511D-4B05-8DCD-0FEB9DB94F9C}"/>
              </a:ext>
            </a:extLst>
          </p:cNvPr>
          <p:cNvSpPr txBox="1"/>
          <p:nvPr/>
        </p:nvSpPr>
        <p:spPr>
          <a:xfrm>
            <a:off x="6228184" y="116632"/>
            <a:ext cx="1080120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/>
              <a:t>它负责</a:t>
            </a:r>
            <a:endParaRPr lang="en-US" altLang="zh-CN" sz="1200" dirty="0"/>
          </a:p>
          <a:p>
            <a:r>
              <a:rPr lang="en-US" altLang="zh-CN" sz="1200" dirty="0"/>
              <a:t>96bytes</a:t>
            </a:r>
            <a:r>
              <a:rPr lang="zh-CN" altLang="en-US" sz="1200" dirty="0"/>
              <a:t>区块</a:t>
            </a:r>
            <a:endParaRPr lang="en-US" altLang="zh-CN" sz="1200" dirty="0"/>
          </a:p>
          <a:p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9956B50-66AD-48AA-BC02-C9F1C7BF1A19}"/>
              </a:ext>
            </a:extLst>
          </p:cNvPr>
          <p:cNvCxnSpPr/>
          <p:nvPr/>
        </p:nvCxnSpPr>
        <p:spPr>
          <a:xfrm flipV="1">
            <a:off x="5940152" y="332657"/>
            <a:ext cx="360040" cy="3600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4BC5ACA-A29A-4E1E-89F9-FB3641C4986C}"/>
              </a:ext>
            </a:extLst>
          </p:cNvPr>
          <p:cNvSpPr/>
          <p:nvPr/>
        </p:nvSpPr>
        <p:spPr>
          <a:xfrm>
            <a:off x="971600" y="1484784"/>
            <a:ext cx="792088" cy="288032"/>
          </a:xfrm>
          <a:prstGeom prst="rect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32bytes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F3CF3D2-FAE3-41ED-8100-5FD22229B796}"/>
              </a:ext>
            </a:extLst>
          </p:cNvPr>
          <p:cNvSpPr/>
          <p:nvPr/>
        </p:nvSpPr>
        <p:spPr>
          <a:xfrm>
            <a:off x="971600" y="1772816"/>
            <a:ext cx="792088" cy="288032"/>
          </a:xfrm>
          <a:prstGeom prst="rect">
            <a:avLst/>
          </a:prstGeom>
          <a:solidFill>
            <a:schemeClr val="bg2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32bytes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4353B2F-31F9-4429-8D3E-C74E53EC7158}"/>
              </a:ext>
            </a:extLst>
          </p:cNvPr>
          <p:cNvSpPr/>
          <p:nvPr/>
        </p:nvSpPr>
        <p:spPr>
          <a:xfrm>
            <a:off x="971600" y="2060848"/>
            <a:ext cx="792088" cy="288032"/>
          </a:xfrm>
          <a:prstGeom prst="rect">
            <a:avLst/>
          </a:prstGeom>
          <a:solidFill>
            <a:schemeClr val="bg2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32byte</a:t>
            </a:r>
            <a:r>
              <a:rPr lang="en-US" altLang="zh-CN" sz="1200" dirty="0">
                <a:solidFill>
                  <a:schemeClr val="tx1"/>
                </a:solidFill>
              </a:rPr>
              <a:t>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1035E13-34B4-4BB2-BAF0-62F21D39FE69}"/>
              </a:ext>
            </a:extLst>
          </p:cNvPr>
          <p:cNvSpPr/>
          <p:nvPr/>
        </p:nvSpPr>
        <p:spPr>
          <a:xfrm>
            <a:off x="971600" y="2348880"/>
            <a:ext cx="792088" cy="288032"/>
          </a:xfrm>
          <a:prstGeom prst="rect">
            <a:avLst/>
          </a:prstGeom>
          <a:solidFill>
            <a:schemeClr val="bg2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32bytes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3C38D4A-488D-4007-884F-9C311BA74D64}"/>
              </a:ext>
            </a:extLst>
          </p:cNvPr>
          <p:cNvSpPr/>
          <p:nvPr/>
        </p:nvSpPr>
        <p:spPr>
          <a:xfrm>
            <a:off x="971600" y="2636912"/>
            <a:ext cx="792088" cy="288032"/>
          </a:xfrm>
          <a:prstGeom prst="rect">
            <a:avLst/>
          </a:prstGeom>
          <a:solidFill>
            <a:schemeClr val="bg2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32bytes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74BD14C-B443-458D-894B-BCD0C69C26A8}"/>
              </a:ext>
            </a:extLst>
          </p:cNvPr>
          <p:cNvCxnSpPr>
            <a:cxnSpLocks/>
          </p:cNvCxnSpPr>
          <p:nvPr/>
        </p:nvCxnSpPr>
        <p:spPr>
          <a:xfrm>
            <a:off x="1043608" y="1700808"/>
            <a:ext cx="0" cy="216024"/>
          </a:xfrm>
          <a:prstGeom prst="straightConnector1">
            <a:avLst/>
          </a:prstGeom>
          <a:ln w="22225" cap="sq" cmpd="sng">
            <a:solidFill>
              <a:schemeClr val="tx1"/>
            </a:solidFill>
            <a:prstDash val="solid"/>
            <a:round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0B3CA1C-9875-486E-A43D-D376289B6105}"/>
              </a:ext>
            </a:extLst>
          </p:cNvPr>
          <p:cNvCxnSpPr>
            <a:cxnSpLocks/>
          </p:cNvCxnSpPr>
          <p:nvPr/>
        </p:nvCxnSpPr>
        <p:spPr>
          <a:xfrm>
            <a:off x="1043608" y="1988840"/>
            <a:ext cx="0" cy="216024"/>
          </a:xfrm>
          <a:prstGeom prst="straightConnector1">
            <a:avLst/>
          </a:prstGeom>
          <a:ln w="22225" cap="sq" cmpd="sng">
            <a:solidFill>
              <a:schemeClr val="tx1"/>
            </a:solidFill>
            <a:prstDash val="solid"/>
            <a:round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78FEBEB-7A13-470B-8649-114D353448DC}"/>
              </a:ext>
            </a:extLst>
          </p:cNvPr>
          <p:cNvCxnSpPr>
            <a:cxnSpLocks/>
          </p:cNvCxnSpPr>
          <p:nvPr/>
        </p:nvCxnSpPr>
        <p:spPr>
          <a:xfrm>
            <a:off x="1043608" y="2276872"/>
            <a:ext cx="0" cy="216024"/>
          </a:xfrm>
          <a:prstGeom prst="straightConnector1">
            <a:avLst/>
          </a:prstGeom>
          <a:ln w="22225" cap="sq" cmpd="sng">
            <a:solidFill>
              <a:schemeClr val="tx1"/>
            </a:solidFill>
            <a:prstDash val="solid"/>
            <a:round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57ABD69-8E66-4E58-B0C7-17CB74BFB4A9}"/>
              </a:ext>
            </a:extLst>
          </p:cNvPr>
          <p:cNvCxnSpPr>
            <a:cxnSpLocks/>
          </p:cNvCxnSpPr>
          <p:nvPr/>
        </p:nvCxnSpPr>
        <p:spPr>
          <a:xfrm>
            <a:off x="1043608" y="2564904"/>
            <a:ext cx="0" cy="216024"/>
          </a:xfrm>
          <a:prstGeom prst="straightConnector1">
            <a:avLst/>
          </a:prstGeom>
          <a:ln w="22225" cap="sq" cmpd="sng">
            <a:solidFill>
              <a:schemeClr val="tx1"/>
            </a:solidFill>
            <a:prstDash val="solid"/>
            <a:round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6">
            <a:extLst>
              <a:ext uri="{FF2B5EF4-FFF2-40B4-BE49-F238E27FC236}">
                <a16:creationId xmlns:a16="http://schemas.microsoft.com/office/drawing/2014/main" id="{D8655DBD-C703-4229-8D04-ABD6D7CCA5AE}"/>
              </a:ext>
            </a:extLst>
          </p:cNvPr>
          <p:cNvSpPr txBox="1"/>
          <p:nvPr/>
        </p:nvSpPr>
        <p:spPr>
          <a:xfrm>
            <a:off x="-36512" y="1340768"/>
            <a:ext cx="93610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/>
              <a:t>第一区块</a:t>
            </a:r>
            <a:endParaRPr lang="en-US" altLang="zh-CN" sz="1200" dirty="0"/>
          </a:p>
          <a:p>
            <a:r>
              <a:rPr lang="zh-CN" altLang="en-US" sz="1200" dirty="0"/>
              <a:t>回给客端</a:t>
            </a:r>
          </a:p>
        </p:txBody>
      </p:sp>
      <p:sp>
        <p:nvSpPr>
          <p:cNvPr id="45" name="弧形 44">
            <a:extLst>
              <a:ext uri="{FF2B5EF4-FFF2-40B4-BE49-F238E27FC236}">
                <a16:creationId xmlns:a16="http://schemas.microsoft.com/office/drawing/2014/main" id="{B7A1D2A3-8A1B-4213-B117-57F9BB830B9C}"/>
              </a:ext>
            </a:extLst>
          </p:cNvPr>
          <p:cNvSpPr/>
          <p:nvPr/>
        </p:nvSpPr>
        <p:spPr>
          <a:xfrm>
            <a:off x="467544" y="1556792"/>
            <a:ext cx="576064" cy="14401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14F87AE-8A06-4C7F-B57B-499B21599C13}"/>
              </a:ext>
            </a:extLst>
          </p:cNvPr>
          <p:cNvSpPr/>
          <p:nvPr/>
        </p:nvSpPr>
        <p:spPr>
          <a:xfrm>
            <a:off x="971600" y="2924944"/>
            <a:ext cx="792088" cy="288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56982B8-3434-42EC-A92F-16F2D87B532D}"/>
              </a:ext>
            </a:extLst>
          </p:cNvPr>
          <p:cNvSpPr/>
          <p:nvPr/>
        </p:nvSpPr>
        <p:spPr>
          <a:xfrm>
            <a:off x="971600" y="3212976"/>
            <a:ext cx="792088" cy="288032"/>
          </a:xfrm>
          <a:prstGeom prst="rect">
            <a:avLst/>
          </a:prstGeom>
          <a:solidFill>
            <a:schemeClr val="bg2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FA6DA3B-6C7A-485F-A1B2-83E835FD3238}"/>
              </a:ext>
            </a:extLst>
          </p:cNvPr>
          <p:cNvSpPr/>
          <p:nvPr/>
        </p:nvSpPr>
        <p:spPr>
          <a:xfrm>
            <a:off x="971600" y="3501007"/>
            <a:ext cx="792088" cy="504057"/>
          </a:xfrm>
          <a:prstGeom prst="rect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64bytes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476BE29-1995-4E15-A2CF-CDFAA0C4D5BD}"/>
              </a:ext>
            </a:extLst>
          </p:cNvPr>
          <p:cNvCxnSpPr>
            <a:cxnSpLocks/>
          </p:cNvCxnSpPr>
          <p:nvPr/>
        </p:nvCxnSpPr>
        <p:spPr>
          <a:xfrm>
            <a:off x="1043608" y="2852936"/>
            <a:ext cx="0" cy="216024"/>
          </a:xfrm>
          <a:prstGeom prst="straightConnector1">
            <a:avLst/>
          </a:prstGeom>
          <a:ln w="22225" cap="sq" cmpd="sng">
            <a:solidFill>
              <a:schemeClr val="tx1"/>
            </a:solidFill>
            <a:prstDash val="solid"/>
            <a:round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834EC6C-300A-4615-81DC-2D0C015BB5B5}"/>
              </a:ext>
            </a:extLst>
          </p:cNvPr>
          <p:cNvCxnSpPr>
            <a:cxnSpLocks/>
          </p:cNvCxnSpPr>
          <p:nvPr/>
        </p:nvCxnSpPr>
        <p:spPr>
          <a:xfrm>
            <a:off x="1043608" y="3140968"/>
            <a:ext cx="0" cy="216024"/>
          </a:xfrm>
          <a:prstGeom prst="straightConnector1">
            <a:avLst/>
          </a:prstGeom>
          <a:ln w="22225" cap="sq" cmpd="sng">
            <a:solidFill>
              <a:schemeClr val="tx1"/>
            </a:solidFill>
            <a:prstDash val="solid"/>
            <a:round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6DAA2AC-4981-491A-9146-4F5619898991}"/>
              </a:ext>
            </a:extLst>
          </p:cNvPr>
          <p:cNvCxnSpPr>
            <a:cxnSpLocks/>
          </p:cNvCxnSpPr>
          <p:nvPr/>
        </p:nvCxnSpPr>
        <p:spPr>
          <a:xfrm flipH="1">
            <a:off x="755576" y="3429000"/>
            <a:ext cx="288032" cy="0"/>
          </a:xfrm>
          <a:prstGeom prst="straightConnector1">
            <a:avLst/>
          </a:prstGeom>
          <a:ln w="22225" cap="sq" cmpd="sng">
            <a:solidFill>
              <a:schemeClr val="tx1"/>
            </a:solidFill>
            <a:prstDash val="solid"/>
            <a:round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26">
            <a:extLst>
              <a:ext uri="{FF2B5EF4-FFF2-40B4-BE49-F238E27FC236}">
                <a16:creationId xmlns:a16="http://schemas.microsoft.com/office/drawing/2014/main" id="{D467CE49-F18D-4F75-A49D-B258B0977945}"/>
              </a:ext>
            </a:extLst>
          </p:cNvPr>
          <p:cNvSpPr txBox="1"/>
          <p:nvPr/>
        </p:nvSpPr>
        <p:spPr>
          <a:xfrm>
            <a:off x="539552" y="3212976"/>
            <a:ext cx="432048" cy="288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59" name="TextBox 26">
            <a:extLst>
              <a:ext uri="{FF2B5EF4-FFF2-40B4-BE49-F238E27FC236}">
                <a16:creationId xmlns:a16="http://schemas.microsoft.com/office/drawing/2014/main" id="{99D778EB-39DD-4CC3-90F8-BCB09CAB3EAB}"/>
              </a:ext>
            </a:extLst>
          </p:cNvPr>
          <p:cNvSpPr txBox="1"/>
          <p:nvPr/>
        </p:nvSpPr>
        <p:spPr>
          <a:xfrm>
            <a:off x="-36512" y="3429000"/>
            <a:ext cx="93610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/>
              <a:t>第一区块</a:t>
            </a:r>
            <a:endParaRPr lang="en-US" altLang="zh-CN" sz="1200" dirty="0"/>
          </a:p>
          <a:p>
            <a:r>
              <a:rPr lang="zh-CN" altLang="en-US" sz="1200" dirty="0"/>
              <a:t>回给客端</a:t>
            </a:r>
          </a:p>
        </p:txBody>
      </p:sp>
      <p:sp>
        <p:nvSpPr>
          <p:cNvPr id="60" name="弧形 59">
            <a:extLst>
              <a:ext uri="{FF2B5EF4-FFF2-40B4-BE49-F238E27FC236}">
                <a16:creationId xmlns:a16="http://schemas.microsoft.com/office/drawing/2014/main" id="{A393F829-12AF-4726-B985-7067FBC86B3A}"/>
              </a:ext>
            </a:extLst>
          </p:cNvPr>
          <p:cNvSpPr/>
          <p:nvPr/>
        </p:nvSpPr>
        <p:spPr>
          <a:xfrm>
            <a:off x="467544" y="3645024"/>
            <a:ext cx="576064" cy="14401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D349E10-047A-4198-9373-98814CF1CBB9}"/>
              </a:ext>
            </a:extLst>
          </p:cNvPr>
          <p:cNvSpPr/>
          <p:nvPr/>
        </p:nvSpPr>
        <p:spPr>
          <a:xfrm>
            <a:off x="971600" y="4005063"/>
            <a:ext cx="792088" cy="504057"/>
          </a:xfrm>
          <a:prstGeom prst="rect">
            <a:avLst/>
          </a:prstGeom>
          <a:solidFill>
            <a:schemeClr val="bg2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64bytes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0A075B6-7A6C-479A-BA53-D7075F31159D}"/>
              </a:ext>
            </a:extLst>
          </p:cNvPr>
          <p:cNvSpPr/>
          <p:nvPr/>
        </p:nvSpPr>
        <p:spPr>
          <a:xfrm>
            <a:off x="971600" y="4509119"/>
            <a:ext cx="792088" cy="504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64bytes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C96327A-B23D-490F-B4D4-2F86C679BFA2}"/>
              </a:ext>
            </a:extLst>
          </p:cNvPr>
          <p:cNvSpPr/>
          <p:nvPr/>
        </p:nvSpPr>
        <p:spPr>
          <a:xfrm>
            <a:off x="971600" y="5013175"/>
            <a:ext cx="792088" cy="504057"/>
          </a:xfrm>
          <a:prstGeom prst="rect">
            <a:avLst/>
          </a:prstGeom>
          <a:solidFill>
            <a:schemeClr val="bg2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64bytes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2E5C860-954E-4DD5-9BE2-1A7BC19FB2C4}"/>
              </a:ext>
            </a:extLst>
          </p:cNvPr>
          <p:cNvCxnSpPr>
            <a:cxnSpLocks/>
          </p:cNvCxnSpPr>
          <p:nvPr/>
        </p:nvCxnSpPr>
        <p:spPr>
          <a:xfrm>
            <a:off x="1043608" y="3933056"/>
            <a:ext cx="0" cy="216024"/>
          </a:xfrm>
          <a:prstGeom prst="straightConnector1">
            <a:avLst/>
          </a:prstGeom>
          <a:ln w="22225" cap="sq" cmpd="sng">
            <a:solidFill>
              <a:schemeClr val="tx1"/>
            </a:solidFill>
            <a:prstDash val="solid"/>
            <a:round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DF232C9-7B39-424E-ACD0-3ED6F8B664F7}"/>
              </a:ext>
            </a:extLst>
          </p:cNvPr>
          <p:cNvCxnSpPr>
            <a:cxnSpLocks/>
          </p:cNvCxnSpPr>
          <p:nvPr/>
        </p:nvCxnSpPr>
        <p:spPr>
          <a:xfrm>
            <a:off x="1043608" y="4437112"/>
            <a:ext cx="0" cy="216024"/>
          </a:xfrm>
          <a:prstGeom prst="straightConnector1">
            <a:avLst/>
          </a:prstGeom>
          <a:ln w="22225" cap="sq" cmpd="sng">
            <a:solidFill>
              <a:schemeClr val="tx1"/>
            </a:solidFill>
            <a:prstDash val="solid"/>
            <a:round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3015D6B-2338-46C5-9EDD-17EAC496A2DC}"/>
              </a:ext>
            </a:extLst>
          </p:cNvPr>
          <p:cNvCxnSpPr>
            <a:cxnSpLocks/>
          </p:cNvCxnSpPr>
          <p:nvPr/>
        </p:nvCxnSpPr>
        <p:spPr>
          <a:xfrm>
            <a:off x="1043608" y="4941168"/>
            <a:ext cx="0" cy="216024"/>
          </a:xfrm>
          <a:prstGeom prst="straightConnector1">
            <a:avLst/>
          </a:prstGeom>
          <a:ln w="22225" cap="sq" cmpd="sng">
            <a:solidFill>
              <a:schemeClr val="tx1"/>
            </a:solidFill>
            <a:prstDash val="solid"/>
            <a:round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26">
            <a:extLst>
              <a:ext uri="{FF2B5EF4-FFF2-40B4-BE49-F238E27FC236}">
                <a16:creationId xmlns:a16="http://schemas.microsoft.com/office/drawing/2014/main" id="{E0535CD1-8F7D-403A-90E9-5231F4C0B07B}"/>
              </a:ext>
            </a:extLst>
          </p:cNvPr>
          <p:cNvSpPr txBox="1"/>
          <p:nvPr/>
        </p:nvSpPr>
        <p:spPr>
          <a:xfrm>
            <a:off x="539552" y="5085184"/>
            <a:ext cx="432048" cy="288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37636DF-3BBF-472D-8560-9D6D915B05B0}"/>
              </a:ext>
            </a:extLst>
          </p:cNvPr>
          <p:cNvCxnSpPr>
            <a:cxnSpLocks/>
          </p:cNvCxnSpPr>
          <p:nvPr/>
        </p:nvCxnSpPr>
        <p:spPr>
          <a:xfrm flipH="1">
            <a:off x="755576" y="5301208"/>
            <a:ext cx="288032" cy="0"/>
          </a:xfrm>
          <a:prstGeom prst="straightConnector1">
            <a:avLst/>
          </a:prstGeom>
          <a:ln w="22225" cap="sq" cmpd="sng">
            <a:solidFill>
              <a:schemeClr val="tx1"/>
            </a:solidFill>
            <a:prstDash val="solid"/>
            <a:round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58D6A4AD-7452-4EEB-AEB9-1D3BC9D47404}"/>
              </a:ext>
            </a:extLst>
          </p:cNvPr>
          <p:cNvSpPr/>
          <p:nvPr/>
        </p:nvSpPr>
        <p:spPr>
          <a:xfrm>
            <a:off x="4716016" y="1484784"/>
            <a:ext cx="792088" cy="864096"/>
          </a:xfrm>
          <a:prstGeom prst="rect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96bytes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4D61C08-3CF7-4508-B4E7-F754077113DB}"/>
              </a:ext>
            </a:extLst>
          </p:cNvPr>
          <p:cNvSpPr/>
          <p:nvPr/>
        </p:nvSpPr>
        <p:spPr>
          <a:xfrm>
            <a:off x="4716016" y="2348880"/>
            <a:ext cx="792088" cy="864096"/>
          </a:xfrm>
          <a:prstGeom prst="rect">
            <a:avLst/>
          </a:prstGeom>
          <a:solidFill>
            <a:schemeClr val="bg2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96bytes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3311AE2-A78B-4C9B-9C6D-BED3DC19330B}"/>
              </a:ext>
            </a:extLst>
          </p:cNvPr>
          <p:cNvSpPr/>
          <p:nvPr/>
        </p:nvSpPr>
        <p:spPr>
          <a:xfrm>
            <a:off x="4716016" y="3212976"/>
            <a:ext cx="792088" cy="864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96bytes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6C59A17-29FB-4AFC-9801-14E1B758B2EA}"/>
              </a:ext>
            </a:extLst>
          </p:cNvPr>
          <p:cNvSpPr/>
          <p:nvPr/>
        </p:nvSpPr>
        <p:spPr>
          <a:xfrm>
            <a:off x="4716016" y="4077072"/>
            <a:ext cx="792088" cy="864096"/>
          </a:xfrm>
          <a:prstGeom prst="rect">
            <a:avLst/>
          </a:prstGeom>
          <a:solidFill>
            <a:schemeClr val="bg2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96bytes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9E79BE3-B04C-409D-AA92-A8EAE94607C2}"/>
              </a:ext>
            </a:extLst>
          </p:cNvPr>
          <p:cNvSpPr/>
          <p:nvPr/>
        </p:nvSpPr>
        <p:spPr>
          <a:xfrm>
            <a:off x="4716016" y="4941168"/>
            <a:ext cx="792088" cy="1224136"/>
          </a:xfrm>
          <a:prstGeom prst="rect">
            <a:avLst/>
          </a:prstGeom>
          <a:pattFill prst="trellis">
            <a:fgClr>
              <a:schemeClr val="accent1"/>
            </a:fgClr>
            <a:bgClr>
              <a:schemeClr val="bg1"/>
            </a:bgClr>
          </a:patt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memory</a:t>
            </a: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pool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EBBDC5FC-4D04-4E0B-9619-309106C23BAD}"/>
              </a:ext>
            </a:extLst>
          </p:cNvPr>
          <p:cNvCxnSpPr>
            <a:cxnSpLocks/>
          </p:cNvCxnSpPr>
          <p:nvPr/>
        </p:nvCxnSpPr>
        <p:spPr>
          <a:xfrm>
            <a:off x="4788024" y="3140968"/>
            <a:ext cx="0" cy="216024"/>
          </a:xfrm>
          <a:prstGeom prst="straightConnector1">
            <a:avLst/>
          </a:prstGeom>
          <a:ln w="22225" cap="sq" cmpd="sng">
            <a:solidFill>
              <a:schemeClr val="tx1"/>
            </a:solidFill>
            <a:prstDash val="solid"/>
            <a:round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0F61E9CD-CC24-4F19-8EF8-49131C1E0E55}"/>
              </a:ext>
            </a:extLst>
          </p:cNvPr>
          <p:cNvCxnSpPr>
            <a:cxnSpLocks/>
          </p:cNvCxnSpPr>
          <p:nvPr/>
        </p:nvCxnSpPr>
        <p:spPr>
          <a:xfrm>
            <a:off x="4788024" y="4005064"/>
            <a:ext cx="0" cy="216024"/>
          </a:xfrm>
          <a:prstGeom prst="straightConnector1">
            <a:avLst/>
          </a:prstGeom>
          <a:ln w="22225" cap="sq" cmpd="sng">
            <a:solidFill>
              <a:schemeClr val="tx1"/>
            </a:solidFill>
            <a:prstDash val="solid"/>
            <a:round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FE1E184-A274-4331-8C6F-ED342BABDF9B}"/>
              </a:ext>
            </a:extLst>
          </p:cNvPr>
          <p:cNvCxnSpPr>
            <a:cxnSpLocks/>
          </p:cNvCxnSpPr>
          <p:nvPr/>
        </p:nvCxnSpPr>
        <p:spPr>
          <a:xfrm flipH="1">
            <a:off x="4499992" y="4293096"/>
            <a:ext cx="288032" cy="0"/>
          </a:xfrm>
          <a:prstGeom prst="straightConnector1">
            <a:avLst/>
          </a:prstGeom>
          <a:ln w="22225" cap="sq" cmpd="sng">
            <a:solidFill>
              <a:schemeClr val="tx1"/>
            </a:solidFill>
            <a:prstDash val="solid"/>
            <a:round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26">
            <a:extLst>
              <a:ext uri="{FF2B5EF4-FFF2-40B4-BE49-F238E27FC236}">
                <a16:creationId xmlns:a16="http://schemas.microsoft.com/office/drawing/2014/main" id="{E0F23259-3863-4CD9-BD87-A71FE2D76362}"/>
              </a:ext>
            </a:extLst>
          </p:cNvPr>
          <p:cNvSpPr txBox="1"/>
          <p:nvPr/>
        </p:nvSpPr>
        <p:spPr>
          <a:xfrm>
            <a:off x="4283968" y="4077072"/>
            <a:ext cx="432048" cy="288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0DC0E319-7A2A-4CA8-9954-2D685576C602}"/>
              </a:ext>
            </a:extLst>
          </p:cNvPr>
          <p:cNvSpPr/>
          <p:nvPr/>
        </p:nvSpPr>
        <p:spPr>
          <a:xfrm>
            <a:off x="5508105" y="982638"/>
            <a:ext cx="810866" cy="1366241"/>
          </a:xfrm>
          <a:custGeom>
            <a:avLst/>
            <a:gdLst>
              <a:gd name="connsiteX0" fmla="*/ 368490 w 791627"/>
              <a:gd name="connsiteY0" fmla="*/ 0 h 1364776"/>
              <a:gd name="connsiteX1" fmla="*/ 791570 w 791627"/>
              <a:gd name="connsiteY1" fmla="*/ 504967 h 1364776"/>
              <a:gd name="connsiteX2" fmla="*/ 395785 w 791627"/>
              <a:gd name="connsiteY2" fmla="*/ 1050877 h 1364776"/>
              <a:gd name="connsiteX3" fmla="*/ 0 w 791627"/>
              <a:gd name="connsiteY3" fmla="*/ 1364776 h 1364776"/>
              <a:gd name="connsiteX4" fmla="*/ 0 w 791627"/>
              <a:gd name="connsiteY4" fmla="*/ 1364776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627" h="1364776">
                <a:moveTo>
                  <a:pt x="368490" y="0"/>
                </a:moveTo>
                <a:cubicBezTo>
                  <a:pt x="577755" y="164910"/>
                  <a:pt x="787021" y="329821"/>
                  <a:pt x="791570" y="504967"/>
                </a:cubicBezTo>
                <a:cubicBezTo>
                  <a:pt x="796119" y="680113"/>
                  <a:pt x="527713" y="907576"/>
                  <a:pt x="395785" y="1050877"/>
                </a:cubicBezTo>
                <a:cubicBezTo>
                  <a:pt x="263857" y="1194178"/>
                  <a:pt x="0" y="1364776"/>
                  <a:pt x="0" y="1364776"/>
                </a:cubicBezTo>
                <a:lnTo>
                  <a:pt x="0" y="1364776"/>
                </a:lnTo>
              </a:path>
            </a:pathLst>
          </a:custGeom>
          <a:noFill/>
          <a:ln w="1905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54258218-0D8B-4DD3-AC7F-179CD6A2AE3D}"/>
              </a:ext>
            </a:extLst>
          </p:cNvPr>
          <p:cNvSpPr/>
          <p:nvPr/>
        </p:nvSpPr>
        <p:spPr>
          <a:xfrm>
            <a:off x="1762452" y="980727"/>
            <a:ext cx="289268" cy="792089"/>
          </a:xfrm>
          <a:custGeom>
            <a:avLst/>
            <a:gdLst>
              <a:gd name="connsiteX0" fmla="*/ 368490 w 791627"/>
              <a:gd name="connsiteY0" fmla="*/ 0 h 1364776"/>
              <a:gd name="connsiteX1" fmla="*/ 791570 w 791627"/>
              <a:gd name="connsiteY1" fmla="*/ 504967 h 1364776"/>
              <a:gd name="connsiteX2" fmla="*/ 395785 w 791627"/>
              <a:gd name="connsiteY2" fmla="*/ 1050877 h 1364776"/>
              <a:gd name="connsiteX3" fmla="*/ 0 w 791627"/>
              <a:gd name="connsiteY3" fmla="*/ 1364776 h 1364776"/>
              <a:gd name="connsiteX4" fmla="*/ 0 w 791627"/>
              <a:gd name="connsiteY4" fmla="*/ 1364776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627" h="1364776">
                <a:moveTo>
                  <a:pt x="368490" y="0"/>
                </a:moveTo>
                <a:cubicBezTo>
                  <a:pt x="577755" y="164910"/>
                  <a:pt x="787021" y="329821"/>
                  <a:pt x="791570" y="504967"/>
                </a:cubicBezTo>
                <a:cubicBezTo>
                  <a:pt x="796119" y="680113"/>
                  <a:pt x="527713" y="907576"/>
                  <a:pt x="395785" y="1050877"/>
                </a:cubicBezTo>
                <a:cubicBezTo>
                  <a:pt x="263857" y="1194178"/>
                  <a:pt x="0" y="1364776"/>
                  <a:pt x="0" y="1364776"/>
                </a:cubicBezTo>
                <a:lnTo>
                  <a:pt x="0" y="1364776"/>
                </a:lnTo>
              </a:path>
            </a:pathLst>
          </a:custGeom>
          <a:noFill/>
          <a:ln w="1905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176DEC90-01CE-473E-95DD-49EAAC004E3D}"/>
              </a:ext>
            </a:extLst>
          </p:cNvPr>
          <p:cNvSpPr/>
          <p:nvPr/>
        </p:nvSpPr>
        <p:spPr>
          <a:xfrm>
            <a:off x="1760561" y="982639"/>
            <a:ext cx="2142699" cy="3029803"/>
          </a:xfrm>
          <a:custGeom>
            <a:avLst/>
            <a:gdLst>
              <a:gd name="connsiteX0" fmla="*/ 2142699 w 2142699"/>
              <a:gd name="connsiteY0" fmla="*/ 0 h 3029803"/>
              <a:gd name="connsiteX1" fmla="*/ 1869743 w 2142699"/>
              <a:gd name="connsiteY1" fmla="*/ 914400 h 3029803"/>
              <a:gd name="connsiteX2" fmla="*/ 1351129 w 2142699"/>
              <a:gd name="connsiteY2" fmla="*/ 1364776 h 3029803"/>
              <a:gd name="connsiteX3" fmla="*/ 941696 w 2142699"/>
              <a:gd name="connsiteY3" fmla="*/ 2169994 h 3029803"/>
              <a:gd name="connsiteX4" fmla="*/ 504967 w 2142699"/>
              <a:gd name="connsiteY4" fmla="*/ 2702257 h 3029803"/>
              <a:gd name="connsiteX5" fmla="*/ 0 w 2142699"/>
              <a:gd name="connsiteY5" fmla="*/ 3029803 h 3029803"/>
              <a:gd name="connsiteX6" fmla="*/ 0 w 2142699"/>
              <a:gd name="connsiteY6" fmla="*/ 3029803 h 302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42699" h="3029803">
                <a:moveTo>
                  <a:pt x="2142699" y="0"/>
                </a:moveTo>
                <a:cubicBezTo>
                  <a:pt x="2072185" y="343469"/>
                  <a:pt x="2001671" y="686938"/>
                  <a:pt x="1869743" y="914400"/>
                </a:cubicBezTo>
                <a:cubicBezTo>
                  <a:pt x="1737815" y="1141862"/>
                  <a:pt x="1505803" y="1155510"/>
                  <a:pt x="1351129" y="1364776"/>
                </a:cubicBezTo>
                <a:cubicBezTo>
                  <a:pt x="1196455" y="1574042"/>
                  <a:pt x="1082723" y="1947081"/>
                  <a:pt x="941696" y="2169994"/>
                </a:cubicBezTo>
                <a:cubicBezTo>
                  <a:pt x="800669" y="2392908"/>
                  <a:pt x="661916" y="2558956"/>
                  <a:pt x="504967" y="2702257"/>
                </a:cubicBezTo>
                <a:cubicBezTo>
                  <a:pt x="348018" y="2845558"/>
                  <a:pt x="0" y="3029803"/>
                  <a:pt x="0" y="3029803"/>
                </a:cubicBezTo>
                <a:lnTo>
                  <a:pt x="0" y="3029803"/>
                </a:lnTo>
              </a:path>
            </a:pathLst>
          </a:custGeom>
          <a:noFill/>
          <a:ln w="1905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4611D03-F59F-40A5-8213-ED078482BABA}"/>
              </a:ext>
            </a:extLst>
          </p:cNvPr>
          <p:cNvCxnSpPr/>
          <p:nvPr/>
        </p:nvCxnSpPr>
        <p:spPr>
          <a:xfrm flipH="1">
            <a:off x="5508104" y="4941167"/>
            <a:ext cx="432048" cy="0"/>
          </a:xfrm>
          <a:prstGeom prst="straightConnector1">
            <a:avLst/>
          </a:prstGeom>
          <a:ln w="22225" cap="sq" cmpd="sng">
            <a:solidFill>
              <a:schemeClr val="tx1"/>
            </a:solidFill>
            <a:prstDash val="solid"/>
            <a:round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33">
            <a:extLst>
              <a:ext uri="{FF2B5EF4-FFF2-40B4-BE49-F238E27FC236}">
                <a16:creationId xmlns:a16="http://schemas.microsoft.com/office/drawing/2014/main" id="{BD8D3D60-A0B0-4DC9-9D83-A22A145FE149}"/>
              </a:ext>
            </a:extLst>
          </p:cNvPr>
          <p:cNvSpPr txBox="1"/>
          <p:nvPr/>
        </p:nvSpPr>
        <p:spPr>
          <a:xfrm>
            <a:off x="5940152" y="4725144"/>
            <a:ext cx="1152128" cy="3600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dirty="0"/>
              <a:t>start_free</a:t>
            </a:r>
          </a:p>
          <a:p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153803D2-4407-4425-9B65-A5A969FC1CFD}"/>
              </a:ext>
            </a:extLst>
          </p:cNvPr>
          <p:cNvCxnSpPr/>
          <p:nvPr/>
        </p:nvCxnSpPr>
        <p:spPr>
          <a:xfrm flipH="1">
            <a:off x="5508104" y="6165304"/>
            <a:ext cx="432048" cy="0"/>
          </a:xfrm>
          <a:prstGeom prst="straightConnector1">
            <a:avLst/>
          </a:prstGeom>
          <a:ln w="22225" cap="sq" cmpd="sng">
            <a:solidFill>
              <a:schemeClr val="tx1"/>
            </a:solidFill>
            <a:prstDash val="solid"/>
            <a:round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33">
            <a:extLst>
              <a:ext uri="{FF2B5EF4-FFF2-40B4-BE49-F238E27FC236}">
                <a16:creationId xmlns:a16="http://schemas.microsoft.com/office/drawing/2014/main" id="{ABCC2A45-CD0E-4214-8B8F-A7641234C186}"/>
              </a:ext>
            </a:extLst>
          </p:cNvPr>
          <p:cNvSpPr txBox="1"/>
          <p:nvPr/>
        </p:nvSpPr>
        <p:spPr>
          <a:xfrm>
            <a:off x="5940152" y="5949281"/>
            <a:ext cx="936104" cy="3600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dirty="0"/>
              <a:t>end_free</a:t>
            </a:r>
          </a:p>
          <a:p>
            <a:endParaRPr lang="zh-CN" altLang="en-US" dirty="0"/>
          </a:p>
        </p:txBody>
      </p:sp>
      <p:sp>
        <p:nvSpPr>
          <p:cNvPr id="99" name="TextBox 26">
            <a:extLst>
              <a:ext uri="{FF2B5EF4-FFF2-40B4-BE49-F238E27FC236}">
                <a16:creationId xmlns:a16="http://schemas.microsoft.com/office/drawing/2014/main" id="{F5443599-4508-498E-A769-ACA13B23E84A}"/>
              </a:ext>
            </a:extLst>
          </p:cNvPr>
          <p:cNvSpPr txBox="1"/>
          <p:nvPr/>
        </p:nvSpPr>
        <p:spPr>
          <a:xfrm>
            <a:off x="3779912" y="1340768"/>
            <a:ext cx="936104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/>
              <a:t>第一区块</a:t>
            </a:r>
            <a:endParaRPr lang="en-US" altLang="zh-CN" sz="1200" dirty="0"/>
          </a:p>
          <a:p>
            <a:r>
              <a:rPr lang="zh-CN" altLang="en-US" sz="1200" dirty="0"/>
              <a:t>回给客端</a:t>
            </a:r>
          </a:p>
        </p:txBody>
      </p:sp>
      <p:sp>
        <p:nvSpPr>
          <p:cNvPr id="100" name="弧形 99">
            <a:extLst>
              <a:ext uri="{FF2B5EF4-FFF2-40B4-BE49-F238E27FC236}">
                <a16:creationId xmlns:a16="http://schemas.microsoft.com/office/drawing/2014/main" id="{34CA1A72-E486-4A2D-B818-D41A39D80DC2}"/>
              </a:ext>
            </a:extLst>
          </p:cNvPr>
          <p:cNvSpPr/>
          <p:nvPr/>
        </p:nvSpPr>
        <p:spPr>
          <a:xfrm>
            <a:off x="4283968" y="1556792"/>
            <a:ext cx="576064" cy="14401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44">
            <a:extLst>
              <a:ext uri="{FF2B5EF4-FFF2-40B4-BE49-F238E27FC236}">
                <a16:creationId xmlns:a16="http://schemas.microsoft.com/office/drawing/2014/main" id="{49626D27-7FB0-4E06-BD60-E2561434D3F6}"/>
              </a:ext>
            </a:extLst>
          </p:cNvPr>
          <p:cNvSpPr txBox="1"/>
          <p:nvPr/>
        </p:nvSpPr>
        <p:spPr>
          <a:xfrm>
            <a:off x="1763687" y="1916832"/>
            <a:ext cx="2280461" cy="11521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dirty="0"/>
              <a:t>这些连续区块</a:t>
            </a:r>
            <a:r>
              <a:rPr lang="en-US" altLang="zh-CN" sz="1200" dirty="0"/>
              <a:t>, </a:t>
            </a:r>
            <a:r>
              <a:rPr lang="zh-CN" altLang="en-US" sz="1200" dirty="0"/>
              <a:t>以 </a:t>
            </a:r>
            <a:r>
              <a:rPr lang="en-US" altLang="zh-CN" sz="1200" dirty="0"/>
              <a:t>union obj </a:t>
            </a:r>
            <a:r>
              <a:rPr lang="zh-CN" altLang="en-US" sz="1200" dirty="0"/>
              <a:t>串接</a:t>
            </a:r>
            <a:endParaRPr lang="en-US" altLang="zh-CN" sz="1200" dirty="0"/>
          </a:p>
          <a:p>
            <a:r>
              <a:rPr lang="zh-CN" altLang="en-US" sz="1200" dirty="0"/>
              <a:t>起来</a:t>
            </a:r>
            <a:r>
              <a:rPr lang="en-US" altLang="zh-CN" sz="1200" dirty="0"/>
              <a:t>, </a:t>
            </a:r>
            <a:r>
              <a:rPr lang="zh-CN" altLang="en-US" sz="1200" dirty="0"/>
              <a:t>形成</a:t>
            </a:r>
            <a:r>
              <a:rPr lang="en-US" altLang="zh-CN" sz="1200" dirty="0"/>
              <a:t>free list</a:t>
            </a:r>
            <a:r>
              <a:rPr lang="zh-CN" altLang="en-US" sz="1200" dirty="0"/>
              <a:t>的实质组成。</a:t>
            </a:r>
            <a:endParaRPr lang="en-US" altLang="zh-CN" sz="1200" dirty="0"/>
          </a:p>
          <a:p>
            <a:r>
              <a:rPr lang="zh-CN" altLang="en-US" sz="1200" dirty="0"/>
              <a:t>圈中的小箭头即表示它们形成一</a:t>
            </a:r>
            <a:endParaRPr lang="en-US" altLang="zh-CN" sz="1200" dirty="0"/>
          </a:p>
          <a:p>
            <a:r>
              <a:rPr lang="zh-CN" altLang="en-US" sz="1200" dirty="0"/>
              <a:t>个</a:t>
            </a:r>
            <a:r>
              <a:rPr lang="en-US" altLang="zh-CN" sz="1200" dirty="0"/>
              <a:t>linked list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1">
            <a:extLst>
              <a:ext uri="{FF2B5EF4-FFF2-40B4-BE49-F238E27FC236}">
                <a16:creationId xmlns:a16="http://schemas.microsoft.com/office/drawing/2014/main" id="{D9B687A5-B315-4B7E-AB5D-17AE9362F702}"/>
              </a:ext>
            </a:extLst>
          </p:cNvPr>
          <p:cNvSpPr txBox="1"/>
          <p:nvPr/>
        </p:nvSpPr>
        <p:spPr>
          <a:xfrm>
            <a:off x="-36512" y="2564904"/>
            <a:ext cx="1080120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destory()</a:t>
            </a:r>
            <a:endParaRPr lang="zh-CN" altLang="en-US" dirty="0"/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4A130BA5-0103-42E1-9533-4865E14E6620}"/>
              </a:ext>
            </a:extLst>
          </p:cNvPr>
          <p:cNvCxnSpPr>
            <a:cxnSpLocks/>
          </p:cNvCxnSpPr>
          <p:nvPr/>
        </p:nvCxnSpPr>
        <p:spPr>
          <a:xfrm flipV="1">
            <a:off x="899592" y="1700808"/>
            <a:ext cx="1008112" cy="972108"/>
          </a:xfrm>
          <a:prstGeom prst="bentConnector3">
            <a:avLst>
              <a:gd name="adj1" fmla="val 188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9">
            <a:extLst>
              <a:ext uri="{FF2B5EF4-FFF2-40B4-BE49-F238E27FC236}">
                <a16:creationId xmlns:a16="http://schemas.microsoft.com/office/drawing/2014/main" id="{75705121-2F8D-43C7-B959-2F54CC716AD9}"/>
              </a:ext>
            </a:extLst>
          </p:cNvPr>
          <p:cNvSpPr txBox="1"/>
          <p:nvPr/>
        </p:nvSpPr>
        <p:spPr>
          <a:xfrm>
            <a:off x="1259632" y="1412776"/>
            <a:ext cx="648072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/>
              <a:t>泛化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65D48E1D-9D2D-45A7-863A-CAF46384677B}"/>
              </a:ext>
            </a:extLst>
          </p:cNvPr>
          <p:cNvCxnSpPr>
            <a:cxnSpLocks/>
          </p:cNvCxnSpPr>
          <p:nvPr/>
        </p:nvCxnSpPr>
        <p:spPr>
          <a:xfrm>
            <a:off x="899592" y="2852936"/>
            <a:ext cx="1008112" cy="792089"/>
          </a:xfrm>
          <a:prstGeom prst="bentConnector3">
            <a:avLst>
              <a:gd name="adj1" fmla="val 188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35BA132-ED14-4D36-9E85-AC990201CA77}"/>
              </a:ext>
            </a:extLst>
          </p:cNvPr>
          <p:cNvCxnSpPr>
            <a:cxnSpLocks/>
          </p:cNvCxnSpPr>
          <p:nvPr/>
        </p:nvCxnSpPr>
        <p:spPr>
          <a:xfrm>
            <a:off x="899592" y="2780928"/>
            <a:ext cx="10717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9">
            <a:extLst>
              <a:ext uri="{FF2B5EF4-FFF2-40B4-BE49-F238E27FC236}">
                <a16:creationId xmlns:a16="http://schemas.microsoft.com/office/drawing/2014/main" id="{91F17193-D0B3-4C63-B4B3-FA7907B9391E}"/>
              </a:ext>
            </a:extLst>
          </p:cNvPr>
          <p:cNvSpPr txBox="1"/>
          <p:nvPr/>
        </p:nvSpPr>
        <p:spPr>
          <a:xfrm>
            <a:off x="1259632" y="2492896"/>
            <a:ext cx="648072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/>
              <a:t>特化</a:t>
            </a:r>
          </a:p>
        </p:txBody>
      </p:sp>
      <p:sp>
        <p:nvSpPr>
          <p:cNvPr id="28" name="TextBox 39">
            <a:extLst>
              <a:ext uri="{FF2B5EF4-FFF2-40B4-BE49-F238E27FC236}">
                <a16:creationId xmlns:a16="http://schemas.microsoft.com/office/drawing/2014/main" id="{009E6A46-F0E3-4445-8293-FC46D00381EC}"/>
              </a:ext>
            </a:extLst>
          </p:cNvPr>
          <p:cNvSpPr txBox="1"/>
          <p:nvPr/>
        </p:nvSpPr>
        <p:spPr>
          <a:xfrm>
            <a:off x="1259632" y="3356992"/>
            <a:ext cx="648072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/>
              <a:t>特化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6189548D-61F4-4B14-891E-C7030FA2366B}"/>
              </a:ext>
            </a:extLst>
          </p:cNvPr>
          <p:cNvCxnSpPr>
            <a:cxnSpLocks/>
          </p:cNvCxnSpPr>
          <p:nvPr/>
        </p:nvCxnSpPr>
        <p:spPr>
          <a:xfrm>
            <a:off x="899592" y="2996951"/>
            <a:ext cx="1143744" cy="1080120"/>
          </a:xfrm>
          <a:prstGeom prst="bentConnector3">
            <a:avLst>
              <a:gd name="adj1" fmla="val 1062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9">
            <a:extLst>
              <a:ext uri="{FF2B5EF4-FFF2-40B4-BE49-F238E27FC236}">
                <a16:creationId xmlns:a16="http://schemas.microsoft.com/office/drawing/2014/main" id="{32C0E996-AD01-4C14-A7E3-65A62CFE0936}"/>
              </a:ext>
            </a:extLst>
          </p:cNvPr>
          <p:cNvSpPr txBox="1"/>
          <p:nvPr/>
        </p:nvSpPr>
        <p:spPr>
          <a:xfrm>
            <a:off x="1259632" y="3861048"/>
            <a:ext cx="648072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/>
              <a:t>特化</a:t>
            </a:r>
          </a:p>
        </p:txBody>
      </p:sp>
      <p:sp>
        <p:nvSpPr>
          <p:cNvPr id="56" name="TextBox 39">
            <a:extLst>
              <a:ext uri="{FF2B5EF4-FFF2-40B4-BE49-F238E27FC236}">
                <a16:creationId xmlns:a16="http://schemas.microsoft.com/office/drawing/2014/main" id="{603C7B69-D757-404D-8B1C-6BF1490A0043}"/>
              </a:ext>
            </a:extLst>
          </p:cNvPr>
          <p:cNvSpPr txBox="1"/>
          <p:nvPr/>
        </p:nvSpPr>
        <p:spPr>
          <a:xfrm>
            <a:off x="1979712" y="2564904"/>
            <a:ext cx="648072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dirty="0"/>
              <a:t>non-op</a:t>
            </a:r>
            <a:endParaRPr lang="zh-CN" altLang="en-US" sz="1200" dirty="0"/>
          </a:p>
        </p:txBody>
      </p:sp>
      <p:sp>
        <p:nvSpPr>
          <p:cNvPr id="57" name="TextBox 39">
            <a:extLst>
              <a:ext uri="{FF2B5EF4-FFF2-40B4-BE49-F238E27FC236}">
                <a16:creationId xmlns:a16="http://schemas.microsoft.com/office/drawing/2014/main" id="{EBE5E471-EAB0-4D59-935C-98CCF70E7575}"/>
              </a:ext>
            </a:extLst>
          </p:cNvPr>
          <p:cNvSpPr txBox="1"/>
          <p:nvPr/>
        </p:nvSpPr>
        <p:spPr>
          <a:xfrm>
            <a:off x="1907704" y="3429000"/>
            <a:ext cx="648072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dirty="0"/>
              <a:t>non-op</a:t>
            </a:r>
            <a:endParaRPr lang="zh-CN" altLang="en-US" sz="1200" dirty="0"/>
          </a:p>
        </p:txBody>
      </p:sp>
      <p:sp>
        <p:nvSpPr>
          <p:cNvPr id="58" name="TextBox 39">
            <a:extLst>
              <a:ext uri="{FF2B5EF4-FFF2-40B4-BE49-F238E27FC236}">
                <a16:creationId xmlns:a16="http://schemas.microsoft.com/office/drawing/2014/main" id="{5C6E31DA-8636-41B6-9CF2-5A7415CC9150}"/>
              </a:ext>
            </a:extLst>
          </p:cNvPr>
          <p:cNvSpPr txBox="1"/>
          <p:nvPr/>
        </p:nvSpPr>
        <p:spPr>
          <a:xfrm>
            <a:off x="1115616" y="1700807"/>
            <a:ext cx="1296144" cy="5760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solidFill>
                  <a:schemeClr val="tx2"/>
                </a:solidFill>
              </a:rPr>
              <a:t>&lt;ForwardIterator,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 ForwardIterator&gt;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59" name="TextBox 39">
            <a:extLst>
              <a:ext uri="{FF2B5EF4-FFF2-40B4-BE49-F238E27FC236}">
                <a16:creationId xmlns:a16="http://schemas.microsoft.com/office/drawing/2014/main" id="{196F3DFB-F9B6-420B-A79D-385CB8734A9B}"/>
              </a:ext>
            </a:extLst>
          </p:cNvPr>
          <p:cNvSpPr txBox="1"/>
          <p:nvPr/>
        </p:nvSpPr>
        <p:spPr>
          <a:xfrm>
            <a:off x="1907704" y="1556792"/>
            <a:ext cx="129614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dirty="0"/>
              <a:t>__destory()</a:t>
            </a:r>
            <a:endParaRPr lang="zh-CN" altLang="en-US" sz="12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F8E7CD1-D654-4361-BDCB-17FC22FF05BC}"/>
              </a:ext>
            </a:extLst>
          </p:cNvPr>
          <p:cNvCxnSpPr>
            <a:cxnSpLocks/>
          </p:cNvCxnSpPr>
          <p:nvPr/>
        </p:nvCxnSpPr>
        <p:spPr>
          <a:xfrm>
            <a:off x="2852192" y="1700808"/>
            <a:ext cx="10717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8817AC1C-E8A1-4747-9299-C97FA46789C2}"/>
              </a:ext>
            </a:extLst>
          </p:cNvPr>
          <p:cNvCxnSpPr>
            <a:cxnSpLocks/>
          </p:cNvCxnSpPr>
          <p:nvPr/>
        </p:nvCxnSpPr>
        <p:spPr>
          <a:xfrm>
            <a:off x="2843808" y="1772816"/>
            <a:ext cx="1008112" cy="792089"/>
          </a:xfrm>
          <a:prstGeom prst="bentConnector3">
            <a:avLst>
              <a:gd name="adj1" fmla="val 188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39">
            <a:extLst>
              <a:ext uri="{FF2B5EF4-FFF2-40B4-BE49-F238E27FC236}">
                <a16:creationId xmlns:a16="http://schemas.microsoft.com/office/drawing/2014/main" id="{358FBE18-1A42-45B6-B2A5-F6D2D32CCBC8}"/>
              </a:ext>
            </a:extLst>
          </p:cNvPr>
          <p:cNvSpPr txBox="1"/>
          <p:nvPr/>
        </p:nvSpPr>
        <p:spPr>
          <a:xfrm>
            <a:off x="3203848" y="2348880"/>
            <a:ext cx="648072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/>
              <a:t>特化</a:t>
            </a:r>
          </a:p>
        </p:txBody>
      </p:sp>
      <p:sp>
        <p:nvSpPr>
          <p:cNvPr id="64" name="TextBox 39">
            <a:extLst>
              <a:ext uri="{FF2B5EF4-FFF2-40B4-BE49-F238E27FC236}">
                <a16:creationId xmlns:a16="http://schemas.microsoft.com/office/drawing/2014/main" id="{803CF160-D82B-4E3F-BB2A-6A590C59A834}"/>
              </a:ext>
            </a:extLst>
          </p:cNvPr>
          <p:cNvSpPr txBox="1"/>
          <p:nvPr/>
        </p:nvSpPr>
        <p:spPr>
          <a:xfrm>
            <a:off x="3203848" y="2564904"/>
            <a:ext cx="1008112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</a:rPr>
              <a:t>__true_type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65" name="TextBox 39">
            <a:extLst>
              <a:ext uri="{FF2B5EF4-FFF2-40B4-BE49-F238E27FC236}">
                <a16:creationId xmlns:a16="http://schemas.microsoft.com/office/drawing/2014/main" id="{B2F479DA-D422-4E93-B9A9-3E3AD634E1AB}"/>
              </a:ext>
            </a:extLst>
          </p:cNvPr>
          <p:cNvSpPr txBox="1"/>
          <p:nvPr/>
        </p:nvSpPr>
        <p:spPr>
          <a:xfrm>
            <a:off x="3131840" y="1700808"/>
            <a:ext cx="1008112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</a:rPr>
              <a:t>__false_type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66" name="标注: 下箭头 65">
            <a:extLst>
              <a:ext uri="{FF2B5EF4-FFF2-40B4-BE49-F238E27FC236}">
                <a16:creationId xmlns:a16="http://schemas.microsoft.com/office/drawing/2014/main" id="{F4D32AFB-AF2C-4DD8-81C5-133C028CF023}"/>
              </a:ext>
            </a:extLst>
          </p:cNvPr>
          <p:cNvSpPr/>
          <p:nvPr/>
        </p:nvSpPr>
        <p:spPr>
          <a:xfrm>
            <a:off x="2387198" y="892011"/>
            <a:ext cx="936104" cy="648057"/>
          </a:xfrm>
          <a:prstGeom prst="downArrowCallou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trivial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destructor ?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TextBox 39">
            <a:extLst>
              <a:ext uri="{FF2B5EF4-FFF2-40B4-BE49-F238E27FC236}">
                <a16:creationId xmlns:a16="http://schemas.microsoft.com/office/drawing/2014/main" id="{9E9A99DE-FAC1-4E2B-8B03-8112DC5DC3CC}"/>
              </a:ext>
            </a:extLst>
          </p:cNvPr>
          <p:cNvSpPr txBox="1"/>
          <p:nvPr/>
        </p:nvSpPr>
        <p:spPr>
          <a:xfrm>
            <a:off x="3779912" y="1340769"/>
            <a:ext cx="1368152" cy="5040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dirty="0"/>
              <a:t>for(;first &lt; last;…)</a:t>
            </a:r>
          </a:p>
          <a:p>
            <a:r>
              <a:rPr lang="en-US" altLang="zh-CN" sz="1200" dirty="0"/>
              <a:t>    destory(&amp;*first);</a:t>
            </a:r>
            <a:endParaRPr lang="zh-CN" altLang="en-US" sz="1200" dirty="0"/>
          </a:p>
        </p:txBody>
      </p:sp>
      <p:sp>
        <p:nvSpPr>
          <p:cNvPr id="68" name="TextBox 39">
            <a:extLst>
              <a:ext uri="{FF2B5EF4-FFF2-40B4-BE49-F238E27FC236}">
                <a16:creationId xmlns:a16="http://schemas.microsoft.com/office/drawing/2014/main" id="{B95ACDBA-DBFA-49B2-881A-AA175D77CECA}"/>
              </a:ext>
            </a:extLst>
          </p:cNvPr>
          <p:cNvSpPr txBox="1"/>
          <p:nvPr/>
        </p:nvSpPr>
        <p:spPr>
          <a:xfrm>
            <a:off x="1187624" y="2780928"/>
            <a:ext cx="1008112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solidFill>
                  <a:schemeClr val="tx2"/>
                </a:solidFill>
              </a:rPr>
              <a:t>(char*, char*)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72" name="TextBox 39">
            <a:extLst>
              <a:ext uri="{FF2B5EF4-FFF2-40B4-BE49-F238E27FC236}">
                <a16:creationId xmlns:a16="http://schemas.microsoft.com/office/drawing/2014/main" id="{9BDA7731-20C9-42E8-9614-FE895F23CE8D}"/>
              </a:ext>
            </a:extLst>
          </p:cNvPr>
          <p:cNvSpPr txBox="1"/>
          <p:nvPr/>
        </p:nvSpPr>
        <p:spPr>
          <a:xfrm>
            <a:off x="1043608" y="3645024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solidFill>
                  <a:schemeClr val="tx2"/>
                </a:solidFill>
              </a:rPr>
              <a:t>(wchar_t*, wchar_t*)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73" name="TextBox 39">
            <a:extLst>
              <a:ext uri="{FF2B5EF4-FFF2-40B4-BE49-F238E27FC236}">
                <a16:creationId xmlns:a16="http://schemas.microsoft.com/office/drawing/2014/main" id="{D2EFCF79-2633-43E3-BADA-BAAFE150907E}"/>
              </a:ext>
            </a:extLst>
          </p:cNvPr>
          <p:cNvSpPr txBox="1"/>
          <p:nvPr/>
        </p:nvSpPr>
        <p:spPr>
          <a:xfrm>
            <a:off x="971600" y="4077072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solidFill>
                  <a:schemeClr val="tx2"/>
                </a:solidFill>
              </a:rPr>
              <a:t>(T* pointer)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74" name="TextBox 39">
            <a:extLst>
              <a:ext uri="{FF2B5EF4-FFF2-40B4-BE49-F238E27FC236}">
                <a16:creationId xmlns:a16="http://schemas.microsoft.com/office/drawing/2014/main" id="{1699FEBD-2A8B-414D-A02D-397306A39898}"/>
              </a:ext>
            </a:extLst>
          </p:cNvPr>
          <p:cNvSpPr txBox="1"/>
          <p:nvPr/>
        </p:nvSpPr>
        <p:spPr>
          <a:xfrm>
            <a:off x="2060104" y="3861048"/>
            <a:ext cx="1263198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dirty="0"/>
              <a:t>pointer-&gt;~T();</a:t>
            </a:r>
            <a:endParaRPr lang="zh-CN" altLang="en-US" sz="1200" dirty="0"/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1F64E578-1E1F-4A32-BE18-2FE1825C4C01}"/>
              </a:ext>
            </a:extLst>
          </p:cNvPr>
          <p:cNvCxnSpPr>
            <a:cxnSpLocks/>
          </p:cNvCxnSpPr>
          <p:nvPr/>
        </p:nvCxnSpPr>
        <p:spPr>
          <a:xfrm flipH="1">
            <a:off x="3023828" y="1538791"/>
            <a:ext cx="2088232" cy="2484274"/>
          </a:xfrm>
          <a:prstGeom prst="bentConnector4">
            <a:avLst>
              <a:gd name="adj1" fmla="val -34665"/>
              <a:gd name="adj2" fmla="val 100058"/>
            </a:avLst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39">
            <a:extLst>
              <a:ext uri="{FF2B5EF4-FFF2-40B4-BE49-F238E27FC236}">
                <a16:creationId xmlns:a16="http://schemas.microsoft.com/office/drawing/2014/main" id="{A08FE9CF-CED5-49B7-83D0-A940FE98C0A9}"/>
              </a:ext>
            </a:extLst>
          </p:cNvPr>
          <p:cNvSpPr txBox="1"/>
          <p:nvPr/>
        </p:nvSpPr>
        <p:spPr>
          <a:xfrm>
            <a:off x="3851920" y="2348880"/>
            <a:ext cx="648072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dirty="0"/>
              <a:t>non-op</a:t>
            </a:r>
            <a:endParaRPr lang="zh-CN" altLang="en-US" sz="1200" dirty="0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36DE3CB8-B999-4D37-99FC-CF6BC5DD1442}"/>
              </a:ext>
            </a:extLst>
          </p:cNvPr>
          <p:cNvCxnSpPr>
            <a:cxnSpLocks/>
          </p:cNvCxnSpPr>
          <p:nvPr/>
        </p:nvCxnSpPr>
        <p:spPr>
          <a:xfrm>
            <a:off x="1196008" y="4941168"/>
            <a:ext cx="10717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39">
            <a:extLst>
              <a:ext uri="{FF2B5EF4-FFF2-40B4-BE49-F238E27FC236}">
                <a16:creationId xmlns:a16="http://schemas.microsoft.com/office/drawing/2014/main" id="{9804EF2D-7546-4D99-9F32-F12CC2676D0A}"/>
              </a:ext>
            </a:extLst>
          </p:cNvPr>
          <p:cNvSpPr txBox="1"/>
          <p:nvPr/>
        </p:nvSpPr>
        <p:spPr>
          <a:xfrm>
            <a:off x="35496" y="4725144"/>
            <a:ext cx="129614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construct()</a:t>
            </a:r>
            <a:endParaRPr lang="zh-CN" altLang="en-US" dirty="0"/>
          </a:p>
        </p:txBody>
      </p:sp>
      <p:sp>
        <p:nvSpPr>
          <p:cNvPr id="100" name="TextBox 39">
            <a:extLst>
              <a:ext uri="{FF2B5EF4-FFF2-40B4-BE49-F238E27FC236}">
                <a16:creationId xmlns:a16="http://schemas.microsoft.com/office/drawing/2014/main" id="{E21EAACA-075D-4C91-831C-5A196EF47A5B}"/>
              </a:ext>
            </a:extLst>
          </p:cNvPr>
          <p:cNvSpPr txBox="1"/>
          <p:nvPr/>
        </p:nvSpPr>
        <p:spPr>
          <a:xfrm>
            <a:off x="1412032" y="4653136"/>
            <a:ext cx="648072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/>
              <a:t>泛化</a:t>
            </a:r>
          </a:p>
        </p:txBody>
      </p:sp>
      <p:sp>
        <p:nvSpPr>
          <p:cNvPr id="101" name="TextBox 39">
            <a:extLst>
              <a:ext uri="{FF2B5EF4-FFF2-40B4-BE49-F238E27FC236}">
                <a16:creationId xmlns:a16="http://schemas.microsoft.com/office/drawing/2014/main" id="{79C59863-7A5B-4F57-95A4-1AE3B8F88A6C}"/>
              </a:ext>
            </a:extLst>
          </p:cNvPr>
          <p:cNvSpPr txBox="1"/>
          <p:nvPr/>
        </p:nvSpPr>
        <p:spPr>
          <a:xfrm>
            <a:off x="2267744" y="4725144"/>
            <a:ext cx="1263198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dirty="0"/>
              <a:t>new(p) T1(value);</a:t>
            </a:r>
            <a:endParaRPr lang="zh-CN" altLang="en-US" sz="1200" dirty="0"/>
          </a:p>
        </p:txBody>
      </p:sp>
      <p:sp>
        <p:nvSpPr>
          <p:cNvPr id="102" name="TextBox 39">
            <a:extLst>
              <a:ext uri="{FF2B5EF4-FFF2-40B4-BE49-F238E27FC236}">
                <a16:creationId xmlns:a16="http://schemas.microsoft.com/office/drawing/2014/main" id="{411553DA-9688-49F4-86EE-EECF22963AAF}"/>
              </a:ext>
            </a:extLst>
          </p:cNvPr>
          <p:cNvSpPr txBox="1"/>
          <p:nvPr/>
        </p:nvSpPr>
        <p:spPr>
          <a:xfrm>
            <a:off x="1115616" y="5013176"/>
            <a:ext cx="17365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solidFill>
                  <a:schemeClr val="tx2"/>
                </a:solidFill>
              </a:rPr>
              <a:t>(T1* p,  const T2&amp; value)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07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167CC83-DA91-4894-8837-883BA4074A57}"/>
              </a:ext>
            </a:extLst>
          </p:cNvPr>
          <p:cNvSpPr/>
          <p:nvPr/>
        </p:nvSpPr>
        <p:spPr>
          <a:xfrm>
            <a:off x="323528" y="1844824"/>
            <a:ext cx="1224136" cy="43204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  <a:effectLst>
            <a:outerShdw blurRad="50800" dist="50800" dir="2700000" algn="tl" rotWithShape="0">
              <a:schemeClr val="tx1"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&lt;memory&gt;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F7F751-75CE-4F74-8107-F0535FA672DB}"/>
              </a:ext>
            </a:extLst>
          </p:cNvPr>
          <p:cNvSpPr/>
          <p:nvPr/>
        </p:nvSpPr>
        <p:spPr>
          <a:xfrm>
            <a:off x="2699792" y="1124744"/>
            <a:ext cx="1656184" cy="43204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  <a:effectLst>
            <a:outerShdw blurRad="50800" dist="50800" dir="2700000" algn="tl" rotWithShape="0">
              <a:schemeClr val="tx1"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&lt;stl_construct.h&gt;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7A22FFF-2182-470A-8B48-A6F05342F566}"/>
              </a:ext>
            </a:extLst>
          </p:cNvPr>
          <p:cNvSpPr/>
          <p:nvPr/>
        </p:nvSpPr>
        <p:spPr>
          <a:xfrm>
            <a:off x="2699792" y="2492896"/>
            <a:ext cx="1224136" cy="43204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  <a:effectLst>
            <a:outerShdw blurRad="50800" dist="50800" dir="2700000" algn="tl" rotWithShape="0">
              <a:schemeClr val="tx1"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&lt;</a:t>
            </a:r>
            <a:r>
              <a:rPr lang="en-US" altLang="zh-CN" sz="1600" dirty="0" err="1">
                <a:solidFill>
                  <a:schemeClr val="tx1"/>
                </a:solidFill>
              </a:rPr>
              <a:t>stl_alloc.h</a:t>
            </a:r>
            <a:r>
              <a:rPr lang="en-US" altLang="zh-CN" sz="1600" dirty="0">
                <a:solidFill>
                  <a:schemeClr val="tx1"/>
                </a:solidFill>
              </a:rPr>
              <a:t>&gt;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F2B590-19B1-400E-8544-107C861A28CD}"/>
              </a:ext>
            </a:extLst>
          </p:cNvPr>
          <p:cNvSpPr/>
          <p:nvPr/>
        </p:nvSpPr>
        <p:spPr>
          <a:xfrm>
            <a:off x="2699792" y="3356992"/>
            <a:ext cx="1872208" cy="43204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  <a:effectLst>
            <a:outerShdw blurRad="50800" dist="50800" dir="2700000" algn="tl" rotWithShape="0">
              <a:schemeClr val="tx1"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&lt;stl_uninitialized.h&gt;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CF0D916-C7E9-46FC-90AF-7EC0773FEB44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547664" y="1340768"/>
            <a:ext cx="1152128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A97C2A7-DCCE-4065-A71C-523CB327C3D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547664" y="2060848"/>
            <a:ext cx="1152128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8496A51-3450-4DE3-8476-8BAAA34859B9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547664" y="2060848"/>
            <a:ext cx="1152128" cy="1512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4">
            <a:extLst>
              <a:ext uri="{FF2B5EF4-FFF2-40B4-BE49-F238E27FC236}">
                <a16:creationId xmlns:a16="http://schemas.microsoft.com/office/drawing/2014/main" id="{CFECAC6F-F287-41CF-8459-1A1E8692CA9A}"/>
              </a:ext>
            </a:extLst>
          </p:cNvPr>
          <p:cNvSpPr txBox="1"/>
          <p:nvPr/>
        </p:nvSpPr>
        <p:spPr>
          <a:xfrm>
            <a:off x="4451779" y="764704"/>
            <a:ext cx="1872208" cy="79208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dirty="0"/>
              <a:t>这里定义有全局函数</a:t>
            </a:r>
            <a:endParaRPr lang="en-US" altLang="zh-CN" sz="1200" dirty="0"/>
          </a:p>
          <a:p>
            <a:r>
              <a:rPr lang="en-US" altLang="zh-CN" sz="1200" b="1" dirty="0"/>
              <a:t>construct()</a:t>
            </a:r>
            <a:r>
              <a:rPr lang="zh-CN" altLang="en-US" sz="1200" dirty="0"/>
              <a:t>和</a:t>
            </a:r>
            <a:r>
              <a:rPr lang="en-US" altLang="zh-CN" sz="1200" b="1" dirty="0"/>
              <a:t>destroy()</a:t>
            </a:r>
            <a:r>
              <a:rPr lang="en-US" altLang="zh-CN" sz="1200" dirty="0"/>
              <a:t>, </a:t>
            </a:r>
          </a:p>
          <a:p>
            <a:r>
              <a:rPr lang="zh-CN" altLang="en-US" sz="1200" dirty="0"/>
              <a:t>负责物件的构造和析构。</a:t>
            </a:r>
            <a:endParaRPr lang="en-US" altLang="zh-CN" sz="1200" dirty="0"/>
          </a:p>
          <a:p>
            <a:r>
              <a:rPr lang="zh-CN" altLang="en-US" sz="1200" dirty="0"/>
              <a:t>它们隶属于</a:t>
            </a:r>
            <a:r>
              <a:rPr lang="en-US" altLang="zh-CN" sz="1200" dirty="0"/>
              <a:t>STL</a:t>
            </a:r>
            <a:r>
              <a:rPr lang="zh-CN" altLang="en-US" sz="1200" dirty="0"/>
              <a:t>标准规范</a:t>
            </a:r>
            <a:endParaRPr lang="en-US" altLang="zh-CN" sz="1200" dirty="0"/>
          </a:p>
        </p:txBody>
      </p:sp>
      <p:sp>
        <p:nvSpPr>
          <p:cNvPr id="17" name="TextBox 44">
            <a:extLst>
              <a:ext uri="{FF2B5EF4-FFF2-40B4-BE49-F238E27FC236}">
                <a16:creationId xmlns:a16="http://schemas.microsoft.com/office/drawing/2014/main" id="{F1640138-6F1C-4DA2-B356-6EC818E2DC4B}"/>
              </a:ext>
            </a:extLst>
          </p:cNvPr>
          <p:cNvSpPr txBox="1"/>
          <p:nvPr/>
        </p:nvSpPr>
        <p:spPr>
          <a:xfrm>
            <a:off x="179512" y="1205136"/>
            <a:ext cx="1224136" cy="63968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200" dirty="0"/>
              <a:t>        STL</a:t>
            </a:r>
            <a:r>
              <a:rPr lang="zh-CN" altLang="en-US" sz="1200" dirty="0"/>
              <a:t>规定</a:t>
            </a:r>
            <a:endParaRPr lang="en-US" altLang="zh-CN" sz="1200" dirty="0"/>
          </a:p>
          <a:p>
            <a:r>
              <a:rPr lang="zh-CN" altLang="en-US" sz="1200" dirty="0"/>
              <a:t>配置器</a:t>
            </a:r>
            <a:r>
              <a:rPr lang="en-US" altLang="zh-CN" sz="1200" dirty="0"/>
              <a:t>(allocator)</a:t>
            </a:r>
          </a:p>
          <a:p>
            <a:r>
              <a:rPr lang="zh-CN" altLang="en-US" sz="1200" dirty="0"/>
              <a:t>定义于此</a:t>
            </a:r>
            <a:endParaRPr lang="en-US" altLang="zh-CN" sz="1200" dirty="0"/>
          </a:p>
        </p:txBody>
      </p:sp>
      <p:sp>
        <p:nvSpPr>
          <p:cNvPr id="18" name="TextBox 44">
            <a:extLst>
              <a:ext uri="{FF2B5EF4-FFF2-40B4-BE49-F238E27FC236}">
                <a16:creationId xmlns:a16="http://schemas.microsoft.com/office/drawing/2014/main" id="{D09E5FC5-9EE0-47C5-A597-D0064BFC8C44}"/>
              </a:ext>
            </a:extLst>
          </p:cNvPr>
          <p:cNvSpPr txBox="1"/>
          <p:nvPr/>
        </p:nvSpPr>
        <p:spPr>
          <a:xfrm>
            <a:off x="4019069" y="2492896"/>
            <a:ext cx="2065099" cy="4320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dirty="0"/>
              <a:t>这里定义有一，二级配置器，</a:t>
            </a:r>
            <a:endParaRPr lang="en-US" altLang="zh-CN" sz="1200" dirty="0"/>
          </a:p>
          <a:p>
            <a:r>
              <a:rPr lang="zh-CN" altLang="en-US" sz="1200" dirty="0"/>
              <a:t>彼此合作。配置器名为</a:t>
            </a:r>
            <a:r>
              <a:rPr lang="en-US" altLang="zh-CN" sz="1200" b="1" dirty="0"/>
              <a:t>alloc</a:t>
            </a:r>
            <a:r>
              <a:rPr lang="zh-CN" altLang="en-US" sz="1200" dirty="0"/>
              <a:t>。</a:t>
            </a:r>
            <a:endParaRPr lang="en-US" altLang="zh-CN" sz="1200" dirty="0"/>
          </a:p>
        </p:txBody>
      </p:sp>
      <p:sp>
        <p:nvSpPr>
          <p:cNvPr id="19" name="TextBox 44">
            <a:extLst>
              <a:ext uri="{FF2B5EF4-FFF2-40B4-BE49-F238E27FC236}">
                <a16:creationId xmlns:a16="http://schemas.microsoft.com/office/drawing/2014/main" id="{5ABEC9B1-C755-402C-A8FE-E87C811EB6DD}"/>
              </a:ext>
            </a:extLst>
          </p:cNvPr>
          <p:cNvSpPr txBox="1"/>
          <p:nvPr/>
        </p:nvSpPr>
        <p:spPr>
          <a:xfrm>
            <a:off x="2650917" y="3861048"/>
            <a:ext cx="2713171" cy="299695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dirty="0"/>
              <a:t>这里定义一些全局函数，用来填充</a:t>
            </a:r>
            <a:r>
              <a:rPr lang="en-US" altLang="zh-CN" sz="1200" dirty="0"/>
              <a:t>(fill)</a:t>
            </a:r>
          </a:p>
          <a:p>
            <a:r>
              <a:rPr lang="zh-CN" altLang="en-US" sz="1200" dirty="0"/>
              <a:t>或复制</a:t>
            </a:r>
            <a:r>
              <a:rPr lang="en-US" altLang="zh-CN" sz="1200" dirty="0"/>
              <a:t>(copy) </a:t>
            </a:r>
            <a:r>
              <a:rPr lang="zh-CN" altLang="en-US" sz="1200" dirty="0"/>
              <a:t>大块内存内容，它们也都</a:t>
            </a:r>
            <a:endParaRPr lang="en-US" altLang="zh-CN" sz="1200" dirty="0"/>
          </a:p>
          <a:p>
            <a:r>
              <a:rPr lang="zh-CN" altLang="en-US" sz="1200" dirty="0"/>
              <a:t>隶属于</a:t>
            </a:r>
            <a:r>
              <a:rPr lang="en-US" altLang="zh-CN" sz="1200" dirty="0"/>
              <a:t>STL</a:t>
            </a:r>
            <a:r>
              <a:rPr lang="zh-CN" altLang="en-US" sz="1200" dirty="0"/>
              <a:t>标准规范：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b="1" dirty="0"/>
              <a:t>un_initialized_copy()</a:t>
            </a:r>
          </a:p>
          <a:p>
            <a:r>
              <a:rPr lang="en-US" altLang="zh-CN" sz="1200" b="1" dirty="0"/>
              <a:t>un_initialized_fill()</a:t>
            </a:r>
          </a:p>
          <a:p>
            <a:r>
              <a:rPr lang="en-US" altLang="zh-CN" sz="1200" b="1" dirty="0"/>
              <a:t>un_initialized_fill_n()</a:t>
            </a:r>
          </a:p>
          <a:p>
            <a:endParaRPr lang="en-US" altLang="zh-CN" sz="1200" dirty="0"/>
          </a:p>
          <a:p>
            <a:r>
              <a:rPr lang="zh-CN" altLang="en-US" sz="1200" dirty="0"/>
              <a:t>这些函数虽不属于配置器的范畴，但与</a:t>
            </a:r>
            <a:endParaRPr lang="en-US" altLang="zh-CN" sz="1200" dirty="0"/>
          </a:p>
          <a:p>
            <a:r>
              <a:rPr lang="zh-CN" altLang="en-US" sz="1200" dirty="0"/>
              <a:t>物件初值设定有关，对于容器的大规模</a:t>
            </a:r>
            <a:endParaRPr lang="en-US" altLang="zh-CN" sz="1200" dirty="0"/>
          </a:p>
          <a:p>
            <a:r>
              <a:rPr lang="zh-CN" altLang="en-US" sz="1200" dirty="0"/>
              <a:t>元素初值设定很有帮助。这些函数对于</a:t>
            </a:r>
            <a:endParaRPr lang="en-US" altLang="zh-CN" sz="1200" dirty="0"/>
          </a:p>
          <a:p>
            <a:r>
              <a:rPr lang="zh-CN" altLang="en-US" sz="1200" dirty="0"/>
              <a:t>效率都有面面俱到的考量，</a:t>
            </a:r>
            <a:endParaRPr lang="en-US" altLang="zh-CN" sz="1200" dirty="0"/>
          </a:p>
          <a:p>
            <a:r>
              <a:rPr lang="zh-CN" altLang="en-US" sz="1200" dirty="0"/>
              <a:t>最差情况下会呼叫 </a:t>
            </a:r>
            <a:r>
              <a:rPr lang="en-US" altLang="zh-CN" sz="1200" b="1" dirty="0"/>
              <a:t>construct()</a:t>
            </a:r>
            <a:r>
              <a:rPr lang="zh-CN" altLang="en-US" sz="1200" b="1" dirty="0"/>
              <a:t>，</a:t>
            </a:r>
            <a:endParaRPr lang="en-US" altLang="zh-CN" sz="1200" b="1" dirty="0"/>
          </a:p>
          <a:p>
            <a:r>
              <a:rPr lang="zh-CN" altLang="en-US" sz="1200" dirty="0"/>
              <a:t>最佳情况则使用</a:t>
            </a:r>
            <a:r>
              <a:rPr lang="en-US" altLang="zh-CN" sz="1200" dirty="0"/>
              <a:t>C</a:t>
            </a:r>
            <a:r>
              <a:rPr lang="zh-CN" altLang="en-US" sz="1200" dirty="0"/>
              <a:t>标准函数</a:t>
            </a:r>
            <a:r>
              <a:rPr lang="en-US" altLang="zh-CN" sz="1200" dirty="0"/>
              <a:t>memmove</a:t>
            </a:r>
          </a:p>
          <a:p>
            <a:r>
              <a:rPr lang="zh-CN" altLang="en-US" sz="1200" dirty="0"/>
              <a:t>直接进行内存内容搬移</a:t>
            </a:r>
            <a:endParaRPr lang="en-US" altLang="zh-CN" sz="1200" dirty="0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D8C5D252-FBF5-42F3-B036-C93CBAAD8955}"/>
              </a:ext>
            </a:extLst>
          </p:cNvPr>
          <p:cNvSpPr/>
          <p:nvPr/>
        </p:nvSpPr>
        <p:spPr>
          <a:xfrm>
            <a:off x="4776716" y="1037230"/>
            <a:ext cx="2702257" cy="5188484"/>
          </a:xfrm>
          <a:custGeom>
            <a:avLst/>
            <a:gdLst>
              <a:gd name="connsiteX0" fmla="*/ 0 w 2702257"/>
              <a:gd name="connsiteY0" fmla="*/ 5172501 h 5188484"/>
              <a:gd name="connsiteX1" fmla="*/ 668741 w 2702257"/>
              <a:gd name="connsiteY1" fmla="*/ 5172501 h 5188484"/>
              <a:gd name="connsiteX2" fmla="*/ 791571 w 2702257"/>
              <a:gd name="connsiteY2" fmla="*/ 5131558 h 5188484"/>
              <a:gd name="connsiteX3" fmla="*/ 832514 w 2702257"/>
              <a:gd name="connsiteY3" fmla="*/ 5117910 h 5188484"/>
              <a:gd name="connsiteX4" fmla="*/ 873457 w 2702257"/>
              <a:gd name="connsiteY4" fmla="*/ 5076967 h 5188484"/>
              <a:gd name="connsiteX5" fmla="*/ 968991 w 2702257"/>
              <a:gd name="connsiteY5" fmla="*/ 5049671 h 5188484"/>
              <a:gd name="connsiteX6" fmla="*/ 1187356 w 2702257"/>
              <a:gd name="connsiteY6" fmla="*/ 5008728 h 5188484"/>
              <a:gd name="connsiteX7" fmla="*/ 1269242 w 2702257"/>
              <a:gd name="connsiteY7" fmla="*/ 4981433 h 5188484"/>
              <a:gd name="connsiteX8" fmla="*/ 1351129 w 2702257"/>
              <a:gd name="connsiteY8" fmla="*/ 4940489 h 5188484"/>
              <a:gd name="connsiteX9" fmla="*/ 1433015 w 2702257"/>
              <a:gd name="connsiteY9" fmla="*/ 4899546 h 5188484"/>
              <a:gd name="connsiteX10" fmla="*/ 1473959 w 2702257"/>
              <a:gd name="connsiteY10" fmla="*/ 4858603 h 5188484"/>
              <a:gd name="connsiteX11" fmla="*/ 1514902 w 2702257"/>
              <a:gd name="connsiteY11" fmla="*/ 4844955 h 5188484"/>
              <a:gd name="connsiteX12" fmla="*/ 1542197 w 2702257"/>
              <a:gd name="connsiteY12" fmla="*/ 4804012 h 5188484"/>
              <a:gd name="connsiteX13" fmla="*/ 1583141 w 2702257"/>
              <a:gd name="connsiteY13" fmla="*/ 4776716 h 5188484"/>
              <a:gd name="connsiteX14" fmla="*/ 1637732 w 2702257"/>
              <a:gd name="connsiteY14" fmla="*/ 4694830 h 5188484"/>
              <a:gd name="connsiteX15" fmla="*/ 1705971 w 2702257"/>
              <a:gd name="connsiteY15" fmla="*/ 4612943 h 5188484"/>
              <a:gd name="connsiteX16" fmla="*/ 1774209 w 2702257"/>
              <a:gd name="connsiteY16" fmla="*/ 4490113 h 5188484"/>
              <a:gd name="connsiteX17" fmla="*/ 1801505 w 2702257"/>
              <a:gd name="connsiteY17" fmla="*/ 4449170 h 5188484"/>
              <a:gd name="connsiteX18" fmla="*/ 1842448 w 2702257"/>
              <a:gd name="connsiteY18" fmla="*/ 4367283 h 5188484"/>
              <a:gd name="connsiteX19" fmla="*/ 1856096 w 2702257"/>
              <a:gd name="connsiteY19" fmla="*/ 4326340 h 5188484"/>
              <a:gd name="connsiteX20" fmla="*/ 1951630 w 2702257"/>
              <a:gd name="connsiteY20" fmla="*/ 4203510 h 5188484"/>
              <a:gd name="connsiteX21" fmla="*/ 1978926 w 2702257"/>
              <a:gd name="connsiteY21" fmla="*/ 4121624 h 5188484"/>
              <a:gd name="connsiteX22" fmla="*/ 2006221 w 2702257"/>
              <a:gd name="connsiteY22" fmla="*/ 4080680 h 5188484"/>
              <a:gd name="connsiteX23" fmla="*/ 2019869 w 2702257"/>
              <a:gd name="connsiteY23" fmla="*/ 4039737 h 5188484"/>
              <a:gd name="connsiteX24" fmla="*/ 2074460 w 2702257"/>
              <a:gd name="connsiteY24" fmla="*/ 3957851 h 5188484"/>
              <a:gd name="connsiteX25" fmla="*/ 2088108 w 2702257"/>
              <a:gd name="connsiteY25" fmla="*/ 3916907 h 5188484"/>
              <a:gd name="connsiteX26" fmla="*/ 2156347 w 2702257"/>
              <a:gd name="connsiteY26" fmla="*/ 3835021 h 5188484"/>
              <a:gd name="connsiteX27" fmla="*/ 2169994 w 2702257"/>
              <a:gd name="connsiteY27" fmla="*/ 3794077 h 5188484"/>
              <a:gd name="connsiteX28" fmla="*/ 2197290 w 2702257"/>
              <a:gd name="connsiteY28" fmla="*/ 3753134 h 5188484"/>
              <a:gd name="connsiteX29" fmla="*/ 2210938 w 2702257"/>
              <a:gd name="connsiteY29" fmla="*/ 3698543 h 5188484"/>
              <a:gd name="connsiteX30" fmla="*/ 2251881 w 2702257"/>
              <a:gd name="connsiteY30" fmla="*/ 3562066 h 5188484"/>
              <a:gd name="connsiteX31" fmla="*/ 2265529 w 2702257"/>
              <a:gd name="connsiteY31" fmla="*/ 3493827 h 5188484"/>
              <a:gd name="connsiteX32" fmla="*/ 2306472 w 2702257"/>
              <a:gd name="connsiteY32" fmla="*/ 3411940 h 5188484"/>
              <a:gd name="connsiteX33" fmla="*/ 2347415 w 2702257"/>
              <a:gd name="connsiteY33" fmla="*/ 3261815 h 5188484"/>
              <a:gd name="connsiteX34" fmla="*/ 2361063 w 2702257"/>
              <a:gd name="connsiteY34" fmla="*/ 3220871 h 5188484"/>
              <a:gd name="connsiteX35" fmla="*/ 2374711 w 2702257"/>
              <a:gd name="connsiteY35" fmla="*/ 3111689 h 5188484"/>
              <a:gd name="connsiteX36" fmla="*/ 2388359 w 2702257"/>
              <a:gd name="connsiteY36" fmla="*/ 3070746 h 5188484"/>
              <a:gd name="connsiteX37" fmla="*/ 2402006 w 2702257"/>
              <a:gd name="connsiteY37" fmla="*/ 2934269 h 5188484"/>
              <a:gd name="connsiteX38" fmla="*/ 2442950 w 2702257"/>
              <a:gd name="connsiteY38" fmla="*/ 2770495 h 5188484"/>
              <a:gd name="connsiteX39" fmla="*/ 2483893 w 2702257"/>
              <a:gd name="connsiteY39" fmla="*/ 2688609 h 5188484"/>
              <a:gd name="connsiteX40" fmla="*/ 2511188 w 2702257"/>
              <a:gd name="connsiteY40" fmla="*/ 2538483 h 5188484"/>
              <a:gd name="connsiteX41" fmla="*/ 2524836 w 2702257"/>
              <a:gd name="connsiteY41" fmla="*/ 2497540 h 5188484"/>
              <a:gd name="connsiteX42" fmla="*/ 2538484 w 2702257"/>
              <a:gd name="connsiteY42" fmla="*/ 2415654 h 5188484"/>
              <a:gd name="connsiteX43" fmla="*/ 2552132 w 2702257"/>
              <a:gd name="connsiteY43" fmla="*/ 2361063 h 5188484"/>
              <a:gd name="connsiteX44" fmla="*/ 2565780 w 2702257"/>
              <a:gd name="connsiteY44" fmla="*/ 2224585 h 5188484"/>
              <a:gd name="connsiteX45" fmla="*/ 2593075 w 2702257"/>
              <a:gd name="connsiteY45" fmla="*/ 2142698 h 5188484"/>
              <a:gd name="connsiteX46" fmla="*/ 2620371 w 2702257"/>
              <a:gd name="connsiteY46" fmla="*/ 1965277 h 5188484"/>
              <a:gd name="connsiteX47" fmla="*/ 2634018 w 2702257"/>
              <a:gd name="connsiteY47" fmla="*/ 1815152 h 5188484"/>
              <a:gd name="connsiteX48" fmla="*/ 2647666 w 2702257"/>
              <a:gd name="connsiteY48" fmla="*/ 1637731 h 5188484"/>
              <a:gd name="connsiteX49" fmla="*/ 2661314 w 2702257"/>
              <a:gd name="connsiteY49" fmla="*/ 1514901 h 5188484"/>
              <a:gd name="connsiteX50" fmla="*/ 2688609 w 2702257"/>
              <a:gd name="connsiteY50" fmla="*/ 1364776 h 5188484"/>
              <a:gd name="connsiteX51" fmla="*/ 2702257 w 2702257"/>
              <a:gd name="connsiteY51" fmla="*/ 1078173 h 5188484"/>
              <a:gd name="connsiteX52" fmla="*/ 2688609 w 2702257"/>
              <a:gd name="connsiteY52" fmla="*/ 368489 h 5188484"/>
              <a:gd name="connsiteX53" fmla="*/ 2647666 w 2702257"/>
              <a:gd name="connsiteY53" fmla="*/ 245660 h 5188484"/>
              <a:gd name="connsiteX54" fmla="*/ 2606723 w 2702257"/>
              <a:gd name="connsiteY54" fmla="*/ 163773 h 5188484"/>
              <a:gd name="connsiteX55" fmla="*/ 2470245 w 2702257"/>
              <a:gd name="connsiteY55" fmla="*/ 95534 h 5188484"/>
              <a:gd name="connsiteX56" fmla="*/ 2429302 w 2702257"/>
              <a:gd name="connsiteY56" fmla="*/ 81886 h 5188484"/>
              <a:gd name="connsiteX57" fmla="*/ 2333768 w 2702257"/>
              <a:gd name="connsiteY57" fmla="*/ 68239 h 5188484"/>
              <a:gd name="connsiteX58" fmla="*/ 2279177 w 2702257"/>
              <a:gd name="connsiteY58" fmla="*/ 54591 h 5188484"/>
              <a:gd name="connsiteX59" fmla="*/ 2210938 w 2702257"/>
              <a:gd name="connsiteY59" fmla="*/ 27295 h 5188484"/>
              <a:gd name="connsiteX60" fmla="*/ 2074460 w 2702257"/>
              <a:gd name="connsiteY60" fmla="*/ 13648 h 5188484"/>
              <a:gd name="connsiteX61" fmla="*/ 2019869 w 2702257"/>
              <a:gd name="connsiteY61" fmla="*/ 0 h 5188484"/>
              <a:gd name="connsiteX62" fmla="*/ 1692323 w 2702257"/>
              <a:gd name="connsiteY62" fmla="*/ 13648 h 5188484"/>
              <a:gd name="connsiteX63" fmla="*/ 1624084 w 2702257"/>
              <a:gd name="connsiteY63" fmla="*/ 27295 h 5188484"/>
              <a:gd name="connsiteX64" fmla="*/ 1528550 w 2702257"/>
              <a:gd name="connsiteY64" fmla="*/ 40943 h 5188484"/>
              <a:gd name="connsiteX65" fmla="*/ 1446663 w 2702257"/>
              <a:gd name="connsiteY65" fmla="*/ 68239 h 5188484"/>
              <a:gd name="connsiteX66" fmla="*/ 1351129 w 2702257"/>
              <a:gd name="connsiteY66" fmla="*/ 95534 h 5188484"/>
              <a:gd name="connsiteX67" fmla="*/ 1241947 w 2702257"/>
              <a:gd name="connsiteY67" fmla="*/ 81886 h 5188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702257" h="5188484">
                <a:moveTo>
                  <a:pt x="0" y="5172501"/>
                </a:moveTo>
                <a:cubicBezTo>
                  <a:pt x="281653" y="5188149"/>
                  <a:pt x="344150" y="5198819"/>
                  <a:pt x="668741" y="5172501"/>
                </a:cubicBezTo>
                <a:cubicBezTo>
                  <a:pt x="668742" y="5172501"/>
                  <a:pt x="771099" y="5138382"/>
                  <a:pt x="791571" y="5131558"/>
                </a:cubicBezTo>
                <a:lnTo>
                  <a:pt x="832514" y="5117910"/>
                </a:lnTo>
                <a:cubicBezTo>
                  <a:pt x="846162" y="5104262"/>
                  <a:pt x="856194" y="5085599"/>
                  <a:pt x="873457" y="5076967"/>
                </a:cubicBezTo>
                <a:cubicBezTo>
                  <a:pt x="903079" y="5062156"/>
                  <a:pt x="936752" y="5057257"/>
                  <a:pt x="968991" y="5049671"/>
                </a:cubicBezTo>
                <a:cubicBezTo>
                  <a:pt x="1048447" y="5030975"/>
                  <a:pt x="1109903" y="5021637"/>
                  <a:pt x="1187356" y="5008728"/>
                </a:cubicBezTo>
                <a:cubicBezTo>
                  <a:pt x="1214651" y="4999630"/>
                  <a:pt x="1245303" y="4997393"/>
                  <a:pt x="1269242" y="4981433"/>
                </a:cubicBezTo>
                <a:cubicBezTo>
                  <a:pt x="1386568" y="4903214"/>
                  <a:pt x="1238129" y="4996988"/>
                  <a:pt x="1351129" y="4940489"/>
                </a:cubicBezTo>
                <a:cubicBezTo>
                  <a:pt x="1456959" y="4887575"/>
                  <a:pt x="1330100" y="4933852"/>
                  <a:pt x="1433015" y="4899546"/>
                </a:cubicBezTo>
                <a:cubicBezTo>
                  <a:pt x="1446663" y="4885898"/>
                  <a:pt x="1457900" y="4869309"/>
                  <a:pt x="1473959" y="4858603"/>
                </a:cubicBezTo>
                <a:cubicBezTo>
                  <a:pt x="1485929" y="4850623"/>
                  <a:pt x="1503669" y="4853942"/>
                  <a:pt x="1514902" y="4844955"/>
                </a:cubicBezTo>
                <a:cubicBezTo>
                  <a:pt x="1527710" y="4834708"/>
                  <a:pt x="1530599" y="4815610"/>
                  <a:pt x="1542197" y="4804012"/>
                </a:cubicBezTo>
                <a:cubicBezTo>
                  <a:pt x="1553796" y="4792413"/>
                  <a:pt x="1569493" y="4785815"/>
                  <a:pt x="1583141" y="4776716"/>
                </a:cubicBezTo>
                <a:cubicBezTo>
                  <a:pt x="1612416" y="4688888"/>
                  <a:pt x="1573837" y="4784282"/>
                  <a:pt x="1637732" y="4694830"/>
                </a:cubicBezTo>
                <a:cubicBezTo>
                  <a:pt x="1700699" y="4606677"/>
                  <a:pt x="1625253" y="4666755"/>
                  <a:pt x="1705971" y="4612943"/>
                </a:cubicBezTo>
                <a:cubicBezTo>
                  <a:pt x="1729991" y="4540879"/>
                  <a:pt x="1711639" y="4583968"/>
                  <a:pt x="1774209" y="4490113"/>
                </a:cubicBezTo>
                <a:cubicBezTo>
                  <a:pt x="1783308" y="4476465"/>
                  <a:pt x="1796318" y="4464731"/>
                  <a:pt x="1801505" y="4449170"/>
                </a:cubicBezTo>
                <a:cubicBezTo>
                  <a:pt x="1835809" y="4346259"/>
                  <a:pt x="1789535" y="4473110"/>
                  <a:pt x="1842448" y="4367283"/>
                </a:cubicBezTo>
                <a:cubicBezTo>
                  <a:pt x="1848882" y="4354416"/>
                  <a:pt x="1849110" y="4338916"/>
                  <a:pt x="1856096" y="4326340"/>
                </a:cubicBezTo>
                <a:cubicBezTo>
                  <a:pt x="1896906" y="4252882"/>
                  <a:pt x="1901898" y="4253243"/>
                  <a:pt x="1951630" y="4203510"/>
                </a:cubicBezTo>
                <a:cubicBezTo>
                  <a:pt x="1960729" y="4176215"/>
                  <a:pt x="1962967" y="4145564"/>
                  <a:pt x="1978926" y="4121624"/>
                </a:cubicBezTo>
                <a:cubicBezTo>
                  <a:pt x="1988024" y="4107976"/>
                  <a:pt x="1998886" y="4095351"/>
                  <a:pt x="2006221" y="4080680"/>
                </a:cubicBezTo>
                <a:cubicBezTo>
                  <a:pt x="2012655" y="4067813"/>
                  <a:pt x="2012883" y="4052313"/>
                  <a:pt x="2019869" y="4039737"/>
                </a:cubicBezTo>
                <a:cubicBezTo>
                  <a:pt x="2035801" y="4011060"/>
                  <a:pt x="2064086" y="3988973"/>
                  <a:pt x="2074460" y="3957851"/>
                </a:cubicBezTo>
                <a:cubicBezTo>
                  <a:pt x="2079009" y="3944203"/>
                  <a:pt x="2081674" y="3929774"/>
                  <a:pt x="2088108" y="3916907"/>
                </a:cubicBezTo>
                <a:cubicBezTo>
                  <a:pt x="2107109" y="3878904"/>
                  <a:pt x="2126162" y="3865205"/>
                  <a:pt x="2156347" y="3835021"/>
                </a:cubicBezTo>
                <a:cubicBezTo>
                  <a:pt x="2160896" y="3821373"/>
                  <a:pt x="2163560" y="3806944"/>
                  <a:pt x="2169994" y="3794077"/>
                </a:cubicBezTo>
                <a:cubicBezTo>
                  <a:pt x="2177329" y="3779406"/>
                  <a:pt x="2190829" y="3768210"/>
                  <a:pt x="2197290" y="3753134"/>
                </a:cubicBezTo>
                <a:cubicBezTo>
                  <a:pt x="2204679" y="3735894"/>
                  <a:pt x="2205548" y="3716509"/>
                  <a:pt x="2210938" y="3698543"/>
                </a:cubicBezTo>
                <a:cubicBezTo>
                  <a:pt x="2240097" y="3601346"/>
                  <a:pt x="2233906" y="3642951"/>
                  <a:pt x="2251881" y="3562066"/>
                </a:cubicBezTo>
                <a:cubicBezTo>
                  <a:pt x="2256913" y="3539422"/>
                  <a:pt x="2257384" y="3515547"/>
                  <a:pt x="2265529" y="3493827"/>
                </a:cubicBezTo>
                <a:cubicBezTo>
                  <a:pt x="2315563" y="3360400"/>
                  <a:pt x="2274692" y="3539058"/>
                  <a:pt x="2306472" y="3411940"/>
                </a:cubicBezTo>
                <a:cubicBezTo>
                  <a:pt x="2345055" y="3257611"/>
                  <a:pt x="2288856" y="3437494"/>
                  <a:pt x="2347415" y="3261815"/>
                </a:cubicBezTo>
                <a:lnTo>
                  <a:pt x="2361063" y="3220871"/>
                </a:lnTo>
                <a:cubicBezTo>
                  <a:pt x="2365612" y="3184477"/>
                  <a:pt x="2368150" y="3147775"/>
                  <a:pt x="2374711" y="3111689"/>
                </a:cubicBezTo>
                <a:cubicBezTo>
                  <a:pt x="2377284" y="3097535"/>
                  <a:pt x="2386172" y="3084965"/>
                  <a:pt x="2388359" y="3070746"/>
                </a:cubicBezTo>
                <a:cubicBezTo>
                  <a:pt x="2395311" y="3025558"/>
                  <a:pt x="2393828" y="2979251"/>
                  <a:pt x="2402006" y="2934269"/>
                </a:cubicBezTo>
                <a:cubicBezTo>
                  <a:pt x="2412072" y="2878905"/>
                  <a:pt x="2411736" y="2817316"/>
                  <a:pt x="2442950" y="2770495"/>
                </a:cubicBezTo>
                <a:cubicBezTo>
                  <a:pt x="2469634" y="2730468"/>
                  <a:pt x="2472592" y="2733811"/>
                  <a:pt x="2483893" y="2688609"/>
                </a:cubicBezTo>
                <a:cubicBezTo>
                  <a:pt x="2508734" y="2589248"/>
                  <a:pt x="2486850" y="2648007"/>
                  <a:pt x="2511188" y="2538483"/>
                </a:cubicBezTo>
                <a:cubicBezTo>
                  <a:pt x="2514309" y="2524440"/>
                  <a:pt x="2521715" y="2511583"/>
                  <a:pt x="2524836" y="2497540"/>
                </a:cubicBezTo>
                <a:cubicBezTo>
                  <a:pt x="2530839" y="2470527"/>
                  <a:pt x="2533057" y="2442788"/>
                  <a:pt x="2538484" y="2415654"/>
                </a:cubicBezTo>
                <a:cubicBezTo>
                  <a:pt x="2542163" y="2397261"/>
                  <a:pt x="2547583" y="2379260"/>
                  <a:pt x="2552132" y="2361063"/>
                </a:cubicBezTo>
                <a:cubicBezTo>
                  <a:pt x="2556681" y="2315570"/>
                  <a:pt x="2557354" y="2269522"/>
                  <a:pt x="2565780" y="2224585"/>
                </a:cubicBezTo>
                <a:cubicBezTo>
                  <a:pt x="2571082" y="2196306"/>
                  <a:pt x="2587773" y="2170977"/>
                  <a:pt x="2593075" y="2142698"/>
                </a:cubicBezTo>
                <a:cubicBezTo>
                  <a:pt x="2638311" y="1901435"/>
                  <a:pt x="2582776" y="2078062"/>
                  <a:pt x="2620371" y="1965277"/>
                </a:cubicBezTo>
                <a:cubicBezTo>
                  <a:pt x="2624920" y="1915235"/>
                  <a:pt x="2629845" y="1865226"/>
                  <a:pt x="2634018" y="1815152"/>
                </a:cubicBezTo>
                <a:cubicBezTo>
                  <a:pt x="2638944" y="1756042"/>
                  <a:pt x="2642296" y="1696802"/>
                  <a:pt x="2647666" y="1637731"/>
                </a:cubicBezTo>
                <a:cubicBezTo>
                  <a:pt x="2651396" y="1596705"/>
                  <a:pt x="2656501" y="1555814"/>
                  <a:pt x="2661314" y="1514901"/>
                </a:cubicBezTo>
                <a:cubicBezTo>
                  <a:pt x="2675343" y="1395654"/>
                  <a:pt x="2663914" y="1438863"/>
                  <a:pt x="2688609" y="1364776"/>
                </a:cubicBezTo>
                <a:cubicBezTo>
                  <a:pt x="2693158" y="1269242"/>
                  <a:pt x="2702257" y="1173816"/>
                  <a:pt x="2702257" y="1078173"/>
                </a:cubicBezTo>
                <a:cubicBezTo>
                  <a:pt x="2702257" y="841568"/>
                  <a:pt x="2696906" y="604949"/>
                  <a:pt x="2688609" y="368489"/>
                </a:cubicBezTo>
                <a:cubicBezTo>
                  <a:pt x="2686264" y="301665"/>
                  <a:pt x="2671924" y="302260"/>
                  <a:pt x="2647666" y="245660"/>
                </a:cubicBezTo>
                <a:cubicBezTo>
                  <a:pt x="2633481" y="212561"/>
                  <a:pt x="2636697" y="190000"/>
                  <a:pt x="2606723" y="163773"/>
                </a:cubicBezTo>
                <a:cubicBezTo>
                  <a:pt x="2534537" y="100610"/>
                  <a:pt x="2542191" y="116091"/>
                  <a:pt x="2470245" y="95534"/>
                </a:cubicBezTo>
                <a:cubicBezTo>
                  <a:pt x="2456413" y="91582"/>
                  <a:pt x="2443409" y="84707"/>
                  <a:pt x="2429302" y="81886"/>
                </a:cubicBezTo>
                <a:cubicBezTo>
                  <a:pt x="2397759" y="75577"/>
                  <a:pt x="2365417" y="73993"/>
                  <a:pt x="2333768" y="68239"/>
                </a:cubicBezTo>
                <a:cubicBezTo>
                  <a:pt x="2315313" y="64884"/>
                  <a:pt x="2296971" y="60523"/>
                  <a:pt x="2279177" y="54591"/>
                </a:cubicBezTo>
                <a:cubicBezTo>
                  <a:pt x="2255936" y="46844"/>
                  <a:pt x="2234961" y="32100"/>
                  <a:pt x="2210938" y="27295"/>
                </a:cubicBezTo>
                <a:cubicBezTo>
                  <a:pt x="2166106" y="18329"/>
                  <a:pt x="2119953" y="18197"/>
                  <a:pt x="2074460" y="13648"/>
                </a:cubicBezTo>
                <a:cubicBezTo>
                  <a:pt x="2056263" y="9099"/>
                  <a:pt x="2038626" y="0"/>
                  <a:pt x="2019869" y="0"/>
                </a:cubicBezTo>
                <a:cubicBezTo>
                  <a:pt x="1910592" y="0"/>
                  <a:pt x="1801341" y="6130"/>
                  <a:pt x="1692323" y="13648"/>
                </a:cubicBezTo>
                <a:cubicBezTo>
                  <a:pt x="1669181" y="15244"/>
                  <a:pt x="1646965" y="23482"/>
                  <a:pt x="1624084" y="27295"/>
                </a:cubicBezTo>
                <a:cubicBezTo>
                  <a:pt x="1592354" y="32583"/>
                  <a:pt x="1560395" y="36394"/>
                  <a:pt x="1528550" y="40943"/>
                </a:cubicBezTo>
                <a:cubicBezTo>
                  <a:pt x="1501254" y="50042"/>
                  <a:pt x="1474576" y="61261"/>
                  <a:pt x="1446663" y="68239"/>
                </a:cubicBezTo>
                <a:cubicBezTo>
                  <a:pt x="1378116" y="85375"/>
                  <a:pt x="1409866" y="75954"/>
                  <a:pt x="1351129" y="95534"/>
                </a:cubicBezTo>
                <a:cubicBezTo>
                  <a:pt x="1269507" y="79209"/>
                  <a:pt x="1306087" y="81886"/>
                  <a:pt x="1241947" y="81886"/>
                </a:cubicBezTo>
              </a:path>
            </a:pathLst>
          </a:custGeom>
          <a:noFill/>
          <a:ln w="9525">
            <a:prstDash val="sys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20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7C9566-7759-4762-858F-1BE204D3B77C}"/>
              </a:ext>
            </a:extLst>
          </p:cNvPr>
          <p:cNvSpPr/>
          <p:nvPr/>
        </p:nvSpPr>
        <p:spPr>
          <a:xfrm>
            <a:off x="323528" y="2348880"/>
            <a:ext cx="3024336" cy="28803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  <a:effectLst>
            <a:outerShdw dist="101600" dir="2700000" algn="tl" rotWithShape="0">
              <a:schemeClr val="tx1">
                <a:lumMod val="65000"/>
                <a:lumOff val="3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typedef __default_alloc_template&lt;0,0&gt; alloc</a:t>
            </a:r>
            <a:r>
              <a:rPr lang="en-US" altLang="zh-CN" sz="1600" dirty="0">
                <a:solidFill>
                  <a:schemeClr val="tx1"/>
                </a:solidFill>
              </a:rPr>
              <a:t>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59E33C-A4A9-4F09-A245-BC9A11374D83}"/>
              </a:ext>
            </a:extLst>
          </p:cNvPr>
          <p:cNvSpPr/>
          <p:nvPr/>
        </p:nvSpPr>
        <p:spPr>
          <a:xfrm>
            <a:off x="4067944" y="980728"/>
            <a:ext cx="3384376" cy="43204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  <a:effectLst>
            <a:outerShdw dist="101600" dir="2700000" algn="tl" rotWithShape="0">
              <a:schemeClr val="tx1">
                <a:lumMod val="65000"/>
                <a:lumOff val="3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typedef __malloc_alloc_template&lt;0&gt; malloc_alloc</a:t>
            </a:r>
            <a:r>
              <a:rPr lang="en-US" altLang="zh-CN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typedef malloc_alloc alloc;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流程图: 决策 3">
            <a:extLst>
              <a:ext uri="{FF2B5EF4-FFF2-40B4-BE49-F238E27FC236}">
                <a16:creationId xmlns:a16="http://schemas.microsoft.com/office/drawing/2014/main" id="{8D57D61E-1659-40F2-A22F-7431319E1C17}"/>
              </a:ext>
            </a:extLst>
          </p:cNvPr>
          <p:cNvSpPr/>
          <p:nvPr/>
        </p:nvSpPr>
        <p:spPr>
          <a:xfrm>
            <a:off x="827584" y="404664"/>
            <a:ext cx="2088232" cy="936104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__USE_MALLOC?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5491D58-C63D-4CFD-BD61-421452AEAD0C}"/>
              </a:ext>
            </a:extLst>
          </p:cNvPr>
          <p:cNvCxnSpPr>
            <a:stCxn id="4" idx="2"/>
          </p:cNvCxnSpPr>
          <p:nvPr/>
        </p:nvCxnSpPr>
        <p:spPr>
          <a:xfrm flipH="1">
            <a:off x="1835696" y="1340768"/>
            <a:ext cx="36004" cy="1008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9">
            <a:extLst>
              <a:ext uri="{FF2B5EF4-FFF2-40B4-BE49-F238E27FC236}">
                <a16:creationId xmlns:a16="http://schemas.microsoft.com/office/drawing/2014/main" id="{6E7C7513-CA7C-408C-A5E0-8B0CE8C63CAC}"/>
              </a:ext>
            </a:extLst>
          </p:cNvPr>
          <p:cNvSpPr txBox="1"/>
          <p:nvPr/>
        </p:nvSpPr>
        <p:spPr>
          <a:xfrm>
            <a:off x="1979712" y="1628800"/>
            <a:ext cx="360040" cy="2880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dirty="0"/>
              <a:t>no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0376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46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476</Words>
  <Application>Microsoft Office PowerPoint</Application>
  <PresentationFormat>全屏显示(4:3)</PresentationFormat>
  <Paragraphs>139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第一个标题</dc:title>
  <dc:creator>Administrator</dc:creator>
  <cp:lastModifiedBy>shihailong</cp:lastModifiedBy>
  <cp:revision>160</cp:revision>
  <dcterms:modified xsi:type="dcterms:W3CDTF">2021-02-19T02:59:01Z</dcterms:modified>
</cp:coreProperties>
</file>