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684" r:id="rId3"/>
    <p:sldId id="691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FFFFCC"/>
    <a:srgbClr val="26A69A"/>
    <a:srgbClr val="E7E6E6"/>
    <a:srgbClr val="DC2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85A5-B8FD-49AC-910B-B9A49C371929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E0C13-F605-42EF-AF9B-2A34D6B55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6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177A8-1AE6-4C81-A229-E5CA52F5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A7C55-8611-4999-B3CA-2C0721987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3C844-6A40-4ABB-B663-EBB7D881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5FCA5-ABBB-4CBF-B23B-852606C9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CE26B-A76B-45C0-BC9D-7A8E273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129AAC-A351-415F-96F3-387C5F4C6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3C33905-9401-4976-A6F0-62A354AEBA82}"/>
              </a:ext>
            </a:extLst>
          </p:cNvPr>
          <p:cNvGrpSpPr/>
          <p:nvPr userDrawn="1"/>
        </p:nvGrpSpPr>
        <p:grpSpPr>
          <a:xfrm>
            <a:off x="0" y="1"/>
            <a:ext cx="8363749" cy="2503488"/>
            <a:chOff x="78352" y="266699"/>
            <a:chExt cx="10894448" cy="2895601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61E9815D-861D-4017-BE35-D746993CBFC9}"/>
                </a:ext>
              </a:extLst>
            </p:cNvPr>
            <p:cNvGrpSpPr/>
            <p:nvPr/>
          </p:nvGrpSpPr>
          <p:grpSpPr>
            <a:xfrm>
              <a:off x="78352" y="266699"/>
              <a:ext cx="1528304" cy="2803783"/>
              <a:chOff x="0" y="0"/>
              <a:chExt cx="4589780" cy="457835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ACE19AA6-EFEC-4FD4-9A01-D0E59D8926F9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FDF6BC85-9BDF-4D19-9525-230FB7781CC9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BE6416F6-2528-4AE5-A68C-3F5C30B19CF9}"/>
                </a:ext>
              </a:extLst>
            </p:cNvPr>
            <p:cNvGrpSpPr/>
            <p:nvPr/>
          </p:nvGrpSpPr>
          <p:grpSpPr>
            <a:xfrm>
              <a:off x="3200400" y="297305"/>
              <a:ext cx="1528304" cy="2803783"/>
              <a:chOff x="0" y="0"/>
              <a:chExt cx="4589780" cy="4578350"/>
            </a:xfrm>
          </p:grpSpPr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2063334C-452A-45D4-A068-EDF1CB1EBA9E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D93924E2-7396-497E-9412-683AA73B61D4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11" name="Group 3">
              <a:extLst>
                <a:ext uri="{FF2B5EF4-FFF2-40B4-BE49-F238E27FC236}">
                  <a16:creationId xmlns:a16="http://schemas.microsoft.com/office/drawing/2014/main" id="{AAE40CD8-143B-4D56-864D-92A4E8B6DC4F}"/>
                </a:ext>
              </a:extLst>
            </p:cNvPr>
            <p:cNvGrpSpPr/>
            <p:nvPr/>
          </p:nvGrpSpPr>
          <p:grpSpPr>
            <a:xfrm>
              <a:off x="6322448" y="327911"/>
              <a:ext cx="1528304" cy="2803783"/>
              <a:chOff x="0" y="0"/>
              <a:chExt cx="4589780" cy="4578350"/>
            </a:xfrm>
          </p:grpSpPr>
          <p:sp>
            <p:nvSpPr>
              <p:cNvPr id="15" name="Freeform 4">
                <a:extLst>
                  <a:ext uri="{FF2B5EF4-FFF2-40B4-BE49-F238E27FC236}">
                    <a16:creationId xmlns:a16="http://schemas.microsoft.com/office/drawing/2014/main" id="{124E6B4A-E53A-48EB-9CB1-998A800B49B4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757A1059-EEDC-474A-98A7-27B476BFACE1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7751DDAC-26CA-4298-8192-3065BBECFE7A}"/>
                </a:ext>
              </a:extLst>
            </p:cNvPr>
            <p:cNvGrpSpPr/>
            <p:nvPr/>
          </p:nvGrpSpPr>
          <p:grpSpPr>
            <a:xfrm>
              <a:off x="9444496" y="358517"/>
              <a:ext cx="1528304" cy="2803783"/>
              <a:chOff x="0" y="0"/>
              <a:chExt cx="4589780" cy="4578350"/>
            </a:xfrm>
          </p:grpSpPr>
          <p:sp>
            <p:nvSpPr>
              <p:cNvPr id="13" name="Freeform 4">
                <a:extLst>
                  <a:ext uri="{FF2B5EF4-FFF2-40B4-BE49-F238E27FC236}">
                    <a16:creationId xmlns:a16="http://schemas.microsoft.com/office/drawing/2014/main" id="{A9162E75-5140-4CAD-BD54-BB858D1784B2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BB292C3A-3CD8-4CF2-8B30-4F55A93E24AA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018B6C4-CBFB-420B-9147-716130083F2F}"/>
              </a:ext>
            </a:extLst>
          </p:cNvPr>
          <p:cNvGrpSpPr/>
          <p:nvPr userDrawn="1"/>
        </p:nvGrpSpPr>
        <p:grpSpPr>
          <a:xfrm>
            <a:off x="0" y="4903787"/>
            <a:ext cx="8338457" cy="2503488"/>
            <a:chOff x="78352" y="266699"/>
            <a:chExt cx="10894448" cy="2895601"/>
          </a:xfrm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C69E70F9-C72B-4F1E-92AA-D12060967084}"/>
                </a:ext>
              </a:extLst>
            </p:cNvPr>
            <p:cNvGrpSpPr/>
            <p:nvPr/>
          </p:nvGrpSpPr>
          <p:grpSpPr>
            <a:xfrm>
              <a:off x="78352" y="266699"/>
              <a:ext cx="1528304" cy="2803783"/>
              <a:chOff x="0" y="0"/>
              <a:chExt cx="4589780" cy="4578350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C0C7CFC5-1EE7-4C22-9FCA-7F7DE1DB9A4E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40371D81-EB86-489F-BC6D-BFAE93EA57CB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060F28B9-42CB-4290-A409-4781BE850679}"/>
                </a:ext>
              </a:extLst>
            </p:cNvPr>
            <p:cNvGrpSpPr/>
            <p:nvPr/>
          </p:nvGrpSpPr>
          <p:grpSpPr>
            <a:xfrm>
              <a:off x="3200400" y="297305"/>
              <a:ext cx="1528304" cy="2803783"/>
              <a:chOff x="0" y="0"/>
              <a:chExt cx="4589780" cy="457835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4C9B1C71-89FB-4D50-8EBE-6810A8D7646D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B27A45BA-4164-4CC9-90E6-7D76ACA7A8BE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11182C85-0A98-4F70-8AD0-F88AB793107A}"/>
                </a:ext>
              </a:extLst>
            </p:cNvPr>
            <p:cNvGrpSpPr/>
            <p:nvPr/>
          </p:nvGrpSpPr>
          <p:grpSpPr>
            <a:xfrm>
              <a:off x="6322448" y="327911"/>
              <a:ext cx="1528304" cy="2803783"/>
              <a:chOff x="0" y="0"/>
              <a:chExt cx="4589780" cy="4578350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A0D788FE-B485-4F73-8B5F-5852C182D936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F18F3BC1-C5D5-4198-A6DB-DCAEB8ECB0E9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07D7061E-E66B-4E68-8672-61082AFFBEC2}"/>
                </a:ext>
              </a:extLst>
            </p:cNvPr>
            <p:cNvGrpSpPr/>
            <p:nvPr/>
          </p:nvGrpSpPr>
          <p:grpSpPr>
            <a:xfrm>
              <a:off x="9444496" y="358517"/>
              <a:ext cx="1528304" cy="2803783"/>
              <a:chOff x="0" y="0"/>
              <a:chExt cx="4589780" cy="4578350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48D37672-89DB-42DF-AF40-10DD5CAA4F8C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B517CB76-CB29-4E46-A77C-9616405DDCE6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pic>
        <p:nvPicPr>
          <p:cNvPr id="34" name="Picture 6">
            <a:extLst>
              <a:ext uri="{FF2B5EF4-FFF2-40B4-BE49-F238E27FC236}">
                <a16:creationId xmlns:a16="http://schemas.microsoft.com/office/drawing/2014/main" id="{CB73E4CB-5684-4259-AB9B-A11BA4BBC5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5796"/>
          <a:stretch>
            <a:fillRect/>
          </a:stretch>
        </p:blipFill>
        <p:spPr>
          <a:xfrm>
            <a:off x="9423143" y="338143"/>
            <a:ext cx="1709463" cy="1801062"/>
          </a:xfrm>
          <a:prstGeom prst="rect">
            <a:avLst/>
          </a:prstGeom>
        </p:spPr>
      </p:pic>
      <p:pic>
        <p:nvPicPr>
          <p:cNvPr id="35" name="Picture 9">
            <a:extLst>
              <a:ext uri="{FF2B5EF4-FFF2-40B4-BE49-F238E27FC236}">
                <a16:creationId xmlns:a16="http://schemas.microsoft.com/office/drawing/2014/main" id="{08531E2E-81D2-4334-9958-4C831ACD82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3678" r="52118"/>
          <a:stretch>
            <a:fillRect/>
          </a:stretch>
        </p:blipFill>
        <p:spPr>
          <a:xfrm>
            <a:off x="10514925" y="1650847"/>
            <a:ext cx="1709464" cy="1801063"/>
          </a:xfrm>
          <a:prstGeom prst="rect">
            <a:avLst/>
          </a:prstGeom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82ED0DB8-BB2B-48F7-A9C9-3467A4E01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47807" r="27989"/>
          <a:stretch>
            <a:fillRect/>
          </a:stretch>
        </p:blipFill>
        <p:spPr>
          <a:xfrm>
            <a:off x="9463607" y="3307292"/>
            <a:ext cx="1829725" cy="1927767"/>
          </a:xfrm>
          <a:prstGeom prst="rect">
            <a:avLst/>
          </a:prstGeom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CF472908-9A8F-449D-B20C-2373DDE4EB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3678" r="52118"/>
          <a:stretch>
            <a:fillRect/>
          </a:stretch>
        </p:blipFill>
        <p:spPr>
          <a:xfrm>
            <a:off x="10297944" y="4820337"/>
            <a:ext cx="1709464" cy="18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928D-C613-4D21-BB9B-B31E0B98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604B9A-2098-4664-B74E-8EF4B283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4F237D-0174-49DD-83BA-9A694FEDA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70B889-1113-46A0-9092-492419F4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40916-81E6-49B5-B0A8-C46D0629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F9834F-42A6-4F79-86C0-D178AC76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8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FF008-B5BE-4717-87FD-C5AD8F1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A8057E-3FCB-4AE7-A904-F944F9E3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E36E6-7815-4F40-9821-3E19FEB2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F9A79A-A5E7-4FF6-8369-AF8993AC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E10B8-31F1-4840-81FC-1E12A25F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33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97B8B-A4B9-4C24-B13F-2D4CA857C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A6A29B-19E6-4BD3-86F1-B8D478618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B781-64E5-4238-8415-03E878E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12E6BC-9DC5-4A80-AA78-28CBA657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AE6D1-E5F0-4DB5-A000-6B68279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045029" y="518884"/>
            <a:ext cx="10510791" cy="51596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0" spc="150">
                <a:solidFill>
                  <a:srgbClr val="F0265D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1130230" y="989135"/>
            <a:ext cx="622374" cy="45719"/>
          </a:xfrm>
          <a:prstGeom prst="rect">
            <a:avLst/>
          </a:prstGeom>
          <a:solidFill>
            <a:srgbClr val="F0265D"/>
          </a:solidFill>
          <a:ln>
            <a:solidFill>
              <a:srgbClr val="F02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85DA075-8A84-46EA-92DE-7524F636F960}"/>
              </a:ext>
            </a:extLst>
          </p:cNvPr>
          <p:cNvGrpSpPr/>
          <p:nvPr userDrawn="1"/>
        </p:nvGrpSpPr>
        <p:grpSpPr>
          <a:xfrm rot="16200000">
            <a:off x="-2506237" y="3574889"/>
            <a:ext cx="6002418" cy="788056"/>
            <a:chOff x="78352" y="266699"/>
            <a:chExt cx="10894448" cy="2895601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F227AA-FD4B-42CD-89E9-640C8C1D35AF}"/>
                </a:ext>
              </a:extLst>
            </p:cNvPr>
            <p:cNvGrpSpPr/>
            <p:nvPr/>
          </p:nvGrpSpPr>
          <p:grpSpPr>
            <a:xfrm>
              <a:off x="78352" y="266699"/>
              <a:ext cx="1528304" cy="2803783"/>
              <a:chOff x="0" y="0"/>
              <a:chExt cx="4589780" cy="4578350"/>
            </a:xfrm>
          </p:grpSpPr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3866AF81-65C9-4FF7-A496-E09B45503100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484BB115-306A-4331-B8F4-571E35F3A0F1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ACDE77E-9D11-4015-8BBE-649D93D16342}"/>
                </a:ext>
              </a:extLst>
            </p:cNvPr>
            <p:cNvGrpSpPr/>
            <p:nvPr/>
          </p:nvGrpSpPr>
          <p:grpSpPr>
            <a:xfrm>
              <a:off x="3200400" y="297305"/>
              <a:ext cx="1528304" cy="2803783"/>
              <a:chOff x="0" y="0"/>
              <a:chExt cx="4589780" cy="4578350"/>
            </a:xfrm>
          </p:grpSpPr>
          <p:sp>
            <p:nvSpPr>
              <p:cNvPr id="15" name="Freeform 4">
                <a:extLst>
                  <a:ext uri="{FF2B5EF4-FFF2-40B4-BE49-F238E27FC236}">
                    <a16:creationId xmlns:a16="http://schemas.microsoft.com/office/drawing/2014/main" id="{F7D6923F-9C02-4BBB-A8DF-DB8A5E4C54F9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9F12C410-F0A3-42B8-9CB5-5B5168A2E562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7FF085B3-0118-4DDB-850B-D5E09DF3EA13}"/>
                </a:ext>
              </a:extLst>
            </p:cNvPr>
            <p:cNvGrpSpPr/>
            <p:nvPr/>
          </p:nvGrpSpPr>
          <p:grpSpPr>
            <a:xfrm>
              <a:off x="6322448" y="327911"/>
              <a:ext cx="1528304" cy="2803783"/>
              <a:chOff x="0" y="0"/>
              <a:chExt cx="4589780" cy="4578350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3FA78941-311E-408A-A7F8-00D6C9E477A4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625D47D3-5639-412B-B384-BD8CBF66101B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C81E6E92-E1C5-45D5-9EE9-F028C052532C}"/>
                </a:ext>
              </a:extLst>
            </p:cNvPr>
            <p:cNvGrpSpPr/>
            <p:nvPr/>
          </p:nvGrpSpPr>
          <p:grpSpPr>
            <a:xfrm>
              <a:off x="9444496" y="358517"/>
              <a:ext cx="1528304" cy="2803783"/>
              <a:chOff x="0" y="0"/>
              <a:chExt cx="4589780" cy="4578350"/>
            </a:xfrm>
          </p:grpSpPr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946EA9A0-D9BF-4F06-A86F-5F44A7EFD352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31260163-8703-4CF9-B1DE-8060DBC73F24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A2A0C59-1F53-4EDF-9BC1-D360DDAF199B}"/>
              </a:ext>
            </a:extLst>
          </p:cNvPr>
          <p:cNvGrpSpPr/>
          <p:nvPr userDrawn="1"/>
        </p:nvGrpSpPr>
        <p:grpSpPr>
          <a:xfrm>
            <a:off x="567163" y="6188476"/>
            <a:ext cx="6557537" cy="788056"/>
            <a:chOff x="78352" y="266699"/>
            <a:chExt cx="10894448" cy="2895601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80D9ECB2-CB86-4145-8EFC-75DD31B88C33}"/>
                </a:ext>
              </a:extLst>
            </p:cNvPr>
            <p:cNvGrpSpPr/>
            <p:nvPr/>
          </p:nvGrpSpPr>
          <p:grpSpPr>
            <a:xfrm>
              <a:off x="78352" y="266699"/>
              <a:ext cx="1528304" cy="2803783"/>
              <a:chOff x="0" y="0"/>
              <a:chExt cx="4589780" cy="457835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F8D75E9D-7CEF-4BEC-93EB-83784E232096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4E77887D-6F31-48E6-8B14-2BF070A79EF1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0C9D1E09-9C6D-4DAC-A7BB-83C066A11224}"/>
                </a:ext>
              </a:extLst>
            </p:cNvPr>
            <p:cNvGrpSpPr/>
            <p:nvPr/>
          </p:nvGrpSpPr>
          <p:grpSpPr>
            <a:xfrm>
              <a:off x="3200400" y="297305"/>
              <a:ext cx="1528304" cy="2803783"/>
              <a:chOff x="0" y="0"/>
              <a:chExt cx="4589780" cy="4578350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3E2FD5C0-30FF-4751-BE41-9B4B14A2C856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1D5BC3B6-2549-4865-93F7-A73694D86B61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D72C94AE-DC13-480E-8211-6A96435D8352}"/>
                </a:ext>
              </a:extLst>
            </p:cNvPr>
            <p:cNvGrpSpPr/>
            <p:nvPr/>
          </p:nvGrpSpPr>
          <p:grpSpPr>
            <a:xfrm>
              <a:off x="6322448" y="327911"/>
              <a:ext cx="1528304" cy="2803783"/>
              <a:chOff x="0" y="0"/>
              <a:chExt cx="4589780" cy="4578350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11B77106-7519-4CEB-B1B5-3635B862F420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7B0565B5-8A1F-48F1-AB96-7308BE5C0622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431D30-78BF-4FD9-BCC9-C16D5490C3FF}"/>
                </a:ext>
              </a:extLst>
            </p:cNvPr>
            <p:cNvGrpSpPr/>
            <p:nvPr/>
          </p:nvGrpSpPr>
          <p:grpSpPr>
            <a:xfrm>
              <a:off x="9444496" y="358517"/>
              <a:ext cx="1528304" cy="2803783"/>
              <a:chOff x="0" y="0"/>
              <a:chExt cx="4589780" cy="4578350"/>
            </a:xfrm>
          </p:grpSpPr>
          <p:sp>
            <p:nvSpPr>
              <p:cNvPr id="24" name="Freeform 4">
                <a:extLst>
                  <a:ext uri="{FF2B5EF4-FFF2-40B4-BE49-F238E27FC236}">
                    <a16:creationId xmlns:a16="http://schemas.microsoft.com/office/drawing/2014/main" id="{401E4A05-1BE0-4BC2-88A4-99D6DF8D5415}"/>
                  </a:ext>
                </a:extLst>
              </p:cNvPr>
              <p:cNvSpPr/>
              <p:nvPr/>
            </p:nvSpPr>
            <p:spPr>
              <a:xfrm>
                <a:off x="813244" y="282120"/>
                <a:ext cx="8466648" cy="3151384"/>
              </a:xfrm>
              <a:custGeom>
                <a:avLst/>
                <a:gdLst/>
                <a:ahLst/>
                <a:cxnLst/>
                <a:rect l="l" t="t" r="r" b="b"/>
                <a:pathLst>
                  <a:path w="8466648" h="3151384">
                    <a:moveTo>
                      <a:pt x="72412" y="188080"/>
                    </a:moveTo>
                    <a:lnTo>
                      <a:pt x="72412" y="156733"/>
                    </a:lnTo>
                    <a:cubicBezTo>
                      <a:pt x="164320" y="156733"/>
                      <a:pt x="239517" y="128521"/>
                      <a:pt x="239517" y="94040"/>
                    </a:cubicBezTo>
                    <a:cubicBezTo>
                      <a:pt x="239517" y="59559"/>
                      <a:pt x="164320" y="31347"/>
                      <a:pt x="72412" y="31347"/>
                    </a:cubicBezTo>
                    <a:lnTo>
                      <a:pt x="72412" y="0"/>
                    </a:lnTo>
                    <a:cubicBezTo>
                      <a:pt x="211666" y="0"/>
                      <a:pt x="323069" y="41795"/>
                      <a:pt x="323069" y="94040"/>
                    </a:cubicBezTo>
                    <a:cubicBezTo>
                      <a:pt x="323069" y="146284"/>
                      <a:pt x="211666" y="188080"/>
                      <a:pt x="72412" y="188080"/>
                    </a:cubicBezTo>
                    <a:close/>
                    <a:moveTo>
                      <a:pt x="4456130" y="108668"/>
                    </a:moveTo>
                    <a:lnTo>
                      <a:pt x="4456130" y="77322"/>
                    </a:lnTo>
                    <a:lnTo>
                      <a:pt x="3954815" y="77322"/>
                    </a:lnTo>
                    <a:lnTo>
                      <a:pt x="3954815" y="108668"/>
                    </a:lnTo>
                    <a:lnTo>
                      <a:pt x="4456130" y="108668"/>
                    </a:lnTo>
                    <a:close/>
                    <a:moveTo>
                      <a:pt x="4205473" y="3151384"/>
                    </a:moveTo>
                    <a:cubicBezTo>
                      <a:pt x="4344727" y="3151384"/>
                      <a:pt x="4456130" y="3109589"/>
                      <a:pt x="4456130" y="3057344"/>
                    </a:cubicBezTo>
                    <a:lnTo>
                      <a:pt x="4372577" y="3057344"/>
                    </a:lnTo>
                    <a:cubicBezTo>
                      <a:pt x="4372577" y="3091826"/>
                      <a:pt x="4297380" y="3120038"/>
                      <a:pt x="4205473" y="3120038"/>
                    </a:cubicBezTo>
                    <a:cubicBezTo>
                      <a:pt x="4113565" y="3120038"/>
                      <a:pt x="4038368" y="3091826"/>
                      <a:pt x="4038368" y="3057344"/>
                    </a:cubicBezTo>
                    <a:lnTo>
                      <a:pt x="3954815" y="3057344"/>
                    </a:lnTo>
                    <a:cubicBezTo>
                      <a:pt x="3954815" y="3108544"/>
                      <a:pt x="4066219" y="3151384"/>
                      <a:pt x="4205473" y="3151384"/>
                    </a:cubicBezTo>
                    <a:close/>
                    <a:moveTo>
                      <a:pt x="2074885" y="2349955"/>
                    </a:moveTo>
                    <a:cubicBezTo>
                      <a:pt x="2074885" y="2402199"/>
                      <a:pt x="2186289" y="2443995"/>
                      <a:pt x="2325543" y="2443995"/>
                    </a:cubicBezTo>
                    <a:lnTo>
                      <a:pt x="2325543" y="2412648"/>
                    </a:lnTo>
                    <a:cubicBezTo>
                      <a:pt x="2233635" y="2412648"/>
                      <a:pt x="2158438" y="2384436"/>
                      <a:pt x="2158438" y="2349955"/>
                    </a:cubicBezTo>
                    <a:cubicBezTo>
                      <a:pt x="2158438" y="2315473"/>
                      <a:pt x="2233635" y="2287261"/>
                      <a:pt x="2325543" y="2287261"/>
                    </a:cubicBezTo>
                    <a:lnTo>
                      <a:pt x="2325543" y="2255915"/>
                    </a:lnTo>
                    <a:cubicBezTo>
                      <a:pt x="2189074" y="2255915"/>
                      <a:pt x="2074885" y="2298755"/>
                      <a:pt x="2074885" y="2349955"/>
                    </a:cubicBezTo>
                    <a:close/>
                    <a:moveTo>
                      <a:pt x="353705" y="1673912"/>
                    </a:moveTo>
                    <a:lnTo>
                      <a:pt x="412192" y="1650924"/>
                    </a:lnTo>
                    <a:lnTo>
                      <a:pt x="58487" y="1518223"/>
                    </a:lnTo>
                    <a:lnTo>
                      <a:pt x="0" y="1540166"/>
                    </a:lnTo>
                    <a:lnTo>
                      <a:pt x="353705" y="1673912"/>
                    </a:lnTo>
                    <a:close/>
                    <a:moveTo>
                      <a:pt x="8466648" y="866213"/>
                    </a:moveTo>
                    <a:lnTo>
                      <a:pt x="8466648" y="834866"/>
                    </a:lnTo>
                    <a:lnTo>
                      <a:pt x="7965333" y="834866"/>
                    </a:lnTo>
                    <a:lnTo>
                      <a:pt x="7965333" y="866213"/>
                    </a:lnTo>
                    <a:lnTo>
                      <a:pt x="8466648" y="866213"/>
                    </a:lnTo>
                    <a:close/>
                    <a:moveTo>
                      <a:pt x="8090661" y="1601814"/>
                    </a:moveTo>
                    <a:cubicBezTo>
                      <a:pt x="8090661" y="1654059"/>
                      <a:pt x="8202065" y="1695854"/>
                      <a:pt x="8341319" y="1695854"/>
                    </a:cubicBezTo>
                    <a:lnTo>
                      <a:pt x="8341319" y="1664508"/>
                    </a:lnTo>
                    <a:cubicBezTo>
                      <a:pt x="8249411" y="1664508"/>
                      <a:pt x="8174214" y="1636296"/>
                      <a:pt x="8174214" y="1601814"/>
                    </a:cubicBezTo>
                    <a:cubicBezTo>
                      <a:pt x="8174214" y="1567333"/>
                      <a:pt x="8249411" y="1539121"/>
                      <a:pt x="8341319" y="1539121"/>
                    </a:cubicBezTo>
                    <a:lnTo>
                      <a:pt x="8341319" y="1507774"/>
                    </a:lnTo>
                    <a:cubicBezTo>
                      <a:pt x="8204850" y="1507774"/>
                      <a:pt x="8090661" y="1549570"/>
                      <a:pt x="8090661" y="1601814"/>
                    </a:cubicBezTo>
                    <a:close/>
                    <a:moveTo>
                      <a:pt x="4325231" y="847405"/>
                    </a:moveTo>
                    <a:cubicBezTo>
                      <a:pt x="4325231" y="795160"/>
                      <a:pt x="4213828" y="753365"/>
                      <a:pt x="4074574" y="753365"/>
                    </a:cubicBezTo>
                    <a:lnTo>
                      <a:pt x="4074574" y="784711"/>
                    </a:lnTo>
                    <a:cubicBezTo>
                      <a:pt x="4166482" y="784711"/>
                      <a:pt x="4241679" y="812923"/>
                      <a:pt x="4241679" y="847405"/>
                    </a:cubicBezTo>
                    <a:cubicBezTo>
                      <a:pt x="4241679" y="881886"/>
                      <a:pt x="4166482" y="910098"/>
                      <a:pt x="4074574" y="910098"/>
                    </a:cubicBezTo>
                    <a:lnTo>
                      <a:pt x="4074574" y="941445"/>
                    </a:lnTo>
                    <a:cubicBezTo>
                      <a:pt x="4213828" y="941445"/>
                      <a:pt x="4325231" y="898604"/>
                      <a:pt x="4325231" y="847405"/>
                    </a:cubicBezTo>
                    <a:close/>
                    <a:moveTo>
                      <a:pt x="2239205" y="751275"/>
                    </a:moveTo>
                    <a:lnTo>
                      <a:pt x="2155653" y="751275"/>
                    </a:lnTo>
                    <a:lnTo>
                      <a:pt x="2155653" y="939355"/>
                    </a:lnTo>
                    <a:lnTo>
                      <a:pt x="2239205" y="939355"/>
                    </a:lnTo>
                    <a:lnTo>
                      <a:pt x="2239205" y="751275"/>
                    </a:lnTo>
                    <a:close/>
                    <a:moveTo>
                      <a:pt x="4453345" y="1614353"/>
                    </a:moveTo>
                    <a:lnTo>
                      <a:pt x="4453345" y="1583006"/>
                    </a:lnTo>
                    <a:lnTo>
                      <a:pt x="3952031" y="1583006"/>
                    </a:lnTo>
                    <a:lnTo>
                      <a:pt x="3952031" y="1614353"/>
                    </a:lnTo>
                    <a:lnTo>
                      <a:pt x="4453345" y="1614353"/>
                    </a:lnTo>
                    <a:close/>
                    <a:moveTo>
                      <a:pt x="8466648" y="3117948"/>
                    </a:moveTo>
                    <a:lnTo>
                      <a:pt x="8466648" y="3086601"/>
                    </a:lnTo>
                    <a:lnTo>
                      <a:pt x="7965333" y="3086601"/>
                    </a:lnTo>
                    <a:lnTo>
                      <a:pt x="7965333" y="3117948"/>
                    </a:lnTo>
                    <a:lnTo>
                      <a:pt x="8466648" y="3117948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8440E3E3-CF75-4A28-BE7C-E75C4DFAED82}"/>
                  </a:ext>
                </a:extLst>
              </p:cNvPr>
              <p:cNvSpPr/>
              <p:nvPr/>
            </p:nvSpPr>
            <p:spPr>
              <a:xfrm>
                <a:off x="751972" y="282120"/>
                <a:ext cx="8483358" cy="3197360"/>
              </a:xfrm>
              <a:custGeom>
                <a:avLst/>
                <a:gdLst/>
                <a:ahLst/>
                <a:cxnLst/>
                <a:rect l="l" t="t" r="r" b="b"/>
                <a:pathLst>
                  <a:path w="8483358" h="3197360">
                    <a:moveTo>
                      <a:pt x="8319039" y="2446085"/>
                    </a:moveTo>
                    <a:lnTo>
                      <a:pt x="8235486" y="2446085"/>
                    </a:lnTo>
                    <a:lnTo>
                      <a:pt x="8235486" y="2258005"/>
                    </a:lnTo>
                    <a:lnTo>
                      <a:pt x="8319039" y="2258005"/>
                    </a:lnTo>
                    <a:lnTo>
                      <a:pt x="8319039" y="2446085"/>
                    </a:lnTo>
                    <a:close/>
                    <a:moveTo>
                      <a:pt x="2300477" y="0"/>
                    </a:moveTo>
                    <a:lnTo>
                      <a:pt x="2216925" y="0"/>
                    </a:lnTo>
                    <a:lnTo>
                      <a:pt x="2216925" y="188080"/>
                    </a:lnTo>
                    <a:lnTo>
                      <a:pt x="2300477" y="188080"/>
                    </a:lnTo>
                    <a:lnTo>
                      <a:pt x="2300477" y="0"/>
                    </a:lnTo>
                    <a:close/>
                    <a:moveTo>
                      <a:pt x="116973" y="927861"/>
                    </a:moveTo>
                    <a:lnTo>
                      <a:pt x="58487" y="905919"/>
                    </a:lnTo>
                    <a:lnTo>
                      <a:pt x="412192" y="773218"/>
                    </a:lnTo>
                    <a:lnTo>
                      <a:pt x="470679" y="795160"/>
                    </a:lnTo>
                    <a:lnTo>
                      <a:pt x="116973" y="927861"/>
                    </a:lnTo>
                    <a:close/>
                    <a:moveTo>
                      <a:pt x="6054767" y="37616"/>
                    </a:moveTo>
                    <a:lnTo>
                      <a:pt x="6113254" y="15673"/>
                    </a:lnTo>
                    <a:lnTo>
                      <a:pt x="6466959" y="148374"/>
                    </a:lnTo>
                    <a:lnTo>
                      <a:pt x="6408472" y="170317"/>
                    </a:lnTo>
                    <a:lnTo>
                      <a:pt x="6054767" y="37616"/>
                    </a:lnTo>
                    <a:close/>
                    <a:moveTo>
                      <a:pt x="6522661" y="893380"/>
                    </a:moveTo>
                    <a:lnTo>
                      <a:pt x="6439108" y="893380"/>
                    </a:lnTo>
                    <a:cubicBezTo>
                      <a:pt x="6439108" y="858899"/>
                      <a:pt x="6363911" y="830686"/>
                      <a:pt x="6272004" y="830686"/>
                    </a:cubicBezTo>
                    <a:cubicBezTo>
                      <a:pt x="6180096" y="830686"/>
                      <a:pt x="6104899" y="858899"/>
                      <a:pt x="6104899" y="893380"/>
                    </a:cubicBezTo>
                    <a:lnTo>
                      <a:pt x="6021346" y="893380"/>
                    </a:lnTo>
                    <a:cubicBezTo>
                      <a:pt x="6021346" y="841135"/>
                      <a:pt x="6132750" y="799340"/>
                      <a:pt x="6272004" y="799340"/>
                    </a:cubicBezTo>
                    <a:cubicBezTo>
                      <a:pt x="6408472" y="799340"/>
                      <a:pt x="6522661" y="842180"/>
                      <a:pt x="6522661" y="893380"/>
                    </a:cubicBezTo>
                    <a:close/>
                    <a:moveTo>
                      <a:pt x="4133061" y="2435636"/>
                    </a:moveTo>
                    <a:lnTo>
                      <a:pt x="4074574" y="2413693"/>
                    </a:lnTo>
                    <a:lnTo>
                      <a:pt x="4428279" y="2280992"/>
                    </a:lnTo>
                    <a:lnTo>
                      <a:pt x="4486766" y="2302935"/>
                    </a:lnTo>
                    <a:lnTo>
                      <a:pt x="4133061" y="2435636"/>
                    </a:lnTo>
                    <a:close/>
                    <a:moveTo>
                      <a:pt x="289649" y="2445040"/>
                    </a:moveTo>
                    <a:lnTo>
                      <a:pt x="206096" y="2445040"/>
                    </a:lnTo>
                    <a:lnTo>
                      <a:pt x="206096" y="2256960"/>
                    </a:lnTo>
                    <a:lnTo>
                      <a:pt x="289649" y="2256960"/>
                    </a:lnTo>
                    <a:lnTo>
                      <a:pt x="289649" y="2445040"/>
                    </a:lnTo>
                    <a:close/>
                    <a:moveTo>
                      <a:pt x="6310995" y="3197359"/>
                    </a:moveTo>
                    <a:lnTo>
                      <a:pt x="6227442" y="3197359"/>
                    </a:lnTo>
                    <a:lnTo>
                      <a:pt x="6227442" y="3009279"/>
                    </a:lnTo>
                    <a:lnTo>
                      <a:pt x="6310995" y="3009279"/>
                    </a:lnTo>
                    <a:lnTo>
                      <a:pt x="6310995" y="3197359"/>
                    </a:lnTo>
                    <a:close/>
                    <a:moveTo>
                      <a:pt x="501315" y="3150339"/>
                    </a:moveTo>
                    <a:lnTo>
                      <a:pt x="417762" y="3150339"/>
                    </a:lnTo>
                    <a:cubicBezTo>
                      <a:pt x="417762" y="3115858"/>
                      <a:pt x="342565" y="3087646"/>
                      <a:pt x="250657" y="3087646"/>
                    </a:cubicBezTo>
                    <a:cubicBezTo>
                      <a:pt x="158750" y="3087646"/>
                      <a:pt x="83552" y="3115858"/>
                      <a:pt x="83552" y="3150339"/>
                    </a:cubicBezTo>
                    <a:lnTo>
                      <a:pt x="0" y="3150339"/>
                    </a:lnTo>
                    <a:cubicBezTo>
                      <a:pt x="0" y="3098095"/>
                      <a:pt x="111403" y="3056299"/>
                      <a:pt x="250657" y="3056299"/>
                    </a:cubicBezTo>
                    <a:cubicBezTo>
                      <a:pt x="389911" y="3056299"/>
                      <a:pt x="501315" y="3098095"/>
                      <a:pt x="501315" y="3150339"/>
                    </a:cubicBezTo>
                    <a:close/>
                    <a:moveTo>
                      <a:pt x="8129653" y="171362"/>
                    </a:moveTo>
                    <a:lnTo>
                      <a:pt x="8071166" y="149419"/>
                    </a:lnTo>
                    <a:lnTo>
                      <a:pt x="8424871" y="16718"/>
                    </a:lnTo>
                    <a:lnTo>
                      <a:pt x="8483358" y="38661"/>
                    </a:lnTo>
                    <a:lnTo>
                      <a:pt x="8129653" y="171362"/>
                    </a:lnTo>
                    <a:close/>
                    <a:moveTo>
                      <a:pt x="2105522" y="3184821"/>
                    </a:moveTo>
                    <a:lnTo>
                      <a:pt x="2047035" y="3162878"/>
                    </a:lnTo>
                    <a:lnTo>
                      <a:pt x="2400740" y="3030177"/>
                    </a:lnTo>
                    <a:lnTo>
                      <a:pt x="2459227" y="3052120"/>
                    </a:lnTo>
                    <a:lnTo>
                      <a:pt x="2105522" y="3184821"/>
                    </a:lnTo>
                    <a:close/>
                    <a:moveTo>
                      <a:pt x="6113254" y="1679136"/>
                    </a:moveTo>
                    <a:lnTo>
                      <a:pt x="6054767" y="1657193"/>
                    </a:lnTo>
                    <a:lnTo>
                      <a:pt x="6408472" y="1524493"/>
                    </a:lnTo>
                    <a:lnTo>
                      <a:pt x="6466959" y="1546435"/>
                    </a:lnTo>
                    <a:lnTo>
                      <a:pt x="6113254" y="1679136"/>
                    </a:lnTo>
                    <a:close/>
                    <a:moveTo>
                      <a:pt x="2008044" y="1551660"/>
                    </a:moveTo>
                    <a:lnTo>
                      <a:pt x="2091596" y="1551660"/>
                    </a:lnTo>
                    <a:cubicBezTo>
                      <a:pt x="2091596" y="1586141"/>
                      <a:pt x="2166793" y="1614353"/>
                      <a:pt x="2258701" y="1614353"/>
                    </a:cubicBezTo>
                    <a:cubicBezTo>
                      <a:pt x="2350609" y="1614353"/>
                      <a:pt x="2425806" y="1586141"/>
                      <a:pt x="2425806" y="1551660"/>
                    </a:cubicBezTo>
                    <a:lnTo>
                      <a:pt x="2509358" y="1551660"/>
                    </a:lnTo>
                    <a:cubicBezTo>
                      <a:pt x="2509358" y="1603904"/>
                      <a:pt x="2397955" y="1645700"/>
                      <a:pt x="2258701" y="1645700"/>
                    </a:cubicBezTo>
                    <a:cubicBezTo>
                      <a:pt x="2122232" y="1645700"/>
                      <a:pt x="2008044" y="1603904"/>
                      <a:pt x="2008044" y="1551660"/>
                    </a:cubicBezTo>
                    <a:close/>
                    <a:moveTo>
                      <a:pt x="6522661" y="2396975"/>
                    </a:moveTo>
                    <a:lnTo>
                      <a:pt x="6439108" y="2396975"/>
                    </a:lnTo>
                    <a:cubicBezTo>
                      <a:pt x="6439108" y="2362493"/>
                      <a:pt x="6363911" y="2334281"/>
                      <a:pt x="6272004" y="2334281"/>
                    </a:cubicBezTo>
                    <a:cubicBezTo>
                      <a:pt x="6180096" y="2334281"/>
                      <a:pt x="6104899" y="2362493"/>
                      <a:pt x="6104899" y="2396975"/>
                    </a:cubicBezTo>
                    <a:lnTo>
                      <a:pt x="6021346" y="2396975"/>
                    </a:lnTo>
                    <a:cubicBezTo>
                      <a:pt x="6021346" y="2344730"/>
                      <a:pt x="6132750" y="2302935"/>
                      <a:pt x="6272004" y="2302935"/>
                    </a:cubicBezTo>
                    <a:cubicBezTo>
                      <a:pt x="6411258" y="2302935"/>
                      <a:pt x="6522661" y="2345775"/>
                      <a:pt x="6522661" y="2396975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216EA8-E677-4A01-9B54-69BB7805AA68}"/>
              </a:ext>
            </a:extLst>
          </p:cNvPr>
          <p:cNvSpPr txBox="1"/>
          <p:nvPr userDrawn="1"/>
        </p:nvSpPr>
        <p:spPr>
          <a:xfrm>
            <a:off x="8027848" y="6194650"/>
            <a:ext cx="416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b="1" dirty="0">
                <a:solidFill>
                  <a:srgbClr val="F0265D"/>
                </a:solidFill>
                <a:latin typeface="+mj-lt"/>
              </a:rPr>
              <a:t>Sistemas de Informação  |  FIAP</a:t>
            </a:r>
          </a:p>
          <a:p>
            <a:pPr algn="r"/>
            <a:r>
              <a:rPr lang="pt-BR" sz="1400" b="1" dirty="0">
                <a:solidFill>
                  <a:srgbClr val="F0265D"/>
                </a:solidFill>
                <a:latin typeface="+mj-lt"/>
              </a:rPr>
              <a:t>Prof. Dr. Antonio Marcos SELMINI – selmini@fiap.com.br</a:t>
            </a:r>
          </a:p>
        </p:txBody>
      </p:sp>
    </p:spTree>
    <p:extLst>
      <p:ext uri="{BB962C8B-B14F-4D97-AF65-F5344CB8AC3E}">
        <p14:creationId xmlns:p14="http://schemas.microsoft.com/office/powerpoint/2010/main" val="41265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08D5C-1276-491E-9CFC-ADE2481B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8236F-BB9C-456A-860E-8E7638F7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C620B-CFF1-4074-A1E5-1650A145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51D15-637C-4161-B057-1488D633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3BDB9-E502-4ADB-A2EF-DAF76CC8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50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FBAF-8469-46D9-88D2-D1C9A8F6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29004-997D-4CD0-A1FC-3240408B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59B01-DBFE-4059-A4EB-B5CBEA75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B9C13-C964-426D-B2A4-43C18F7C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BBAC9B-D9DF-4B2F-8E93-978A9F63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1F4A-6426-4413-B336-7010FC1D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27439-0C64-4768-86F2-5EC721A54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890978-1335-4C69-B051-B823A9BC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52A728-4AF6-4141-A2F4-96B74C7B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57B2B-81A2-4913-B23D-B5B27A0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AEBE2-73B7-4AC6-B2B0-700AAD27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24277-9433-4C3E-AE3E-50977B2B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324C9B-ABD7-4FA4-9AC9-ABFFF7BC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2F80FB-638E-4192-9D51-73BAB1FF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B83ADA-3A5A-41B1-BB8A-029E9C5CA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D8C806-7A5F-454B-8F13-21C369C42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E9ACAC-9F25-4CEF-8F14-7B9CE5C3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CE3392-E44E-4A95-AB30-9067D61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BE0F58-8871-4571-81C9-20C6CFA5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9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3290-5FCA-4EDB-8E1C-591C2B6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A18E3D-05F6-42FC-8F9F-0665A839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8C9A29-8371-41DB-A90B-C7869C9B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08656C-0771-4A72-A942-B599E3F6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7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EA1470-DB42-4337-B49D-8991BAFF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9F9013-BC1F-4EA4-8FC5-8FD17F42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7E816D-455A-4502-AFEF-6C45E8D7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69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7157-199B-4B8E-9D8F-3A6CB64F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B52AB-5CDC-4FD7-9917-54571B2D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3C0685-12A3-403A-A79B-28554FFC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765EE-3355-4B74-88B0-C155C028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0C8437-FF5F-4AE7-84E5-63EECE5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65197-D390-49B7-96D3-51403A03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C2204E-2F16-417C-BB2C-F62C2EC6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A6E5C4-7F86-44A6-B40B-035E70EA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10001-47D4-4B05-AA0D-7D942A0D5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8AE1-4F21-4482-BB8A-A244DCAEA6C1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E1242-4CEF-4A61-B954-8E6C21E8C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F6769-854D-422E-8195-6D1E53953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28D6-7AEE-4EA8-B14C-38CDD3D63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499F0E-D549-4ABC-A16E-7D1099C96AC4}"/>
              </a:ext>
            </a:extLst>
          </p:cNvPr>
          <p:cNvSpPr txBox="1"/>
          <p:nvPr/>
        </p:nvSpPr>
        <p:spPr>
          <a:xfrm>
            <a:off x="1359039" y="2228671"/>
            <a:ext cx="7776488" cy="131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3600" b="1" dirty="0">
                <a:solidFill>
                  <a:srgbClr val="000000"/>
                </a:solidFill>
                <a:latin typeface="Questrial"/>
              </a:rPr>
              <a:t>Programação Orientada a Objetos </a:t>
            </a:r>
          </a:p>
          <a:p>
            <a:pPr algn="ctr">
              <a:lnSpc>
                <a:spcPts val="5000"/>
              </a:lnSpc>
            </a:pPr>
            <a:r>
              <a:rPr lang="pt-BR" sz="3600" b="1" dirty="0">
                <a:solidFill>
                  <a:srgbClr val="000000"/>
                </a:solidFill>
                <a:latin typeface="Questrial"/>
              </a:rPr>
              <a:t>com Java e WEB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82F27-B9C8-4F95-85B8-20823DF881AB}"/>
              </a:ext>
            </a:extLst>
          </p:cNvPr>
          <p:cNvSpPr txBox="1"/>
          <p:nvPr/>
        </p:nvSpPr>
        <p:spPr>
          <a:xfrm>
            <a:off x="2704214" y="4135843"/>
            <a:ext cx="6783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latin typeface="Questrial" panose="020B0604020202020204" charset="0"/>
              </a:rPr>
              <a:t>Exercício – Sistema de Controle de Estoque</a:t>
            </a:r>
          </a:p>
        </p:txBody>
      </p:sp>
    </p:spTree>
    <p:extLst>
      <p:ext uri="{BB962C8B-B14F-4D97-AF65-F5344CB8AC3E}">
        <p14:creationId xmlns:p14="http://schemas.microsoft.com/office/powerpoint/2010/main" val="378346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Armazenamento de senhas em banco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pPr marR="1073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Armazenar senhas em texto puro em um banco de dados é uma prática extremamente perigosa e potencialmente devastadora para a segurança de qualquer sistema. Essa abordagem expõe informações críticas dos usuários a riscos desnecessários, pois, em caso de invasão, todas as senhas estarão facilmente acessíveis aos invasores. </a:t>
            </a:r>
          </a:p>
          <a:p>
            <a:pPr marR="10730" algn="ctr"/>
            <a:endParaRPr lang="pt-BR" sz="1800" b="0" i="0" u="none" strike="noStrike" baseline="0" dirty="0">
              <a:latin typeface="Calibri Light" panose="020F0302020204030204" pitchFamily="34" charset="0"/>
            </a:endParaRPr>
          </a:p>
          <a:p>
            <a:pPr marR="1167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Senhas armazenadas em texto puro permanece legível e compreensível, tanto para administradores do sistema quanto para qualquer pessoa que consiga acessar o banco de dados. Qualquer brecha de segurança, seja por meio de um ataque cibernético, um erro humano ou mesmo o uso indevido de privilégios, pode resultar na exposição de todas as senhas dos usuários. Com essas informações, um atacante pode não apenas comprometer contas individuais, mas também explorar a tendência dos usuários de reutilizar senhas, potencialmente ganhando acesso a outros sistemas e serviços. </a:t>
            </a:r>
          </a:p>
          <a:p>
            <a:pPr marR="11670" algn="ctr"/>
            <a:endParaRPr lang="pt-BR" sz="1800" b="0" i="0" u="none" strike="noStrike" baseline="0" dirty="0">
              <a:latin typeface="Calibri Light" panose="020F0302020204030204" pitchFamily="34" charset="0"/>
            </a:endParaRPr>
          </a:p>
          <a:p>
            <a:pPr marR="1174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Além disso, armazenar senhas em texto puro pode violar leis e regulamentações de proteção de dados, como a LGPD (Lei Geral de Proteção de Dados) no Brasil e o GDPR (Regulamento Geral sobre a Proteção de Dados) na União Europeia. Essas legislações exigem que informações pessoais e sensíveis sejam protegidas de forma adequada, e o armazenamento seguro de senhas é um requisito básico para a conformidade</a:t>
            </a:r>
            <a:r>
              <a:rPr lang="pt-BR" sz="17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48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Armazenamento de senhas em banco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pPr marR="1091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A melhor prática para proteger senhas é o uso de </a:t>
            </a:r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funções de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 criptográficas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que transformam as senhas em uma sequência de caracteres aparentemente aleatória e irreversível. Mesmo que um invasor consiga acessar o banco de dados, ele não terá acesso direto às senhas originais. Além disso, o uso de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salt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um valor aleatório adicionado a cada senha antes de aplicar o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torna cada senha única, dificultando ainda mais a vida de quem tenta quebrar essa proteção. </a:t>
            </a:r>
          </a:p>
          <a:p>
            <a:pPr marR="10910" algn="ctr"/>
            <a:endParaRPr lang="pt-BR" sz="1400" b="0" i="0" u="none" strike="noStrike" baseline="0" dirty="0">
              <a:latin typeface="Calibri Light" panose="020F0302020204030204" pitchFamily="34" charset="0"/>
            </a:endParaRPr>
          </a:p>
          <a:p>
            <a:pPr marR="6361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Aplicar funções de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 ou criptografia?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</a:t>
            </a:r>
          </a:p>
          <a:p>
            <a:pPr marR="63610" algn="ctr"/>
            <a:endParaRPr lang="pt-BR" sz="1400" b="0" i="0" u="none" strike="noStrike" baseline="0" dirty="0">
              <a:latin typeface="Calibri Light" panose="020F0302020204030204" pitchFamily="34" charset="0"/>
            </a:endParaRPr>
          </a:p>
          <a:p>
            <a:pPr marR="11370" algn="ctr"/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Hashing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é uma técnica usada para transformar dados (neste caso, uma senha) em um valor fixo (o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) que é difícil de reverter. O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é unidirecional, ou seja, ele é projetado para não ser convertido de volta para a senha original. Isso é ideal para verificar a autenticidade de uma senha, pois o sistema só precisa comparar o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da senha fornecida com o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armazenado. As funções de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são irreversíveis por design. Ao aplicar um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salt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(um valor aleatório) a cada senha antes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hasheá-la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mesmo senhas idênticas resultam em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diferentes. Isso protege contra ataques de dicionário e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. </a:t>
            </a:r>
          </a:p>
          <a:p>
            <a:pPr marR="11370" algn="ctr"/>
            <a:endParaRPr lang="pt-BR" sz="1800" b="0" i="0" u="none" strike="noStrike" baseline="0" dirty="0">
              <a:latin typeface="Calibri Light" panose="020F0302020204030204" pitchFamily="34" charset="0"/>
            </a:endParaRPr>
          </a:p>
          <a:p>
            <a:pPr marR="1132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Criptografia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é uma técnica usada para transformar dados em um formato ilegível que pode ser revertido (decriptado) para o formato original usando uma chave secreta. O objetivo principal da criptografia é proteger a confidencialidade dos dados em trânsito ou em repouso, mas de forma que eles possam ser recuperados</a:t>
            </a:r>
            <a:r>
              <a:rPr lang="pt-BR" sz="17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71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Tabelas Rainbow (texto gerado pelo ChatGPT)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900" b="1" dirty="0">
              <a:latin typeface="+mj-lt"/>
            </a:endParaRPr>
          </a:p>
          <a:p>
            <a:pPr marR="1116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Tabela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é uma técnica utilizada em criptografia para acelerar o processo de quebra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facilitando a descoberta da senha original a partir de seu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. Ela é uma forma otimizada de ataque de "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pré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-computação" que armazena um grande conjunto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previamente calculados para combinações comuns de senhas e seus respectivos valores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. </a:t>
            </a:r>
          </a:p>
          <a:p>
            <a:pPr marR="11160" algn="ctr"/>
            <a:endParaRPr lang="pt-BR" sz="1100" b="0" i="0" u="none" strike="noStrike" baseline="0" dirty="0">
              <a:latin typeface="Calibri Light" panose="020F0302020204030204" pitchFamily="34" charset="0"/>
            </a:endParaRPr>
          </a:p>
          <a:p>
            <a:pPr marR="79490" algn="ctr"/>
            <a:r>
              <a:rPr lang="pt-BR" sz="2000" b="1" i="0" u="none" strike="noStrike" baseline="0" dirty="0">
                <a:latin typeface="Calibri Light" panose="020F0302020204030204" pitchFamily="34" charset="0"/>
              </a:rPr>
              <a:t>Funcionamento</a:t>
            </a:r>
            <a:r>
              <a:rPr lang="pt-BR" sz="2000" b="0" i="0" u="none" strike="noStrike" baseline="0" dirty="0">
                <a:latin typeface="Calibri Light" panose="020F0302020204030204" pitchFamily="34" charset="0"/>
              </a:rPr>
              <a:t> </a:t>
            </a:r>
          </a:p>
          <a:p>
            <a:pPr marR="79490" algn="ctr"/>
            <a:endParaRPr lang="pt-BR" sz="1100" b="0" i="0" u="none" strike="noStrike" baseline="0" dirty="0">
              <a:latin typeface="Calibri Light" panose="020F0302020204030204" pitchFamily="34" charset="0"/>
            </a:endParaRPr>
          </a:p>
          <a:p>
            <a:pPr marR="12150" algn="ctr"/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Pré</a:t>
            </a:r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-computação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Antes do ataque em si, uma </a:t>
            </a:r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tabela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é construída gerando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de muitas combinações possíveis de senhas (por exemplo, palavras comuns, senhas fracas, combinações de letras e números). Essas combinações são processadas por uma função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e o resultado é armazenado na tabela junto com a senha correspondente. </a:t>
            </a:r>
          </a:p>
          <a:p>
            <a:pPr marR="12150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3120" lvl="1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Encadeamento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Para economizar espaço, em vez de armazenar todas as combinações de senha 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as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utilizam um método chamado "encadeamento". Nesse método, são armazenados apenas o início e o final de uma sequência de transformação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. Com isso, é possível gerar um grande número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a partir de um ponto inicial, reduzindo o tamanho da tabela. </a:t>
            </a:r>
          </a:p>
          <a:p>
            <a:pPr marR="13120" lvl="1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293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Busca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Quando um invasor tem acesso a um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que deseja quebrar, ele compara esse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com os valores presentes na tabela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. Se houver uma correspondência, o invasor segue o encadeamento da tabela até encontrar a senha original. Esse processo é muito mais rápido do que calcular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para cada possível combinação de senha em tempo real</a:t>
            </a:r>
            <a:r>
              <a:rPr lang="pt-BR" sz="17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36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Tabelas Rainbow (texto gerado pelo ChatGPT)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pPr marR="73480" algn="ctr"/>
            <a:r>
              <a:rPr lang="pt-BR" sz="2000" b="1" i="0" u="none" strike="noStrike" baseline="0" dirty="0">
                <a:latin typeface="Calibri Light" panose="020F0302020204030204" pitchFamily="34" charset="0"/>
              </a:rPr>
              <a:t>Vantagens e Limitações </a:t>
            </a:r>
          </a:p>
          <a:p>
            <a:pPr marR="8420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Vantagens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</a:t>
            </a:r>
          </a:p>
          <a:p>
            <a:pPr marR="1384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Velocidade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as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aceleram significativamente o processo de quebra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em comparação com um ataque de força bruta direto. </a:t>
            </a:r>
          </a:p>
          <a:p>
            <a:pPr marR="13840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650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Espaço Reduzido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em comparação com as tabelas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tradicionais, as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utilizam encadeamentos para reduzir o espaço necessário para armazenar combinações, tornando o ataque mais eficiente em termos de espaço. </a:t>
            </a:r>
          </a:p>
          <a:p>
            <a:pPr marR="16500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83940" lvl="2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Limitações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</a:t>
            </a:r>
          </a:p>
          <a:p>
            <a:pPr marR="83940" lvl="2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187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Uso de Salt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o uso de um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salt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(um valor aleatório adicionado a cada senha antes de aplicar o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) para cada senha única torna as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praticamente inúteis. Isso porque cada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se torna único, mesmo que a senha seja a mesma. </a:t>
            </a:r>
          </a:p>
          <a:p>
            <a:pPr marR="11870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509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Memória e Tempo de </a:t>
            </a:r>
            <a:r>
              <a:rPr lang="pt-BR" sz="1800" b="1" i="0" u="none" strike="noStrike" baseline="0" dirty="0" err="1">
                <a:latin typeface="Calibri Light" panose="020F0302020204030204" pitchFamily="34" charset="0"/>
              </a:rPr>
              <a:t>Pré</a:t>
            </a:r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-computação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: criar uma tabela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para um conjunto grande de combinações possíveis de senhas é um processo intensivo em tempo e memória</a:t>
            </a:r>
            <a:r>
              <a:rPr lang="pt-BR" sz="17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97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Tabelas Rainbow (texto gerado pelo ChatGPT)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R="53640" algn="ctr"/>
            <a:r>
              <a:rPr lang="pt-BR" sz="1800" b="1" i="0" u="none" strike="noStrike" baseline="0" dirty="0">
                <a:latin typeface="Calibri Light" panose="020F0302020204030204" pitchFamily="34" charset="0"/>
              </a:rPr>
              <a:t>Prevenção Contra Ataques com Tabelas Rainbow </a:t>
            </a:r>
          </a:p>
          <a:p>
            <a:pPr marR="53640" algn="ctr"/>
            <a:endParaRPr lang="pt-BR" sz="1200" b="1" i="0" u="none" strike="noStrike" baseline="0" dirty="0">
              <a:latin typeface="Calibri Light" panose="020F0302020204030204" pitchFamily="34" charset="0"/>
            </a:endParaRPr>
          </a:p>
          <a:p>
            <a:pPr marR="1630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Para proteger sistemas contra ataques que utilizam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algumas boas práticas são recomendadas: </a:t>
            </a:r>
          </a:p>
          <a:p>
            <a:pPr marR="1183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Uso de Salt: adicionar um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salt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único e aleatório a cada senha antes de aplicar a função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torna impossível o uso de tabelas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pré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-calculadas. </a:t>
            </a:r>
          </a:p>
          <a:p>
            <a:pPr marR="11830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160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Funções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Lentamente Computáveis: usar funções de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hash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que são computacionalmente mais custosas, como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bcrypt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scrypt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 ou argon2, reduz a viabilidade de ataques baseados em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pré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-computação. </a:t>
            </a:r>
          </a:p>
          <a:p>
            <a:pPr marR="11600" algn="ctr"/>
            <a:endParaRPr lang="pt-BR" sz="1200" b="0" i="0" u="none" strike="noStrike" baseline="0" dirty="0">
              <a:latin typeface="Calibri Light" panose="020F0302020204030204" pitchFamily="34" charset="0"/>
            </a:endParaRPr>
          </a:p>
          <a:p>
            <a:pPr marR="14030" algn="ctr"/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Senhas Fortes: Incentivar os usuários a usarem senhas fortes e complexas aumenta o tamanho do espaço de busca necessário para construir uma tabela </a:t>
            </a:r>
            <a:r>
              <a:rPr lang="pt-BR" sz="1800" b="0" i="0" u="none" strike="noStrike" baseline="0" dirty="0" err="1">
                <a:latin typeface="Calibri Light" panose="020F0302020204030204" pitchFamily="34" charset="0"/>
              </a:rPr>
              <a:t>rainbow</a:t>
            </a:r>
            <a:r>
              <a:rPr lang="pt-BR" sz="1800" b="0" i="0" u="none" strike="noStrike" baseline="0" dirty="0">
                <a:latin typeface="Calibri Light" panose="020F0302020204030204" pitchFamily="34" charset="0"/>
              </a:rPr>
              <a:t>, tornando o ataque inviável</a:t>
            </a:r>
            <a:r>
              <a:rPr lang="pt-BR" sz="17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98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hash</a:t>
            </a:r>
            <a:r>
              <a:rPr lang="pt-BR" dirty="0"/>
              <a:t> PBKDF2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pPr marR="53640" algn="ctr"/>
            <a:r>
              <a:rPr lang="pt-BR" b="1" dirty="0">
                <a:latin typeface="+mj-lt"/>
              </a:rPr>
              <a:t>PBKDF2</a:t>
            </a:r>
            <a:r>
              <a:rPr lang="pt-BR" dirty="0">
                <a:latin typeface="+mj-lt"/>
              </a:rPr>
              <a:t> (</a:t>
            </a:r>
            <a:r>
              <a:rPr lang="pt-BR" b="1" dirty="0" err="1">
                <a:latin typeface="+mj-lt"/>
              </a:rPr>
              <a:t>Password-Based</a:t>
            </a:r>
            <a:r>
              <a:rPr lang="pt-BR" b="1" dirty="0">
                <a:latin typeface="+mj-lt"/>
              </a:rPr>
              <a:t> Key </a:t>
            </a:r>
            <a:r>
              <a:rPr lang="pt-BR" b="1" dirty="0" err="1">
                <a:latin typeface="+mj-lt"/>
              </a:rPr>
              <a:t>Derivation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Function</a:t>
            </a:r>
            <a:r>
              <a:rPr lang="pt-BR" b="1" dirty="0">
                <a:latin typeface="+mj-lt"/>
              </a:rPr>
              <a:t> 2</a:t>
            </a:r>
            <a:r>
              <a:rPr lang="pt-BR" dirty="0">
                <a:latin typeface="+mj-lt"/>
              </a:rPr>
              <a:t>) é um algoritmo utilizado para derivar uma chave criptográfica a partir de uma senha. Ele é amplamente utilizado em sistemas de segurança para proteger senhas armazenadas, oferecendo uma solução resistente a ataques de força bruta e ataques de dicionário.</a:t>
            </a:r>
          </a:p>
          <a:p>
            <a:pPr marR="53640" algn="ctr"/>
            <a:endParaRPr lang="pt-BR" sz="1400" dirty="0">
              <a:latin typeface="+mj-lt"/>
            </a:endParaRPr>
          </a:p>
          <a:p>
            <a:pPr algn="ctr"/>
            <a:r>
              <a:rPr lang="pt-BR" dirty="0">
                <a:latin typeface="+mj-lt"/>
              </a:rPr>
              <a:t>O algoritmo PBKDF2 foi originalmente especificado como parte do padrão </a:t>
            </a:r>
            <a:r>
              <a:rPr lang="pt-BR" b="1" dirty="0">
                <a:latin typeface="+mj-lt"/>
              </a:rPr>
              <a:t>PKCS #5</a:t>
            </a:r>
            <a:r>
              <a:rPr lang="pt-BR" dirty="0">
                <a:latin typeface="+mj-lt"/>
              </a:rPr>
              <a:t> (</a:t>
            </a:r>
            <a:r>
              <a:rPr lang="pt-BR" b="1" dirty="0" err="1">
                <a:latin typeface="+mj-lt"/>
              </a:rPr>
              <a:t>Public</a:t>
            </a:r>
            <a:r>
              <a:rPr lang="pt-BR" b="1" dirty="0">
                <a:latin typeface="+mj-lt"/>
              </a:rPr>
              <a:t>-Key </a:t>
            </a:r>
            <a:r>
              <a:rPr lang="pt-BR" b="1" dirty="0" err="1">
                <a:latin typeface="+mj-lt"/>
              </a:rPr>
              <a:t>Cryptography</a:t>
            </a:r>
            <a:r>
              <a:rPr lang="pt-BR" b="1" dirty="0">
                <a:latin typeface="+mj-lt"/>
              </a:rPr>
              <a:t> Standards</a:t>
            </a:r>
            <a:r>
              <a:rPr lang="pt-BR" dirty="0">
                <a:latin typeface="+mj-lt"/>
              </a:rPr>
              <a:t>), que é um conjunto de normas desenvolvidas pela </a:t>
            </a:r>
            <a:r>
              <a:rPr lang="pt-BR" b="1" dirty="0">
                <a:latin typeface="+mj-lt"/>
              </a:rPr>
              <a:t>RSA </a:t>
            </a:r>
            <a:r>
              <a:rPr lang="pt-BR" b="1" dirty="0" err="1">
                <a:latin typeface="+mj-lt"/>
              </a:rPr>
              <a:t>Laboratories</a:t>
            </a:r>
            <a:r>
              <a:rPr lang="pt-BR" dirty="0">
                <a:latin typeface="+mj-lt"/>
              </a:rPr>
              <a:t>. O objetivo dos padrões PKCS é fornecer diretrizes para implementar diversos aspectos da criptografia de chave pública.</a:t>
            </a:r>
          </a:p>
          <a:p>
            <a:pPr algn="ctr"/>
            <a:endParaRPr lang="pt-BR" sz="1400" dirty="0">
              <a:latin typeface="+mj-lt"/>
            </a:endParaRPr>
          </a:p>
          <a:p>
            <a:pPr algn="ctr"/>
            <a:r>
              <a:rPr lang="pt-BR" dirty="0">
                <a:latin typeface="Calibri Light" panose="020F0302020204030204" pitchFamily="34" charset="0"/>
              </a:rPr>
              <a:t>A primeira versão do PKCS #5 foi publicada em 1993, e a versão que introduziu o PBKDF2 foi a PKCS #5 v2.0, lançada em setembro de 2000. Esse padrão foi desenvolvido para fornecer uma maneira segura de derivar chaves criptográficas a partir de senhas, especialmente considerando que senhas humanas geralmente são fracas e mais fáceis de adivinhar ou atacar do que chaves criptográficas geradas aleatoriamente.</a:t>
            </a:r>
          </a:p>
          <a:p>
            <a:pPr marR="53640" 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37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hash</a:t>
            </a:r>
            <a:r>
              <a:rPr lang="pt-BR" dirty="0"/>
              <a:t> PBKDF2 – características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+mj-lt"/>
            </a:endParaRPr>
          </a:p>
          <a:p>
            <a:pPr marR="53640" algn="ctr"/>
            <a:r>
              <a:rPr lang="pt-BR" b="1" dirty="0">
                <a:latin typeface="+mj-lt"/>
              </a:rPr>
              <a:t>Derivação de chave segura</a:t>
            </a:r>
            <a:r>
              <a:rPr lang="pt-BR" dirty="0">
                <a:latin typeface="+mj-lt"/>
              </a:rPr>
              <a:t>: O algoritmo usa uma senha, um </a:t>
            </a:r>
            <a:r>
              <a:rPr lang="pt-BR" b="1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(um valor aleatório exclusivo para cada senha) e repetições de uma </a:t>
            </a:r>
            <a:r>
              <a:rPr lang="pt-BR" b="1" dirty="0">
                <a:latin typeface="+mj-lt"/>
              </a:rPr>
              <a:t>função </a:t>
            </a:r>
            <a:r>
              <a:rPr lang="pt-BR" b="1" dirty="0" err="1">
                <a:latin typeface="+mj-lt"/>
              </a:rPr>
              <a:t>hash</a:t>
            </a:r>
            <a:r>
              <a:rPr lang="pt-BR" b="1" dirty="0">
                <a:latin typeface="+mj-lt"/>
              </a:rPr>
              <a:t> criptográfica</a:t>
            </a:r>
            <a:r>
              <a:rPr lang="pt-BR" dirty="0">
                <a:latin typeface="+mj-lt"/>
              </a:rPr>
              <a:t> para gerar uma chave. Isso impede que </a:t>
            </a:r>
            <a:r>
              <a:rPr lang="pt-BR" b="1" dirty="0">
                <a:latin typeface="+mj-lt"/>
              </a:rPr>
              <a:t>ataques </a:t>
            </a:r>
            <a:r>
              <a:rPr lang="pt-BR" b="1" dirty="0" err="1">
                <a:latin typeface="+mj-lt"/>
              </a:rPr>
              <a:t>pré</a:t>
            </a:r>
            <a:r>
              <a:rPr lang="pt-BR" b="1" dirty="0">
                <a:latin typeface="+mj-lt"/>
              </a:rPr>
              <a:t>-calculados</a:t>
            </a:r>
            <a:r>
              <a:rPr lang="pt-BR" dirty="0">
                <a:latin typeface="+mj-lt"/>
              </a:rPr>
              <a:t>, como </a:t>
            </a:r>
            <a:r>
              <a:rPr lang="pt-BR" b="1" dirty="0">
                <a:latin typeface="+mj-lt"/>
              </a:rPr>
              <a:t>ataques de tabelas de </a:t>
            </a:r>
            <a:r>
              <a:rPr lang="pt-BR" b="1" dirty="0" err="1">
                <a:latin typeface="+mj-lt"/>
              </a:rPr>
              <a:t>hash</a:t>
            </a:r>
            <a:r>
              <a:rPr lang="pt-BR" dirty="0">
                <a:latin typeface="+mj-lt"/>
              </a:rPr>
              <a:t> (</a:t>
            </a:r>
            <a:r>
              <a:rPr lang="pt-BR" b="1" dirty="0" err="1">
                <a:latin typeface="+mj-lt"/>
              </a:rPr>
              <a:t>rainbow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tables</a:t>
            </a:r>
            <a:r>
              <a:rPr lang="pt-BR" dirty="0">
                <a:latin typeface="+mj-lt"/>
              </a:rPr>
              <a:t>), sejam eficazes.</a:t>
            </a:r>
          </a:p>
          <a:p>
            <a:pPr marR="53640" algn="ctr"/>
            <a:endParaRPr lang="pt-BR" dirty="0">
              <a:latin typeface="+mj-lt"/>
            </a:endParaRPr>
          </a:p>
          <a:p>
            <a:pPr marR="53640" algn="ctr"/>
            <a:r>
              <a:rPr lang="pt-BR" b="1" dirty="0">
                <a:latin typeface="+mj-lt"/>
              </a:rPr>
              <a:t>Repetições controláveis</a:t>
            </a:r>
            <a:r>
              <a:rPr lang="pt-BR" dirty="0">
                <a:latin typeface="+mj-lt"/>
              </a:rPr>
              <a:t> (</a:t>
            </a:r>
            <a:r>
              <a:rPr lang="pt-BR" b="1" dirty="0">
                <a:latin typeface="+mj-lt"/>
              </a:rPr>
              <a:t>iterações</a:t>
            </a:r>
            <a:r>
              <a:rPr lang="pt-BR" dirty="0">
                <a:latin typeface="+mj-lt"/>
              </a:rPr>
              <a:t>): O algoritmo realiza repetidamente uma função </a:t>
            </a:r>
            <a:r>
              <a:rPr lang="pt-BR" dirty="0" err="1">
                <a:latin typeface="+mj-lt"/>
              </a:rPr>
              <a:t>hash</a:t>
            </a:r>
            <a:r>
              <a:rPr lang="pt-BR" dirty="0">
                <a:latin typeface="+mj-lt"/>
              </a:rPr>
              <a:t> (como SHA-256, SHA-512, etc.) por um número especificado de iterações, aumentando a dificuldade de um atacante calcular a chave derivada a partir de uma senha. Um número alto de iterações torna o processo mais lento para o atacante, embora a diferença no tempo de processamento seja minimamente perceptível para o usuário legítimo.</a:t>
            </a:r>
          </a:p>
          <a:p>
            <a:pPr marR="53640" algn="ctr"/>
            <a:endParaRPr lang="pt-BR" dirty="0">
              <a:latin typeface="+mj-lt"/>
            </a:endParaRPr>
          </a:p>
          <a:p>
            <a:pPr marR="53640" algn="ctr"/>
            <a:r>
              <a:rPr lang="pt-BR" b="1" dirty="0">
                <a:latin typeface="+mj-lt"/>
              </a:rPr>
              <a:t>Salt</a:t>
            </a:r>
            <a:r>
              <a:rPr lang="pt-BR" dirty="0">
                <a:latin typeface="+mj-lt"/>
              </a:rPr>
              <a:t>: O uso do </a:t>
            </a:r>
            <a:r>
              <a:rPr lang="pt-BR" b="1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(um valor aleatório) adicionado à senha antes de gerar a chave é fundamental para garantir que senhas iguais não resultem na mesma chave derivada, dificultando ataques de força bruta que tentam reutilizar chaves </a:t>
            </a:r>
            <a:r>
              <a:rPr lang="pt-BR" dirty="0" err="1">
                <a:latin typeface="+mj-lt"/>
              </a:rPr>
              <a:t>pré</a:t>
            </a:r>
            <a:r>
              <a:rPr lang="pt-BR" dirty="0">
                <a:latin typeface="+mj-lt"/>
              </a:rPr>
              <a:t>-computadas.</a:t>
            </a:r>
          </a:p>
          <a:p>
            <a:pPr marR="53640" algn="ctr"/>
            <a:endParaRPr lang="pt-BR" dirty="0">
              <a:latin typeface="+mj-lt"/>
            </a:endParaRPr>
          </a:p>
          <a:p>
            <a:pPr marR="53640" algn="ctr"/>
            <a:r>
              <a:rPr lang="pt-BR" b="1" dirty="0">
                <a:latin typeface="+mj-lt"/>
              </a:rPr>
              <a:t>Chave de saída variável</a:t>
            </a:r>
            <a:r>
              <a:rPr lang="pt-BR" dirty="0">
                <a:latin typeface="+mj-lt"/>
              </a:rPr>
              <a:t>: O algoritmo permite especificar o tamanho da chave derivada. Isso o torna útil para aplicações como criptografia de discos, onde é necessário gerar chaves de tamanhos variados.</a:t>
            </a:r>
          </a:p>
          <a:p>
            <a:pPr marR="53640" 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52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hash</a:t>
            </a:r>
            <a:r>
              <a:rPr lang="pt-BR" dirty="0"/>
              <a:t> PBKDF2 – etapas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ACB63D-7783-4E5A-ABE3-174A40A188EC}"/>
              </a:ext>
            </a:extLst>
          </p:cNvPr>
          <p:cNvSpPr txBox="1"/>
          <p:nvPr/>
        </p:nvSpPr>
        <p:spPr>
          <a:xfrm>
            <a:off x="1045029" y="1161996"/>
            <a:ext cx="8900231" cy="230832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Número de iterações (pode ser ajustado)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10000;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Tamanho da chave gerada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KEY_LENGTH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256;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Algoritmo utilizado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pt-BR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"PBKDF2WithHmacSHA256"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718BDC-B361-B148-9DC2-B2DFDEAA8C99}"/>
              </a:ext>
            </a:extLst>
          </p:cNvPr>
          <p:cNvSpPr txBox="1"/>
          <p:nvPr/>
        </p:nvSpPr>
        <p:spPr>
          <a:xfrm>
            <a:off x="4463659" y="3821969"/>
            <a:ext cx="7453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+mj-lt"/>
              </a:rPr>
              <a:t>PBKDF2WithHmacSHA1</a:t>
            </a:r>
            <a:r>
              <a:rPr lang="pt-BR" sz="1600" dirty="0">
                <a:latin typeface="+mj-lt"/>
              </a:rPr>
              <a:t>: Utiliza o algoritmo SHA-1 como a função de </a:t>
            </a:r>
            <a:r>
              <a:rPr lang="pt-BR" sz="1600" dirty="0" err="1">
                <a:latin typeface="+mj-lt"/>
              </a:rPr>
              <a:t>hash</a:t>
            </a:r>
            <a:r>
              <a:rPr lang="pt-BR" sz="1600" dirty="0">
                <a:latin typeface="+mj-lt"/>
              </a:rPr>
              <a:t>.</a:t>
            </a:r>
          </a:p>
          <a:p>
            <a:pPr algn="ctr"/>
            <a:endParaRPr lang="pt-BR" sz="1200" b="1" dirty="0">
              <a:latin typeface="+mj-lt"/>
            </a:endParaRPr>
          </a:p>
          <a:p>
            <a:pPr algn="ctr"/>
            <a:r>
              <a:rPr lang="pt-BR" sz="1600" b="1" dirty="0">
                <a:latin typeface="+mj-lt"/>
              </a:rPr>
              <a:t>PBKDF2WithHmacSHA512</a:t>
            </a:r>
            <a:r>
              <a:rPr lang="pt-BR" sz="1600" dirty="0">
                <a:latin typeface="+mj-lt"/>
              </a:rPr>
              <a:t>: Utiliza o algoritmo SHA-512 como a função de </a:t>
            </a:r>
            <a:r>
              <a:rPr lang="pt-BR" sz="1600" dirty="0" err="1">
                <a:latin typeface="+mj-lt"/>
              </a:rPr>
              <a:t>hash</a:t>
            </a:r>
            <a:r>
              <a:rPr lang="pt-BR" sz="1600" dirty="0">
                <a:latin typeface="+mj-lt"/>
              </a:rPr>
              <a:t>, que é mais seguro do que SHA-1.</a:t>
            </a:r>
          </a:p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sz="1600" b="1" dirty="0">
                <a:latin typeface="+mj-lt"/>
              </a:rPr>
              <a:t>PBKDF2WithHmacSHA384</a:t>
            </a:r>
            <a:r>
              <a:rPr lang="pt-BR" sz="1600" dirty="0">
                <a:latin typeface="+mj-lt"/>
              </a:rPr>
              <a:t>: Utiliza o algoritmo SHA-384 como a função de </a:t>
            </a:r>
            <a:r>
              <a:rPr lang="pt-BR" sz="1600" dirty="0" err="1">
                <a:latin typeface="+mj-lt"/>
              </a:rPr>
              <a:t>hash</a:t>
            </a:r>
            <a:r>
              <a:rPr lang="pt-BR" sz="1600" dirty="0">
                <a:latin typeface="+mj-lt"/>
              </a:rPr>
              <a:t>, uma variação de SHA-512.</a:t>
            </a:r>
          </a:p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sz="1600" dirty="0">
                <a:latin typeface="+mj-lt"/>
              </a:rPr>
              <a:t>Essas substituições controlam a função de </a:t>
            </a:r>
            <a:r>
              <a:rPr lang="pt-BR" sz="1600" dirty="0" err="1">
                <a:latin typeface="+mj-lt"/>
              </a:rPr>
              <a:t>hash</a:t>
            </a:r>
            <a:r>
              <a:rPr lang="pt-BR" sz="1600" dirty="0">
                <a:latin typeface="+mj-lt"/>
              </a:rPr>
              <a:t> utilizada pelo PBKDF2. Se você estiver buscando mais segurança, SHA-256 ou SHA-512 são geralmente recomendados sobre SHA-1, que é mais antigo e menos seguro.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155E08D0-E964-0E20-FCC2-B616AFE8C0D6}"/>
              </a:ext>
            </a:extLst>
          </p:cNvPr>
          <p:cNvSpPr/>
          <p:nvPr/>
        </p:nvSpPr>
        <p:spPr>
          <a:xfrm>
            <a:off x="7583885" y="3477132"/>
            <a:ext cx="476702" cy="338024"/>
          </a:xfrm>
          <a:prstGeom prst="downArrow">
            <a:avLst/>
          </a:prstGeom>
          <a:solidFill>
            <a:srgbClr val="F0265D"/>
          </a:solidFill>
          <a:ln>
            <a:solidFill>
              <a:srgbClr val="F026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5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hash</a:t>
            </a:r>
            <a:r>
              <a:rPr lang="pt-BR" dirty="0"/>
              <a:t> PBKDF2 – etapas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48BC35-2C6F-CBD5-9AA2-AF846EDA4F2B}"/>
              </a:ext>
            </a:extLst>
          </p:cNvPr>
          <p:cNvSpPr txBox="1"/>
          <p:nvPr/>
        </p:nvSpPr>
        <p:spPr>
          <a:xfrm>
            <a:off x="1075829" y="1397675"/>
            <a:ext cx="541597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Gerar um </a:t>
            </a:r>
            <a:r>
              <a:rPr lang="pt-BR" sz="1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pt-BR" sz="1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aleatório</a:t>
            </a:r>
            <a:endParaRPr lang="pt-BR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7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getSalt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SecureRandom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SecureRandom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byte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[16];</a:t>
            </a:r>
          </a:p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.nextBytes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7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defTabSz="450000">
              <a:spcBef>
                <a:spcPts val="0"/>
              </a:spcBef>
              <a:spcAft>
                <a:spcPts val="0"/>
              </a:spcAft>
            </a:pPr>
            <a:r>
              <a:rPr lang="pt-BR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079CFF-35D5-D851-7762-733A5898EB77}"/>
              </a:ext>
            </a:extLst>
          </p:cNvPr>
          <p:cNvSpPr txBox="1"/>
          <p:nvPr/>
        </p:nvSpPr>
        <p:spPr>
          <a:xfrm>
            <a:off x="6250207" y="1087969"/>
            <a:ext cx="584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+mj-lt"/>
              </a:rPr>
              <a:t>O </a:t>
            </a:r>
            <a:r>
              <a:rPr lang="pt-BR" b="1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é um valor aleatório que é utilizado junto com a senha antes de aplicar um algoritmo de </a:t>
            </a:r>
            <a:r>
              <a:rPr lang="pt-BR" b="1" dirty="0" err="1">
                <a:latin typeface="+mj-lt"/>
              </a:rPr>
              <a:t>hash</a:t>
            </a:r>
            <a:r>
              <a:rPr lang="pt-BR" dirty="0">
                <a:latin typeface="+mj-lt"/>
              </a:rPr>
              <a:t>. Sua principal função é garantir que senhas idênticas gerem </a:t>
            </a:r>
            <a:r>
              <a:rPr lang="pt-BR" dirty="0" err="1">
                <a:latin typeface="+mj-lt"/>
              </a:rPr>
              <a:t>hashes</a:t>
            </a:r>
            <a:r>
              <a:rPr lang="pt-BR" dirty="0">
                <a:latin typeface="+mj-lt"/>
              </a:rPr>
              <a:t> diferentes, aumentando a segurança contra ataques como tabelas de </a:t>
            </a:r>
            <a:r>
              <a:rPr lang="pt-BR" dirty="0" err="1">
                <a:latin typeface="+mj-lt"/>
              </a:rPr>
              <a:t>pré</a:t>
            </a:r>
            <a:r>
              <a:rPr lang="pt-BR" dirty="0">
                <a:latin typeface="+mj-lt"/>
              </a:rPr>
              <a:t>-computação (tabelas arco-íris) e ataques de força bruta.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769863-EE10-49CD-3237-3DC85DEA8093}"/>
              </a:ext>
            </a:extLst>
          </p:cNvPr>
          <p:cNvSpPr txBox="1"/>
          <p:nvPr/>
        </p:nvSpPr>
        <p:spPr>
          <a:xfrm>
            <a:off x="871682" y="3494386"/>
            <a:ext cx="83459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+mj-lt"/>
              </a:rPr>
              <a:t>O método </a:t>
            </a:r>
            <a:r>
              <a:rPr lang="pt-BR" b="1" dirty="0" err="1">
                <a:latin typeface="+mj-lt"/>
              </a:rPr>
              <a:t>getSalt</a:t>
            </a:r>
            <a:r>
              <a:rPr lang="pt-BR" b="1" dirty="0">
                <a:latin typeface="+mj-lt"/>
              </a:rPr>
              <a:t>()</a:t>
            </a:r>
            <a:r>
              <a:rPr lang="pt-BR" dirty="0">
                <a:latin typeface="+mj-lt"/>
              </a:rPr>
              <a:t> gera um </a:t>
            </a:r>
            <a:r>
              <a:rPr lang="pt-BR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de 16 bytes (128 bits) usando o gerador de números aleatórios </a:t>
            </a:r>
            <a:r>
              <a:rPr lang="pt-BR" dirty="0" err="1">
                <a:latin typeface="+mj-lt"/>
              </a:rPr>
              <a:t>criptograficamente</a:t>
            </a:r>
            <a:r>
              <a:rPr lang="pt-BR" dirty="0">
                <a:latin typeface="+mj-lt"/>
              </a:rPr>
              <a:t> seguro </a:t>
            </a:r>
            <a:r>
              <a:rPr lang="pt-BR" b="1" dirty="0" err="1">
                <a:latin typeface="+mj-lt"/>
              </a:rPr>
              <a:t>SecureRandom</a:t>
            </a:r>
            <a:r>
              <a:rPr lang="pt-BR" b="1" dirty="0">
                <a:latin typeface="+mj-lt"/>
              </a:rPr>
              <a:t> </a:t>
            </a:r>
            <a:r>
              <a:rPr lang="pt-BR" dirty="0">
                <a:latin typeface="+mj-lt"/>
              </a:rPr>
              <a:t>(</a:t>
            </a:r>
            <a:r>
              <a:rPr lang="pt-BR" b="1" dirty="0">
                <a:latin typeface="+mj-lt"/>
              </a:rPr>
              <a:t>pacote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+mj-lt"/>
              </a:rPr>
              <a:t>java.security.SecureRandom</a:t>
            </a:r>
            <a:r>
              <a:rPr lang="pt-BR" dirty="0">
                <a:latin typeface="+mj-lt"/>
              </a:rPr>
              <a:t>). Ele retorna esse </a:t>
            </a:r>
            <a:r>
              <a:rPr lang="pt-BR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como um array de bytes, que pode ser usado em operações de derivação de chaves ou </a:t>
            </a:r>
            <a:r>
              <a:rPr lang="pt-BR" dirty="0" err="1">
                <a:latin typeface="+mj-lt"/>
              </a:rPr>
              <a:t>hashing</a:t>
            </a:r>
            <a:r>
              <a:rPr lang="pt-BR" dirty="0">
                <a:latin typeface="+mj-lt"/>
              </a:rPr>
              <a:t>, como no PBKDF2. O uso de </a:t>
            </a:r>
            <a:r>
              <a:rPr lang="pt-BR" b="1" dirty="0" err="1">
                <a:latin typeface="+mj-lt"/>
              </a:rPr>
              <a:t>SecureRandom</a:t>
            </a:r>
            <a:r>
              <a:rPr lang="pt-BR" dirty="0">
                <a:latin typeface="+mj-lt"/>
              </a:rPr>
              <a:t> garante que o </a:t>
            </a:r>
            <a:r>
              <a:rPr lang="pt-BR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seja imprevisível e resistente a ataques de força bruta.</a:t>
            </a:r>
          </a:p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dirty="0">
                <a:latin typeface="+mj-lt"/>
              </a:rPr>
              <a:t>Esse </a:t>
            </a:r>
            <a:r>
              <a:rPr lang="pt-BR" dirty="0" err="1">
                <a:latin typeface="+mj-lt"/>
              </a:rPr>
              <a:t>salt</a:t>
            </a:r>
            <a:r>
              <a:rPr lang="pt-BR" dirty="0">
                <a:latin typeface="+mj-lt"/>
              </a:rPr>
              <a:t> gerado pode ser armazenado junto com o </a:t>
            </a:r>
            <a:r>
              <a:rPr lang="pt-BR" dirty="0" err="1">
                <a:latin typeface="+mj-lt"/>
              </a:rPr>
              <a:t>hash</a:t>
            </a:r>
            <a:r>
              <a:rPr lang="pt-BR" dirty="0">
                <a:latin typeface="+mj-lt"/>
              </a:rPr>
              <a:t> da senha e é essencial para garantir que cada senha tenha um </a:t>
            </a:r>
            <a:r>
              <a:rPr lang="pt-BR" dirty="0" err="1">
                <a:latin typeface="+mj-lt"/>
              </a:rPr>
              <a:t>hash</a:t>
            </a:r>
            <a:r>
              <a:rPr lang="pt-BR" dirty="0">
                <a:latin typeface="+mj-lt"/>
              </a:rPr>
              <a:t> único, mesmo que duas pessoas utilizem a mesma senha.</a:t>
            </a:r>
          </a:p>
        </p:txBody>
      </p:sp>
    </p:spTree>
    <p:extLst>
      <p:ext uri="{BB962C8B-B14F-4D97-AF65-F5344CB8AC3E}">
        <p14:creationId xmlns:p14="http://schemas.microsoft.com/office/powerpoint/2010/main" val="242746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hash</a:t>
            </a:r>
            <a:r>
              <a:rPr lang="pt-BR" dirty="0"/>
              <a:t> PBKDF2 – etapas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183082-4E77-063F-B9A6-5B2ADF7467CD}"/>
              </a:ext>
            </a:extLst>
          </p:cNvPr>
          <p:cNvSpPr txBox="1"/>
          <p:nvPr/>
        </p:nvSpPr>
        <p:spPr>
          <a:xfrm>
            <a:off x="1856266" y="2545570"/>
            <a:ext cx="816313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codificar(String </a:t>
            </a:r>
            <a:r>
              <a:rPr lang="pt-B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char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senhaEmChar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senha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.toCharArray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PBEKeySpec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PBEKeySpec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senhaEmChar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KEY_LENGTH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SecretKeyFactory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skf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SecretKeyFactory.</a:t>
            </a:r>
            <a:r>
              <a:rPr lang="pt-BR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byte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skf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.generateSecret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getEncoded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endParaRPr lang="pt-BR" sz="14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3F7F5F"/>
                </a:solidFill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Codifica o </a:t>
            </a:r>
            <a:r>
              <a:rPr lang="pt-BR" sz="1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B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em Base64</a:t>
            </a:r>
            <a:endParaRPr lang="pt-B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Base64.</a:t>
            </a:r>
            <a:r>
              <a:rPr lang="pt-BR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getEncoder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encodeToString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NoSuchAlgorithmException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InvalidKeySpecException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"Erro ao gerar o </a:t>
            </a:r>
            <a:r>
              <a:rPr lang="pt-BR" sz="1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B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da senha"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 defTabSz="432000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6DABA8-B45D-F1CB-F74A-3D8EF1D60CC1}"/>
              </a:ext>
            </a:extLst>
          </p:cNvPr>
          <p:cNvSpPr txBox="1"/>
          <p:nvPr/>
        </p:nvSpPr>
        <p:spPr>
          <a:xfrm>
            <a:off x="6300424" y="1034853"/>
            <a:ext cx="58042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As senhas em Java são geralmente convertidas para um array de caracteres (char[]) porque isso oferece uma forma mais segura de lidar com senhas em memória. Arrays de caracteres podem ser imediatamente apagados da memória após o uso, enquanto strings são imutáveis e permanecem na memória até serem coletadas pelo </a:t>
            </a:r>
            <a:r>
              <a:rPr lang="pt-BR" sz="1400" b="1" dirty="0" err="1">
                <a:latin typeface="+mj-lt"/>
              </a:rPr>
              <a:t>garbage</a:t>
            </a:r>
            <a:r>
              <a:rPr lang="pt-BR" sz="1400" b="1" dirty="0">
                <a:latin typeface="+mj-lt"/>
              </a:rPr>
              <a:t> </a:t>
            </a:r>
            <a:r>
              <a:rPr lang="pt-BR" sz="1400" b="1" dirty="0" err="1">
                <a:latin typeface="+mj-lt"/>
              </a:rPr>
              <a:t>collector</a:t>
            </a:r>
            <a:r>
              <a:rPr lang="pt-BR" sz="1400" dirty="0">
                <a:latin typeface="+mj-lt"/>
              </a:rPr>
              <a:t>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8362EB8-72E8-BD88-5C6B-C001F2B5B9E4}"/>
              </a:ext>
            </a:extLst>
          </p:cNvPr>
          <p:cNvSpPr/>
          <p:nvPr/>
        </p:nvSpPr>
        <p:spPr>
          <a:xfrm>
            <a:off x="4394320" y="2812538"/>
            <a:ext cx="1932808" cy="21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5EA1C86-1C55-B670-91D0-4E488FAB38EF}"/>
              </a:ext>
            </a:extLst>
          </p:cNvPr>
          <p:cNvCxnSpPr>
            <a:stCxn id="10" idx="0"/>
            <a:endCxn id="9" idx="1"/>
          </p:cNvCxnSpPr>
          <p:nvPr/>
        </p:nvCxnSpPr>
        <p:spPr>
          <a:xfrm rot="5400000" flipH="1" flipV="1">
            <a:off x="5234120" y="1746234"/>
            <a:ext cx="1192909" cy="9397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EC933F-2F70-144F-4A5E-42F049ACA313}"/>
              </a:ext>
            </a:extLst>
          </p:cNvPr>
          <p:cNvSpPr txBox="1"/>
          <p:nvPr/>
        </p:nvSpPr>
        <p:spPr>
          <a:xfrm>
            <a:off x="425782" y="1376019"/>
            <a:ext cx="47052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A classe </a:t>
            </a:r>
            <a:r>
              <a:rPr lang="pt-BR" sz="1400" b="1" dirty="0" err="1">
                <a:latin typeface="+mj-lt"/>
              </a:rPr>
              <a:t>PBEKeySpec</a:t>
            </a:r>
            <a:r>
              <a:rPr lang="pt-BR" sz="1400" dirty="0">
                <a:latin typeface="+mj-lt"/>
              </a:rPr>
              <a:t> especifica os detalhes para a geração da chave derivada da senha. A combinação dos parâmetros cria uma especificação para o algoritmo PBKDF2 processar a senha.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836577C-526D-2B71-E4E5-036C7C333F4B}"/>
              </a:ext>
            </a:extLst>
          </p:cNvPr>
          <p:cNvSpPr/>
          <p:nvPr/>
        </p:nvSpPr>
        <p:spPr>
          <a:xfrm>
            <a:off x="2335837" y="3024887"/>
            <a:ext cx="1066078" cy="21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AD8061E-3C34-F644-76C7-A3966388A825}"/>
              </a:ext>
            </a:extLst>
          </p:cNvPr>
          <p:cNvCxnSpPr>
            <a:stCxn id="18" idx="1"/>
            <a:endCxn id="17" idx="1"/>
          </p:cNvCxnSpPr>
          <p:nvPr/>
        </p:nvCxnSpPr>
        <p:spPr>
          <a:xfrm rot="10800000">
            <a:off x="425783" y="1745352"/>
            <a:ext cx="1910055" cy="1385711"/>
          </a:xfrm>
          <a:prstGeom prst="bentConnector3">
            <a:avLst>
              <a:gd name="adj1" fmla="val 1119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0E5C5EA-B6D5-25A4-C379-F1B1DCE72593}"/>
              </a:ext>
            </a:extLst>
          </p:cNvPr>
          <p:cNvSpPr txBox="1"/>
          <p:nvPr/>
        </p:nvSpPr>
        <p:spPr>
          <a:xfrm>
            <a:off x="265436" y="5572987"/>
            <a:ext cx="61039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A classe </a:t>
            </a:r>
            <a:r>
              <a:rPr lang="pt-BR" sz="1400" b="1" dirty="0" err="1">
                <a:latin typeface="+mj-lt"/>
              </a:rPr>
              <a:t>SecretKeyFactory</a:t>
            </a:r>
            <a:r>
              <a:rPr lang="pt-BR" sz="1400" dirty="0">
                <a:latin typeface="+mj-lt"/>
              </a:rPr>
              <a:t> é utilizada para criar chaves secretas baseadas em algoritmos criptográficos. O método </a:t>
            </a:r>
            <a:r>
              <a:rPr lang="pt-BR" sz="1400" b="1" dirty="0" err="1">
                <a:latin typeface="+mj-lt"/>
              </a:rPr>
              <a:t>getInstance</a:t>
            </a:r>
            <a:r>
              <a:rPr lang="pt-BR" sz="1400" dirty="0">
                <a:latin typeface="+mj-lt"/>
              </a:rPr>
              <a:t>(</a:t>
            </a:r>
            <a:r>
              <a:rPr lang="pt-BR" sz="1400" b="1" dirty="0">
                <a:latin typeface="+mj-lt"/>
              </a:rPr>
              <a:t>ALGORITHM</a:t>
            </a:r>
            <a:r>
              <a:rPr lang="pt-BR" sz="1400" dirty="0">
                <a:latin typeface="+mj-lt"/>
              </a:rPr>
              <a:t>) obtém uma instância de </a:t>
            </a:r>
            <a:r>
              <a:rPr lang="pt-BR" sz="1400" b="1" dirty="0" err="1">
                <a:latin typeface="+mj-lt"/>
              </a:rPr>
              <a:t>SecretKeyFactory</a:t>
            </a:r>
            <a:r>
              <a:rPr lang="pt-BR" sz="1400" dirty="0">
                <a:latin typeface="+mj-lt"/>
              </a:rPr>
              <a:t> configurada para o algoritmo especificado, que neste caso é definido pela constante </a:t>
            </a:r>
            <a:r>
              <a:rPr lang="pt-BR" sz="1400" b="1" dirty="0">
                <a:latin typeface="+mj-lt"/>
              </a:rPr>
              <a:t>ALGORITHM</a:t>
            </a:r>
            <a:r>
              <a:rPr lang="pt-BR" sz="1400" dirty="0">
                <a:latin typeface="+mj-lt"/>
              </a:rPr>
              <a:t>, provavelmente "</a:t>
            </a:r>
            <a:r>
              <a:rPr lang="pt-BR" sz="1400" b="1" dirty="0">
                <a:latin typeface="+mj-lt"/>
              </a:rPr>
              <a:t>PBKDF2WithHmacSHA256</a:t>
            </a:r>
            <a:r>
              <a:rPr lang="pt-BR" sz="1400" dirty="0">
                <a:latin typeface="+mj-lt"/>
              </a:rPr>
              <a:t>".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5A63771-46DA-8225-76CB-0324EE43EB81}"/>
              </a:ext>
            </a:extLst>
          </p:cNvPr>
          <p:cNvSpPr/>
          <p:nvPr/>
        </p:nvSpPr>
        <p:spPr>
          <a:xfrm>
            <a:off x="2756922" y="3458975"/>
            <a:ext cx="1672067" cy="21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DBF34025-F620-EFA0-156C-40DF127DADDF}"/>
              </a:ext>
            </a:extLst>
          </p:cNvPr>
          <p:cNvCxnSpPr>
            <a:stCxn id="23" idx="1"/>
            <a:endCxn id="22" idx="1"/>
          </p:cNvCxnSpPr>
          <p:nvPr/>
        </p:nvCxnSpPr>
        <p:spPr>
          <a:xfrm rot="10800000" flipV="1">
            <a:off x="265436" y="3565149"/>
            <a:ext cx="2491486" cy="2592613"/>
          </a:xfrm>
          <a:prstGeom prst="bentConnector3">
            <a:avLst>
              <a:gd name="adj1" fmla="val 109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3773EB6-D711-4CE4-CE68-A2022197FFA8}"/>
              </a:ext>
            </a:extLst>
          </p:cNvPr>
          <p:cNvSpPr txBox="1"/>
          <p:nvPr/>
        </p:nvSpPr>
        <p:spPr>
          <a:xfrm>
            <a:off x="8883278" y="3565149"/>
            <a:ext cx="34069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O método </a:t>
            </a:r>
            <a:r>
              <a:rPr lang="pt-BR" sz="1400" b="1" dirty="0" err="1">
                <a:latin typeface="+mj-lt"/>
              </a:rPr>
              <a:t>generateSecret</a:t>
            </a:r>
            <a:r>
              <a:rPr lang="pt-BR" sz="1400" dirty="0">
                <a:latin typeface="+mj-lt"/>
              </a:rPr>
              <a:t>(</a:t>
            </a:r>
            <a:r>
              <a:rPr lang="pt-BR" sz="1400" b="1" dirty="0" err="1">
                <a:latin typeface="+mj-lt"/>
              </a:rPr>
              <a:t>spec</a:t>
            </a:r>
            <a:r>
              <a:rPr lang="pt-BR" sz="1400" dirty="0">
                <a:latin typeface="+mj-lt"/>
              </a:rPr>
              <a:t>) utiliza a especificação definida no </a:t>
            </a:r>
            <a:r>
              <a:rPr lang="pt-BR" sz="1400" b="1" dirty="0" err="1">
                <a:latin typeface="+mj-lt"/>
              </a:rPr>
              <a:t>PBEKeySpec</a:t>
            </a:r>
            <a:r>
              <a:rPr lang="pt-BR" sz="1400" dirty="0">
                <a:latin typeface="+mj-lt"/>
              </a:rPr>
              <a:t> para derivar a chave secreta (</a:t>
            </a:r>
            <a:r>
              <a:rPr lang="pt-BR" sz="1400" dirty="0" err="1">
                <a:latin typeface="+mj-lt"/>
              </a:rPr>
              <a:t>hash</a:t>
            </a:r>
            <a:r>
              <a:rPr lang="pt-BR" sz="1400" dirty="0">
                <a:latin typeface="+mj-lt"/>
              </a:rPr>
              <a:t>) da senha. O método </a:t>
            </a:r>
            <a:r>
              <a:rPr lang="pt-BR" sz="1400" b="1" dirty="0" err="1">
                <a:latin typeface="+mj-lt"/>
              </a:rPr>
              <a:t>getEncoded</a:t>
            </a:r>
            <a:r>
              <a:rPr lang="pt-BR" sz="1400" b="1" dirty="0">
                <a:latin typeface="+mj-lt"/>
              </a:rPr>
              <a:t>()</a:t>
            </a:r>
            <a:r>
              <a:rPr lang="pt-BR" sz="1400" dirty="0">
                <a:latin typeface="+mj-lt"/>
              </a:rPr>
              <a:t> converte essa chave em um array de bytes, que é o </a:t>
            </a:r>
            <a:r>
              <a:rPr lang="pt-BR" sz="1400" dirty="0" err="1">
                <a:latin typeface="+mj-lt"/>
              </a:rPr>
              <a:t>hash</a:t>
            </a:r>
            <a:r>
              <a:rPr lang="pt-BR" sz="1400" dirty="0">
                <a:latin typeface="+mj-lt"/>
              </a:rPr>
              <a:t> gerado pela função PBKDF2.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26FFC4B-B49C-F4D5-FB7A-5554E25FA65D}"/>
              </a:ext>
            </a:extLst>
          </p:cNvPr>
          <p:cNvSpPr/>
          <p:nvPr/>
        </p:nvSpPr>
        <p:spPr>
          <a:xfrm>
            <a:off x="4158507" y="3680714"/>
            <a:ext cx="3776405" cy="21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03463C46-B6CA-6565-73B0-EE7CDCAE2893}"/>
              </a:ext>
            </a:extLst>
          </p:cNvPr>
          <p:cNvCxnSpPr>
            <a:stCxn id="29" idx="2"/>
            <a:endCxn id="28" idx="1"/>
          </p:cNvCxnSpPr>
          <p:nvPr/>
        </p:nvCxnSpPr>
        <p:spPr>
          <a:xfrm rot="16200000" flipH="1">
            <a:off x="7282702" y="2657071"/>
            <a:ext cx="364584" cy="283656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0252B7E-A71B-843C-9AEF-A507E8B10C89}"/>
              </a:ext>
            </a:extLst>
          </p:cNvPr>
          <p:cNvSpPr txBox="1"/>
          <p:nvPr/>
        </p:nvSpPr>
        <p:spPr>
          <a:xfrm>
            <a:off x="6352251" y="5143896"/>
            <a:ext cx="57005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O </a:t>
            </a:r>
            <a:r>
              <a:rPr lang="pt-BR" sz="1400" dirty="0" err="1">
                <a:latin typeface="+mj-lt"/>
              </a:rPr>
              <a:t>hash</a:t>
            </a:r>
            <a:r>
              <a:rPr lang="pt-BR" sz="1400" dirty="0">
                <a:latin typeface="+mj-lt"/>
              </a:rPr>
              <a:t>, que está em formato de array de bytes, é convertido para uma string em formato </a:t>
            </a:r>
            <a:r>
              <a:rPr lang="pt-BR" sz="1400" b="1" dirty="0">
                <a:latin typeface="+mj-lt"/>
              </a:rPr>
              <a:t>Base64</a:t>
            </a:r>
            <a:r>
              <a:rPr lang="pt-BR" sz="1400" dirty="0">
                <a:latin typeface="+mj-lt"/>
              </a:rPr>
              <a:t>. O </a:t>
            </a:r>
            <a:r>
              <a:rPr lang="pt-BR" sz="1400" b="1" dirty="0">
                <a:latin typeface="+mj-lt"/>
              </a:rPr>
              <a:t>Base64</a:t>
            </a:r>
            <a:r>
              <a:rPr lang="pt-BR" sz="1400" dirty="0">
                <a:latin typeface="+mj-lt"/>
              </a:rPr>
              <a:t> é uma maneira comum de representar dados binários em formato de texto legível, o que facilita o armazenamento do </a:t>
            </a:r>
            <a:r>
              <a:rPr lang="pt-BR" sz="1400" dirty="0" err="1">
                <a:latin typeface="+mj-lt"/>
              </a:rPr>
              <a:t>hash</a:t>
            </a:r>
            <a:r>
              <a:rPr lang="pt-BR" sz="1400" dirty="0">
                <a:latin typeface="+mj-lt"/>
              </a:rPr>
              <a:t> em bancos de dados ou arquivos de texto. A string resultante é retornada como o valor final do método.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083E17F-757C-41FD-72D4-30DC2CD94E61}"/>
              </a:ext>
            </a:extLst>
          </p:cNvPr>
          <p:cNvSpPr/>
          <p:nvPr/>
        </p:nvSpPr>
        <p:spPr>
          <a:xfrm>
            <a:off x="2744488" y="4323255"/>
            <a:ext cx="4700721" cy="21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025B71CE-B940-53B5-67E8-87D251596438}"/>
              </a:ext>
            </a:extLst>
          </p:cNvPr>
          <p:cNvCxnSpPr>
            <a:stCxn id="37" idx="2"/>
          </p:cNvCxnSpPr>
          <p:nvPr/>
        </p:nvCxnSpPr>
        <p:spPr>
          <a:xfrm rot="16200000" flipH="1">
            <a:off x="5280581" y="4349871"/>
            <a:ext cx="903066" cy="12745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Sistema de Controle de Estoque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dirty="0">
              <a:latin typeface="+mj-lt"/>
            </a:endParaRPr>
          </a:p>
          <a:p>
            <a:r>
              <a:rPr lang="pt-BR" dirty="0">
                <a:latin typeface="+mj-lt"/>
              </a:rPr>
              <a:t>Desenvolver um sistema de </a:t>
            </a:r>
            <a:r>
              <a:rPr lang="pt-BR" b="1" dirty="0">
                <a:latin typeface="+mj-lt"/>
              </a:rPr>
              <a:t>controle de estoque</a:t>
            </a:r>
            <a:r>
              <a:rPr lang="pt-BR" dirty="0">
                <a:latin typeface="+mj-lt"/>
              </a:rPr>
              <a:t> para uma aplicação web utilizando </a:t>
            </a:r>
            <a:r>
              <a:rPr lang="pt-BR" b="1" dirty="0">
                <a:latin typeface="+mj-lt"/>
              </a:rPr>
              <a:t>programação orientada a objetos em Java</a:t>
            </a:r>
            <a:r>
              <a:rPr lang="pt-BR" dirty="0">
                <a:latin typeface="+mj-lt"/>
              </a:rPr>
              <a:t>, com </a:t>
            </a:r>
            <a:r>
              <a:rPr lang="pt-BR" b="1" dirty="0" err="1">
                <a:latin typeface="+mj-lt"/>
              </a:rPr>
              <a:t>formularios</a:t>
            </a:r>
            <a:r>
              <a:rPr lang="pt-BR" b="1" dirty="0">
                <a:latin typeface="+mj-lt"/>
              </a:rPr>
              <a:t> HTML</a:t>
            </a:r>
            <a:r>
              <a:rPr lang="pt-BR" dirty="0">
                <a:latin typeface="+mj-lt"/>
              </a:rPr>
              <a:t> para a interface de usuário e </a:t>
            </a:r>
            <a:r>
              <a:rPr lang="pt-BR" b="1" dirty="0">
                <a:latin typeface="+mj-lt"/>
              </a:rPr>
              <a:t>banco de dados</a:t>
            </a:r>
            <a:r>
              <a:rPr lang="pt-BR" dirty="0">
                <a:latin typeface="+mj-lt"/>
              </a:rPr>
              <a:t> para o armazenamento das informações. O sistema deve permitir a administração de usuários, produtos e vendas, além de realizar o controle de estoque de produtos.</a:t>
            </a:r>
          </a:p>
          <a:p>
            <a:endParaRPr lang="pt-BR" sz="1050" dirty="0">
              <a:latin typeface="+mj-lt"/>
            </a:endParaRPr>
          </a:p>
          <a:p>
            <a:r>
              <a:rPr lang="pt-BR" b="1" dirty="0">
                <a:latin typeface="+mj-lt"/>
              </a:rPr>
              <a:t>Requisitos do Sistema: o</a:t>
            </a:r>
            <a:r>
              <a:rPr lang="pt-BR" dirty="0">
                <a:latin typeface="+mj-lt"/>
              </a:rPr>
              <a:t> sistema deve ser capaz de: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Cadastrar Usuários: </a:t>
            </a:r>
            <a:r>
              <a:rPr lang="pt-BR" sz="1700" dirty="0">
                <a:latin typeface="+mj-lt"/>
              </a:rPr>
              <a:t>com diferentes papéis: Administrador e Usuário Comum.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Autenticar Usuários: </a:t>
            </a:r>
            <a:r>
              <a:rPr lang="pt-BR" sz="1700" dirty="0">
                <a:latin typeface="+mj-lt"/>
              </a:rPr>
              <a:t>permitir o login com base no papel de cada um.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Gerenciar Produtos: </a:t>
            </a:r>
            <a:r>
              <a:rPr lang="pt-BR" sz="1700" dirty="0">
                <a:latin typeface="+mj-lt"/>
              </a:rPr>
              <a:t>cadastrar novos produtos, atualizar dados e controlar o estoque.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Gerenciar Clientes: </a:t>
            </a:r>
            <a:r>
              <a:rPr lang="pt-BR" sz="1700" dirty="0">
                <a:latin typeface="+mj-lt"/>
              </a:rPr>
              <a:t>cadastrar novos clientes e atualizar seus dados.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Registrar Vendas: </a:t>
            </a:r>
            <a:r>
              <a:rPr lang="pt-BR" sz="1700" dirty="0">
                <a:latin typeface="+mj-lt"/>
              </a:rPr>
              <a:t>um ou mais produtos podem ser vendidos em uma única venda.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Listar Vendas: </a:t>
            </a:r>
            <a:r>
              <a:rPr lang="pt-BR" sz="1700" dirty="0">
                <a:latin typeface="+mj-lt"/>
              </a:rPr>
              <a:t>permitindo ao administrador visualizar o histórico de vendas realizadas.</a:t>
            </a:r>
          </a:p>
          <a:p>
            <a:pPr marL="342900" indent="-342900">
              <a:buFont typeface="+mj-lt"/>
              <a:buAutoNum type="arabicPeriod"/>
            </a:pPr>
            <a:endParaRPr lang="pt-BR" sz="1100" dirty="0">
              <a:latin typeface="+mj-lt"/>
            </a:endParaRPr>
          </a:p>
          <a:p>
            <a:r>
              <a:rPr lang="pt-BR" b="1" dirty="0">
                <a:latin typeface="+mj-lt"/>
              </a:rPr>
              <a:t>Regras de Negócio: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dirty="0">
                <a:latin typeface="+mj-lt"/>
              </a:rPr>
              <a:t>Apenas </a:t>
            </a:r>
            <a:r>
              <a:rPr lang="pt-BR" sz="1700" b="1" dirty="0">
                <a:latin typeface="+mj-lt"/>
              </a:rPr>
              <a:t>administradores</a:t>
            </a:r>
            <a:r>
              <a:rPr lang="pt-BR" sz="1700" dirty="0">
                <a:latin typeface="+mj-lt"/>
              </a:rPr>
              <a:t> podem acessar o </a:t>
            </a:r>
            <a:r>
              <a:rPr lang="pt-BR" sz="1700" b="1" dirty="0">
                <a:latin typeface="+mj-lt"/>
              </a:rPr>
              <a:t>dashboard</a:t>
            </a:r>
            <a:r>
              <a:rPr lang="pt-BR" sz="1700" dirty="0">
                <a:latin typeface="+mj-lt"/>
              </a:rPr>
              <a:t> para gerenciar usuários, clientes, produtos e realizar consultas de vendas.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dirty="0">
                <a:latin typeface="+mj-lt"/>
              </a:rPr>
              <a:t>O </a:t>
            </a:r>
            <a:r>
              <a:rPr lang="pt-BR" sz="1700" b="1" dirty="0">
                <a:latin typeface="+mj-lt"/>
              </a:rPr>
              <a:t>estoque de produtos</a:t>
            </a:r>
            <a:r>
              <a:rPr lang="pt-BR" sz="1700" dirty="0">
                <a:latin typeface="+mj-lt"/>
              </a:rPr>
              <a:t> deve ser atualizado automaticamente após o registro de uma venda.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Vendas não podem ser realizadas</a:t>
            </a:r>
            <a:r>
              <a:rPr lang="pt-BR" sz="1700" dirty="0">
                <a:latin typeface="+mj-lt"/>
              </a:rPr>
              <a:t> caso o estoque de um produto seja insuficiente.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Senhas dos usuários</a:t>
            </a:r>
            <a:r>
              <a:rPr lang="pt-BR" sz="1700" dirty="0">
                <a:latin typeface="+mj-lt"/>
              </a:rPr>
              <a:t> devem ser armazenadas de forma segura, utilizando </a:t>
            </a:r>
            <a:r>
              <a:rPr lang="pt-BR" sz="1700" b="1" dirty="0">
                <a:latin typeface="+mj-lt"/>
              </a:rPr>
              <a:t>criptografia (</a:t>
            </a:r>
            <a:r>
              <a:rPr lang="pt-BR" sz="1700" b="1" dirty="0" err="1">
                <a:latin typeface="+mj-lt"/>
              </a:rPr>
              <a:t>bcrypt</a:t>
            </a:r>
            <a:r>
              <a:rPr lang="pt-BR" sz="1700" b="1" dirty="0">
                <a:latin typeface="+mj-lt"/>
              </a:rPr>
              <a:t>)</a:t>
            </a:r>
            <a:r>
              <a:rPr lang="pt-BR" sz="1700" dirty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6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Sistema de Controle de Estoque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r>
              <a:rPr lang="pt-BR" b="1" dirty="0">
                <a:latin typeface="+mj-lt"/>
              </a:rPr>
              <a:t>Funcionalidades Específicas:</a:t>
            </a:r>
          </a:p>
          <a:p>
            <a:endParaRPr lang="pt-BR" sz="1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Cadastro de Usuários: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Apenas o </a:t>
            </a:r>
            <a:r>
              <a:rPr lang="pt-BR" sz="1700" b="1" dirty="0">
                <a:latin typeface="+mj-lt"/>
              </a:rPr>
              <a:t>Administrador</a:t>
            </a:r>
            <a:r>
              <a:rPr lang="pt-BR" sz="1700" dirty="0">
                <a:latin typeface="+mj-lt"/>
              </a:rPr>
              <a:t> pode cadastrar novos usuários.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O administrador deve escolher o </a:t>
            </a:r>
            <a:r>
              <a:rPr lang="pt-BR" sz="1700" b="1" dirty="0">
                <a:latin typeface="+mj-lt"/>
              </a:rPr>
              <a:t>papel</a:t>
            </a:r>
            <a:r>
              <a:rPr lang="pt-BR" sz="1700" dirty="0">
                <a:latin typeface="+mj-lt"/>
              </a:rPr>
              <a:t> do usuário (Administrador ou Usuário Comum).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As senhas dos usuários devem ser criptografadas e armazenadas no banco de dados.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pt-BR" sz="1700" b="1" dirty="0">
                <a:latin typeface="+mj-lt"/>
              </a:rPr>
              <a:t>Autenticação de Usuários: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O sistema deve permitir o login de usuários cadastrados.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Após o login, o sistema deve redirecionar o usuário com base no seu papel: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+mj-lt"/>
              </a:rPr>
              <a:t>Administrador</a:t>
            </a:r>
            <a:r>
              <a:rPr lang="pt-BR" sz="1700" dirty="0">
                <a:latin typeface="+mj-lt"/>
              </a:rPr>
              <a:t>: Acesso ao </a:t>
            </a:r>
            <a:r>
              <a:rPr lang="pt-BR" sz="1700" b="1" dirty="0">
                <a:latin typeface="+mj-lt"/>
              </a:rPr>
              <a:t>dashboard de administração</a:t>
            </a:r>
            <a:r>
              <a:rPr lang="pt-BR" sz="1700" dirty="0">
                <a:latin typeface="+mj-lt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+mj-lt"/>
              </a:rPr>
              <a:t>Usuário Comum</a:t>
            </a:r>
            <a:r>
              <a:rPr lang="pt-BR" sz="1700" dirty="0">
                <a:latin typeface="+mj-lt"/>
              </a:rPr>
              <a:t>: Acesso apenas à funcionalidade de </a:t>
            </a:r>
            <a:r>
              <a:rPr lang="pt-BR" sz="1700" b="1" dirty="0">
                <a:latin typeface="+mj-lt"/>
              </a:rPr>
              <a:t>vendas</a:t>
            </a:r>
            <a:r>
              <a:rPr lang="pt-BR" sz="1700" dirty="0">
                <a:latin typeface="+mj-lt"/>
              </a:rPr>
              <a:t>.</a:t>
            </a:r>
          </a:p>
          <a:p>
            <a:pPr lvl="1"/>
            <a:endParaRPr lang="pt-BR" dirty="0">
              <a:latin typeface="+mj-lt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t-BR" sz="1700" b="1" dirty="0">
                <a:latin typeface="+mj-lt"/>
              </a:rPr>
              <a:t>Gerenciamento de Produtos: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O administrador pode </a:t>
            </a:r>
            <a:r>
              <a:rPr lang="pt-BR" sz="1700" b="1" dirty="0">
                <a:latin typeface="+mj-lt"/>
              </a:rPr>
              <a:t>cadastrar novos produtos</a:t>
            </a:r>
            <a:r>
              <a:rPr lang="pt-BR" sz="1700" dirty="0">
                <a:latin typeface="+mj-lt"/>
              </a:rPr>
              <a:t>, atualizar informações de produtos existentes e controlar o estoque.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Cada produto deve conter os seguintes atributos: </a:t>
            </a:r>
            <a:r>
              <a:rPr lang="pt-BR" sz="1700" b="1" dirty="0">
                <a:latin typeface="+mj-lt"/>
              </a:rPr>
              <a:t>id do produto</a:t>
            </a:r>
            <a:r>
              <a:rPr lang="pt-BR" sz="1700" dirty="0">
                <a:latin typeface="+mj-lt"/>
              </a:rPr>
              <a:t>, </a:t>
            </a:r>
            <a:r>
              <a:rPr lang="pt-BR" sz="1700" b="1" dirty="0">
                <a:latin typeface="+mj-lt"/>
              </a:rPr>
              <a:t>nome</a:t>
            </a:r>
            <a:r>
              <a:rPr lang="pt-BR" sz="1700" dirty="0">
                <a:latin typeface="+mj-lt"/>
              </a:rPr>
              <a:t>, </a:t>
            </a:r>
            <a:r>
              <a:rPr lang="pt-BR" sz="1700" b="1" dirty="0">
                <a:latin typeface="+mj-lt"/>
              </a:rPr>
              <a:t>quantidade em estoque</a:t>
            </a:r>
            <a:r>
              <a:rPr lang="pt-BR" sz="1700" dirty="0">
                <a:latin typeface="+mj-lt"/>
              </a:rPr>
              <a:t>, e </a:t>
            </a:r>
            <a:r>
              <a:rPr lang="pt-BR" sz="1700" b="1" dirty="0">
                <a:latin typeface="+mj-lt"/>
              </a:rPr>
              <a:t>preço</a:t>
            </a:r>
            <a:r>
              <a:rPr lang="pt-BR" sz="1700" dirty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5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Sistema de Controle de Estoque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pt-BR" sz="1700" b="1" dirty="0">
              <a:latin typeface="+mj-lt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pt-BR" sz="1700" b="1" dirty="0">
                <a:latin typeface="+mj-lt"/>
              </a:rPr>
              <a:t>Controle de Estoque: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Ao realizar uma venda, o estoque dos produtos vendidos deve ser automaticamente atualizado.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Não deve ser possível registrar uma venda caso a quantidade solicitada de um produto seja maior que a disponível em estoque.</a:t>
            </a:r>
          </a:p>
          <a:p>
            <a:pPr lvl="1"/>
            <a:endParaRPr lang="pt-BR" sz="1700" dirty="0">
              <a:latin typeface="+mj-lt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700" b="1" dirty="0">
                <a:latin typeface="+mj-lt"/>
              </a:rPr>
              <a:t>Registro de Vendas: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O usuário comum pode registrar vendas, selecionando vários produtos.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Cada venda deve conter: cliente, produtos vendidos, quantidade de cada produto e data da venda.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O sistema deve verificar o estoque antes de registrar a venda.</a:t>
            </a:r>
          </a:p>
          <a:p>
            <a:pPr lvl="1"/>
            <a:endParaRPr lang="pt-BR" sz="1700" dirty="0">
              <a:latin typeface="+mj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700" b="1" dirty="0">
                <a:latin typeface="+mj-lt"/>
              </a:rPr>
              <a:t>Listagem de Vendas: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O administrador pode visualizar todas as vendas realizadas, com detalhes sobre os produtos vendidos, a data e o total da venda.</a:t>
            </a:r>
          </a:p>
          <a:p>
            <a:pPr marL="342900" indent="-342900">
              <a:buFont typeface="+mj-lt"/>
              <a:buAutoNum type="arabicPeriod"/>
            </a:pPr>
            <a:endParaRPr lang="pt-B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91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Sistema de Controle de Estoque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r>
              <a:rPr lang="pt-BR" b="1" dirty="0">
                <a:latin typeface="+mj-lt"/>
              </a:rPr>
              <a:t>Requisitos Técnicos:</a:t>
            </a:r>
          </a:p>
          <a:p>
            <a:endParaRPr lang="pt-BR" sz="700" b="1" dirty="0">
              <a:latin typeface="+mj-lt"/>
            </a:endParaRPr>
          </a:p>
          <a:p>
            <a:pPr marL="342900" indent="-342900" defTabSz="432000">
              <a:spcAft>
                <a:spcPts val="600"/>
              </a:spcAft>
              <a:buFont typeface="+mj-lt"/>
              <a:buAutoNum type="arabicPeriod"/>
            </a:pPr>
            <a:r>
              <a:rPr lang="pt-BR" sz="1700" dirty="0">
                <a:latin typeface="+mj-lt"/>
              </a:rPr>
              <a:t>O sistema deve ser desenvolvido em </a:t>
            </a:r>
            <a:r>
              <a:rPr lang="pt-BR" sz="1700" b="1" dirty="0">
                <a:latin typeface="+mj-lt"/>
              </a:rPr>
              <a:t>Java</a:t>
            </a:r>
            <a:r>
              <a:rPr lang="pt-BR" sz="1700" dirty="0">
                <a:latin typeface="+mj-lt"/>
              </a:rPr>
              <a:t>, utilizando </a:t>
            </a:r>
            <a:r>
              <a:rPr lang="pt-BR" sz="1700" b="1" dirty="0">
                <a:latin typeface="+mj-lt"/>
              </a:rPr>
              <a:t>programação orientada a objetos</a:t>
            </a:r>
            <a:r>
              <a:rPr lang="pt-BR" sz="1700" dirty="0">
                <a:latin typeface="+mj-lt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700" dirty="0">
                <a:latin typeface="+mj-lt"/>
              </a:rPr>
              <a:t>O sistema deve ter uma </a:t>
            </a:r>
            <a:r>
              <a:rPr lang="pt-BR" sz="1700" b="1" dirty="0">
                <a:latin typeface="+mj-lt"/>
              </a:rPr>
              <a:t>interface web</a:t>
            </a:r>
            <a:r>
              <a:rPr lang="pt-BR" sz="1700" dirty="0">
                <a:latin typeface="+mj-lt"/>
              </a:rPr>
              <a:t> baseada em </a:t>
            </a:r>
            <a:r>
              <a:rPr lang="pt-BR" sz="1700" b="1" dirty="0">
                <a:latin typeface="+mj-lt"/>
              </a:rPr>
              <a:t>HTML</a:t>
            </a:r>
            <a:r>
              <a:rPr lang="pt-BR" sz="1700" dirty="0">
                <a:latin typeface="+mj-lt"/>
              </a:rPr>
              <a:t> com </a:t>
            </a:r>
            <a:r>
              <a:rPr lang="pt-BR" sz="1700" b="1" dirty="0">
                <a:latin typeface="+mj-lt"/>
              </a:rPr>
              <a:t>formulários</a:t>
            </a:r>
            <a:r>
              <a:rPr lang="pt-BR" sz="1700" dirty="0">
                <a:latin typeface="+mj-lt"/>
              </a:rPr>
              <a:t> que permitam a interação com o usuário.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700" dirty="0">
                <a:latin typeface="+mj-lt"/>
              </a:rPr>
              <a:t>O </a:t>
            </a:r>
            <a:r>
              <a:rPr lang="pt-BR" sz="1700" b="1" dirty="0">
                <a:latin typeface="+mj-lt"/>
              </a:rPr>
              <a:t>banco de dados</a:t>
            </a:r>
            <a:r>
              <a:rPr lang="pt-BR" sz="1700" dirty="0">
                <a:latin typeface="+mj-lt"/>
              </a:rPr>
              <a:t> utilizado será o </a:t>
            </a:r>
            <a:r>
              <a:rPr lang="pt-BR" sz="1700" b="1" dirty="0">
                <a:latin typeface="+mj-lt"/>
              </a:rPr>
              <a:t>Oracle</a:t>
            </a:r>
            <a:r>
              <a:rPr lang="pt-BR" sz="1700" dirty="0">
                <a:latin typeface="+mj-lt"/>
              </a:rPr>
              <a:t> (ou outro banco relacional), e o sistema deve realizar operações CRUD (</a:t>
            </a:r>
            <a:r>
              <a:rPr lang="pt-BR" sz="1700" dirty="0" err="1">
                <a:latin typeface="+mj-lt"/>
              </a:rPr>
              <a:t>Create</a:t>
            </a:r>
            <a:r>
              <a:rPr lang="pt-BR" sz="1700" dirty="0">
                <a:latin typeface="+mj-lt"/>
              </a:rPr>
              <a:t>, </a:t>
            </a:r>
            <a:r>
              <a:rPr lang="pt-BR" sz="1700" dirty="0" err="1">
                <a:latin typeface="+mj-lt"/>
              </a:rPr>
              <a:t>Read</a:t>
            </a:r>
            <a:r>
              <a:rPr lang="pt-BR" sz="1700" dirty="0">
                <a:latin typeface="+mj-lt"/>
              </a:rPr>
              <a:t>, Update, Delete) nas tabelas do banco.</a:t>
            </a:r>
          </a:p>
          <a:p>
            <a:pPr marL="342900" indent="-342900" defTabSz="432000">
              <a:buFont typeface="+mj-lt"/>
              <a:buAutoNum type="arabicPeriod"/>
            </a:pPr>
            <a:r>
              <a:rPr lang="pt-BR" sz="1700" dirty="0">
                <a:latin typeface="+mj-lt"/>
              </a:rPr>
              <a:t>As seguintes tabelas serão utilizadas no banco de dados: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 err="1">
                <a:latin typeface="+mj-lt"/>
              </a:rPr>
              <a:t>usuario</a:t>
            </a:r>
            <a:r>
              <a:rPr lang="pt-BR" sz="1700" dirty="0">
                <a:latin typeface="+mj-lt"/>
              </a:rPr>
              <a:t>: armazena os dados dos usuários do sistema.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>
                <a:latin typeface="+mj-lt"/>
              </a:rPr>
              <a:t>papel</a:t>
            </a:r>
            <a:r>
              <a:rPr lang="pt-BR" sz="1700" dirty="0">
                <a:latin typeface="+mj-lt"/>
              </a:rPr>
              <a:t>: armazena os diferentes papéis dos usuários (administrador, usuário comum).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>
                <a:latin typeface="+mj-lt"/>
              </a:rPr>
              <a:t>produto</a:t>
            </a:r>
            <a:r>
              <a:rPr lang="pt-BR" sz="1700" dirty="0">
                <a:latin typeface="+mj-lt"/>
              </a:rPr>
              <a:t>: armazena os dados dos produtos.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>
                <a:latin typeface="+mj-lt"/>
              </a:rPr>
              <a:t>cliente</a:t>
            </a:r>
            <a:r>
              <a:rPr lang="pt-BR" sz="1700" dirty="0">
                <a:latin typeface="+mj-lt"/>
              </a:rPr>
              <a:t>: armazena os dados dos clientes.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>
                <a:latin typeface="+mj-lt"/>
              </a:rPr>
              <a:t>fornecedor</a:t>
            </a:r>
            <a:r>
              <a:rPr lang="pt-BR" sz="1700" dirty="0">
                <a:latin typeface="+mj-lt"/>
              </a:rPr>
              <a:t>: armazena os dados dos fornecedores.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>
                <a:latin typeface="+mj-lt"/>
              </a:rPr>
              <a:t>venda</a:t>
            </a:r>
            <a:r>
              <a:rPr lang="pt-BR" sz="1700" dirty="0">
                <a:latin typeface="+mj-lt"/>
              </a:rPr>
              <a:t>: armazena as informações de vendas realizadas, incluindo o cliente e a data da venda.</a:t>
            </a:r>
          </a:p>
          <a:p>
            <a:pPr marL="800100" lvl="1" indent="-342900" defTabSz="432000">
              <a:buFont typeface="+mj-lt"/>
              <a:buAutoNum type="alphaLcParenR"/>
            </a:pPr>
            <a:r>
              <a:rPr lang="pt-BR" sz="1700" b="1" dirty="0" err="1">
                <a:latin typeface="+mj-lt"/>
              </a:rPr>
              <a:t>item_venda</a:t>
            </a:r>
            <a:r>
              <a:rPr lang="pt-BR" sz="1700" dirty="0">
                <a:latin typeface="+mj-lt"/>
              </a:rPr>
              <a:t>: armazena os detalhes de cada item vendido em uma venda (produto, quantidade e subtotal).</a:t>
            </a:r>
          </a:p>
          <a:p>
            <a:endParaRPr lang="pt-B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6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Sistema de Controle de Estoque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200" b="1" dirty="0">
              <a:latin typeface="+mj-lt"/>
            </a:endParaRPr>
          </a:p>
          <a:p>
            <a:r>
              <a:rPr lang="pt-BR" b="1" dirty="0">
                <a:latin typeface="+mj-lt"/>
              </a:rPr>
              <a:t>Regras de Implementação:</a:t>
            </a:r>
          </a:p>
          <a:p>
            <a:endParaRPr lang="pt-BR" sz="10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Programação Orientada a Objetos: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Utilize classes adequadas para representar entidades como </a:t>
            </a:r>
            <a:r>
              <a:rPr lang="pt-BR" sz="1700" dirty="0" err="1">
                <a:latin typeface="+mj-lt"/>
              </a:rPr>
              <a:t>Usuario</a:t>
            </a:r>
            <a:r>
              <a:rPr lang="pt-BR" sz="1700" dirty="0">
                <a:latin typeface="+mj-lt"/>
              </a:rPr>
              <a:t>, Produto, Cliente, Venda e Fornecedores.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As responsabilidades devem estar bem definidas entre as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700" b="1" dirty="0">
                <a:latin typeface="+mj-lt"/>
              </a:rPr>
              <a:t>Formulários HTML:</a:t>
            </a:r>
            <a:endParaRPr lang="pt-BR" sz="17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Crie formulários HTML que permitam o cadastro de produtos, clientes e vendas.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Crie um formulário de login para autenticação dos usuários.</a:t>
            </a:r>
          </a:p>
          <a:p>
            <a:endParaRPr lang="pt-BR" sz="1700" dirty="0">
              <a:latin typeface="+mj-lt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t-BR" sz="1700" b="1" dirty="0">
                <a:latin typeface="+mj-lt"/>
              </a:rPr>
              <a:t>Banco de Dados: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Configure as tabelas no banco de dados Oracle.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Utilize JDBC para realizar as operações de inserção, consulta, atualização e exclusão.</a:t>
            </a:r>
          </a:p>
          <a:p>
            <a:endParaRPr lang="pt-BR" sz="1700" dirty="0">
              <a:latin typeface="+mj-lt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pt-BR" sz="1700" b="1" dirty="0">
                <a:latin typeface="+mj-lt"/>
              </a:rPr>
              <a:t>Segurança: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Utilize </a:t>
            </a:r>
            <a:r>
              <a:rPr lang="pt-BR" sz="1700" dirty="0" err="1">
                <a:latin typeface="+mj-lt"/>
              </a:rPr>
              <a:t>bcrypt</a:t>
            </a:r>
            <a:r>
              <a:rPr lang="pt-BR" sz="1700" dirty="0">
                <a:latin typeface="+mj-lt"/>
              </a:rPr>
              <a:t> para criptografar as senhas dos usuários antes de armazená-las no banco de dados.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+mj-lt"/>
              </a:rPr>
              <a:t>Garanta que apenas o administrador possa acessar a funcionalidade de gerenciamento de usuários e produtos, utilizando um filtro de </a:t>
            </a:r>
            <a:r>
              <a:rPr lang="pt-BR" sz="1700" dirty="0" err="1">
                <a:latin typeface="+mj-lt"/>
              </a:rPr>
              <a:t>servlet</a:t>
            </a:r>
            <a:r>
              <a:rPr lang="pt-BR" sz="1700" dirty="0">
                <a:latin typeface="+mj-lt"/>
              </a:rPr>
              <a:t> ou controle de sessão.</a:t>
            </a:r>
          </a:p>
        </p:txBody>
      </p:sp>
    </p:spTree>
    <p:extLst>
      <p:ext uri="{BB962C8B-B14F-4D97-AF65-F5344CB8AC3E}">
        <p14:creationId xmlns:p14="http://schemas.microsoft.com/office/powerpoint/2010/main" val="392906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Criação de </a:t>
            </a:r>
            <a:r>
              <a:rPr lang="pt-BR" dirty="0" err="1"/>
              <a:t>Sequences</a:t>
            </a:r>
            <a:r>
              <a:rPr lang="pt-BR" dirty="0"/>
              <a:t> (Oracle)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dirty="0">
                <a:latin typeface="+mj-lt"/>
              </a:rPr>
              <a:t>Uma </a:t>
            </a:r>
            <a:r>
              <a:rPr lang="pt-BR" b="1" dirty="0" err="1">
                <a:latin typeface="+mj-lt"/>
              </a:rPr>
              <a:t>sequence</a:t>
            </a:r>
            <a:r>
              <a:rPr lang="pt-BR" dirty="0">
                <a:latin typeface="+mj-lt"/>
              </a:rPr>
              <a:t> (sequência) é um objeto de banco de dados que gera números inteiros em uma ordem sequencial, o que é muito útil para criar valores exclusivos, como chaves primárias automáticas para tabelas. A sequência pode ser configurada para gerar números de acordo com várias regras, como incrementos, limites máximos e mínimos, entre outras.</a:t>
            </a:r>
          </a:p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dirty="0">
                <a:latin typeface="+mj-lt"/>
              </a:rPr>
              <a:t>A criação de uma </a:t>
            </a:r>
            <a:r>
              <a:rPr lang="pt-BR" b="1" dirty="0" err="1">
                <a:latin typeface="+mj-lt"/>
              </a:rPr>
              <a:t>sequence</a:t>
            </a:r>
            <a:r>
              <a:rPr lang="pt-BR" dirty="0">
                <a:latin typeface="+mj-lt"/>
              </a:rPr>
              <a:t> no Oracle é feita com o comando </a:t>
            </a:r>
            <a:r>
              <a:rPr lang="pt-BR" b="1" dirty="0">
                <a:latin typeface="+mj-lt"/>
              </a:rPr>
              <a:t>CREATE SEQUENCE</a:t>
            </a:r>
            <a:r>
              <a:rPr lang="pt-BR" dirty="0">
                <a:latin typeface="+mj-lt"/>
              </a:rPr>
              <a:t>. Você pode definir o valor inicial, o incremento, o valor máximo, etc. Exemplo de criação de uma </a:t>
            </a:r>
            <a:r>
              <a:rPr lang="pt-BR" b="1" dirty="0" err="1">
                <a:latin typeface="+mj-lt"/>
              </a:rPr>
              <a:t>sequence</a:t>
            </a:r>
            <a:r>
              <a:rPr lang="pt-BR" dirty="0">
                <a:latin typeface="+mj-l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2E16A6-2D26-5D9C-99F9-BA4FD4A0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98" y="3845373"/>
            <a:ext cx="9552808" cy="17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Criação de </a:t>
            </a:r>
            <a:r>
              <a:rPr lang="pt-BR" dirty="0" err="1"/>
              <a:t>Sequences</a:t>
            </a:r>
            <a:r>
              <a:rPr lang="pt-BR" dirty="0"/>
              <a:t> (Oracle)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67FC09-6758-F4FF-3168-2CEB2D8D7318}"/>
              </a:ext>
            </a:extLst>
          </p:cNvPr>
          <p:cNvSpPr txBox="1"/>
          <p:nvPr/>
        </p:nvSpPr>
        <p:spPr>
          <a:xfrm>
            <a:off x="1045029" y="1116631"/>
            <a:ext cx="1051079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1200" dirty="0">
              <a:latin typeface="+mj-lt"/>
            </a:endParaRPr>
          </a:p>
          <a:p>
            <a:pPr algn="ctr"/>
            <a:r>
              <a:rPr lang="pt-BR" dirty="0">
                <a:latin typeface="+mj-lt"/>
              </a:rPr>
              <a:t>Para usar uma </a:t>
            </a:r>
            <a:r>
              <a:rPr lang="pt-BR" b="1" dirty="0" err="1">
                <a:latin typeface="+mj-lt"/>
              </a:rPr>
              <a:t>sequence</a:t>
            </a:r>
            <a:r>
              <a:rPr lang="pt-BR" dirty="0">
                <a:latin typeface="+mj-lt"/>
              </a:rPr>
              <a:t> e obter o próximo valor, você pode usar o comando </a:t>
            </a:r>
            <a:r>
              <a:rPr lang="pt-BR" b="1" dirty="0">
                <a:latin typeface="+mj-lt"/>
              </a:rPr>
              <a:t>NEXTVAL</a:t>
            </a:r>
            <a:r>
              <a:rPr lang="pt-BR" dirty="0">
                <a:latin typeface="+mj-lt"/>
              </a:rPr>
              <a:t>. Este comando retorna o próximo número da sequência. Exemplo de uso em um </a:t>
            </a:r>
            <a:r>
              <a:rPr lang="pt-BR" b="1" dirty="0">
                <a:latin typeface="+mj-lt"/>
              </a:rPr>
              <a:t>INSERT</a:t>
            </a:r>
            <a:r>
              <a:rPr lang="pt-BR" dirty="0">
                <a:latin typeface="+mj-lt"/>
              </a:rPr>
              <a:t>:</a:t>
            </a:r>
          </a:p>
          <a:p>
            <a:pPr algn="ctr"/>
            <a:endParaRPr lang="pt-BR" dirty="0">
              <a:latin typeface="+mj-lt"/>
            </a:endParaRPr>
          </a:p>
          <a:p>
            <a:pPr algn="ctr"/>
            <a:endParaRPr lang="pt-BR" dirty="0">
              <a:latin typeface="+mj-lt"/>
            </a:endParaRPr>
          </a:p>
          <a:p>
            <a:pPr algn="ctr"/>
            <a:endParaRPr lang="pt-BR" dirty="0">
              <a:latin typeface="+mj-lt"/>
            </a:endParaRPr>
          </a:p>
          <a:p>
            <a:pPr algn="ctr"/>
            <a:endParaRPr lang="pt-BR" dirty="0">
              <a:latin typeface="+mj-lt"/>
            </a:endParaRPr>
          </a:p>
          <a:p>
            <a:pPr algn="ctr"/>
            <a:endParaRPr lang="pt-BR" dirty="0">
              <a:latin typeface="+mj-lt"/>
            </a:endParaRPr>
          </a:p>
          <a:p>
            <a:pPr algn="ctr"/>
            <a:endParaRPr lang="pt-BR" dirty="0">
              <a:latin typeface="+mj-lt"/>
            </a:endParaRPr>
          </a:p>
          <a:p>
            <a:pPr algn="ctr"/>
            <a:r>
              <a:rPr lang="pt-BR" dirty="0">
                <a:latin typeface="+mj-lt"/>
              </a:rPr>
              <a:t>Se você quiser consultar o último valor gerado durante a sessão, pode usar o </a:t>
            </a:r>
            <a:r>
              <a:rPr lang="pt-BR" b="1" dirty="0">
                <a:latin typeface="+mj-lt"/>
              </a:rPr>
              <a:t>CURRVAL</a:t>
            </a:r>
            <a:r>
              <a:rPr lang="pt-BR" dirty="0">
                <a:latin typeface="+mj-lt"/>
              </a:rPr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6FFEC0-BEC5-2066-DF7B-2913AAEB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2252996"/>
            <a:ext cx="10701225" cy="8092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3F163F-84E5-E382-A68B-AB4453C3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32" y="4075460"/>
            <a:ext cx="5255756" cy="4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3F69D4-175F-48CD-9387-50EFD552A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Classes da 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5CB94B-AA57-00D6-6FFC-1C589289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74" y="1307257"/>
            <a:ext cx="3752850" cy="1905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C1FC0C-D917-1768-3C8B-46EA63172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71" y="1268314"/>
            <a:ext cx="3905250" cy="182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2F1813-A82C-5DDA-9BD1-BB575141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80" y="3679675"/>
            <a:ext cx="5876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31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3109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Questrial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Selmini</dc:creator>
  <cp:lastModifiedBy>Antonio M Selmini</cp:lastModifiedBy>
  <cp:revision>381</cp:revision>
  <cp:lastPrinted>2022-09-13T18:00:27Z</cp:lastPrinted>
  <dcterms:created xsi:type="dcterms:W3CDTF">2022-02-11T17:26:29Z</dcterms:created>
  <dcterms:modified xsi:type="dcterms:W3CDTF">2024-09-30T21:18:29Z</dcterms:modified>
</cp:coreProperties>
</file>