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8"/>
  </p:notesMasterIdLst>
  <p:sldIdLst>
    <p:sldId id="275" r:id="rId3"/>
    <p:sldId id="294" r:id="rId4"/>
    <p:sldId id="311" r:id="rId5"/>
    <p:sldId id="305" r:id="rId6"/>
    <p:sldId id="310" r:id="rId7"/>
    <p:sldId id="314" r:id="rId8"/>
    <p:sldId id="316" r:id="rId9"/>
    <p:sldId id="306" r:id="rId10"/>
    <p:sldId id="307" r:id="rId11"/>
    <p:sldId id="309" r:id="rId12"/>
    <p:sldId id="317" r:id="rId13"/>
    <p:sldId id="288" r:id="rId14"/>
    <p:sldId id="318" r:id="rId15"/>
    <p:sldId id="319" r:id="rId16"/>
    <p:sldId id="321" r:id="rId1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21" d="100"/>
          <a:sy n="121" d="100"/>
        </p:scale>
        <p:origin x="389" y="8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2020/5/20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8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1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6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88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79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62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4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aogx/drf-tutorial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1401549" y="2080468"/>
            <a:ext cx="642996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Django REST framework</a:t>
            </a:r>
            <a:r>
              <a:rPr lang="zh-CN" altLang="en-US" sz="3000" b="1" ker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快速入门</a:t>
            </a:r>
            <a:endParaRPr lang="en-US" altLang="zh-CN" sz="3000" b="1" kern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FC3590-AD7A-492B-9099-547C72E08F18}"/>
              </a:ext>
            </a:extLst>
          </p:cNvPr>
          <p:cNvSpPr/>
          <p:nvPr/>
        </p:nvSpPr>
        <p:spPr>
          <a:xfrm>
            <a:off x="2401341" y="2706474"/>
            <a:ext cx="434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https://github.com/liaogx/drf-tutorial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"/>
    </mc:Choice>
    <mc:Fallback xmlns="">
      <p:transition spd="slow" advTm="13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CN" sz="3000">
                <a:solidFill>
                  <a:srgbClr val="C9394A"/>
                </a:solidFill>
              </a:rPr>
              <a:t>Restful API</a:t>
            </a:r>
            <a:r>
              <a:rPr lang="zh-CN" altLang="en-US" sz="3000">
                <a:solidFill>
                  <a:srgbClr val="C9394A"/>
                </a:solidFill>
              </a:rPr>
              <a:t>最佳实践</a:t>
            </a:r>
            <a:endParaRPr lang="zh-CN" altLang="en-US" sz="3000" dirty="0">
              <a:solidFill>
                <a:srgbClr val="C9394A"/>
              </a:solidFill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302839" y="220742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域名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302841" y="15636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协议</a:t>
            </a:r>
            <a:r>
              <a:rPr lang="en-US" altLang="zh-CN" sz="2000" u="none" strike="noStrike" kern="1200" cap="none" spc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302839" y="2851786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版本</a:t>
            </a: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97C1C89F-9E8B-4968-87DE-9E0058B13C7A}"/>
              </a:ext>
            </a:extLst>
          </p:cNvPr>
          <p:cNvSpPr>
            <a:spLocks/>
          </p:cNvSpPr>
          <p:nvPr/>
        </p:nvSpPr>
        <p:spPr>
          <a:xfrm>
            <a:off x="302837" y="4139934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HTTP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动词</a:t>
            </a: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C984C3B3-E398-4DAC-B9A6-21E48550FC52}"/>
              </a:ext>
            </a:extLst>
          </p:cNvPr>
          <p:cNvSpPr>
            <a:spLocks/>
          </p:cNvSpPr>
          <p:nvPr/>
        </p:nvSpPr>
        <p:spPr>
          <a:xfrm>
            <a:off x="302838" y="3496152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路径</a:t>
            </a:r>
          </a:p>
        </p:txBody>
      </p:sp>
    </p:spTree>
    <p:extLst>
      <p:ext uri="{BB962C8B-B14F-4D97-AF65-F5344CB8AC3E}">
        <p14:creationId xmlns:p14="http://schemas.microsoft.com/office/powerpoint/2010/main" val="40260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CN" sz="3000">
                <a:solidFill>
                  <a:srgbClr val="C9394A"/>
                </a:solidFill>
              </a:rPr>
              <a:t>Restful API</a:t>
            </a:r>
            <a:r>
              <a:rPr lang="zh-CN" altLang="en-US" sz="3000">
                <a:solidFill>
                  <a:srgbClr val="C9394A"/>
                </a:solidFill>
              </a:rPr>
              <a:t>最佳实践</a:t>
            </a:r>
            <a:endParaRPr lang="zh-CN" altLang="en-US" sz="3000" dirty="0">
              <a:solidFill>
                <a:srgbClr val="C9394A"/>
              </a:solidFill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302839" y="220742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状态码（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Status Codes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302841" y="15636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过滤信息（</a:t>
            </a:r>
            <a:r>
              <a:rPr lang="en-US" altLang="zh-CN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Filtering</a:t>
            </a: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）</a:t>
            </a:r>
            <a:r>
              <a:rPr lang="en-US" altLang="zh-CN" sz="2000" u="none" strike="noStrike" kern="1200" cap="none" spc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302839" y="2851786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错误处理（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Error handling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）</a:t>
            </a: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97C1C89F-9E8B-4968-87DE-9E0058B13C7A}"/>
              </a:ext>
            </a:extLst>
          </p:cNvPr>
          <p:cNvSpPr>
            <a:spLocks/>
          </p:cNvSpPr>
          <p:nvPr/>
        </p:nvSpPr>
        <p:spPr>
          <a:xfrm>
            <a:off x="302837" y="4139934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Hypermedia API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C984C3B3-E398-4DAC-B9A6-21E48550FC52}"/>
              </a:ext>
            </a:extLst>
          </p:cNvPr>
          <p:cNvSpPr>
            <a:spLocks/>
          </p:cNvSpPr>
          <p:nvPr/>
        </p:nvSpPr>
        <p:spPr>
          <a:xfrm>
            <a:off x="302838" y="3496152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返回结果</a:t>
            </a:r>
          </a:p>
        </p:txBody>
      </p:sp>
    </p:spTree>
    <p:extLst>
      <p:ext uri="{BB962C8B-B14F-4D97-AF65-F5344CB8AC3E}">
        <p14:creationId xmlns:p14="http://schemas.microsoft.com/office/powerpoint/2010/main" val="30450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000">
                <a:solidFill>
                  <a:srgbClr val="C9394A"/>
                </a:solidFill>
              </a:rPr>
              <a:t>HTTP</a:t>
            </a:r>
            <a:r>
              <a:rPr lang="zh-CN" altLang="en-US" sz="3000">
                <a:solidFill>
                  <a:srgbClr val="C9394A"/>
                </a:solidFill>
              </a:rPr>
              <a:t>请求方法详解</a:t>
            </a:r>
            <a:endParaRPr lang="zh-CN" altLang="en-US" sz="3000" dirty="0">
              <a:solidFill>
                <a:srgbClr val="C9394A"/>
              </a:solidFill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301717" y="1995686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POST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（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CREATE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）：在服务器新建一个资源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301717" y="15636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GET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SELECT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）：从服务器取出资源（一项或多项）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301717" y="329183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DELETE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（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DELETE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）：从服务器删除资源</a:t>
            </a: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5918F9DF-4018-45C3-A12E-694D7BBEE8FB}"/>
              </a:ext>
            </a:extLst>
          </p:cNvPr>
          <p:cNvSpPr>
            <a:spLocks/>
          </p:cNvSpPr>
          <p:nvPr/>
        </p:nvSpPr>
        <p:spPr>
          <a:xfrm>
            <a:off x="301717" y="2427734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PUT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（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UPDATE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）：在服务器更新资源（客户端提供完整资源）</a:t>
            </a: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E24E5352-A47A-438B-9E36-47A66F970979}"/>
              </a:ext>
            </a:extLst>
          </p:cNvPr>
          <p:cNvSpPr>
            <a:spLocks/>
          </p:cNvSpPr>
          <p:nvPr/>
        </p:nvSpPr>
        <p:spPr>
          <a:xfrm>
            <a:off x="301717" y="2859782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PATCH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（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UPDATE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）：在服务器更新资源（客户端提供部分资源）</a:t>
            </a: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0A150ED9-95BB-4A48-8CD2-0F0F272469AB}"/>
              </a:ext>
            </a:extLst>
          </p:cNvPr>
          <p:cNvSpPr>
            <a:spLocks/>
          </p:cNvSpPr>
          <p:nvPr/>
        </p:nvSpPr>
        <p:spPr>
          <a:xfrm>
            <a:off x="302834" y="372387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HEAD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：获取资源的元数据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7C6AEC6D-4E8D-43FB-AA6F-A99611DC1468}"/>
              </a:ext>
            </a:extLst>
          </p:cNvPr>
          <p:cNvSpPr>
            <a:spLocks/>
          </p:cNvSpPr>
          <p:nvPr/>
        </p:nvSpPr>
        <p:spPr>
          <a:xfrm>
            <a:off x="301717" y="4155926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OPTIONS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：获取信息，关于资源的哪些属性是客户端可以改变的</a:t>
            </a:r>
          </a:p>
        </p:txBody>
      </p:sp>
    </p:spTree>
    <p:extLst>
      <p:ext uri="{BB962C8B-B14F-4D97-AF65-F5344CB8AC3E}">
        <p14:creationId xmlns:p14="http://schemas.microsoft.com/office/powerpoint/2010/main" val="271022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CN" sz="3000">
                <a:solidFill>
                  <a:srgbClr val="C9394A"/>
                </a:solidFill>
              </a:rPr>
              <a:t>DRF</a:t>
            </a:r>
            <a:r>
              <a:rPr lang="zh-CN" altLang="en-US" sz="3000">
                <a:solidFill>
                  <a:srgbClr val="C9394A"/>
                </a:solidFill>
              </a:rPr>
              <a:t>视图开发</a:t>
            </a:r>
            <a:r>
              <a:rPr lang="en-US" altLang="zh-CN" sz="3000">
                <a:solidFill>
                  <a:srgbClr val="C9394A"/>
                </a:solidFill>
              </a:rPr>
              <a:t>RESTful API</a:t>
            </a:r>
            <a:r>
              <a:rPr lang="zh-CN" altLang="en-US" sz="3000">
                <a:solidFill>
                  <a:srgbClr val="C9394A"/>
                </a:solidFill>
              </a:rPr>
              <a:t>接口</a:t>
            </a:r>
            <a:endParaRPr lang="zh-CN" altLang="en-US" sz="3000" dirty="0">
              <a:solidFill>
                <a:srgbClr val="C9394A"/>
              </a:solidFill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类视图 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Classed Based View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函数式编程 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Function Based View</a:t>
            </a:r>
            <a:r>
              <a:rPr lang="en-US" altLang="zh-CN" sz="2000" u="none" strike="noStrike" kern="1200" cap="none" spc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323528" y="325176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通用类视图 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Generic Classed Based View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AAF56A4E-2F36-423F-8DAC-9361A89FEA8F}"/>
              </a:ext>
            </a:extLst>
          </p:cNvPr>
          <p:cNvSpPr>
            <a:spLocks/>
          </p:cNvSpPr>
          <p:nvPr/>
        </p:nvSpPr>
        <p:spPr>
          <a:xfrm>
            <a:off x="302840" y="4036871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DRF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的视图集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viewsets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6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CN" sz="3000">
                <a:solidFill>
                  <a:srgbClr val="C9394A"/>
                </a:solidFill>
              </a:rPr>
              <a:t>DRF</a:t>
            </a:r>
            <a:r>
              <a:rPr lang="zh-CN" altLang="en-US" sz="3000">
                <a:solidFill>
                  <a:srgbClr val="C9394A"/>
                </a:solidFill>
              </a:rPr>
              <a:t>的认证和权限</a:t>
            </a:r>
            <a:endParaRPr lang="zh-CN" altLang="en-US" sz="3000" dirty="0">
              <a:solidFill>
                <a:srgbClr val="C9394A"/>
              </a:solidFill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323528" y="2139702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SessionAuthentication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302841" y="149163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BasicAuthentication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302840" y="2787774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TokenAuthentication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4CDB9DF5-A71B-489D-A8A3-6C516FD66D06}"/>
              </a:ext>
            </a:extLst>
          </p:cNvPr>
          <p:cNvSpPr>
            <a:spLocks/>
          </p:cNvSpPr>
          <p:nvPr/>
        </p:nvSpPr>
        <p:spPr>
          <a:xfrm>
            <a:off x="302840" y="3435846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常用的权限类 设置权限策略</a:t>
            </a: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F47A58B3-C46E-4FEF-A2C0-881C99A836F2}"/>
              </a:ext>
            </a:extLst>
          </p:cNvPr>
          <p:cNvSpPr>
            <a:spLocks/>
          </p:cNvSpPr>
          <p:nvPr/>
        </p:nvSpPr>
        <p:spPr>
          <a:xfrm>
            <a:off x="302840" y="408391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如何自定义对象级别权限</a:t>
            </a:r>
          </a:p>
        </p:txBody>
      </p:sp>
    </p:spTree>
    <p:extLst>
      <p:ext uri="{BB962C8B-B14F-4D97-AF65-F5344CB8AC3E}">
        <p14:creationId xmlns:p14="http://schemas.microsoft.com/office/powerpoint/2010/main" val="64555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 txBox="1">
            <a:spLocks/>
          </p:cNvSpPr>
          <p:nvPr/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 algn="ctr" eaLnBrk="0" hangingPunct="0">
              <a:spcBef>
                <a:spcPts val="0"/>
              </a:spcBef>
              <a:buNone/>
            </a:pPr>
            <a:r>
              <a:rPr lang="zh-CN" altLang="en-US" sz="3000" kern="0">
                <a:solidFill>
                  <a:srgbClr val="C9394A"/>
                </a:solidFill>
              </a:rPr>
              <a:t>第七章 课程总结</a:t>
            </a:r>
            <a:endParaRPr lang="zh-CN" altLang="en-US" sz="3000" kern="0" dirty="0">
              <a:solidFill>
                <a:srgbClr val="C9394A"/>
              </a:solidFill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309092" y="2610665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DRF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的运行机制？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APIView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源码？测试 缓存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 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限流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…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应该使用哪种视图开发？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"/>
          <p:cNvSpPr>
            <a:spLocks/>
          </p:cNvSpPr>
          <p:nvPr/>
        </p:nvSpPr>
        <p:spPr>
          <a:xfrm>
            <a:off x="302840" y="3539792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来个好评！关注我的进阶实战课 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^_^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3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 txBox="1">
            <a:spLocks/>
          </p:cNvSpPr>
          <p:nvPr/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 algn="ctr" eaLnBrk="0" hangingPunct="0">
              <a:spcBef>
                <a:spcPts val="0"/>
              </a:spcBef>
              <a:buNone/>
            </a:pPr>
            <a:r>
              <a:rPr lang="zh-CN" altLang="en-US" sz="3000" kern="0" dirty="0">
                <a:solidFill>
                  <a:srgbClr val="C9394A"/>
                </a:solidFill>
              </a:rPr>
              <a:t>第一章 课程介绍</a:t>
            </a: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309092" y="2456777"/>
            <a:ext cx="8445623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学习内容：序列化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(serializers)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、视图集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(viewsets)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、路由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(routers)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、认证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(authentication)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、权限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(permission)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学习目标：使用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DRF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开发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RESTful API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接口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"/>
          <p:cNvSpPr>
            <a:spLocks/>
          </p:cNvSpPr>
          <p:nvPr/>
        </p:nvSpPr>
        <p:spPr>
          <a:xfrm>
            <a:off x="302840" y="3539792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课程效果：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DRF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的多种视图实现课程信息的增删改查</a:t>
            </a:r>
          </a:p>
        </p:txBody>
      </p:sp>
    </p:spTree>
    <p:extLst>
      <p:ext uri="{BB962C8B-B14F-4D97-AF65-F5344CB8AC3E}">
        <p14:creationId xmlns:p14="http://schemas.microsoft.com/office/powerpoint/2010/main" val="391288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 txBox="1">
            <a:spLocks/>
          </p:cNvSpPr>
          <p:nvPr/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 algn="ctr" eaLnBrk="0" hangingPunct="0">
              <a:spcBef>
                <a:spcPts val="0"/>
              </a:spcBef>
              <a:buNone/>
            </a:pPr>
            <a:r>
              <a:rPr lang="zh-CN" altLang="en-US" sz="3000" kern="0">
                <a:solidFill>
                  <a:srgbClr val="C9394A"/>
                </a:solidFill>
              </a:rPr>
              <a:t>从四个方面理解前后端分离</a:t>
            </a:r>
            <a:endParaRPr lang="zh-CN" altLang="en-US" sz="3000" kern="0" dirty="0">
              <a:solidFill>
                <a:srgbClr val="C9394A"/>
              </a:solidFill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代码组织方式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交互形式</a:t>
            </a:r>
          </a:p>
        </p:txBody>
      </p:sp>
      <p:sp>
        <p:nvSpPr>
          <p:cNvPr id="11" name="矩形"/>
          <p:cNvSpPr>
            <a:spLocks/>
          </p:cNvSpPr>
          <p:nvPr/>
        </p:nvSpPr>
        <p:spPr>
          <a:xfrm>
            <a:off x="323528" y="325176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开发模式</a:t>
            </a: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0878274F-0586-495F-889B-FD9B3846D8FD}"/>
              </a:ext>
            </a:extLst>
          </p:cNvPr>
          <p:cNvSpPr>
            <a:spLocks/>
          </p:cNvSpPr>
          <p:nvPr/>
        </p:nvSpPr>
        <p:spPr>
          <a:xfrm>
            <a:off x="302840" y="4036871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数据接口规范流程</a:t>
            </a:r>
          </a:p>
        </p:txBody>
      </p:sp>
    </p:spTree>
    <p:extLst>
      <p:ext uri="{BB962C8B-B14F-4D97-AF65-F5344CB8AC3E}">
        <p14:creationId xmlns:p14="http://schemas.microsoft.com/office/powerpoint/2010/main" val="34352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">
            <a:extLst>
              <a:ext uri="{FF2B5EF4-FFF2-40B4-BE49-F238E27FC236}">
                <a16:creationId xmlns:a16="http://schemas.microsoft.com/office/drawing/2014/main" id="{9CDF7E1B-680A-4050-A7B3-CA0F3EDAD58C}"/>
              </a:ext>
            </a:extLst>
          </p:cNvPr>
          <p:cNvSpPr>
            <a:spLocks/>
          </p:cNvSpPr>
          <p:nvPr/>
        </p:nvSpPr>
        <p:spPr>
          <a:xfrm>
            <a:off x="3492016" y="1002199"/>
            <a:ext cx="2159967" cy="64769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前端（客户端）</a:t>
            </a:r>
            <a:endParaRPr lang="zh-CN" altLang="en-US" sz="2000" b="1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圆角矩形">
            <a:extLst>
              <a:ext uri="{FF2B5EF4-FFF2-40B4-BE49-F238E27FC236}">
                <a16:creationId xmlns:a16="http://schemas.microsoft.com/office/drawing/2014/main" id="{A655B09C-D6ED-44E5-943A-40EC3CE9A29D}"/>
              </a:ext>
            </a:extLst>
          </p:cNvPr>
          <p:cNvSpPr>
            <a:spLocks/>
          </p:cNvSpPr>
          <p:nvPr/>
        </p:nvSpPr>
        <p:spPr>
          <a:xfrm>
            <a:off x="3492016" y="3493602"/>
            <a:ext cx="2159966" cy="64769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后端</a:t>
            </a:r>
            <a:r>
              <a:rPr lang="zh-CN" altLang="en-US"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（服务器）</a:t>
            </a:r>
            <a:endParaRPr lang="zh-CN" altLang="en-US" sz="2000" b="1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左箭头">
            <a:extLst>
              <a:ext uri="{FF2B5EF4-FFF2-40B4-BE49-F238E27FC236}">
                <a16:creationId xmlns:a16="http://schemas.microsoft.com/office/drawing/2014/main" id="{8C04EA1D-E2FF-48D6-9F62-570A7BF5CEDE}"/>
              </a:ext>
            </a:extLst>
          </p:cNvPr>
          <p:cNvSpPr>
            <a:spLocks/>
          </p:cNvSpPr>
          <p:nvPr/>
        </p:nvSpPr>
        <p:spPr>
          <a:xfrm rot="16200000">
            <a:off x="2803776" y="2467766"/>
            <a:ext cx="1584172" cy="207962"/>
          </a:xfrm>
          <a:prstGeom prst="leftArrow">
            <a:avLst>
              <a:gd name="adj1" fmla="val 0"/>
              <a:gd name="adj2" fmla="val 116094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" name="左箭头">
            <a:extLst>
              <a:ext uri="{FF2B5EF4-FFF2-40B4-BE49-F238E27FC236}">
                <a16:creationId xmlns:a16="http://schemas.microsoft.com/office/drawing/2014/main" id="{1450081C-842B-46C4-9A0F-72A6EBBB4546}"/>
              </a:ext>
            </a:extLst>
          </p:cNvPr>
          <p:cNvSpPr>
            <a:spLocks/>
          </p:cNvSpPr>
          <p:nvPr/>
        </p:nvSpPr>
        <p:spPr>
          <a:xfrm rot="5400000">
            <a:off x="4756053" y="2477470"/>
            <a:ext cx="1584172" cy="207962"/>
          </a:xfrm>
          <a:prstGeom prst="leftArrow">
            <a:avLst>
              <a:gd name="adj1" fmla="val 0"/>
              <a:gd name="adj2" fmla="val 116094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F5DD9A99-C8CE-416E-9B96-4FE777649DEB}"/>
              </a:ext>
            </a:extLst>
          </p:cNvPr>
          <p:cNvSpPr txBox="1"/>
          <p:nvPr/>
        </p:nvSpPr>
        <p:spPr>
          <a:xfrm>
            <a:off x="1766253" y="2387080"/>
            <a:ext cx="172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 Method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48">
            <a:extLst>
              <a:ext uri="{FF2B5EF4-FFF2-40B4-BE49-F238E27FC236}">
                <a16:creationId xmlns:a16="http://schemas.microsoft.com/office/drawing/2014/main" id="{7B18021C-9A63-4460-83DE-0B5DDDF29DE9}"/>
              </a:ext>
            </a:extLst>
          </p:cNvPr>
          <p:cNvSpPr txBox="1"/>
          <p:nvPr/>
        </p:nvSpPr>
        <p:spPr>
          <a:xfrm>
            <a:off x="5651982" y="2387080"/>
            <a:ext cx="168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JSON or XML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">
            <a:extLst>
              <a:ext uri="{FF2B5EF4-FFF2-40B4-BE49-F238E27FC236}">
                <a16:creationId xmlns:a16="http://schemas.microsoft.com/office/drawing/2014/main" id="{754B2C68-E58D-4CFA-983F-7C766794FACC}"/>
              </a:ext>
            </a:extLst>
          </p:cNvPr>
          <p:cNvSpPr>
            <a:spLocks/>
          </p:cNvSpPr>
          <p:nvPr/>
        </p:nvSpPr>
        <p:spPr>
          <a:xfrm>
            <a:off x="3758532" y="2396785"/>
            <a:ext cx="1668870" cy="369332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790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"/>
    </mc:Choice>
    <mc:Fallback xmlns="">
      <p:transition spd="slow" advTm="1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0" grpId="0" animBg="1"/>
      <p:bldP spid="11" grpId="0"/>
      <p:bldP spid="12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图片描述">
            <a:extLst>
              <a:ext uri="{FF2B5EF4-FFF2-40B4-BE49-F238E27FC236}">
                <a16:creationId xmlns:a16="http://schemas.microsoft.com/office/drawing/2014/main" id="{1EBA2E91-89C9-4131-83C7-6B248F8B9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47725"/>
            <a:ext cx="7620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45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"/>
    </mc:Choice>
    <mc:Fallback xmlns="">
      <p:transition spd="slow" advTm="13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">
            <a:extLst>
              <a:ext uri="{FF2B5EF4-FFF2-40B4-BE49-F238E27FC236}">
                <a16:creationId xmlns:a16="http://schemas.microsoft.com/office/drawing/2014/main" id="{9C398C7D-81F8-4C18-8657-AAA29444C83A}"/>
              </a:ext>
            </a:extLst>
          </p:cNvPr>
          <p:cNvSpPr>
            <a:spLocks/>
          </p:cNvSpPr>
          <p:nvPr/>
        </p:nvSpPr>
        <p:spPr>
          <a:xfrm>
            <a:off x="251520" y="998417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提出需求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左箭头">
            <a:extLst>
              <a:ext uri="{FF2B5EF4-FFF2-40B4-BE49-F238E27FC236}">
                <a16:creationId xmlns:a16="http://schemas.microsoft.com/office/drawing/2014/main" id="{B43FF78D-8080-4176-A034-0214908823B9}"/>
              </a:ext>
            </a:extLst>
          </p:cNvPr>
          <p:cNvSpPr>
            <a:spLocks/>
          </p:cNvSpPr>
          <p:nvPr/>
        </p:nvSpPr>
        <p:spPr>
          <a:xfrm rot="16200000">
            <a:off x="7679959" y="1915530"/>
            <a:ext cx="456648" cy="101392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" name="圆角矩形">
            <a:extLst>
              <a:ext uri="{FF2B5EF4-FFF2-40B4-BE49-F238E27FC236}">
                <a16:creationId xmlns:a16="http://schemas.microsoft.com/office/drawing/2014/main" id="{3C480769-7653-4260-B4D7-17C2DB495128}"/>
              </a:ext>
            </a:extLst>
          </p:cNvPr>
          <p:cNvSpPr>
            <a:spLocks/>
          </p:cNvSpPr>
          <p:nvPr/>
        </p:nvSpPr>
        <p:spPr>
          <a:xfrm>
            <a:off x="2490627" y="1010807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前端页面开发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圆角矩形">
            <a:extLst>
              <a:ext uri="{FF2B5EF4-FFF2-40B4-BE49-F238E27FC236}">
                <a16:creationId xmlns:a16="http://schemas.microsoft.com/office/drawing/2014/main" id="{8A0BB787-113E-42F6-9571-BE5227EB2B2B}"/>
              </a:ext>
            </a:extLst>
          </p:cNvPr>
          <p:cNvSpPr>
            <a:spLocks/>
          </p:cNvSpPr>
          <p:nvPr/>
        </p:nvSpPr>
        <p:spPr>
          <a:xfrm>
            <a:off x="4729734" y="993648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翻译成模板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圆角矩形">
            <a:extLst>
              <a:ext uri="{FF2B5EF4-FFF2-40B4-BE49-F238E27FC236}">
                <a16:creationId xmlns:a16="http://schemas.microsoft.com/office/drawing/2014/main" id="{A117E85E-47C1-4BD2-9AEB-59F9166C966A}"/>
              </a:ext>
            </a:extLst>
          </p:cNvPr>
          <p:cNvSpPr>
            <a:spLocks/>
          </p:cNvSpPr>
          <p:nvPr/>
        </p:nvSpPr>
        <p:spPr>
          <a:xfrm>
            <a:off x="251519" y="2281877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二次集成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圆角矩形">
            <a:extLst>
              <a:ext uri="{FF2B5EF4-FFF2-40B4-BE49-F238E27FC236}">
                <a16:creationId xmlns:a16="http://schemas.microsoft.com/office/drawing/2014/main" id="{5325AEDC-00A7-4FAA-A752-D7E2EE5A0FFD}"/>
              </a:ext>
            </a:extLst>
          </p:cNvPr>
          <p:cNvSpPr>
            <a:spLocks/>
          </p:cNvSpPr>
          <p:nvPr/>
        </p:nvSpPr>
        <p:spPr>
          <a:xfrm>
            <a:off x="2490626" y="2281877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后端返工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圆角矩形">
            <a:extLst>
              <a:ext uri="{FF2B5EF4-FFF2-40B4-BE49-F238E27FC236}">
                <a16:creationId xmlns:a16="http://schemas.microsoft.com/office/drawing/2014/main" id="{796CAB3D-9FB6-4303-982B-FC9E101CB441}"/>
              </a:ext>
            </a:extLst>
          </p:cNvPr>
          <p:cNvSpPr>
            <a:spLocks/>
          </p:cNvSpPr>
          <p:nvPr/>
        </p:nvSpPr>
        <p:spPr>
          <a:xfrm>
            <a:off x="6971659" y="2281877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集成遇到问题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圆角矩形">
            <a:extLst>
              <a:ext uri="{FF2B5EF4-FFF2-40B4-BE49-F238E27FC236}">
                <a16:creationId xmlns:a16="http://schemas.microsoft.com/office/drawing/2014/main" id="{3E95D9B6-ADBD-4D3B-9937-4BD77CF109A9}"/>
              </a:ext>
            </a:extLst>
          </p:cNvPr>
          <p:cNvSpPr>
            <a:spLocks/>
          </p:cNvSpPr>
          <p:nvPr/>
        </p:nvSpPr>
        <p:spPr>
          <a:xfrm>
            <a:off x="4732584" y="2281887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前端返工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圆角矩形">
            <a:extLst>
              <a:ext uri="{FF2B5EF4-FFF2-40B4-BE49-F238E27FC236}">
                <a16:creationId xmlns:a16="http://schemas.microsoft.com/office/drawing/2014/main" id="{E87768CE-85C0-4F62-BD92-998D0A6AC567}"/>
              </a:ext>
            </a:extLst>
          </p:cNvPr>
          <p:cNvSpPr>
            <a:spLocks/>
          </p:cNvSpPr>
          <p:nvPr/>
        </p:nvSpPr>
        <p:spPr>
          <a:xfrm>
            <a:off x="251518" y="3565337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集成成功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圆角矩形">
            <a:extLst>
              <a:ext uri="{FF2B5EF4-FFF2-40B4-BE49-F238E27FC236}">
                <a16:creationId xmlns:a16="http://schemas.microsoft.com/office/drawing/2014/main" id="{F0889641-CA1F-46CA-B1B1-2638EC7C44B9}"/>
              </a:ext>
            </a:extLst>
          </p:cNvPr>
          <p:cNvSpPr>
            <a:spLocks/>
          </p:cNvSpPr>
          <p:nvPr/>
        </p:nvSpPr>
        <p:spPr>
          <a:xfrm>
            <a:off x="2490626" y="3565337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交付上线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圆角矩形">
            <a:extLst>
              <a:ext uri="{FF2B5EF4-FFF2-40B4-BE49-F238E27FC236}">
                <a16:creationId xmlns:a16="http://schemas.microsoft.com/office/drawing/2014/main" id="{A0C6CF1B-1B3C-4541-94B7-92B53B6F1618}"/>
              </a:ext>
            </a:extLst>
          </p:cNvPr>
          <p:cNvSpPr>
            <a:spLocks/>
          </p:cNvSpPr>
          <p:nvPr/>
        </p:nvSpPr>
        <p:spPr>
          <a:xfrm>
            <a:off x="6971659" y="997527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前后端对接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左箭头">
            <a:extLst>
              <a:ext uri="{FF2B5EF4-FFF2-40B4-BE49-F238E27FC236}">
                <a16:creationId xmlns:a16="http://schemas.microsoft.com/office/drawing/2014/main" id="{88D6B61C-CD96-42C9-9962-69713A9488D0}"/>
              </a:ext>
            </a:extLst>
          </p:cNvPr>
          <p:cNvSpPr>
            <a:spLocks/>
          </p:cNvSpPr>
          <p:nvPr/>
        </p:nvSpPr>
        <p:spPr>
          <a:xfrm rot="10800000">
            <a:off x="2125410" y="1260123"/>
            <a:ext cx="347343" cy="112348"/>
          </a:xfrm>
          <a:prstGeom prst="leftArrow">
            <a:avLst>
              <a:gd name="adj1" fmla="val 0"/>
              <a:gd name="adj2" fmla="val 188549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" name="左箭头">
            <a:extLst>
              <a:ext uri="{FF2B5EF4-FFF2-40B4-BE49-F238E27FC236}">
                <a16:creationId xmlns:a16="http://schemas.microsoft.com/office/drawing/2014/main" id="{437E814D-ABD4-4E3C-BE09-88122BD96DA6}"/>
              </a:ext>
            </a:extLst>
          </p:cNvPr>
          <p:cNvSpPr>
            <a:spLocks/>
          </p:cNvSpPr>
          <p:nvPr/>
        </p:nvSpPr>
        <p:spPr>
          <a:xfrm rot="10800000">
            <a:off x="4361058" y="1278483"/>
            <a:ext cx="347343" cy="112348"/>
          </a:xfrm>
          <a:prstGeom prst="leftArrow">
            <a:avLst>
              <a:gd name="adj1" fmla="val 0"/>
              <a:gd name="adj2" fmla="val 188549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7" name="左箭头">
            <a:extLst>
              <a:ext uri="{FF2B5EF4-FFF2-40B4-BE49-F238E27FC236}">
                <a16:creationId xmlns:a16="http://schemas.microsoft.com/office/drawing/2014/main" id="{C5DFD62F-3953-4A6B-9A1A-375A5129DC75}"/>
              </a:ext>
            </a:extLst>
          </p:cNvPr>
          <p:cNvSpPr>
            <a:spLocks/>
          </p:cNvSpPr>
          <p:nvPr/>
        </p:nvSpPr>
        <p:spPr>
          <a:xfrm rot="10800000">
            <a:off x="6595363" y="1278483"/>
            <a:ext cx="347343" cy="112348"/>
          </a:xfrm>
          <a:prstGeom prst="leftArrow">
            <a:avLst>
              <a:gd name="adj1" fmla="val 0"/>
              <a:gd name="adj2" fmla="val 188549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9" name="左箭头">
            <a:extLst>
              <a:ext uri="{FF2B5EF4-FFF2-40B4-BE49-F238E27FC236}">
                <a16:creationId xmlns:a16="http://schemas.microsoft.com/office/drawing/2014/main" id="{C1F94EF3-AB07-4FCB-9260-A5C3206DC00C}"/>
              </a:ext>
            </a:extLst>
          </p:cNvPr>
          <p:cNvSpPr>
            <a:spLocks/>
          </p:cNvSpPr>
          <p:nvPr/>
        </p:nvSpPr>
        <p:spPr>
          <a:xfrm>
            <a:off x="6615074" y="2549553"/>
            <a:ext cx="347343" cy="112348"/>
          </a:xfrm>
          <a:prstGeom prst="leftArrow">
            <a:avLst>
              <a:gd name="adj1" fmla="val 0"/>
              <a:gd name="adj2" fmla="val 188549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0" name="左箭头">
            <a:extLst>
              <a:ext uri="{FF2B5EF4-FFF2-40B4-BE49-F238E27FC236}">
                <a16:creationId xmlns:a16="http://schemas.microsoft.com/office/drawing/2014/main" id="{4E23F627-63F9-4587-92BC-B730FCEC8A5D}"/>
              </a:ext>
            </a:extLst>
          </p:cNvPr>
          <p:cNvSpPr>
            <a:spLocks/>
          </p:cNvSpPr>
          <p:nvPr/>
        </p:nvSpPr>
        <p:spPr>
          <a:xfrm>
            <a:off x="4361057" y="2549553"/>
            <a:ext cx="347343" cy="112348"/>
          </a:xfrm>
          <a:prstGeom prst="leftArrow">
            <a:avLst>
              <a:gd name="adj1" fmla="val 0"/>
              <a:gd name="adj2" fmla="val 188549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1" name="左箭头">
            <a:extLst>
              <a:ext uri="{FF2B5EF4-FFF2-40B4-BE49-F238E27FC236}">
                <a16:creationId xmlns:a16="http://schemas.microsoft.com/office/drawing/2014/main" id="{A21BBC0C-27B2-4677-B218-3C573AA69F0C}"/>
              </a:ext>
            </a:extLst>
          </p:cNvPr>
          <p:cNvSpPr>
            <a:spLocks/>
          </p:cNvSpPr>
          <p:nvPr/>
        </p:nvSpPr>
        <p:spPr>
          <a:xfrm>
            <a:off x="2119099" y="2549553"/>
            <a:ext cx="347343" cy="112348"/>
          </a:xfrm>
          <a:prstGeom prst="leftArrow">
            <a:avLst>
              <a:gd name="adj1" fmla="val 0"/>
              <a:gd name="adj2" fmla="val 188549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2" name="左箭头">
            <a:extLst>
              <a:ext uri="{FF2B5EF4-FFF2-40B4-BE49-F238E27FC236}">
                <a16:creationId xmlns:a16="http://schemas.microsoft.com/office/drawing/2014/main" id="{8E25AC29-3791-4B84-8B96-F3255FDEFA76}"/>
              </a:ext>
            </a:extLst>
          </p:cNvPr>
          <p:cNvSpPr>
            <a:spLocks/>
          </p:cNvSpPr>
          <p:nvPr/>
        </p:nvSpPr>
        <p:spPr>
          <a:xfrm rot="10800000">
            <a:off x="2143283" y="3833013"/>
            <a:ext cx="347343" cy="112348"/>
          </a:xfrm>
          <a:prstGeom prst="leftArrow">
            <a:avLst>
              <a:gd name="adj1" fmla="val 0"/>
              <a:gd name="adj2" fmla="val 188549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3" name="左箭头">
            <a:extLst>
              <a:ext uri="{FF2B5EF4-FFF2-40B4-BE49-F238E27FC236}">
                <a16:creationId xmlns:a16="http://schemas.microsoft.com/office/drawing/2014/main" id="{A2CE58F6-7353-460B-A8D4-4CE95858D0DF}"/>
              </a:ext>
            </a:extLst>
          </p:cNvPr>
          <p:cNvSpPr>
            <a:spLocks/>
          </p:cNvSpPr>
          <p:nvPr/>
        </p:nvSpPr>
        <p:spPr>
          <a:xfrm rot="16200000">
            <a:off x="959818" y="3196761"/>
            <a:ext cx="456648" cy="101392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76670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"/>
    </mc:Choice>
    <mc:Fallback xmlns="">
      <p:transition spd="slow" advTm="1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">
            <a:extLst>
              <a:ext uri="{FF2B5EF4-FFF2-40B4-BE49-F238E27FC236}">
                <a16:creationId xmlns:a16="http://schemas.microsoft.com/office/drawing/2014/main" id="{9C398C7D-81F8-4C18-8657-AAA29444C83A}"/>
              </a:ext>
            </a:extLst>
          </p:cNvPr>
          <p:cNvSpPr>
            <a:spLocks/>
          </p:cNvSpPr>
          <p:nvPr/>
        </p:nvSpPr>
        <p:spPr>
          <a:xfrm>
            <a:off x="251520" y="998417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提出需求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左箭头">
            <a:extLst>
              <a:ext uri="{FF2B5EF4-FFF2-40B4-BE49-F238E27FC236}">
                <a16:creationId xmlns:a16="http://schemas.microsoft.com/office/drawing/2014/main" id="{B43FF78D-8080-4176-A034-0214908823B9}"/>
              </a:ext>
            </a:extLst>
          </p:cNvPr>
          <p:cNvSpPr>
            <a:spLocks/>
          </p:cNvSpPr>
          <p:nvPr/>
        </p:nvSpPr>
        <p:spPr>
          <a:xfrm rot="16200000">
            <a:off x="7679959" y="1915530"/>
            <a:ext cx="456648" cy="101392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" name="圆角矩形">
            <a:extLst>
              <a:ext uri="{FF2B5EF4-FFF2-40B4-BE49-F238E27FC236}">
                <a16:creationId xmlns:a16="http://schemas.microsoft.com/office/drawing/2014/main" id="{3C480769-7653-4260-B4D7-17C2DB495128}"/>
              </a:ext>
            </a:extLst>
          </p:cNvPr>
          <p:cNvSpPr>
            <a:spLocks/>
          </p:cNvSpPr>
          <p:nvPr/>
        </p:nvSpPr>
        <p:spPr>
          <a:xfrm>
            <a:off x="2490627" y="1010807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约定</a:t>
            </a: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接口规范</a:t>
            </a:r>
            <a:endParaRPr lang="en-US" altLang="zh-CN" sz="2000" b="1" u="none" strike="noStrike" kern="1200" cap="none" spc="0" baseline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数据格式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圆角矩形">
            <a:extLst>
              <a:ext uri="{FF2B5EF4-FFF2-40B4-BE49-F238E27FC236}">
                <a16:creationId xmlns:a16="http://schemas.microsoft.com/office/drawing/2014/main" id="{8A0BB787-113E-42F6-9571-BE5227EB2B2B}"/>
              </a:ext>
            </a:extLst>
          </p:cNvPr>
          <p:cNvSpPr>
            <a:spLocks/>
          </p:cNvSpPr>
          <p:nvPr/>
        </p:nvSpPr>
        <p:spPr>
          <a:xfrm>
            <a:off x="4729734" y="993648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前后端</a:t>
            </a:r>
            <a:endParaRPr lang="en-US" altLang="zh-CN" sz="2000" b="1" u="none" strike="noStrike" kern="1200" cap="none" spc="0" baseline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并行开发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圆角矩形">
            <a:extLst>
              <a:ext uri="{FF2B5EF4-FFF2-40B4-BE49-F238E27FC236}">
                <a16:creationId xmlns:a16="http://schemas.microsoft.com/office/drawing/2014/main" id="{796CAB3D-9FB6-4303-982B-FC9E101CB441}"/>
              </a:ext>
            </a:extLst>
          </p:cNvPr>
          <p:cNvSpPr>
            <a:spLocks/>
          </p:cNvSpPr>
          <p:nvPr/>
        </p:nvSpPr>
        <p:spPr>
          <a:xfrm>
            <a:off x="6971659" y="2281877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前端调试效果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圆角矩形">
            <a:extLst>
              <a:ext uri="{FF2B5EF4-FFF2-40B4-BE49-F238E27FC236}">
                <a16:creationId xmlns:a16="http://schemas.microsoft.com/office/drawing/2014/main" id="{E87768CE-85C0-4F62-BD92-998D0A6AC567}"/>
              </a:ext>
            </a:extLst>
          </p:cNvPr>
          <p:cNvSpPr>
            <a:spLocks/>
          </p:cNvSpPr>
          <p:nvPr/>
        </p:nvSpPr>
        <p:spPr>
          <a:xfrm>
            <a:off x="4729734" y="3566227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交付上线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圆角矩形">
            <a:extLst>
              <a:ext uri="{FF2B5EF4-FFF2-40B4-BE49-F238E27FC236}">
                <a16:creationId xmlns:a16="http://schemas.microsoft.com/office/drawing/2014/main" id="{F0889641-CA1F-46CA-B1B1-2638EC7C44B9}"/>
              </a:ext>
            </a:extLst>
          </p:cNvPr>
          <p:cNvSpPr>
            <a:spLocks/>
          </p:cNvSpPr>
          <p:nvPr/>
        </p:nvSpPr>
        <p:spPr>
          <a:xfrm>
            <a:off x="6968842" y="3566227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集成成功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圆角矩形">
            <a:extLst>
              <a:ext uri="{FF2B5EF4-FFF2-40B4-BE49-F238E27FC236}">
                <a16:creationId xmlns:a16="http://schemas.microsoft.com/office/drawing/2014/main" id="{A0C6CF1B-1B3C-4541-94B7-92B53B6F1618}"/>
              </a:ext>
            </a:extLst>
          </p:cNvPr>
          <p:cNvSpPr>
            <a:spLocks/>
          </p:cNvSpPr>
          <p:nvPr/>
        </p:nvSpPr>
        <p:spPr>
          <a:xfrm>
            <a:off x="6971659" y="997527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前后端对接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左箭头">
            <a:extLst>
              <a:ext uri="{FF2B5EF4-FFF2-40B4-BE49-F238E27FC236}">
                <a16:creationId xmlns:a16="http://schemas.microsoft.com/office/drawing/2014/main" id="{88D6B61C-CD96-42C9-9962-69713A9488D0}"/>
              </a:ext>
            </a:extLst>
          </p:cNvPr>
          <p:cNvSpPr>
            <a:spLocks/>
          </p:cNvSpPr>
          <p:nvPr/>
        </p:nvSpPr>
        <p:spPr>
          <a:xfrm rot="10800000">
            <a:off x="2125410" y="1260123"/>
            <a:ext cx="347343" cy="112348"/>
          </a:xfrm>
          <a:prstGeom prst="leftArrow">
            <a:avLst>
              <a:gd name="adj1" fmla="val 0"/>
              <a:gd name="adj2" fmla="val 188549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" name="左箭头">
            <a:extLst>
              <a:ext uri="{FF2B5EF4-FFF2-40B4-BE49-F238E27FC236}">
                <a16:creationId xmlns:a16="http://schemas.microsoft.com/office/drawing/2014/main" id="{437E814D-ABD4-4E3C-BE09-88122BD96DA6}"/>
              </a:ext>
            </a:extLst>
          </p:cNvPr>
          <p:cNvSpPr>
            <a:spLocks/>
          </p:cNvSpPr>
          <p:nvPr/>
        </p:nvSpPr>
        <p:spPr>
          <a:xfrm rot="10800000">
            <a:off x="4361058" y="1278483"/>
            <a:ext cx="347343" cy="112348"/>
          </a:xfrm>
          <a:prstGeom prst="leftArrow">
            <a:avLst>
              <a:gd name="adj1" fmla="val 0"/>
              <a:gd name="adj2" fmla="val 188549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7" name="左箭头">
            <a:extLst>
              <a:ext uri="{FF2B5EF4-FFF2-40B4-BE49-F238E27FC236}">
                <a16:creationId xmlns:a16="http://schemas.microsoft.com/office/drawing/2014/main" id="{C5DFD62F-3953-4A6B-9A1A-375A5129DC75}"/>
              </a:ext>
            </a:extLst>
          </p:cNvPr>
          <p:cNvSpPr>
            <a:spLocks/>
          </p:cNvSpPr>
          <p:nvPr/>
        </p:nvSpPr>
        <p:spPr>
          <a:xfrm rot="10800000">
            <a:off x="6595363" y="1278483"/>
            <a:ext cx="347343" cy="112348"/>
          </a:xfrm>
          <a:prstGeom prst="leftArrow">
            <a:avLst>
              <a:gd name="adj1" fmla="val 0"/>
              <a:gd name="adj2" fmla="val 188549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2" name="左箭头">
            <a:extLst>
              <a:ext uri="{FF2B5EF4-FFF2-40B4-BE49-F238E27FC236}">
                <a16:creationId xmlns:a16="http://schemas.microsoft.com/office/drawing/2014/main" id="{8E25AC29-3791-4B84-8B96-F3255FDEFA76}"/>
              </a:ext>
            </a:extLst>
          </p:cNvPr>
          <p:cNvSpPr>
            <a:spLocks/>
          </p:cNvSpPr>
          <p:nvPr/>
        </p:nvSpPr>
        <p:spPr>
          <a:xfrm>
            <a:off x="6621499" y="3833903"/>
            <a:ext cx="347343" cy="112348"/>
          </a:xfrm>
          <a:prstGeom prst="leftArrow">
            <a:avLst>
              <a:gd name="adj1" fmla="val 0"/>
              <a:gd name="adj2" fmla="val 188549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3" name="左箭头">
            <a:extLst>
              <a:ext uri="{FF2B5EF4-FFF2-40B4-BE49-F238E27FC236}">
                <a16:creationId xmlns:a16="http://schemas.microsoft.com/office/drawing/2014/main" id="{A2CE58F6-7353-460B-A8D4-4CE95858D0DF}"/>
              </a:ext>
            </a:extLst>
          </p:cNvPr>
          <p:cNvSpPr>
            <a:spLocks/>
          </p:cNvSpPr>
          <p:nvPr/>
        </p:nvSpPr>
        <p:spPr>
          <a:xfrm rot="16200000">
            <a:off x="7727838" y="3194532"/>
            <a:ext cx="456648" cy="101392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16267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"/>
    </mc:Choice>
    <mc:Fallback xmlns="">
      <p:transition spd="slow" advTm="1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ue + SpringCloud前后端分离项目3个月项目实战经验分享(下) - RestlessMan">
            <a:extLst>
              <a:ext uri="{FF2B5EF4-FFF2-40B4-BE49-F238E27FC236}">
                <a16:creationId xmlns:a16="http://schemas.microsoft.com/office/drawing/2014/main" id="{EC13989E-C8AE-4018-8A02-DBA5C133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09" y="832879"/>
            <a:ext cx="6381582" cy="347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95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"/>
    </mc:Choice>
    <mc:Fallback xmlns="">
      <p:transition spd="slow" advTm="13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>
            <a:extLst>
              <a:ext uri="{FF2B5EF4-FFF2-40B4-BE49-F238E27FC236}">
                <a16:creationId xmlns:a16="http://schemas.microsoft.com/office/drawing/2014/main" id="{F3F2A3B1-6C1D-43F5-86CE-6FE8D96AB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37" y="1519540"/>
            <a:ext cx="4764725" cy="2104420"/>
          </a:xfrm>
          <a:prstGeom prst="rect">
            <a:avLst/>
          </a:prstGeom>
        </p:spPr>
      </p:pic>
      <p:sp>
        <p:nvSpPr>
          <p:cNvPr id="7" name="圆角矩形">
            <a:extLst>
              <a:ext uri="{FF2B5EF4-FFF2-40B4-BE49-F238E27FC236}">
                <a16:creationId xmlns:a16="http://schemas.microsoft.com/office/drawing/2014/main" id="{16DD09A2-BCD3-4B5B-8EC0-AF443BA7CC17}"/>
              </a:ext>
            </a:extLst>
          </p:cNvPr>
          <p:cNvSpPr>
            <a:spLocks/>
          </p:cNvSpPr>
          <p:nvPr/>
        </p:nvSpPr>
        <p:spPr>
          <a:xfrm>
            <a:off x="251520" y="1995686"/>
            <a:ext cx="2016124" cy="1152128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Django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右箭头">
            <a:extLst>
              <a:ext uri="{FF2B5EF4-FFF2-40B4-BE49-F238E27FC236}">
                <a16:creationId xmlns:a16="http://schemas.microsoft.com/office/drawing/2014/main" id="{BAFF6ABB-DFA1-4804-9A8B-C22239CB5D3F}"/>
              </a:ext>
            </a:extLst>
          </p:cNvPr>
          <p:cNvSpPr>
            <a:spLocks/>
          </p:cNvSpPr>
          <p:nvPr/>
        </p:nvSpPr>
        <p:spPr>
          <a:xfrm>
            <a:off x="2267644" y="1671650"/>
            <a:ext cx="575380" cy="1836204"/>
          </a:xfrm>
          <a:prstGeom prst="rightArrow">
            <a:avLst>
              <a:gd name="adj1" fmla="val 0"/>
              <a:gd name="adj2" fmla="val 818188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" name="圆角矩形">
            <a:extLst>
              <a:ext uri="{FF2B5EF4-FFF2-40B4-BE49-F238E27FC236}">
                <a16:creationId xmlns:a16="http://schemas.microsoft.com/office/drawing/2014/main" id="{EA50090F-9B67-496A-B19A-C5EE38800C3B}"/>
              </a:ext>
            </a:extLst>
          </p:cNvPr>
          <p:cNvSpPr>
            <a:spLocks/>
          </p:cNvSpPr>
          <p:nvPr/>
        </p:nvSpPr>
        <p:spPr>
          <a:xfrm>
            <a:off x="6876356" y="1995686"/>
            <a:ext cx="2016124" cy="1152128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RESTful API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右箭头">
            <a:extLst>
              <a:ext uri="{FF2B5EF4-FFF2-40B4-BE49-F238E27FC236}">
                <a16:creationId xmlns:a16="http://schemas.microsoft.com/office/drawing/2014/main" id="{CBC83894-5C7E-450B-B67A-B9ECF9DE7973}"/>
              </a:ext>
            </a:extLst>
          </p:cNvPr>
          <p:cNvSpPr>
            <a:spLocks/>
          </p:cNvSpPr>
          <p:nvPr/>
        </p:nvSpPr>
        <p:spPr>
          <a:xfrm rot="10800000">
            <a:off x="6300979" y="1671650"/>
            <a:ext cx="575380" cy="1836204"/>
          </a:xfrm>
          <a:prstGeom prst="rightArrow">
            <a:avLst>
              <a:gd name="adj1" fmla="val 0"/>
              <a:gd name="adj2" fmla="val 818188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9857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"/>
    </mc:Choice>
    <mc:Fallback xmlns="">
      <p:transition spd="slow" advTm="1327"/>
    </mc:Fallback>
  </mc:AlternateContent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2911</TotalTime>
  <Words>373</Words>
  <Application>Microsoft Office PowerPoint</Application>
  <PresentationFormat>On-screen Show (16:9)</PresentationFormat>
  <Paragraphs>80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廖 高祥</cp:lastModifiedBy>
  <cp:revision>160</cp:revision>
  <dcterms:created xsi:type="dcterms:W3CDTF">2016-04-25T01:54:29Z</dcterms:created>
  <dcterms:modified xsi:type="dcterms:W3CDTF">2020-05-20T10:40:34Z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