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1" r:id="rId4"/>
    <p:sldId id="276" r:id="rId5"/>
    <p:sldId id="278" r:id="rId6"/>
    <p:sldId id="277" r:id="rId7"/>
    <p:sldId id="279" r:id="rId8"/>
    <p:sldId id="280" r:id="rId9"/>
    <p:sldId id="275" r:id="rId10"/>
    <p:sldId id="282" r:id="rId11"/>
    <p:sldId id="281" r:id="rId12"/>
    <p:sldId id="272" r:id="rId13"/>
    <p:sldId id="273" r:id="rId14"/>
    <p:sldId id="274" r:id="rId15"/>
    <p:sldId id="268" r:id="rId16"/>
    <p:sldId id="270" r:id="rId17"/>
    <p:sldId id="259" r:id="rId1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Stats-service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B6-4130-89D1-69EBFF2C26D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B6-4130-89D1-69EBFF2C26D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B6-4130-89D1-69EBFF2C26D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B6-4130-89D1-69EBFF2C26D6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6-496B-89FA-DDDDFA167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315331398055054"/>
          <c:y val="0.33470319885575939"/>
          <c:w val="0.55226656117046113"/>
          <c:h val="0.653667595171773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Ad-service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Category-service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Image-service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Search-service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User-service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Marvin</c:v>
                </c:pt>
                <c:pt idx="2">
                  <c:v>Corentin</c:v>
                </c:pt>
                <c:pt idx="3">
                  <c:v>Romain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45</c:v>
                </c:pt>
                <c:pt idx="2">
                  <c:v>60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Frontend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1459189239527235"/>
          <c:y val="0.23859550561797752"/>
          <c:w val="0.35306473385183035"/>
          <c:h val="0.44695080951959659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137-4D6F-86A6-B1C9FB5FA32B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137-4D6F-86A6-B1C9FB5FA32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137-4D6F-86A6-B1C9FB5FA32B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137-4D6F-86A6-B1C9FB5FA32B}"/>
              </c:ext>
            </c:extLst>
          </c:dPt>
          <c:cat>
            <c:strRef>
              <c:f>Feuil1!$A$2:$A$5</c:f>
              <c:strCache>
                <c:ptCount val="4"/>
                <c:pt idx="0">
                  <c:v>Adrien</c:v>
                </c:pt>
                <c:pt idx="1">
                  <c:v>Raph</c:v>
                </c:pt>
                <c:pt idx="2">
                  <c:v>Corentin</c:v>
                </c:pt>
                <c:pt idx="3">
                  <c:v>Heloy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37-4D6F-86A6-B1C9FB5FA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CDDB0FA-6CF7-4CAA-A561-7DD6E1AB5F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A6E19E-DD27-4EFF-85D5-F8FF3B09F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0490A-3AB4-4545-890D-9B69B9ECE9D1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0EDAA0-A37C-4ECF-8CDF-45040CE181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495A83-E18F-40E5-8940-F8821C3ECC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E201-8C62-4D27-BB22-229248BD4B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06841-B728-411F-807E-BFC6F9D2BED9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D39C-F8B3-4D69-BDD0-32C0CDC112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919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32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B3E0472-6433-4EFA-B47E-D42750731580}" type="slidenum">
              <a:rPr lang="fr-CH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LevelCliquez pour modifier les styles du texte du masque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A7DC9C-83A3-4A7C-BF23-93E76F3940C2}" type="slidenum">
              <a:rPr lang="fr-CH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703880" y="1404000"/>
            <a:ext cx="9143640" cy="989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UniShare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703880" y="34290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Agility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Marvin Fourastié - Corentin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Bugnot</a:t>
            </a: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 - Adrien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Razurel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  <a:p>
            <a:pPr algn="ctr">
              <a:lnSpc>
                <a:spcPct val="100000"/>
              </a:lnSpc>
            </a:pP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Raphaël Lutz - Romain Bigot -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Heloy</a:t>
            </a:r>
            <a:r>
              <a:rPr lang="fr-CH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 </a:t>
            </a:r>
            <a:r>
              <a:rPr lang="fr-CH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wis721 Lt BT"/>
              </a:rPr>
              <a:t>Estevanin</a:t>
            </a:r>
            <a:endParaRPr lang="fr-CH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wis721 Lt BT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2212AB-AFCA-40E4-8C0A-911CA2B0BA35}"/>
              </a:ext>
            </a:extLst>
          </p:cNvPr>
          <p:cNvSpPr txBox="1"/>
          <p:nvPr/>
        </p:nvSpPr>
        <p:spPr>
          <a:xfrm>
            <a:off x="4775200" y="26566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68240-DF22-4917-BCFA-3E64748A37D6}"/>
              </a:ext>
            </a:extLst>
          </p:cNvPr>
          <p:cNvSpPr txBox="1"/>
          <p:nvPr/>
        </p:nvSpPr>
        <p:spPr>
          <a:xfrm>
            <a:off x="1938867" y="956733"/>
            <a:ext cx="657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Comment ca </a:t>
            </a:r>
            <a:r>
              <a:rPr lang="en-GB" dirty="0" err="1"/>
              <a:t>s’est</a:t>
            </a:r>
            <a:r>
              <a:rPr lang="en-GB" dirty="0"/>
              <a:t> </a:t>
            </a:r>
            <a:r>
              <a:rPr lang="en-GB" dirty="0" err="1"/>
              <a:t>passe</a:t>
            </a:r>
            <a:r>
              <a:rPr lang="en-GB" dirty="0"/>
              <a:t> :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Backend difficile au debut</a:t>
            </a:r>
          </a:p>
          <a:p>
            <a:pPr marL="285750" indent="-285750">
              <a:buFontTx/>
              <a:buChar char="-"/>
            </a:pPr>
            <a:r>
              <a:rPr lang="en-GB" dirty="0"/>
              <a:t>Frontend difficile a la fin</a:t>
            </a:r>
          </a:p>
          <a:p>
            <a:pPr marL="285750" indent="-285750">
              <a:buFontTx/>
              <a:buChar char="-"/>
            </a:pPr>
            <a:r>
              <a:rPr lang="en-GB" dirty="0"/>
              <a:t>Dur de tout </a:t>
            </a:r>
            <a:r>
              <a:rPr lang="en-GB" dirty="0" err="1"/>
              <a:t>finaliser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 err="1"/>
              <a:t>Problemes</a:t>
            </a:r>
            <a:r>
              <a:rPr lang="en-GB" dirty="0"/>
              <a:t> :</a:t>
            </a:r>
          </a:p>
          <a:p>
            <a:pPr marL="285750" indent="-285750">
              <a:buFontTx/>
              <a:buChar char="-"/>
            </a:pPr>
            <a:r>
              <a:rPr lang="en-GB" dirty="0"/>
              <a:t>Setup des test </a:t>
            </a:r>
            <a:r>
              <a:rPr lang="en-GB" dirty="0" err="1"/>
              <a:t>d’integrations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Manque</a:t>
            </a:r>
            <a:r>
              <a:rPr lang="en-GB" dirty="0"/>
              <a:t> de temps pour le chat (</a:t>
            </a:r>
            <a:r>
              <a:rPr lang="en-GB" dirty="0" err="1"/>
              <a:t>mais</a:t>
            </a:r>
            <a:r>
              <a:rPr lang="en-GB" dirty="0"/>
              <a:t> pas necessaire)</a:t>
            </a:r>
          </a:p>
          <a:p>
            <a:pPr marL="285750" indent="-285750">
              <a:buFontTx/>
              <a:buChar char="-"/>
            </a:pPr>
            <a:r>
              <a:rPr lang="en-GB" dirty="0"/>
              <a:t>Bug de frontend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47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68240-DF22-4917-BCFA-3E64748A37D6}"/>
              </a:ext>
            </a:extLst>
          </p:cNvPr>
          <p:cNvSpPr txBox="1"/>
          <p:nvPr/>
        </p:nvSpPr>
        <p:spPr>
          <a:xfrm>
            <a:off x="1665502" y="1000681"/>
            <a:ext cx="657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76F863A8-CF77-45C5-B5B8-8B9398603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101066"/>
              </p:ext>
            </p:extLst>
          </p:nvPr>
        </p:nvGraphicFramePr>
        <p:xfrm>
          <a:off x="8907229" y="4596243"/>
          <a:ext cx="1316951" cy="109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BB14B861-5CE8-48A7-B87B-5B7CCC331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277431"/>
              </p:ext>
            </p:extLst>
          </p:nvPr>
        </p:nvGraphicFramePr>
        <p:xfrm>
          <a:off x="1299593" y="1008362"/>
          <a:ext cx="3310466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0FC589C3-584E-439E-A011-9DA49F343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257629"/>
              </p:ext>
            </p:extLst>
          </p:nvPr>
        </p:nvGraphicFramePr>
        <p:xfrm>
          <a:off x="8719519" y="1006922"/>
          <a:ext cx="3009321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C634672C-B714-40B0-9AE6-DCE6AB06F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812542"/>
              </p:ext>
            </p:extLst>
          </p:nvPr>
        </p:nvGraphicFramePr>
        <p:xfrm>
          <a:off x="1299593" y="4112535"/>
          <a:ext cx="3310466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DC88B257-000F-4814-9F6F-B0AFE8878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180674"/>
              </p:ext>
            </p:extLst>
          </p:nvPr>
        </p:nvGraphicFramePr>
        <p:xfrm>
          <a:off x="4804124" y="4112535"/>
          <a:ext cx="3310466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B8E6E69-B82E-43C7-A7CC-661E61DF4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760297"/>
              </p:ext>
            </p:extLst>
          </p:nvPr>
        </p:nvGraphicFramePr>
        <p:xfrm>
          <a:off x="4949754" y="1008362"/>
          <a:ext cx="3075767" cy="2059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Titre 5">
            <a:extLst>
              <a:ext uri="{FF2B5EF4-FFF2-40B4-BE49-F238E27FC236}">
                <a16:creationId xmlns:a16="http://schemas.microsoft.com/office/drawing/2014/main" id="{E0C500F5-4E7F-4B22-BAA1-06E79D66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91693"/>
          </a:xfrm>
        </p:spPr>
        <p:txBody>
          <a:bodyPr/>
          <a:lstStyle/>
          <a:p>
            <a:r>
              <a:rPr lang="fr-FR" dirty="0"/>
              <a:t>	</a:t>
            </a:r>
            <a:r>
              <a:rPr lang="fr-FR" dirty="0">
                <a:latin typeface="Swis721 Md BT"/>
              </a:rPr>
              <a:t>Contributions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1059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2212AB-AFCA-40E4-8C0A-911CA2B0BA35}"/>
              </a:ext>
            </a:extLst>
          </p:cNvPr>
          <p:cNvSpPr txBox="1"/>
          <p:nvPr/>
        </p:nvSpPr>
        <p:spPr>
          <a:xfrm>
            <a:off x="4775200" y="26566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Statistiques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68240-DF22-4917-BCFA-3E64748A37D6}"/>
              </a:ext>
            </a:extLst>
          </p:cNvPr>
          <p:cNvSpPr txBox="1"/>
          <p:nvPr/>
        </p:nvSpPr>
        <p:spPr>
          <a:xfrm>
            <a:off x="1938867" y="956733"/>
            <a:ext cx="657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BC589-4734-4E93-BCAC-D6ED5520A93E}"/>
              </a:ext>
            </a:extLst>
          </p:cNvPr>
          <p:cNvSpPr txBox="1"/>
          <p:nvPr/>
        </p:nvSpPr>
        <p:spPr>
          <a:xfrm>
            <a:off x="7044267" y="36200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FRONTEND</a:t>
            </a:r>
          </a:p>
          <a:p>
            <a:endParaRPr lang="en-GB" dirty="0"/>
          </a:p>
        </p:txBody>
      </p: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BB14B861-5CE8-48A7-B87B-5B7CCC331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518319"/>
              </p:ext>
            </p:extLst>
          </p:nvPr>
        </p:nvGraphicFramePr>
        <p:xfrm>
          <a:off x="3768603" y="975022"/>
          <a:ext cx="5726377" cy="5209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8612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2212AB-AFCA-40E4-8C0A-911CA2B0BA35}"/>
              </a:ext>
            </a:extLst>
          </p:cNvPr>
          <p:cNvSpPr txBox="1"/>
          <p:nvPr/>
        </p:nvSpPr>
        <p:spPr>
          <a:xfrm>
            <a:off x="4775199" y="265668"/>
            <a:ext cx="388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Coverage (pour </a:t>
            </a:r>
            <a:r>
              <a:rPr lang="en-GB" dirty="0" err="1"/>
              <a:t>chaque</a:t>
            </a:r>
            <a:r>
              <a:rPr lang="en-GB" dirty="0"/>
              <a:t> service ?)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68240-DF22-4917-BCFA-3E64748A37D6}"/>
              </a:ext>
            </a:extLst>
          </p:cNvPr>
          <p:cNvSpPr txBox="1"/>
          <p:nvPr/>
        </p:nvSpPr>
        <p:spPr>
          <a:xfrm>
            <a:off x="1938867" y="956733"/>
            <a:ext cx="657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153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Image 111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115" name="TextShape 4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5C51F5-F904-4995-AF98-0A41F1828295}"/>
              </a:ext>
            </a:extLst>
          </p:cNvPr>
          <p:cNvSpPr txBox="1"/>
          <p:nvPr/>
        </p:nvSpPr>
        <p:spPr>
          <a:xfrm>
            <a:off x="4876800" y="3075057"/>
            <a:ext cx="345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wis721 Lt BT"/>
              </a:rPr>
              <a:t>Démonstration</a:t>
            </a:r>
            <a:endParaRPr lang="fr-FR" dirty="0">
              <a:latin typeface="Swis721 Lt BT"/>
            </a:endParaRPr>
          </a:p>
        </p:txBody>
      </p:sp>
    </p:spTree>
    <p:extLst>
      <p:ext uri="{BB962C8B-B14F-4D97-AF65-F5344CB8AC3E}">
        <p14:creationId xmlns:p14="http://schemas.microsoft.com/office/powerpoint/2010/main" val="2906808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15" name="Organigramme : Alternative 14">
            <a:extLst>
              <a:ext uri="{FF2B5EF4-FFF2-40B4-BE49-F238E27FC236}">
                <a16:creationId xmlns:a16="http://schemas.microsoft.com/office/drawing/2014/main" id="{FC562591-CCEC-49DC-9774-93D5D576F7CE}"/>
              </a:ext>
            </a:extLst>
          </p:cNvPr>
          <p:cNvSpPr/>
          <p:nvPr/>
        </p:nvSpPr>
        <p:spPr>
          <a:xfrm>
            <a:off x="2226730" y="2448200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B5735BB7-3A25-44F1-A631-CB15B42EF415}"/>
              </a:ext>
            </a:extLst>
          </p:cNvPr>
          <p:cNvSpPr/>
          <p:nvPr/>
        </p:nvSpPr>
        <p:spPr>
          <a:xfrm>
            <a:off x="7704360" y="1347533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</a:t>
            </a:r>
          </a:p>
        </p:txBody>
      </p:sp>
      <p:sp>
        <p:nvSpPr>
          <p:cNvPr id="22" name="Organigramme : Alternative 21">
            <a:extLst>
              <a:ext uri="{FF2B5EF4-FFF2-40B4-BE49-F238E27FC236}">
                <a16:creationId xmlns:a16="http://schemas.microsoft.com/office/drawing/2014/main" id="{CCA98701-7F10-4826-B428-BBE5406CF52E}"/>
              </a:ext>
            </a:extLst>
          </p:cNvPr>
          <p:cNvSpPr/>
          <p:nvPr/>
        </p:nvSpPr>
        <p:spPr>
          <a:xfrm>
            <a:off x="3454707" y="4562020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Stats</a:t>
            </a:r>
          </a:p>
        </p:txBody>
      </p:sp>
      <p:sp>
        <p:nvSpPr>
          <p:cNvPr id="23" name="Organigramme : Alternative 22">
            <a:extLst>
              <a:ext uri="{FF2B5EF4-FFF2-40B4-BE49-F238E27FC236}">
                <a16:creationId xmlns:a16="http://schemas.microsoft.com/office/drawing/2014/main" id="{1C9B17BD-520D-4C69-9B22-3B879515766F}"/>
              </a:ext>
            </a:extLst>
          </p:cNvPr>
          <p:cNvSpPr/>
          <p:nvPr/>
        </p:nvSpPr>
        <p:spPr>
          <a:xfrm>
            <a:off x="5181599" y="366683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0F8387E5-0934-4527-9E4F-CFA2472929CF}"/>
              </a:ext>
            </a:extLst>
          </p:cNvPr>
          <p:cNvSpPr/>
          <p:nvPr/>
        </p:nvSpPr>
        <p:spPr>
          <a:xfrm>
            <a:off x="4965545" y="2295980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</a:t>
            </a:r>
          </a:p>
        </p:txBody>
      </p:sp>
      <p:sp>
        <p:nvSpPr>
          <p:cNvPr id="26" name="Organigramme : Alternative 25">
            <a:extLst>
              <a:ext uri="{FF2B5EF4-FFF2-40B4-BE49-F238E27FC236}">
                <a16:creationId xmlns:a16="http://schemas.microsoft.com/office/drawing/2014/main" id="{ED541FEE-ED91-4BED-9214-5F7CD5394A6F}"/>
              </a:ext>
            </a:extLst>
          </p:cNvPr>
          <p:cNvSpPr/>
          <p:nvPr/>
        </p:nvSpPr>
        <p:spPr>
          <a:xfrm>
            <a:off x="7247466" y="3872654"/>
            <a:ext cx="2065867" cy="1378733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34884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2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Image 94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97" name="TextShape 3"/>
          <p:cNvSpPr txBox="1"/>
          <p:nvPr/>
        </p:nvSpPr>
        <p:spPr>
          <a:xfrm>
            <a:off x="843120" y="626436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D42C5E-05D9-41A0-AF04-DEC185362D22}"/>
              </a:ext>
            </a:extLst>
          </p:cNvPr>
          <p:cNvSpPr txBox="1"/>
          <p:nvPr/>
        </p:nvSpPr>
        <p:spPr>
          <a:xfrm>
            <a:off x="5461002" y="382500"/>
            <a:ext cx="250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Resume</a:t>
            </a:r>
            <a:r>
              <a:rPr lang="fr-FR" dirty="0"/>
              <a:t> / Bilan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2</a:t>
            </a:r>
            <a:endParaRPr lang="fr-CH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pic>
        <p:nvPicPr>
          <p:cNvPr id="6" name="Graphique 5" descr="Tête avec engrenages">
            <a:extLst>
              <a:ext uri="{FF2B5EF4-FFF2-40B4-BE49-F238E27FC236}">
                <a16:creationId xmlns:a16="http://schemas.microsoft.com/office/drawing/2014/main" id="{E5B3506C-D4C5-4EB5-B248-A8533490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400" y="2896623"/>
            <a:ext cx="1158079" cy="115807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B557A17-F527-41F0-8918-574B72A63BBC}"/>
              </a:ext>
            </a:extLst>
          </p:cNvPr>
          <p:cNvGrpSpPr/>
          <p:nvPr/>
        </p:nvGrpSpPr>
        <p:grpSpPr>
          <a:xfrm>
            <a:off x="5837323" y="2803293"/>
            <a:ext cx="1233485" cy="1251409"/>
            <a:chOff x="5921460" y="2971800"/>
            <a:chExt cx="914400" cy="914400"/>
          </a:xfrm>
          <a:solidFill>
            <a:schemeClr val="tx1"/>
          </a:solidFill>
        </p:grpSpPr>
        <p:pic>
          <p:nvPicPr>
            <p:cNvPr id="9" name="Graphique 8" descr="Programmeur">
              <a:extLst>
                <a:ext uri="{FF2B5EF4-FFF2-40B4-BE49-F238E27FC236}">
                  <a16:creationId xmlns:a16="http://schemas.microsoft.com/office/drawing/2014/main" id="{6EAD4CEE-DA65-464E-A03B-142F5CD11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21460" y="2971800"/>
              <a:ext cx="914400" cy="914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3E11CB-101A-46DF-B45B-6C2175AA98B8}"/>
                </a:ext>
              </a:extLst>
            </p:cNvPr>
            <p:cNvSpPr/>
            <p:nvPr/>
          </p:nvSpPr>
          <p:spPr>
            <a:xfrm>
              <a:off x="6231118" y="3572759"/>
              <a:ext cx="263950" cy="188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F26F2FA8-0E6A-4106-A1A1-53686C28E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61" y="2957350"/>
            <a:ext cx="1078419" cy="1078419"/>
          </a:xfrm>
          <a:prstGeom prst="rect">
            <a:avLst/>
          </a:prstGeom>
        </p:spPr>
      </p:pic>
      <p:pic>
        <p:nvPicPr>
          <p:cNvPr id="19" name="Graphique 18" descr="Ligne fléchée : droite">
            <a:extLst>
              <a:ext uri="{FF2B5EF4-FFF2-40B4-BE49-F238E27FC236}">
                <a16:creationId xmlns:a16="http://schemas.microsoft.com/office/drawing/2014/main" id="{BD286C78-2E58-406D-B1B5-8D7E14B22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463201" y="3018462"/>
            <a:ext cx="914400" cy="914400"/>
          </a:xfrm>
          <a:prstGeom prst="rect">
            <a:avLst/>
          </a:prstGeom>
        </p:spPr>
      </p:pic>
      <p:pic>
        <p:nvPicPr>
          <p:cNvPr id="23" name="Graphique 22" descr="Ligne fléchée : droite">
            <a:extLst>
              <a:ext uri="{FF2B5EF4-FFF2-40B4-BE49-F238E27FC236}">
                <a16:creationId xmlns:a16="http://schemas.microsoft.com/office/drawing/2014/main" id="{094C8FBF-60EC-4331-85A7-38965B269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595296" y="3039359"/>
            <a:ext cx="914400" cy="914400"/>
          </a:xfrm>
          <a:prstGeom prst="rect">
            <a:avLst/>
          </a:prstGeom>
        </p:spPr>
      </p:pic>
      <p:sp>
        <p:nvSpPr>
          <p:cNvPr id="20" name="Titre 19">
            <a:extLst>
              <a:ext uri="{FF2B5EF4-FFF2-40B4-BE49-F238E27FC236}">
                <a16:creationId xmlns:a16="http://schemas.microsoft.com/office/drawing/2014/main" id="{D7FF60EF-067A-4B56-A12C-7C3F3182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fr-FR" dirty="0">
                <a:latin typeface="Swis721 Md BT"/>
              </a:rPr>
              <a:t>	Technologies</a:t>
            </a:r>
          </a:p>
        </p:txBody>
      </p:sp>
    </p:spTree>
    <p:extLst>
      <p:ext uri="{BB962C8B-B14F-4D97-AF65-F5344CB8AC3E}">
        <p14:creationId xmlns:p14="http://schemas.microsoft.com/office/powerpoint/2010/main" val="6084964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2</a:t>
            </a:r>
            <a:endParaRPr lang="fr-CH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pic>
        <p:nvPicPr>
          <p:cNvPr id="6" name="Graphique 5" descr="Tête avec engrenages">
            <a:extLst>
              <a:ext uri="{FF2B5EF4-FFF2-40B4-BE49-F238E27FC236}">
                <a16:creationId xmlns:a16="http://schemas.microsoft.com/office/drawing/2014/main" id="{E5B3506C-D4C5-4EB5-B248-A8533490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6660" y="1429964"/>
            <a:ext cx="1158079" cy="1158079"/>
          </a:xfrm>
          <a:prstGeom prst="rect">
            <a:avLst/>
          </a:prstGeom>
        </p:spPr>
      </p:pic>
      <p:pic>
        <p:nvPicPr>
          <p:cNvPr id="8" name="Image 7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C2F542C-1B3D-4959-ADB2-E17BF9B8C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46" y="3255541"/>
            <a:ext cx="583913" cy="5839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6899ACC-1B52-4380-9B94-3C800332D3D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9"/>
          <a:stretch/>
        </p:blipFill>
        <p:spPr>
          <a:xfrm>
            <a:off x="3777290" y="4646160"/>
            <a:ext cx="583913" cy="78187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2C2C5B-2577-4AE7-AFF1-39816B9015A1}"/>
              </a:ext>
            </a:extLst>
          </p:cNvPr>
          <p:cNvSpPr txBox="1"/>
          <p:nvPr/>
        </p:nvSpPr>
        <p:spPr>
          <a:xfrm>
            <a:off x="4945220" y="3362832"/>
            <a:ext cx="4006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Docker, </a:t>
            </a:r>
            <a:r>
              <a:rPr lang="fr-FR" sz="2000" dirty="0" err="1">
                <a:latin typeface="Swis721 Md BT"/>
              </a:rPr>
              <a:t>Github</a:t>
            </a:r>
            <a:r>
              <a:rPr lang="fr-FR" sz="2000" dirty="0">
                <a:latin typeface="Swis721 Md BT"/>
              </a:rPr>
              <a:t> bien assimilés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3E7D819-1FFB-4CA9-BFF4-363F908AEAD8}"/>
              </a:ext>
            </a:extLst>
          </p:cNvPr>
          <p:cNvSpPr txBox="1"/>
          <p:nvPr/>
        </p:nvSpPr>
        <p:spPr>
          <a:xfrm>
            <a:off x="4945219" y="4837043"/>
            <a:ext cx="512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Nouveaux langages, outils de développement 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D133CCF3-ED11-4258-87B6-777A876B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>
                <a:latin typeface="Swis721 Md BT"/>
              </a:rPr>
              <a:t>Technologies</a:t>
            </a:r>
            <a:endParaRPr lang="fr-FR" dirty="0">
              <a:latin typeface="Swis721 Md BT"/>
            </a:endParaRPr>
          </a:p>
        </p:txBody>
      </p:sp>
    </p:spTree>
    <p:extLst>
      <p:ext uri="{BB962C8B-B14F-4D97-AF65-F5344CB8AC3E}">
        <p14:creationId xmlns:p14="http://schemas.microsoft.com/office/powerpoint/2010/main" val="2867370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2</a:t>
            </a:r>
            <a:endParaRPr lang="fr-CH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pic>
        <p:nvPicPr>
          <p:cNvPr id="6" name="Graphique 5" descr="Tête avec engrenages">
            <a:extLst>
              <a:ext uri="{FF2B5EF4-FFF2-40B4-BE49-F238E27FC236}">
                <a16:creationId xmlns:a16="http://schemas.microsoft.com/office/drawing/2014/main" id="{E5B3506C-D4C5-4EB5-B248-A8533490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400" y="2896623"/>
            <a:ext cx="1158079" cy="115807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B557A17-F527-41F0-8918-574B72A63BBC}"/>
              </a:ext>
            </a:extLst>
          </p:cNvPr>
          <p:cNvGrpSpPr/>
          <p:nvPr/>
        </p:nvGrpSpPr>
        <p:grpSpPr>
          <a:xfrm>
            <a:off x="5837323" y="2803293"/>
            <a:ext cx="1233485" cy="1251409"/>
            <a:chOff x="5921460" y="2971800"/>
            <a:chExt cx="914400" cy="914400"/>
          </a:xfrm>
          <a:solidFill>
            <a:schemeClr val="tx1"/>
          </a:solidFill>
        </p:grpSpPr>
        <p:pic>
          <p:nvPicPr>
            <p:cNvPr id="9" name="Graphique 8" descr="Programmeur">
              <a:extLst>
                <a:ext uri="{FF2B5EF4-FFF2-40B4-BE49-F238E27FC236}">
                  <a16:creationId xmlns:a16="http://schemas.microsoft.com/office/drawing/2014/main" id="{6EAD4CEE-DA65-464E-A03B-142F5CD11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21460" y="2971800"/>
              <a:ext cx="914400" cy="914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3E11CB-101A-46DF-B45B-6C2175AA98B8}"/>
                </a:ext>
              </a:extLst>
            </p:cNvPr>
            <p:cNvSpPr/>
            <p:nvPr/>
          </p:nvSpPr>
          <p:spPr>
            <a:xfrm>
              <a:off x="6231118" y="3572759"/>
              <a:ext cx="263950" cy="188536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F26F2FA8-0E6A-4106-A1A1-53686C28E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761" y="2957350"/>
            <a:ext cx="1078419" cy="1078419"/>
          </a:xfrm>
          <a:prstGeom prst="rect">
            <a:avLst/>
          </a:prstGeom>
        </p:spPr>
      </p:pic>
      <p:pic>
        <p:nvPicPr>
          <p:cNvPr id="19" name="Graphique 18" descr="Ligne fléchée : droite">
            <a:extLst>
              <a:ext uri="{FF2B5EF4-FFF2-40B4-BE49-F238E27FC236}">
                <a16:creationId xmlns:a16="http://schemas.microsoft.com/office/drawing/2014/main" id="{BD286C78-2E58-406D-B1B5-8D7E14B22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4463201" y="3018462"/>
            <a:ext cx="914400" cy="914400"/>
          </a:xfrm>
          <a:prstGeom prst="rect">
            <a:avLst/>
          </a:prstGeom>
        </p:spPr>
      </p:pic>
      <p:pic>
        <p:nvPicPr>
          <p:cNvPr id="23" name="Graphique 22" descr="Ligne fléchée : droite">
            <a:extLst>
              <a:ext uri="{FF2B5EF4-FFF2-40B4-BE49-F238E27FC236}">
                <a16:creationId xmlns:a16="http://schemas.microsoft.com/office/drawing/2014/main" id="{094C8FBF-60EC-4331-85A7-38965B269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595296" y="3039359"/>
            <a:ext cx="914400" cy="914400"/>
          </a:xfrm>
          <a:prstGeom prst="rect">
            <a:avLst/>
          </a:prstGeom>
        </p:spPr>
      </p:pic>
      <p:sp>
        <p:nvSpPr>
          <p:cNvPr id="20" name="Titre 19">
            <a:extLst>
              <a:ext uri="{FF2B5EF4-FFF2-40B4-BE49-F238E27FC236}">
                <a16:creationId xmlns:a16="http://schemas.microsoft.com/office/drawing/2014/main" id="{D7FF60EF-067A-4B56-A12C-7C3F3182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fr-FR" dirty="0">
                <a:latin typeface="Swis721 Md BT"/>
              </a:rPr>
              <a:t>	Implémentation </a:t>
            </a:r>
          </a:p>
        </p:txBody>
      </p:sp>
    </p:spTree>
    <p:extLst>
      <p:ext uri="{BB962C8B-B14F-4D97-AF65-F5344CB8AC3E}">
        <p14:creationId xmlns:p14="http://schemas.microsoft.com/office/powerpoint/2010/main" val="30697342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2</a:t>
            </a:r>
            <a:endParaRPr lang="fr-CH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pic>
        <p:nvPicPr>
          <p:cNvPr id="8" name="Image 7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C2F542C-1B3D-4959-ADB2-E17BF9B8C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72" y="3299557"/>
            <a:ext cx="583913" cy="5839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6899ACC-1B52-4380-9B94-3C800332D3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9"/>
          <a:stretch/>
        </p:blipFill>
        <p:spPr>
          <a:xfrm>
            <a:off x="3541316" y="4690176"/>
            <a:ext cx="583913" cy="78187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2C2C5B-2577-4AE7-AFF1-39816B9015A1}"/>
              </a:ext>
            </a:extLst>
          </p:cNvPr>
          <p:cNvSpPr txBox="1"/>
          <p:nvPr/>
        </p:nvSpPr>
        <p:spPr>
          <a:xfrm>
            <a:off x="4709246" y="3406848"/>
            <a:ext cx="4006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Backend, docker, </a:t>
            </a:r>
            <a:r>
              <a:rPr lang="fr-FR" sz="2000" dirty="0" err="1">
                <a:latin typeface="Swis721 Md BT"/>
              </a:rPr>
              <a:t>Keycloak</a:t>
            </a:r>
            <a:r>
              <a:rPr lang="fr-FR" sz="2000" dirty="0">
                <a:latin typeface="Swis721 Md BT"/>
              </a:rPr>
              <a:t>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3E7D819-1FFB-4CA9-BFF4-363F908AEAD8}"/>
              </a:ext>
            </a:extLst>
          </p:cNvPr>
          <p:cNvSpPr txBox="1"/>
          <p:nvPr/>
        </p:nvSpPr>
        <p:spPr>
          <a:xfrm>
            <a:off x="4709245" y="4881059"/>
            <a:ext cx="512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Frontend, tests(code </a:t>
            </a:r>
            <a:r>
              <a:rPr lang="fr-FR" sz="2000" dirty="0" err="1">
                <a:latin typeface="Swis721 Md BT"/>
              </a:rPr>
              <a:t>coverage</a:t>
            </a:r>
            <a:r>
              <a:rPr lang="fr-FR" sz="2000" dirty="0">
                <a:latin typeface="Swis721 Md BT"/>
              </a:rPr>
              <a:t>), </a:t>
            </a:r>
            <a:r>
              <a:rPr lang="fr-FR" sz="2000" dirty="0" err="1">
                <a:latin typeface="Swis721 Md BT"/>
              </a:rPr>
              <a:t>Kibana</a:t>
            </a:r>
            <a:endParaRPr lang="fr-FR" sz="2000" dirty="0">
              <a:latin typeface="Swis721 Md BT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DE51656-10D8-42F2-BF4D-95125969DF8C}"/>
              </a:ext>
            </a:extLst>
          </p:cNvPr>
          <p:cNvGrpSpPr/>
          <p:nvPr/>
        </p:nvGrpSpPr>
        <p:grpSpPr>
          <a:xfrm>
            <a:off x="5478957" y="1336634"/>
            <a:ext cx="1233485" cy="1251409"/>
            <a:chOff x="5921460" y="2971800"/>
            <a:chExt cx="914400" cy="914400"/>
          </a:xfrm>
          <a:solidFill>
            <a:schemeClr val="tx1"/>
          </a:solidFill>
        </p:grpSpPr>
        <p:pic>
          <p:nvPicPr>
            <p:cNvPr id="12" name="Graphique 11" descr="Programmeur">
              <a:extLst>
                <a:ext uri="{FF2B5EF4-FFF2-40B4-BE49-F238E27FC236}">
                  <a16:creationId xmlns:a16="http://schemas.microsoft.com/office/drawing/2014/main" id="{EE97848E-3533-430A-97E0-266C0554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21460" y="2971800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E47749-C1B1-446D-8354-2F89DD211681}"/>
                </a:ext>
              </a:extLst>
            </p:cNvPr>
            <p:cNvSpPr/>
            <p:nvPr/>
          </p:nvSpPr>
          <p:spPr>
            <a:xfrm>
              <a:off x="6231118" y="3572759"/>
              <a:ext cx="263950" cy="188536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Titre 2">
            <a:extLst>
              <a:ext uri="{FF2B5EF4-FFF2-40B4-BE49-F238E27FC236}">
                <a16:creationId xmlns:a16="http://schemas.microsoft.com/office/drawing/2014/main" id="{17E342F1-5282-4802-B5EF-9718DEC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>
                <a:latin typeface="Swis721 Md BT"/>
              </a:rPr>
              <a:t>Implémentation</a:t>
            </a:r>
            <a:endParaRPr lang="fr-FR" dirty="0">
              <a:latin typeface="Swis721 Md BT"/>
            </a:endParaRPr>
          </a:p>
        </p:txBody>
      </p:sp>
    </p:spTree>
    <p:extLst>
      <p:ext uri="{BB962C8B-B14F-4D97-AF65-F5344CB8AC3E}">
        <p14:creationId xmlns:p14="http://schemas.microsoft.com/office/powerpoint/2010/main" val="4205559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2</a:t>
            </a:r>
            <a:endParaRPr lang="fr-CH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pic>
        <p:nvPicPr>
          <p:cNvPr id="6" name="Graphique 5" descr="Tête avec engrenages">
            <a:extLst>
              <a:ext uri="{FF2B5EF4-FFF2-40B4-BE49-F238E27FC236}">
                <a16:creationId xmlns:a16="http://schemas.microsoft.com/office/drawing/2014/main" id="{E5B3506C-D4C5-4EB5-B248-A8533490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5400" y="2896623"/>
            <a:ext cx="1158079" cy="115807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B557A17-F527-41F0-8918-574B72A63BBC}"/>
              </a:ext>
            </a:extLst>
          </p:cNvPr>
          <p:cNvGrpSpPr/>
          <p:nvPr/>
        </p:nvGrpSpPr>
        <p:grpSpPr>
          <a:xfrm>
            <a:off x="5837323" y="2803293"/>
            <a:ext cx="1233485" cy="1251409"/>
            <a:chOff x="5921460" y="2971800"/>
            <a:chExt cx="914400" cy="914400"/>
          </a:xfrm>
          <a:solidFill>
            <a:schemeClr val="tx1"/>
          </a:solidFill>
        </p:grpSpPr>
        <p:pic>
          <p:nvPicPr>
            <p:cNvPr id="9" name="Graphique 8" descr="Programmeur">
              <a:extLst>
                <a:ext uri="{FF2B5EF4-FFF2-40B4-BE49-F238E27FC236}">
                  <a16:creationId xmlns:a16="http://schemas.microsoft.com/office/drawing/2014/main" id="{6EAD4CEE-DA65-464E-A03B-142F5CD11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21460" y="2971800"/>
              <a:ext cx="914400" cy="914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3E11CB-101A-46DF-B45B-6C2175AA98B8}"/>
                </a:ext>
              </a:extLst>
            </p:cNvPr>
            <p:cNvSpPr/>
            <p:nvPr/>
          </p:nvSpPr>
          <p:spPr>
            <a:xfrm>
              <a:off x="6231118" y="3572759"/>
              <a:ext cx="263950" cy="188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9" name="Graphique 18" descr="Ligne fléchée : droite">
            <a:extLst>
              <a:ext uri="{FF2B5EF4-FFF2-40B4-BE49-F238E27FC236}">
                <a16:creationId xmlns:a16="http://schemas.microsoft.com/office/drawing/2014/main" id="{BD286C78-2E58-406D-B1B5-8D7E14B22B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4463201" y="3018462"/>
            <a:ext cx="914400" cy="914400"/>
          </a:xfrm>
          <a:prstGeom prst="rect">
            <a:avLst/>
          </a:prstGeom>
        </p:spPr>
      </p:pic>
      <p:pic>
        <p:nvPicPr>
          <p:cNvPr id="23" name="Graphique 22" descr="Ligne fléchée : droite">
            <a:extLst>
              <a:ext uri="{FF2B5EF4-FFF2-40B4-BE49-F238E27FC236}">
                <a16:creationId xmlns:a16="http://schemas.microsoft.com/office/drawing/2014/main" id="{094C8FBF-60EC-4331-85A7-38965B269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595296" y="3039359"/>
            <a:ext cx="914400" cy="914400"/>
          </a:xfrm>
          <a:prstGeom prst="rect">
            <a:avLst/>
          </a:prstGeom>
        </p:spPr>
      </p:pic>
      <p:sp>
        <p:nvSpPr>
          <p:cNvPr id="20" name="Titre 19">
            <a:extLst>
              <a:ext uri="{FF2B5EF4-FFF2-40B4-BE49-F238E27FC236}">
                <a16:creationId xmlns:a16="http://schemas.microsoft.com/office/drawing/2014/main" id="{D7FF60EF-067A-4B56-A12C-7C3F3182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fr-FR" dirty="0">
                <a:latin typeface="Swis721 Md BT"/>
              </a:rPr>
              <a:t>	Intégration </a:t>
            </a:r>
          </a:p>
        </p:txBody>
      </p:sp>
      <p:pic>
        <p:nvPicPr>
          <p:cNvPr id="3" name="Image 2" descr="Une image contenant objet&#10;&#10;Description générée automatiquement">
            <a:extLst>
              <a:ext uri="{FF2B5EF4-FFF2-40B4-BE49-F238E27FC236}">
                <a16:creationId xmlns:a16="http://schemas.microsoft.com/office/drawing/2014/main" id="{5D84B3FF-E176-416A-BA19-B920580339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84" y="2929181"/>
            <a:ext cx="1092961" cy="10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72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2</a:t>
            </a:r>
            <a:endParaRPr lang="fr-CH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wis721 Md BT"/>
            </a:endParaRPr>
          </a:p>
        </p:txBody>
      </p:sp>
      <p:pic>
        <p:nvPicPr>
          <p:cNvPr id="8" name="Image 7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8C2F542C-1B3D-4959-ADB2-E17BF9B8C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72" y="3299557"/>
            <a:ext cx="583913" cy="5839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6899ACC-1B52-4380-9B94-3C800332D3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19"/>
          <a:stretch/>
        </p:blipFill>
        <p:spPr>
          <a:xfrm>
            <a:off x="3541316" y="4690176"/>
            <a:ext cx="583913" cy="78187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2C2C5B-2577-4AE7-AFF1-39816B9015A1}"/>
              </a:ext>
            </a:extLst>
          </p:cNvPr>
          <p:cNvSpPr txBox="1"/>
          <p:nvPr/>
        </p:nvSpPr>
        <p:spPr>
          <a:xfrm>
            <a:off x="4709246" y="3406848"/>
            <a:ext cx="4006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API-</a:t>
            </a:r>
            <a:r>
              <a:rPr lang="fr-FR" sz="2000" dirty="0" err="1">
                <a:latin typeface="Swis721 Md BT"/>
              </a:rPr>
              <a:t>gateway</a:t>
            </a:r>
            <a:r>
              <a:rPr lang="fr-FR" sz="2000" dirty="0">
                <a:latin typeface="Swis721 Md BT"/>
              </a:rPr>
              <a:t>, bases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3E7D819-1FFB-4CA9-BFF4-363F908AEAD8}"/>
              </a:ext>
            </a:extLst>
          </p:cNvPr>
          <p:cNvSpPr txBox="1"/>
          <p:nvPr/>
        </p:nvSpPr>
        <p:spPr>
          <a:xfrm>
            <a:off x="4709245" y="4881059"/>
            <a:ext cx="512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Frontend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7E342F1-5282-4802-B5EF-9718DEC3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600" dirty="0">
                <a:latin typeface="Swis721 Md BT"/>
              </a:rPr>
              <a:t>Intégration</a:t>
            </a:r>
            <a:endParaRPr lang="fr-FR" dirty="0">
              <a:latin typeface="Swis721 Md BT"/>
            </a:endParaRPr>
          </a:p>
        </p:txBody>
      </p:sp>
      <p:pic>
        <p:nvPicPr>
          <p:cNvPr id="15" name="Image 14" descr="Une image contenant objet&#10;&#10;Description générée automatiquement">
            <a:extLst>
              <a:ext uri="{FF2B5EF4-FFF2-40B4-BE49-F238E27FC236}">
                <a16:creationId xmlns:a16="http://schemas.microsoft.com/office/drawing/2014/main" id="{2A556FBD-8816-4B3D-A281-ACA146C22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19" y="1508759"/>
            <a:ext cx="1092961" cy="10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5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896806A-0DF7-44DB-882D-FCEDA017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</a:t>
            </a:r>
            <a:r>
              <a:rPr lang="fr-FR" dirty="0">
                <a:latin typeface="Swis721 Md BT"/>
              </a:rPr>
              <a:t>Team management</a:t>
            </a:r>
            <a:endParaRPr lang="fr-FR" dirty="0"/>
          </a:p>
        </p:txBody>
      </p:sp>
      <p:pic>
        <p:nvPicPr>
          <p:cNvPr id="7" name="Graphique 6" descr="Avis des clients">
            <a:extLst>
              <a:ext uri="{FF2B5EF4-FFF2-40B4-BE49-F238E27FC236}">
                <a16:creationId xmlns:a16="http://schemas.microsoft.com/office/drawing/2014/main" id="{EDDE4AC2-C1D9-4620-91D0-24BAEB262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555" y="2782784"/>
            <a:ext cx="1069131" cy="10691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4EB420-700E-472E-B4C5-D72FEBB69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50" y="2845350"/>
            <a:ext cx="952500" cy="952500"/>
          </a:xfrm>
          <a:prstGeom prst="rect">
            <a:avLst/>
          </a:prstGeom>
        </p:spPr>
      </p:pic>
      <p:pic>
        <p:nvPicPr>
          <p:cNvPr id="11" name="Graphique 10" descr="Réunion">
            <a:extLst>
              <a:ext uri="{FF2B5EF4-FFF2-40B4-BE49-F238E27FC236}">
                <a16:creationId xmlns:a16="http://schemas.microsoft.com/office/drawing/2014/main" id="{AF4C9004-6343-4B12-965A-608F2E8D9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2759448"/>
            <a:ext cx="1115805" cy="11158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45C900-7C4C-4E78-9D90-347B35948A91}"/>
              </a:ext>
            </a:extLst>
          </p:cNvPr>
          <p:cNvSpPr txBox="1"/>
          <p:nvPr/>
        </p:nvSpPr>
        <p:spPr>
          <a:xfrm>
            <a:off x="2636703" y="3875253"/>
            <a:ext cx="222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Partage des tâches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D46E922-8F65-4C84-B838-DBD636ABFE6D}"/>
              </a:ext>
            </a:extLst>
          </p:cNvPr>
          <p:cNvSpPr txBox="1"/>
          <p:nvPr/>
        </p:nvSpPr>
        <p:spPr>
          <a:xfrm>
            <a:off x="5788363" y="3875253"/>
            <a:ext cx="191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Weekly meeting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CE10652-DB25-47CF-B258-1F44C338C31B}"/>
              </a:ext>
            </a:extLst>
          </p:cNvPr>
          <p:cNvSpPr txBox="1"/>
          <p:nvPr/>
        </p:nvSpPr>
        <p:spPr>
          <a:xfrm>
            <a:off x="8953301" y="3871605"/>
            <a:ext cx="132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wis721 Md BT"/>
              </a:rPr>
              <a:t>Debriefing </a:t>
            </a:r>
          </a:p>
        </p:txBody>
      </p:sp>
    </p:spTree>
    <p:extLst>
      <p:ext uri="{BB962C8B-B14F-4D97-AF65-F5344CB8AC3E}">
        <p14:creationId xmlns:p14="http://schemas.microsoft.com/office/powerpoint/2010/main" val="3893343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3"/>
          <p:cNvSpPr/>
          <p:nvPr/>
        </p:nvSpPr>
        <p:spPr>
          <a:xfrm>
            <a:off x="612000" y="0"/>
            <a:ext cx="792000" cy="68580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Image 80"/>
          <p:cNvPicPr/>
          <p:nvPr/>
        </p:nvPicPr>
        <p:blipFill>
          <a:blip r:embed="rId2"/>
          <a:stretch/>
        </p:blipFill>
        <p:spPr>
          <a:xfrm>
            <a:off x="7704360" y="2880000"/>
            <a:ext cx="5039640" cy="5039640"/>
          </a:xfrm>
          <a:prstGeom prst="rect">
            <a:avLst/>
          </a:prstGeom>
          <a:ln>
            <a:noFill/>
          </a:ln>
        </p:spPr>
      </p:pic>
      <p:sp>
        <p:nvSpPr>
          <p:cNvPr id="82" name="TextShape 4"/>
          <p:cNvSpPr txBox="1"/>
          <p:nvPr/>
        </p:nvSpPr>
        <p:spPr>
          <a:xfrm>
            <a:off x="843120" y="6264000"/>
            <a:ext cx="30888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CH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wis721 Md BT"/>
              </a:rPr>
              <a:t>1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896806A-0DF7-44DB-882D-FCEDA017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Contraintes</a:t>
            </a:r>
          </a:p>
        </p:txBody>
      </p:sp>
    </p:spTree>
    <p:extLst>
      <p:ext uri="{BB962C8B-B14F-4D97-AF65-F5344CB8AC3E}">
        <p14:creationId xmlns:p14="http://schemas.microsoft.com/office/powerpoint/2010/main" val="630581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138</Words>
  <Application>Microsoft Office PowerPoint</Application>
  <PresentationFormat>Grand écran</PresentationFormat>
  <Paragraphs>68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Swis721 Lt BT</vt:lpstr>
      <vt:lpstr>Swis721 Md BT</vt:lpstr>
      <vt:lpstr>Symbol</vt:lpstr>
      <vt:lpstr>Times New Roman</vt:lpstr>
      <vt:lpstr>Wingdings</vt:lpstr>
      <vt:lpstr>Office Theme</vt:lpstr>
      <vt:lpstr>Office Theme</vt:lpstr>
      <vt:lpstr>Présentation PowerPoint</vt:lpstr>
      <vt:lpstr> Technologies</vt:lpstr>
      <vt:lpstr>Technologies</vt:lpstr>
      <vt:lpstr> Implémentation </vt:lpstr>
      <vt:lpstr>Implémentation</vt:lpstr>
      <vt:lpstr> Intégration </vt:lpstr>
      <vt:lpstr>Intégration</vt:lpstr>
      <vt:lpstr> Team management</vt:lpstr>
      <vt:lpstr> Contraintes</vt:lpstr>
      <vt:lpstr>Présentation PowerPoint</vt:lpstr>
      <vt:lpstr> Contributions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 share</dc:title>
  <dc:subject/>
  <dc:creator>Marvin FOURASTIE</dc:creator>
  <dc:description/>
  <cp:lastModifiedBy>Marvin FOURASTIE</cp:lastModifiedBy>
  <cp:revision>53</cp:revision>
  <dcterms:created xsi:type="dcterms:W3CDTF">2019-05-14T11:44:17Z</dcterms:created>
  <dcterms:modified xsi:type="dcterms:W3CDTF">2019-06-13T18:09:40Z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