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6" r:id="rId9"/>
    <p:sldId id="267" r:id="rId10"/>
    <p:sldId id="268" r:id="rId11"/>
    <p:sldId id="262" r:id="rId12"/>
    <p:sldId id="264" r:id="rId13"/>
    <p:sldId id="265" r:id="rId14"/>
    <p:sldId id="270" r:id="rId15"/>
    <p:sldId id="269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39"/>
    <a:srgbClr val="F2E8E7"/>
    <a:srgbClr val="BEB7B7"/>
    <a:srgbClr val="E84C22"/>
    <a:srgbClr val="FFF0C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20" autoAdjust="0"/>
    <p:restoredTop sz="96362" autoAdjust="0"/>
  </p:normalViewPr>
  <p:slideViewPr>
    <p:cSldViewPr snapToGrid="0">
      <p:cViewPr varScale="1">
        <p:scale>
          <a:sx n="111" d="100"/>
          <a:sy n="111" d="100"/>
        </p:scale>
        <p:origin x="11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4523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9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0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6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89695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7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2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1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795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692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5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3148EC-DC86-2E4D-566E-4083C80BC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338" y="-957454"/>
            <a:ext cx="13855823" cy="8450309"/>
          </a:xfrm>
          <a:prstGeom prst="rect">
            <a:avLst/>
          </a:prstGeom>
        </p:spPr>
      </p:pic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793BCD63-9796-9968-C63D-7A72CDAF8249}"/>
              </a:ext>
            </a:extLst>
          </p:cNvPr>
          <p:cNvSpPr/>
          <p:nvPr/>
        </p:nvSpPr>
        <p:spPr>
          <a:xfrm>
            <a:off x="1681627" y="1255124"/>
            <a:ext cx="2537012" cy="2012577"/>
          </a:xfrm>
          <a:prstGeom prst="wedgeEllipseCallout">
            <a:avLst>
              <a:gd name="adj1" fmla="val 66555"/>
              <a:gd name="adj2" fmla="val 31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EC43FD-0ABE-4742-E73A-0A1691634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03" y="1503894"/>
            <a:ext cx="1846354" cy="15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0D460D-62E5-B7D5-7CAA-230FDCF04989}"/>
              </a:ext>
            </a:extLst>
          </p:cNvPr>
          <p:cNvSpPr/>
          <p:nvPr/>
        </p:nvSpPr>
        <p:spPr>
          <a:xfrm>
            <a:off x="705317" y="0"/>
            <a:ext cx="2739622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ECF03F-0234-AE2D-BCBE-2F9BF8C9D9EF}"/>
              </a:ext>
            </a:extLst>
          </p:cNvPr>
          <p:cNvGrpSpPr/>
          <p:nvPr/>
        </p:nvGrpSpPr>
        <p:grpSpPr>
          <a:xfrm>
            <a:off x="737975" y="3741351"/>
            <a:ext cx="2674306" cy="654505"/>
            <a:chOff x="705316" y="1483567"/>
            <a:chExt cx="2674306" cy="654505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428D2F-2FA9-F41E-7271-37F733B7D9FC}"/>
                </a:ext>
              </a:extLst>
            </p:cNvPr>
            <p:cNvSpPr/>
            <p:nvPr/>
          </p:nvSpPr>
          <p:spPr>
            <a:xfrm>
              <a:off x="705316" y="1483567"/>
              <a:ext cx="2674306" cy="65450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F00A6BC-C600-03C6-ECB7-711934ED84A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 flipV="1">
              <a:off x="3060441" y="1483567"/>
              <a:ext cx="319181" cy="327253"/>
            </a:xfrm>
            <a:prstGeom prst="line">
              <a:avLst/>
            </a:prstGeom>
            <a:ln w="50800">
              <a:solidFill>
                <a:srgbClr val="FFF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B5FA520A-6E32-7D48-A745-C8627C97EE8C}"/>
              </a:ext>
            </a:extLst>
          </p:cNvPr>
          <p:cNvSpPr txBox="1">
            <a:spLocks/>
          </p:cNvSpPr>
          <p:nvPr/>
        </p:nvSpPr>
        <p:spPr>
          <a:xfrm>
            <a:off x="770633" y="1145797"/>
            <a:ext cx="2838449" cy="494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개정이력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chemeClr val="tx1"/>
                </a:solidFill>
                <a:latin typeface="Wide Latin" panose="020A0A07050505020404" pitchFamily="18" charset="0"/>
                <a:ea typeface="한컴 말랑말랑 Bold" panose="020F0803000000000000" pitchFamily="50" charset="-127"/>
              </a:rPr>
              <a:t>유스케이스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명세서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메뉴구조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화면목록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프로세스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3500" b="1" dirty="0" smtClean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순서도</a:t>
            </a:r>
            <a:endParaRPr lang="en-US" altLang="ko-KR" sz="3500" b="1" dirty="0" smtClean="0">
              <a:solidFill>
                <a:srgbClr val="FF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권한</a:t>
            </a:r>
            <a:endParaRPr lang="en-US" altLang="ko-KR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정책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기능설명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640" y="604195"/>
            <a:ext cx="3734321" cy="466790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79" y="206352"/>
            <a:ext cx="3257550" cy="3352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40" y="3619756"/>
            <a:ext cx="3217189" cy="285103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AEC43FD-0ABE-4742-E73A-0A1691634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8" y="101494"/>
            <a:ext cx="996043" cy="8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0D460D-62E5-B7D5-7CAA-230FDCF04989}"/>
              </a:ext>
            </a:extLst>
          </p:cNvPr>
          <p:cNvSpPr/>
          <p:nvPr/>
        </p:nvSpPr>
        <p:spPr>
          <a:xfrm>
            <a:off x="705317" y="0"/>
            <a:ext cx="2739622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ECF03F-0234-AE2D-BCBE-2F9BF8C9D9EF}"/>
              </a:ext>
            </a:extLst>
          </p:cNvPr>
          <p:cNvGrpSpPr/>
          <p:nvPr/>
        </p:nvGrpSpPr>
        <p:grpSpPr>
          <a:xfrm>
            <a:off x="692178" y="4150567"/>
            <a:ext cx="2674306" cy="654505"/>
            <a:chOff x="705316" y="1483567"/>
            <a:chExt cx="2674306" cy="654505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428D2F-2FA9-F41E-7271-37F733B7D9FC}"/>
                </a:ext>
              </a:extLst>
            </p:cNvPr>
            <p:cNvSpPr/>
            <p:nvPr/>
          </p:nvSpPr>
          <p:spPr>
            <a:xfrm>
              <a:off x="705316" y="1483567"/>
              <a:ext cx="2674306" cy="65450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F00A6BC-C600-03C6-ECB7-711934ED84A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 flipV="1">
              <a:off x="3060441" y="1483567"/>
              <a:ext cx="319181" cy="327253"/>
            </a:xfrm>
            <a:prstGeom prst="line">
              <a:avLst/>
            </a:prstGeom>
            <a:ln w="50800">
              <a:solidFill>
                <a:srgbClr val="FFF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B5FA520A-6E32-7D48-A745-C8627C97EE8C}"/>
              </a:ext>
            </a:extLst>
          </p:cNvPr>
          <p:cNvSpPr txBox="1">
            <a:spLocks/>
          </p:cNvSpPr>
          <p:nvPr/>
        </p:nvSpPr>
        <p:spPr>
          <a:xfrm>
            <a:off x="770633" y="1145797"/>
            <a:ext cx="2838449" cy="494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개정이력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chemeClr val="tx1"/>
                </a:solidFill>
                <a:latin typeface="Wide Latin" panose="020A0A07050505020404" pitchFamily="18" charset="0"/>
                <a:ea typeface="한컴 말랑말랑 Bold" panose="020F0803000000000000" pitchFamily="50" charset="-127"/>
              </a:rPr>
              <a:t>유스케이스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명세서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메뉴구조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화면목록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프로세스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순서도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3500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권한</a:t>
            </a:r>
            <a:endParaRPr lang="en-US" altLang="ko-KR" sz="3500" b="1" dirty="0">
              <a:solidFill>
                <a:srgbClr val="FF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정책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기능설명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3642E5-E8BF-D4D8-E71B-2BEAF3CCB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932654"/>
              </p:ext>
            </p:extLst>
          </p:nvPr>
        </p:nvGraphicFramePr>
        <p:xfrm>
          <a:off x="3622221" y="604195"/>
          <a:ext cx="8357459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141">
                  <a:extLst>
                    <a:ext uri="{9D8B030D-6E8A-4147-A177-3AD203B41FA5}">
                      <a16:colId xmlns:a16="http://schemas.microsoft.com/office/drawing/2014/main" val="582775535"/>
                    </a:ext>
                  </a:extLst>
                </a:gridCol>
                <a:gridCol w="923027">
                  <a:extLst>
                    <a:ext uri="{9D8B030D-6E8A-4147-A177-3AD203B41FA5}">
                      <a16:colId xmlns:a16="http://schemas.microsoft.com/office/drawing/2014/main" val="2857856209"/>
                    </a:ext>
                  </a:extLst>
                </a:gridCol>
                <a:gridCol w="1199071">
                  <a:extLst>
                    <a:ext uri="{9D8B030D-6E8A-4147-A177-3AD203B41FA5}">
                      <a16:colId xmlns:a16="http://schemas.microsoft.com/office/drawing/2014/main" val="4111080818"/>
                    </a:ext>
                  </a:extLst>
                </a:gridCol>
                <a:gridCol w="683644">
                  <a:extLst>
                    <a:ext uri="{9D8B030D-6E8A-4147-A177-3AD203B41FA5}">
                      <a16:colId xmlns:a16="http://schemas.microsoft.com/office/drawing/2014/main" val="2566276505"/>
                    </a:ext>
                  </a:extLst>
                </a:gridCol>
                <a:gridCol w="683644">
                  <a:extLst>
                    <a:ext uri="{9D8B030D-6E8A-4147-A177-3AD203B41FA5}">
                      <a16:colId xmlns:a16="http://schemas.microsoft.com/office/drawing/2014/main" val="2503033282"/>
                    </a:ext>
                  </a:extLst>
                </a:gridCol>
                <a:gridCol w="683644">
                  <a:extLst>
                    <a:ext uri="{9D8B030D-6E8A-4147-A177-3AD203B41FA5}">
                      <a16:colId xmlns:a16="http://schemas.microsoft.com/office/drawing/2014/main" val="3132250716"/>
                    </a:ext>
                  </a:extLst>
                </a:gridCol>
                <a:gridCol w="683644">
                  <a:extLst>
                    <a:ext uri="{9D8B030D-6E8A-4147-A177-3AD203B41FA5}">
                      <a16:colId xmlns:a16="http://schemas.microsoft.com/office/drawing/2014/main" val="407433990"/>
                    </a:ext>
                  </a:extLst>
                </a:gridCol>
                <a:gridCol w="2628644">
                  <a:extLst>
                    <a:ext uri="{9D8B030D-6E8A-4147-A177-3AD203B41FA5}">
                      <a16:colId xmlns:a16="http://schemas.microsoft.com/office/drawing/2014/main" val="3846246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 smtClean="0"/>
                        <a:t>대 메뉴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 smtClean="0"/>
                        <a:t>중 메뉴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 smtClean="0"/>
                        <a:t>사용자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/>
                        <a:t>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/>
                        <a:t>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/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 smtClean="0"/>
                        <a:t>비고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726340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700" b="1" dirty="0" smtClean="0"/>
                        <a:t>페이지</a:t>
                      </a:r>
                      <a:endParaRPr lang="en-US" altLang="ko-KR" sz="1700" b="1" dirty="0" smtClean="0"/>
                    </a:p>
                    <a:p>
                      <a:pPr lvl="0" algn="ctr" latinLnBrk="1"/>
                      <a:endParaRPr lang="en-US" altLang="ko-KR" sz="1700" b="1" dirty="0"/>
                    </a:p>
                    <a:p>
                      <a:pPr lvl="0" algn="ctr" latinLnBrk="1"/>
                      <a:r>
                        <a:rPr lang="ko-KR" altLang="en-US" sz="1700" b="1" dirty="0" smtClean="0"/>
                        <a:t>별</a:t>
                      </a:r>
                      <a:endParaRPr lang="en-US" altLang="ko-KR" sz="1700" b="1" dirty="0" smtClean="0"/>
                    </a:p>
                    <a:p>
                      <a:pPr lvl="0" algn="ctr" latinLnBrk="1"/>
                      <a:endParaRPr lang="en-US" altLang="ko-KR" sz="1700" b="1" dirty="0"/>
                    </a:p>
                    <a:p>
                      <a:pPr lvl="0" algn="ctr" latinLnBrk="1"/>
                      <a:r>
                        <a:rPr lang="ko-KR" altLang="en-US" sz="1700" b="1" dirty="0"/>
                        <a:t>권환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 smtClean="0"/>
                        <a:t>주문</a:t>
                      </a:r>
                      <a:endParaRPr lang="en-US" altLang="ko-KR" sz="1500" b="1" dirty="0" smtClean="0"/>
                    </a:p>
                    <a:p>
                      <a:pPr lvl="0" algn="ctr" latinLnBrk="1"/>
                      <a:r>
                        <a:rPr lang="ko-KR" altLang="en-US" sz="1500" b="1" dirty="0" smtClean="0"/>
                        <a:t>하기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/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주문</a:t>
                      </a:r>
                      <a:r>
                        <a:rPr lang="en-US" altLang="ko-KR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 </a:t>
                      </a:r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주문 취소</a:t>
                      </a:r>
                      <a:endParaRPr lang="ko-KR" altLang="en-US" sz="15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6874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/>
                        <a:t>호스트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주문 조회</a:t>
                      </a:r>
                      <a:r>
                        <a:rPr lang="en-US" altLang="ko-KR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ko-KR" altLang="en-US" sz="15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수정</a:t>
                      </a:r>
                      <a:r>
                        <a:rPr lang="en-US" altLang="ko-KR" sz="15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ko-KR" altLang="en-US" sz="15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삭제</a:t>
                      </a:r>
                      <a:endParaRPr lang="ko-KR" altLang="en-US" sz="15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5825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/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주문 조회 </a:t>
                      </a:r>
                      <a:endParaRPr lang="ko-KR" altLang="en-US" sz="15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0696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 smtClean="0"/>
                        <a:t>메인</a:t>
                      </a:r>
                      <a:endParaRPr lang="en-US" altLang="ko-KR" sz="1500" b="1" dirty="0" smtClean="0"/>
                    </a:p>
                    <a:p>
                      <a:pPr lvl="0" algn="ctr" latinLnBrk="1"/>
                      <a:r>
                        <a:rPr lang="ko-KR" altLang="en-US" sz="1500" b="1" dirty="0" smtClean="0"/>
                        <a:t>메뉴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/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치킨 메뉴 </a:t>
                      </a:r>
                      <a:endParaRPr lang="ko-KR" altLang="en-US" sz="15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3708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/>
                        <a:t>호스트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치킨 등록 </a:t>
                      </a:r>
                      <a:r>
                        <a:rPr lang="en-US" altLang="ko-KR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조회</a:t>
                      </a:r>
                      <a:r>
                        <a:rPr lang="en-US" altLang="ko-KR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수정 </a:t>
                      </a:r>
                      <a:r>
                        <a:rPr lang="en-US" altLang="ko-KR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삭제</a:t>
                      </a:r>
                      <a:endParaRPr lang="ko-KR" altLang="en-US" sz="15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1057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/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치킨 주문 </a:t>
                      </a:r>
                      <a:r>
                        <a:rPr lang="en-US" altLang="ko-KR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조회 </a:t>
                      </a:r>
                      <a:r>
                        <a:rPr lang="en-US" altLang="ko-KR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수정 </a:t>
                      </a:r>
                      <a:r>
                        <a:rPr lang="en-US" altLang="ko-KR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삭제</a:t>
                      </a:r>
                      <a:endParaRPr lang="ko-KR" altLang="en-US" sz="15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2861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 smtClean="0"/>
                        <a:t>리뷰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/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리뷰 등록 </a:t>
                      </a:r>
                      <a:r>
                        <a:rPr lang="en-US" altLang="ko-KR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 </a:t>
                      </a:r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조회 </a:t>
                      </a:r>
                      <a:r>
                        <a:rPr lang="en-US" altLang="ko-KR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 </a:t>
                      </a:r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수정 </a:t>
                      </a:r>
                      <a:r>
                        <a:rPr lang="en-US" altLang="ko-KR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</a:p>
                    <a:p>
                      <a:pPr lvl="0" algn="ctr" latinLnBrk="1"/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삭제</a:t>
                      </a:r>
                      <a:endParaRPr lang="ko-KR" altLang="en-US" sz="15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8307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/>
                        <a:t>호스트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리뷰 삭제 </a:t>
                      </a:r>
                      <a:r>
                        <a:rPr lang="en-US" altLang="ko-KR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 </a:t>
                      </a:r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조회</a:t>
                      </a:r>
                      <a:endParaRPr lang="ko-KR" altLang="en-US" sz="15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927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/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리뷰 삭제 </a:t>
                      </a:r>
                      <a:r>
                        <a:rPr lang="en-US" altLang="ko-KR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조회</a:t>
                      </a:r>
                      <a:endParaRPr lang="ko-KR" altLang="en-US" sz="15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4121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 smtClean="0"/>
                        <a:t>신고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/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신고 등록</a:t>
                      </a:r>
                      <a:r>
                        <a:rPr lang="en-US" altLang="ko-KR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취소</a:t>
                      </a:r>
                      <a:endParaRPr lang="ko-KR" altLang="en-US" sz="15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98651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/>
                        <a:t>호스트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신고 등록 </a:t>
                      </a:r>
                      <a:r>
                        <a:rPr lang="en-US" altLang="ko-KR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 </a:t>
                      </a:r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취소</a:t>
                      </a:r>
                      <a:endParaRPr lang="ko-KR" altLang="en-US" sz="15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99517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/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700" b="1" dirty="0"/>
                        <a:t>O</a:t>
                      </a:r>
                      <a:endParaRPr lang="ko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신고 조회</a:t>
                      </a:r>
                      <a:r>
                        <a:rPr lang="en-US" altLang="ko-KR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 </a:t>
                      </a:r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수정 </a:t>
                      </a:r>
                      <a:r>
                        <a:rPr lang="en-US" altLang="ko-KR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ko-KR" altLang="en-US" sz="15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삭제</a:t>
                      </a:r>
                      <a:endParaRPr lang="ko-KR" altLang="en-US" sz="15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75024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DAEC43FD-0ABE-4742-E73A-0A169163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8" y="101494"/>
            <a:ext cx="996043" cy="8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0D460D-62E5-B7D5-7CAA-230FDCF04989}"/>
              </a:ext>
            </a:extLst>
          </p:cNvPr>
          <p:cNvSpPr/>
          <p:nvPr/>
        </p:nvSpPr>
        <p:spPr>
          <a:xfrm>
            <a:off x="705317" y="0"/>
            <a:ext cx="2739622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2428D2F-2FA9-F41E-7271-37F733B7D9FC}"/>
              </a:ext>
            </a:extLst>
          </p:cNvPr>
          <p:cNvSpPr/>
          <p:nvPr/>
        </p:nvSpPr>
        <p:spPr>
          <a:xfrm>
            <a:off x="692178" y="4598242"/>
            <a:ext cx="2674306" cy="654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B5FA520A-6E32-7D48-A745-C8627C97EE8C}"/>
              </a:ext>
            </a:extLst>
          </p:cNvPr>
          <p:cNvSpPr txBox="1">
            <a:spLocks/>
          </p:cNvSpPr>
          <p:nvPr/>
        </p:nvSpPr>
        <p:spPr>
          <a:xfrm>
            <a:off x="770633" y="1145797"/>
            <a:ext cx="2838449" cy="494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개정이력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endParaRPr lang="en-US" altLang="ko-KR" dirty="0" smtClean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명세서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메뉴구조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화면목록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프로세스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순서도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권한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3500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정책</a:t>
            </a:r>
            <a:endParaRPr lang="en-US" altLang="ko-KR" sz="3500" b="1" dirty="0">
              <a:solidFill>
                <a:srgbClr val="FF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기능설명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F00A6BC-C600-03C6-ECB7-711934ED84A0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3047303" y="4598242"/>
            <a:ext cx="319181" cy="327253"/>
          </a:xfrm>
          <a:prstGeom prst="line">
            <a:avLst/>
          </a:prstGeom>
          <a:ln w="50800">
            <a:solidFill>
              <a:srgbClr val="FFF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64249"/>
              </p:ext>
            </p:extLst>
          </p:nvPr>
        </p:nvGraphicFramePr>
        <p:xfrm>
          <a:off x="3687537" y="129537"/>
          <a:ext cx="8337686" cy="6370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48">
                  <a:extLst>
                    <a:ext uri="{9D8B030D-6E8A-4147-A177-3AD203B41FA5}">
                      <a16:colId xmlns:a16="http://schemas.microsoft.com/office/drawing/2014/main" val="2045742753"/>
                    </a:ext>
                  </a:extLst>
                </a:gridCol>
                <a:gridCol w="879894">
                  <a:extLst>
                    <a:ext uri="{9D8B030D-6E8A-4147-A177-3AD203B41FA5}">
                      <a16:colId xmlns:a16="http://schemas.microsoft.com/office/drawing/2014/main" val="978045475"/>
                    </a:ext>
                  </a:extLst>
                </a:gridCol>
                <a:gridCol w="6512944">
                  <a:extLst>
                    <a:ext uri="{9D8B030D-6E8A-4147-A177-3AD203B41FA5}">
                      <a16:colId xmlns:a16="http://schemas.microsoft.com/office/drawing/2014/main" val="1087008468"/>
                    </a:ext>
                  </a:extLst>
                </a:gridCol>
              </a:tblGrid>
              <a:tr h="412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대구분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중구분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18366"/>
                  </a:ext>
                </a:extLst>
              </a:tr>
              <a:tr h="41290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주문 정책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국가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배달 주문의 경우 대한민국 국내의 </a:t>
                      </a:r>
                      <a:r>
                        <a:rPr lang="ko-KR" altLang="en-US" sz="1200" b="0" dirty="0" err="1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지정매장</a:t>
                      </a:r>
                      <a:r>
                        <a:rPr lang="ko-KR" altLang="en-US" sz="12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인근지역으로 한정된다</a:t>
                      </a:r>
                      <a:r>
                        <a:rPr lang="en-US" altLang="ko-KR" sz="12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818777"/>
                  </a:ext>
                </a:extLst>
              </a:tr>
              <a:tr h="4129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언어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오로지 한국어만 제공한다</a:t>
                      </a:r>
                      <a:r>
                        <a:rPr lang="en-US" altLang="ko-KR" sz="12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.</a:t>
                      </a:r>
                      <a:endParaRPr lang="ko-KR" altLang="en-US" sz="12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704750"/>
                  </a:ext>
                </a:extLst>
              </a:tr>
              <a:tr h="9162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결제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*배달 주문은 등록된 카드 및 계좌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그리고 휴대폰으로 결제가 가능하며 결제는 주문이 완료되는 즉시 완료된다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. </a:t>
                      </a:r>
                    </a:p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*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포장주문의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 경우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방문시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 납부가 가능하며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배달주문의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 결제수단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카드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계좌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휴대폰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에 추가로 현금으로도 결제가 가능하다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3674665"/>
                  </a:ext>
                </a:extLst>
              </a:tr>
              <a:tr h="71267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수수료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*배달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주문시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 배달 수수료로 일정 금액을 부과한다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 *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자체적으로 배달 서비스를 운영하지 않는 지정매장에서의 배달 주문의 경우 기존 배달 수수료에 배달 대행사의 중개 수수료를 추가로 부과한다</a:t>
                      </a:r>
                      <a:endParaRPr lang="ko-KR" altLang="en-US" sz="12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505134"/>
                  </a:ext>
                </a:extLst>
              </a:tr>
              <a:tr h="5090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취소</a:t>
                      </a:r>
                      <a:r>
                        <a:rPr lang="en-US" altLang="ko-KR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환불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*주문 완료 후 지정 매장이 주문을 접수하기 전까지만 취소 및 환불이 가능하다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. </a:t>
                      </a:r>
                    </a:p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*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소비자의 귀책사유로 인한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미배달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 혹은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오배달의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 경우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재배달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 및 환불이 불가하다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769219"/>
                  </a:ext>
                </a:extLst>
              </a:tr>
              <a:tr h="71267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필수조건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*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주문시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 휴대폰 인증 같은 추가적인 본인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인증수단을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 요청할 수 있다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 *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주문 상품을 받는 사람이 적합한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수령자인지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 주문에 관련한 정보를 요청할 수 있다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646172"/>
                  </a:ext>
                </a:extLst>
              </a:tr>
              <a:tr h="646357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회원가입 정책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국가</a:t>
                      </a:r>
                      <a:endParaRPr lang="en-US" altLang="ko-KR" sz="1200" b="0" dirty="0" smtClean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*회원가입에 관한 국가의 제한이 없다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 *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해외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IP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는 회원가입이 불가하다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. </a:t>
                      </a:r>
                    </a:p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*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모든 국가별 언어는 제공되지 않는다</a:t>
                      </a:r>
                      <a:endParaRPr lang="ko-KR" altLang="en-US" sz="12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480346"/>
                  </a:ext>
                </a:extLst>
              </a:tr>
              <a:tr h="4129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개인정보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*성명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연락처 등의 개인정보를 기입해야 한다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823379"/>
                  </a:ext>
                </a:extLst>
              </a:tr>
              <a:tr h="5090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연락처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*방송통신위원회 고시 전기통신번호관리세칙 제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장에 따라 규정된 일반 전화 및 휴대전화를 등록할 수 있다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29527"/>
                  </a:ext>
                </a:extLst>
              </a:tr>
              <a:tr h="71267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주소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*반드시 기입할 필요는 없는 선택사항이다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 *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국내 주소만 기입이 가능하다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. </a:t>
                      </a:r>
                    </a:p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*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본인 소재지 주소를 입력한다면 그 주소 근처의 지정 매장에 관한 정보를 제공받을 수 있다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05520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DAEC43FD-0ABE-4742-E73A-0A169163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8" y="101494"/>
            <a:ext cx="996043" cy="8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0D460D-62E5-B7D5-7CAA-230FDCF04989}"/>
              </a:ext>
            </a:extLst>
          </p:cNvPr>
          <p:cNvSpPr/>
          <p:nvPr/>
        </p:nvSpPr>
        <p:spPr>
          <a:xfrm>
            <a:off x="705317" y="0"/>
            <a:ext cx="2739622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2428D2F-2FA9-F41E-7271-37F733B7D9FC}"/>
              </a:ext>
            </a:extLst>
          </p:cNvPr>
          <p:cNvSpPr/>
          <p:nvPr/>
        </p:nvSpPr>
        <p:spPr>
          <a:xfrm>
            <a:off x="713483" y="5017273"/>
            <a:ext cx="2674306" cy="654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B5FA520A-6E32-7D48-A745-C8627C97EE8C}"/>
              </a:ext>
            </a:extLst>
          </p:cNvPr>
          <p:cNvSpPr txBox="1">
            <a:spLocks/>
          </p:cNvSpPr>
          <p:nvPr/>
        </p:nvSpPr>
        <p:spPr>
          <a:xfrm>
            <a:off x="770633" y="1145797"/>
            <a:ext cx="2838449" cy="494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개정이력</a:t>
            </a:r>
            <a:endParaRPr lang="en-US" altLang="ko-KR" dirty="0" smtClean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endParaRPr lang="en-US" altLang="ko-KR" dirty="0" smtClean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명세서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메뉴구조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화면목록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프로세스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순서도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권한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정책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en-US" altLang="ko-KR" sz="3500" b="1" dirty="0" smtClean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 </a:t>
            </a:r>
            <a:r>
              <a:rPr lang="ko-KR" altLang="en-US" sz="3500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기능설명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F00A6BC-C600-03C6-ECB7-711934ED84A0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3068608" y="5017273"/>
            <a:ext cx="319181" cy="327253"/>
          </a:xfrm>
          <a:prstGeom prst="line">
            <a:avLst/>
          </a:prstGeom>
          <a:ln w="50800">
            <a:solidFill>
              <a:srgbClr val="FFF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AEC43FD-0ABE-4742-E73A-0A169163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8" y="101494"/>
            <a:ext cx="996043" cy="8173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68" y="380998"/>
            <a:ext cx="4898102" cy="599122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142096"/>
              </p:ext>
            </p:extLst>
          </p:nvPr>
        </p:nvGraphicFramePr>
        <p:xfrm>
          <a:off x="8915400" y="380998"/>
          <a:ext cx="2990850" cy="164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425">
                  <a:extLst>
                    <a:ext uri="{9D8B030D-6E8A-4147-A177-3AD203B41FA5}">
                      <a16:colId xmlns:a16="http://schemas.microsoft.com/office/drawing/2014/main" val="2848415345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3645400858"/>
                    </a:ext>
                  </a:extLst>
                </a:gridCol>
              </a:tblGrid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메인 화면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39035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 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JJQ-M-0001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233746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이재희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40906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2023.04.20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3690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 실행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1326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41352"/>
              </p:ext>
            </p:extLst>
          </p:nvPr>
        </p:nvGraphicFramePr>
        <p:xfrm>
          <a:off x="8915400" y="2208317"/>
          <a:ext cx="2990850" cy="3919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850">
                  <a:extLst>
                    <a:ext uri="{9D8B030D-6E8A-4147-A177-3AD203B41FA5}">
                      <a16:colId xmlns:a16="http://schemas.microsoft.com/office/drawing/2014/main" val="558781229"/>
                    </a:ext>
                  </a:extLst>
                </a:gridCol>
              </a:tblGrid>
              <a:tr h="435503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500" dirty="0" smtClean="0"/>
                        <a:t>페이지 설명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70795"/>
                  </a:ext>
                </a:extLst>
              </a:tr>
              <a:tr h="3484034">
                <a:tc>
                  <a:txBody>
                    <a:bodyPr/>
                    <a:lstStyle/>
                    <a:p>
                      <a:pPr marL="342900" lvl="0" indent="-342900" algn="l" latinLnBrk="1">
                        <a:buFont typeface="+mj-lt"/>
                        <a:buAutoNum type="arabicPeriod"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클릭 시 메인 으로 이동</a:t>
                      </a:r>
                      <a:endParaRPr lang="en-US" altLang="ko-KR" sz="1500" dirty="0" smtClean="0"/>
                    </a:p>
                    <a:p>
                      <a:pPr marL="342900" lvl="0" indent="-342900" algn="l" latinLnBrk="1">
                        <a:buFont typeface="+mj-lt"/>
                        <a:buAutoNum type="arabicPeriod"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네비게이션 활성화</a:t>
                      </a:r>
                      <a:endParaRPr lang="en-US" altLang="ko-KR" sz="1500" dirty="0" smtClean="0"/>
                    </a:p>
                    <a:p>
                      <a:pPr marL="342900" lvl="0" indent="-342900" algn="l" latinLnBrk="1">
                        <a:buFont typeface="+mj-lt"/>
                        <a:buAutoNum type="arabicPeriod"/>
                      </a:pPr>
                      <a:r>
                        <a:rPr lang="ko-KR" altLang="en-US" sz="1500" dirty="0" smtClean="0"/>
                        <a:t>광고 페이지로 이동</a:t>
                      </a:r>
                      <a:endParaRPr lang="en-US" altLang="ko-KR" sz="1500" dirty="0" smtClean="0"/>
                    </a:p>
                    <a:p>
                      <a:pPr marL="342900" lvl="0" indent="-342900" algn="l" latinLnBrk="1">
                        <a:buFont typeface="+mj-lt"/>
                        <a:buAutoNum type="arabicPeriod"/>
                      </a:pPr>
                      <a:r>
                        <a:rPr lang="ko-KR" altLang="en-US" sz="1500" dirty="0" smtClean="0"/>
                        <a:t>클릭 시 해당 광고 페이지 화면 전환</a:t>
                      </a:r>
                      <a:endParaRPr lang="en-US" altLang="ko-KR" sz="1500" dirty="0" smtClean="0"/>
                    </a:p>
                    <a:p>
                      <a:pPr marL="342900" lvl="0" indent="-342900" algn="l" latinLnBrk="1">
                        <a:buFont typeface="+mj-lt"/>
                        <a:buAutoNum type="arabicPeriod"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메뉴 선택 화면으로 이동</a:t>
                      </a:r>
                      <a:endParaRPr lang="en-US" altLang="ko-KR" sz="1500" dirty="0" smtClean="0"/>
                    </a:p>
                    <a:p>
                      <a:pPr marL="342900" lvl="0" indent="-342900" algn="l" latinLnBrk="1">
                        <a:buFont typeface="+mj-lt"/>
                        <a:buAutoNum type="arabicPeriod"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포장 주문 페이지로 이동</a:t>
                      </a:r>
                      <a:endParaRPr lang="en-US" altLang="ko-KR" sz="1500" dirty="0" smtClean="0"/>
                    </a:p>
                    <a:p>
                      <a:pPr marL="342900" lvl="0" indent="-342900" algn="l" latinLnBrk="1">
                        <a:buFont typeface="+mj-lt"/>
                        <a:buAutoNum type="arabicPeriod"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배달 주문 페이지로 이동</a:t>
                      </a:r>
                      <a:endParaRPr lang="en-US" altLang="ko-KR" sz="1500" dirty="0" smtClean="0"/>
                    </a:p>
                    <a:p>
                      <a:pPr marL="342900" lvl="0" indent="-342900" algn="l" latinLnBrk="1">
                        <a:buFont typeface="+mj-lt"/>
                        <a:buAutoNum type="arabicPeriod"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지정 매장 위치정보 표시</a:t>
                      </a:r>
                      <a:endParaRPr lang="en-US" altLang="ko-KR" sz="1500" dirty="0" smtClean="0"/>
                    </a:p>
                    <a:p>
                      <a:pPr marL="342900" lvl="0" indent="-342900" algn="l" latinLnBrk="1">
                        <a:buFont typeface="+mj-lt"/>
                        <a:buAutoNum type="arabicPeriod"/>
                      </a:pPr>
                      <a:r>
                        <a:rPr lang="ko-KR" altLang="en-US" sz="1500" dirty="0" smtClean="0"/>
                        <a:t>현재 진행중인 이벤트 표시</a:t>
                      </a:r>
                      <a:endParaRPr lang="en-US" altLang="ko-KR" sz="1500" dirty="0" smtClean="0"/>
                    </a:p>
                    <a:p>
                      <a:pPr marL="342900" lvl="0" indent="-342900" algn="l" latinLnBrk="1">
                        <a:buFont typeface="+mj-lt"/>
                        <a:buAutoNum type="arabicPeriod"/>
                      </a:pPr>
                      <a:r>
                        <a:rPr lang="ko-KR" altLang="en-US" sz="1500" dirty="0" smtClean="0"/>
                        <a:t> 상품 목록을 안내하는</a:t>
                      </a:r>
                      <a:endParaRPr lang="en-US" altLang="ko-KR" sz="1500" dirty="0" smtClean="0"/>
                    </a:p>
                    <a:p>
                      <a:pPr marL="342900" lvl="0" indent="-342900" algn="l" latinLnBrk="1">
                        <a:buFont typeface="+mj-lt"/>
                        <a:buAutoNum type="arabicPeriod"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장바구니에 담긴 상품 표시</a:t>
                      </a:r>
                      <a:r>
                        <a:rPr lang="ko-KR" altLang="en-US" sz="1500" baseline="0" dirty="0" smtClean="0"/>
                        <a:t>      </a:t>
                      </a:r>
                      <a:r>
                        <a:rPr lang="ko-KR" altLang="en-US" sz="1500" dirty="0" smtClean="0"/>
                        <a:t>페이지로 이동</a:t>
                      </a:r>
                      <a:endParaRPr lang="en-US" altLang="ko-KR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31197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619626" y="1171365"/>
            <a:ext cx="3390899" cy="1962360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922250" y="380998"/>
            <a:ext cx="808138" cy="647702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877268" y="380997"/>
            <a:ext cx="551858" cy="537805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22249" y="3192971"/>
            <a:ext cx="808139" cy="1331404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633347" y="4270074"/>
            <a:ext cx="812503" cy="1259037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206787" y="4197708"/>
            <a:ext cx="808139" cy="1331404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43006" y="5743575"/>
            <a:ext cx="509969" cy="619124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486400" y="5743576"/>
            <a:ext cx="437920" cy="619124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767364" y="5743574"/>
            <a:ext cx="376386" cy="619125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911257" y="5743574"/>
            <a:ext cx="489793" cy="628649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782220" y="247830"/>
            <a:ext cx="304411" cy="2823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725062" y="247830"/>
            <a:ext cx="304411" cy="2823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338781" y="5592885"/>
            <a:ext cx="304411" cy="2823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046016" y="5535824"/>
            <a:ext cx="304411" cy="2823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281469" y="4138353"/>
            <a:ext cx="304411" cy="2823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101716" y="4102698"/>
            <a:ext cx="304411" cy="2823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566007" y="3088523"/>
            <a:ext cx="304411" cy="2823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864409" y="1051891"/>
            <a:ext cx="304411" cy="2823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63984" y="2846716"/>
            <a:ext cx="331707" cy="189481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717806" y="5584484"/>
            <a:ext cx="459480" cy="2336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08119" y="5649851"/>
            <a:ext cx="483580" cy="18744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405080" y="2738556"/>
            <a:ext cx="208313" cy="22458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0D460D-62E5-B7D5-7CAA-230FDCF04989}"/>
              </a:ext>
            </a:extLst>
          </p:cNvPr>
          <p:cNvSpPr/>
          <p:nvPr/>
        </p:nvSpPr>
        <p:spPr>
          <a:xfrm>
            <a:off x="705317" y="0"/>
            <a:ext cx="2739622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2428D2F-2FA9-F41E-7271-37F733B7D9FC}"/>
              </a:ext>
            </a:extLst>
          </p:cNvPr>
          <p:cNvSpPr/>
          <p:nvPr/>
        </p:nvSpPr>
        <p:spPr>
          <a:xfrm>
            <a:off x="713483" y="5017273"/>
            <a:ext cx="2674306" cy="654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B5FA520A-6E32-7D48-A745-C8627C97EE8C}"/>
              </a:ext>
            </a:extLst>
          </p:cNvPr>
          <p:cNvSpPr txBox="1">
            <a:spLocks/>
          </p:cNvSpPr>
          <p:nvPr/>
        </p:nvSpPr>
        <p:spPr>
          <a:xfrm>
            <a:off x="770633" y="1145797"/>
            <a:ext cx="2838449" cy="494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개정이력</a:t>
            </a:r>
            <a:endParaRPr lang="en-US" altLang="ko-KR" dirty="0" smtClean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endParaRPr lang="en-US" altLang="ko-KR" dirty="0" smtClean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명세서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메뉴구조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화면목록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프로세스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순서도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권한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정책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en-US" altLang="ko-KR" sz="3500" b="1" dirty="0" smtClean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 </a:t>
            </a:r>
            <a:r>
              <a:rPr lang="ko-KR" altLang="en-US" sz="3500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기능설명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F00A6BC-C600-03C6-ECB7-711934ED84A0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3068608" y="5017273"/>
            <a:ext cx="319181" cy="327253"/>
          </a:xfrm>
          <a:prstGeom prst="line">
            <a:avLst/>
          </a:prstGeom>
          <a:ln w="50800">
            <a:solidFill>
              <a:srgbClr val="FFF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AEC43FD-0ABE-4742-E73A-0A169163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8" y="101494"/>
            <a:ext cx="996043" cy="8173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6" b="9118"/>
          <a:stretch/>
        </p:blipFill>
        <p:spPr>
          <a:xfrm>
            <a:off x="3568764" y="390523"/>
            <a:ext cx="4944368" cy="5388671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98282"/>
              </p:ext>
            </p:extLst>
          </p:nvPr>
        </p:nvGraphicFramePr>
        <p:xfrm>
          <a:off x="8915400" y="380998"/>
          <a:ext cx="2990850" cy="164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425">
                  <a:extLst>
                    <a:ext uri="{9D8B030D-6E8A-4147-A177-3AD203B41FA5}">
                      <a16:colId xmlns:a16="http://schemas.microsoft.com/office/drawing/2014/main" val="2848415345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3645400858"/>
                    </a:ext>
                  </a:extLst>
                </a:gridCol>
              </a:tblGrid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메인 메뉴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39035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 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JJQ-K-2001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233746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남대희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40906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2023.04.20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3690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 실행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메인 </a:t>
                      </a:r>
                      <a:r>
                        <a:rPr lang="en-US" altLang="ko-KR" sz="1200" dirty="0" smtClean="0"/>
                        <a:t>&gt; </a:t>
                      </a:r>
                      <a:r>
                        <a:rPr lang="ko-KR" altLang="en-US" sz="1200" dirty="0" smtClean="0"/>
                        <a:t>메뉴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1326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925346"/>
              </p:ext>
            </p:extLst>
          </p:nvPr>
        </p:nvGraphicFramePr>
        <p:xfrm>
          <a:off x="8915400" y="2208317"/>
          <a:ext cx="2990850" cy="3919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850">
                  <a:extLst>
                    <a:ext uri="{9D8B030D-6E8A-4147-A177-3AD203B41FA5}">
                      <a16:colId xmlns:a16="http://schemas.microsoft.com/office/drawing/2014/main" val="558781229"/>
                    </a:ext>
                  </a:extLst>
                </a:gridCol>
              </a:tblGrid>
              <a:tr h="435503">
                <a:tc>
                  <a:txBody>
                    <a:bodyPr/>
                    <a:lstStyle/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ko-KR" altLang="en-US" sz="1500" dirty="0" smtClean="0"/>
                        <a:t>페이지 설명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70795"/>
                  </a:ext>
                </a:extLst>
              </a:tr>
              <a:tr h="3484034">
                <a:tc>
                  <a:txBody>
                    <a:bodyPr/>
                    <a:lstStyle/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500" dirty="0" smtClean="0"/>
                        <a:t> 1.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종류별 메뉴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메뉴 분류</a:t>
                      </a:r>
                      <a:endParaRPr lang="en-US" altLang="ko-K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en-US" altLang="ko-K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endParaRPr lang="en-US" altLang="ko-K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ko-KR" sz="15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 창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원하는 메뉴</a:t>
                      </a:r>
                      <a:endParaRPr lang="en-US" altLang="ko-K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</a:t>
                      </a:r>
                      <a:endParaRPr lang="en-US" altLang="ko-K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endParaRPr lang="en-US" altLang="ko-K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장바구니 담기 버튼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보관함에</a:t>
                      </a:r>
                      <a:endParaRPr lang="en-US" altLang="ko-K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여러가지 치킨 추가</a:t>
                      </a:r>
                      <a:endParaRPr lang="en-US" altLang="ko-K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endParaRPr lang="en-US" altLang="ko-K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주문하기 버튼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결제</a:t>
                      </a:r>
                      <a:endParaRPr lang="en-US" altLang="ko-K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화면으로 이동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3119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415582" y="3324225"/>
            <a:ext cx="594568" cy="295275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47207" y="918801"/>
            <a:ext cx="4288578" cy="357549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11350" y="1323975"/>
            <a:ext cx="4362560" cy="264598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026332" y="3324225"/>
            <a:ext cx="593668" cy="295275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010952" y="803873"/>
            <a:ext cx="240235" cy="2273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222114" y="1388853"/>
            <a:ext cx="214513" cy="24734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304939" y="3260381"/>
            <a:ext cx="198051" cy="2050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491171" y="3220711"/>
            <a:ext cx="180586" cy="2184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0D460D-62E5-B7D5-7CAA-230FDCF04989}"/>
              </a:ext>
            </a:extLst>
          </p:cNvPr>
          <p:cNvSpPr/>
          <p:nvPr/>
        </p:nvSpPr>
        <p:spPr>
          <a:xfrm>
            <a:off x="705317" y="0"/>
            <a:ext cx="2739622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2428D2F-2FA9-F41E-7271-37F733B7D9FC}"/>
              </a:ext>
            </a:extLst>
          </p:cNvPr>
          <p:cNvSpPr/>
          <p:nvPr/>
        </p:nvSpPr>
        <p:spPr>
          <a:xfrm>
            <a:off x="713483" y="5017273"/>
            <a:ext cx="2674306" cy="654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B5FA520A-6E32-7D48-A745-C8627C97EE8C}"/>
              </a:ext>
            </a:extLst>
          </p:cNvPr>
          <p:cNvSpPr txBox="1">
            <a:spLocks/>
          </p:cNvSpPr>
          <p:nvPr/>
        </p:nvSpPr>
        <p:spPr>
          <a:xfrm>
            <a:off x="770633" y="1145797"/>
            <a:ext cx="2838449" cy="494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개정이력</a:t>
            </a:r>
            <a:endParaRPr lang="en-US" altLang="ko-KR" dirty="0" smtClean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endParaRPr lang="en-US" altLang="ko-KR" dirty="0" smtClean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명세서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메뉴구조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화면목록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프로세스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순서도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권한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정책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en-US" altLang="ko-KR" sz="3500" b="1" dirty="0" smtClean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 </a:t>
            </a:r>
            <a:r>
              <a:rPr lang="ko-KR" altLang="en-US" sz="3500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기능설명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F00A6BC-C600-03C6-ECB7-711934ED84A0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3068608" y="5017273"/>
            <a:ext cx="319181" cy="327253"/>
          </a:xfrm>
          <a:prstGeom prst="line">
            <a:avLst/>
          </a:prstGeom>
          <a:ln w="50800">
            <a:solidFill>
              <a:srgbClr val="FFF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AEC43FD-0ABE-4742-E73A-0A169163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8" y="101494"/>
            <a:ext cx="996043" cy="8173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8" t="15158" r="24694" b="17752"/>
          <a:stretch/>
        </p:blipFill>
        <p:spPr>
          <a:xfrm>
            <a:off x="3674398" y="101494"/>
            <a:ext cx="2941325" cy="45053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9" t="18035" r="31209" b="21929"/>
          <a:stretch/>
        </p:blipFill>
        <p:spPr>
          <a:xfrm>
            <a:off x="9150232" y="2130318"/>
            <a:ext cx="2815828" cy="450532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99946"/>
              </p:ext>
            </p:extLst>
          </p:nvPr>
        </p:nvGraphicFramePr>
        <p:xfrm>
          <a:off x="9712648" y="101494"/>
          <a:ext cx="2253412" cy="177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06">
                  <a:extLst>
                    <a:ext uri="{9D8B030D-6E8A-4147-A177-3AD203B41FA5}">
                      <a16:colId xmlns:a16="http://schemas.microsoft.com/office/drawing/2014/main" val="2848415345"/>
                    </a:ext>
                  </a:extLst>
                </a:gridCol>
                <a:gridCol w="1126706">
                  <a:extLst>
                    <a:ext uri="{9D8B030D-6E8A-4147-A177-3AD203B41FA5}">
                      <a16:colId xmlns:a16="http://schemas.microsoft.com/office/drawing/2014/main" val="3645400858"/>
                    </a:ext>
                  </a:extLst>
                </a:gridCol>
              </a:tblGrid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회원가입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39035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 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JJQ-M-0003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233746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이재희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40906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2023.04.19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3690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 실행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로그인 </a:t>
                      </a:r>
                      <a:r>
                        <a:rPr lang="en-US" altLang="ko-KR" sz="1200" dirty="0" smtClean="0"/>
                        <a:t>&gt; 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회원가입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1326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59862"/>
              </p:ext>
            </p:extLst>
          </p:nvPr>
        </p:nvGraphicFramePr>
        <p:xfrm>
          <a:off x="6706007" y="101494"/>
          <a:ext cx="2903339" cy="167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339">
                  <a:extLst>
                    <a:ext uri="{9D8B030D-6E8A-4147-A177-3AD203B41FA5}">
                      <a16:colId xmlns:a16="http://schemas.microsoft.com/office/drawing/2014/main" val="558781229"/>
                    </a:ext>
                  </a:extLst>
                </a:gridCol>
              </a:tblGrid>
              <a:tr h="287996">
                <a:tc>
                  <a:txBody>
                    <a:bodyPr/>
                    <a:lstStyle/>
                    <a:p>
                      <a:pPr marL="0" lvl="0" indent="0" algn="ctr" latinLnBrk="1">
                        <a:buFont typeface="+mj-lt"/>
                        <a:buNone/>
                      </a:pPr>
                      <a:r>
                        <a:rPr lang="ko-KR" altLang="en-US" sz="1500" dirty="0" smtClean="0"/>
                        <a:t>페이지 설명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70795"/>
                  </a:ext>
                </a:extLst>
              </a:tr>
              <a:tr h="1353584">
                <a:tc>
                  <a:txBody>
                    <a:bodyPr/>
                    <a:lstStyle/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약관 보기 클릭 시 약관 보기 </a:t>
                      </a:r>
                      <a:r>
                        <a:rPr lang="ko-KR" alt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</a:t>
                      </a:r>
                      <a:endParaRPr lang="en-US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이지로 이동</a:t>
                      </a:r>
                      <a:endParaRPr lang="en-US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endParaRPr lang="ko-KR" alt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동의조항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모두 체크 후 버튼 클릭 시 정보 입력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3119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72300"/>
              </p:ext>
            </p:extLst>
          </p:nvPr>
        </p:nvGraphicFramePr>
        <p:xfrm>
          <a:off x="3674398" y="4740169"/>
          <a:ext cx="2247900" cy="189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848415345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3645400858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39035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 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JJQ-M-2002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233746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남대희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40906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2023.04.20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3690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 실행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메인</a:t>
                      </a:r>
                      <a:r>
                        <a:rPr lang="en-US" altLang="ko-KR" sz="1200" dirty="0" smtClean="0"/>
                        <a:t>&gt; </a:t>
                      </a:r>
                      <a:r>
                        <a:rPr lang="ko-KR" altLang="en-US" sz="1200" dirty="0" smtClean="0"/>
                        <a:t>로그인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1326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26919"/>
              </p:ext>
            </p:extLst>
          </p:nvPr>
        </p:nvGraphicFramePr>
        <p:xfrm>
          <a:off x="5997234" y="4653696"/>
          <a:ext cx="3078062" cy="21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062">
                  <a:extLst>
                    <a:ext uri="{9D8B030D-6E8A-4147-A177-3AD203B41FA5}">
                      <a16:colId xmlns:a16="http://schemas.microsoft.com/office/drawing/2014/main" val="558781229"/>
                    </a:ext>
                  </a:extLst>
                </a:gridCol>
              </a:tblGrid>
              <a:tr h="414880"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400" dirty="0" smtClean="0"/>
                        <a:t>페이지 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70795"/>
                  </a:ext>
                </a:extLst>
              </a:tr>
              <a:tr h="161585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하단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 찾기 페이지로 이동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하단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 찾기 페이지로 </a:t>
                      </a:r>
                      <a:endParaRPr lang="en-US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endParaRPr lang="en-US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하단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페이지로 이동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로그인상태유지 체크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</a:t>
                      </a:r>
                      <a:endParaRPr lang="en-US" altLang="ko-K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31197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292410" y="5344526"/>
            <a:ext cx="546944" cy="227600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92410" y="6162674"/>
            <a:ext cx="546944" cy="342901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370149" y="4308819"/>
            <a:ext cx="463095" cy="204856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76336" y="4308819"/>
            <a:ext cx="514814" cy="204856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466086" y="4323310"/>
            <a:ext cx="390141" cy="204632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353167" y="3719212"/>
            <a:ext cx="890362" cy="294132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197623" y="5179954"/>
            <a:ext cx="189673" cy="2438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0214875" y="6076464"/>
            <a:ext cx="189674" cy="2101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215250" y="3585862"/>
            <a:ext cx="270483" cy="2276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241151" y="4201559"/>
            <a:ext cx="267050" cy="1700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215946" y="4184137"/>
            <a:ext cx="238865" cy="22423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745311" y="4209929"/>
            <a:ext cx="240308" cy="2090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0D460D-62E5-B7D5-7CAA-230FDCF04989}"/>
              </a:ext>
            </a:extLst>
          </p:cNvPr>
          <p:cNvSpPr/>
          <p:nvPr/>
        </p:nvSpPr>
        <p:spPr>
          <a:xfrm>
            <a:off x="705317" y="0"/>
            <a:ext cx="2739622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2428D2F-2FA9-F41E-7271-37F733B7D9FC}"/>
              </a:ext>
            </a:extLst>
          </p:cNvPr>
          <p:cNvSpPr/>
          <p:nvPr/>
        </p:nvSpPr>
        <p:spPr>
          <a:xfrm>
            <a:off x="713483" y="5017273"/>
            <a:ext cx="2674306" cy="654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B5FA520A-6E32-7D48-A745-C8627C97EE8C}"/>
              </a:ext>
            </a:extLst>
          </p:cNvPr>
          <p:cNvSpPr txBox="1">
            <a:spLocks/>
          </p:cNvSpPr>
          <p:nvPr/>
        </p:nvSpPr>
        <p:spPr>
          <a:xfrm>
            <a:off x="770633" y="1145797"/>
            <a:ext cx="2838449" cy="494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개정이력</a:t>
            </a:r>
            <a:endParaRPr lang="en-US" altLang="ko-KR" dirty="0" smtClean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endParaRPr lang="en-US" altLang="ko-KR" dirty="0" smtClean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명세서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메뉴구조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화면목록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프로세스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순서도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권한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정책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en-US" altLang="ko-KR" sz="3500" b="1" dirty="0" smtClean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 </a:t>
            </a:r>
            <a:r>
              <a:rPr lang="ko-KR" altLang="en-US" sz="3500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기능설명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F00A6BC-C600-03C6-ECB7-711934ED84A0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3068608" y="5017273"/>
            <a:ext cx="319181" cy="327253"/>
          </a:xfrm>
          <a:prstGeom prst="line">
            <a:avLst/>
          </a:prstGeom>
          <a:ln w="50800">
            <a:solidFill>
              <a:srgbClr val="FFF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AEC43FD-0ABE-4742-E73A-0A169163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8" y="101494"/>
            <a:ext cx="996043" cy="81730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4" t="15474" r="29535" b="26665"/>
          <a:stretch/>
        </p:blipFill>
        <p:spPr>
          <a:xfrm>
            <a:off x="7447869" y="101494"/>
            <a:ext cx="2277156" cy="3467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9" t="16538" r="30354" b="12367"/>
          <a:stretch/>
        </p:blipFill>
        <p:spPr>
          <a:xfrm>
            <a:off x="3674397" y="101494"/>
            <a:ext cx="3612227" cy="6368377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87267"/>
              </p:ext>
            </p:extLst>
          </p:nvPr>
        </p:nvGraphicFramePr>
        <p:xfrm>
          <a:off x="7447869" y="4104178"/>
          <a:ext cx="4494943" cy="182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943">
                  <a:extLst>
                    <a:ext uri="{9D8B030D-6E8A-4147-A177-3AD203B41FA5}">
                      <a16:colId xmlns:a16="http://schemas.microsoft.com/office/drawing/2014/main" val="558781229"/>
                    </a:ext>
                  </a:extLst>
                </a:gridCol>
              </a:tblGrid>
              <a:tr h="236657">
                <a:tc>
                  <a:txBody>
                    <a:bodyPr/>
                    <a:lstStyle/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ko-KR" altLang="en-US" sz="1500" dirty="0" smtClean="0"/>
                        <a:t>페이지 설명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70795"/>
                  </a:ext>
                </a:extLst>
              </a:tr>
              <a:tr h="1506150">
                <a:tc>
                  <a:txBody>
                    <a:bodyPr/>
                    <a:lstStyle/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 입력을 마치고 다음 버튼 클릭 시 가입완료 페이지로 이동</a:t>
                      </a:r>
                      <a:endParaRPr lang="en-US" altLang="ko-K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endParaRPr lang="en-US" altLang="ko-K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돌아가기 버튼 클릭 시 메인 페이지로 이동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3119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29696"/>
              </p:ext>
            </p:extLst>
          </p:nvPr>
        </p:nvGraphicFramePr>
        <p:xfrm>
          <a:off x="9886270" y="1619274"/>
          <a:ext cx="2056542" cy="1666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271">
                  <a:extLst>
                    <a:ext uri="{9D8B030D-6E8A-4147-A177-3AD203B41FA5}">
                      <a16:colId xmlns:a16="http://schemas.microsoft.com/office/drawing/2014/main" val="2848415345"/>
                    </a:ext>
                  </a:extLst>
                </a:gridCol>
                <a:gridCol w="1028271">
                  <a:extLst>
                    <a:ext uri="{9D8B030D-6E8A-4147-A177-3AD203B41FA5}">
                      <a16:colId xmlns:a16="http://schemas.microsoft.com/office/drawing/2014/main" val="3645400858"/>
                    </a:ext>
                  </a:extLst>
                </a:gridCol>
              </a:tblGrid>
              <a:tr h="302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 가입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39035"/>
                  </a:ext>
                </a:extLst>
              </a:tr>
              <a:tr h="302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 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JJQ-M-0003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233746"/>
                  </a:ext>
                </a:extLst>
              </a:tr>
              <a:tr h="302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이재희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40906"/>
                  </a:ext>
                </a:extLst>
              </a:tr>
              <a:tr h="302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2023.04.19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3690"/>
                  </a:ext>
                </a:extLst>
              </a:tr>
              <a:tr h="302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 실행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메인 </a:t>
                      </a:r>
                      <a:r>
                        <a:rPr lang="en-US" altLang="ko-KR" sz="1200" dirty="0" smtClean="0"/>
                        <a:t>&gt; </a:t>
                      </a:r>
                      <a:r>
                        <a:rPr lang="ko-KR" altLang="en-US" sz="1200" dirty="0" smtClean="0"/>
                        <a:t>회원가입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1326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207037" y="5775960"/>
            <a:ext cx="667983" cy="317756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312975" y="3192780"/>
            <a:ext cx="526225" cy="228600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054831" y="5634792"/>
            <a:ext cx="304411" cy="2823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080147" y="3003347"/>
            <a:ext cx="304411" cy="2823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0D460D-62E5-B7D5-7CAA-230FDCF04989}"/>
              </a:ext>
            </a:extLst>
          </p:cNvPr>
          <p:cNvSpPr/>
          <p:nvPr/>
        </p:nvSpPr>
        <p:spPr>
          <a:xfrm>
            <a:off x="705317" y="0"/>
            <a:ext cx="2739622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2428D2F-2FA9-F41E-7271-37F733B7D9FC}"/>
              </a:ext>
            </a:extLst>
          </p:cNvPr>
          <p:cNvSpPr/>
          <p:nvPr/>
        </p:nvSpPr>
        <p:spPr>
          <a:xfrm>
            <a:off x="713483" y="5017273"/>
            <a:ext cx="2674306" cy="654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B5FA520A-6E32-7D48-A745-C8627C97EE8C}"/>
              </a:ext>
            </a:extLst>
          </p:cNvPr>
          <p:cNvSpPr txBox="1">
            <a:spLocks/>
          </p:cNvSpPr>
          <p:nvPr/>
        </p:nvSpPr>
        <p:spPr>
          <a:xfrm>
            <a:off x="770633" y="1145797"/>
            <a:ext cx="2838449" cy="494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개정이력</a:t>
            </a:r>
            <a:endParaRPr lang="en-US" altLang="ko-KR" dirty="0" smtClean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endParaRPr lang="en-US" altLang="ko-KR" dirty="0" smtClean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명세서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메뉴구조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화면목록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프로세스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순서도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권한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정책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en-US" altLang="ko-KR" sz="3500" b="1" dirty="0" smtClean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 </a:t>
            </a:r>
            <a:r>
              <a:rPr lang="ko-KR" altLang="en-US" sz="3500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기능설명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F00A6BC-C600-03C6-ECB7-711934ED84A0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3068608" y="5017273"/>
            <a:ext cx="319181" cy="327253"/>
          </a:xfrm>
          <a:prstGeom prst="line">
            <a:avLst/>
          </a:prstGeom>
          <a:ln w="50800">
            <a:solidFill>
              <a:srgbClr val="FFF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AEC43FD-0ABE-4742-E73A-0A169163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8" y="101494"/>
            <a:ext cx="996043" cy="8173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4274"/>
            <a:ext cx="4876800" cy="5981700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70974"/>
              </p:ext>
            </p:extLst>
          </p:nvPr>
        </p:nvGraphicFramePr>
        <p:xfrm>
          <a:off x="8991600" y="325007"/>
          <a:ext cx="2990850" cy="177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425">
                  <a:extLst>
                    <a:ext uri="{9D8B030D-6E8A-4147-A177-3AD203B41FA5}">
                      <a16:colId xmlns:a16="http://schemas.microsoft.com/office/drawing/2014/main" val="2848415345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3645400858"/>
                    </a:ext>
                  </a:extLst>
                </a:gridCol>
              </a:tblGrid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결제 화면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39035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 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JJQ-R-3002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233746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남대희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40906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2023.04.20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3690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 실행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메인 </a:t>
                      </a:r>
                      <a:r>
                        <a:rPr lang="en-US" altLang="ko-KR" sz="1200" dirty="0" smtClean="0"/>
                        <a:t>&gt; </a:t>
                      </a:r>
                      <a:r>
                        <a:rPr lang="ko-KR" altLang="en-US" sz="1200" dirty="0" smtClean="0"/>
                        <a:t>메뉴 </a:t>
                      </a:r>
                      <a:r>
                        <a:rPr lang="en-US" altLang="ko-KR" sz="1200" dirty="0" smtClean="0"/>
                        <a:t>&gt; 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결제 화면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1326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46391"/>
              </p:ext>
            </p:extLst>
          </p:nvPr>
        </p:nvGraphicFramePr>
        <p:xfrm>
          <a:off x="8991600" y="2179743"/>
          <a:ext cx="2990850" cy="413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850">
                  <a:extLst>
                    <a:ext uri="{9D8B030D-6E8A-4147-A177-3AD203B41FA5}">
                      <a16:colId xmlns:a16="http://schemas.microsoft.com/office/drawing/2014/main" val="558781229"/>
                    </a:ext>
                  </a:extLst>
                </a:gridCol>
              </a:tblGrid>
              <a:tr h="342950">
                <a:tc>
                  <a:txBody>
                    <a:bodyPr/>
                    <a:lstStyle/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ko-KR" altLang="en-US" sz="1500" dirty="0" smtClean="0"/>
                        <a:t>페이지 설명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70795"/>
                  </a:ext>
                </a:extLst>
              </a:tr>
              <a:tr h="37066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삭제 버튼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메뉴 전체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버튼  단일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메뉴 삭제</a:t>
                      </a:r>
                      <a:endParaRPr lang="en-US" altLang="ko-K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 변경 버튼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 추가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en-US" altLang="ko-KR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담으러 가기 버튼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메뉴 화면으로 이동</a:t>
                      </a:r>
                      <a:endParaRPr lang="en-US" altLang="ko-K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하단 주문하기 버튼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페이지로 이동</a:t>
                      </a:r>
                      <a:endParaRPr lang="en-US" altLang="ko-K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하단 이벤트 정보 버튼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정보확인 페이지로 이동</a:t>
                      </a:r>
                      <a:endParaRPr lang="en-US" altLang="ko-K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하단 리뷰 등록 버튼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비회원일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로그인화면으로 이동 및 포인트 적립</a:t>
                      </a:r>
                    </a:p>
                    <a:p>
                      <a:pPr marL="0" lvl="0" indent="0" algn="l" latinLnBrk="1">
                        <a:buFont typeface="+mj-lt"/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31197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7475219" y="1191517"/>
            <a:ext cx="472441" cy="212468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612380" y="1455420"/>
            <a:ext cx="421005" cy="220980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36180" y="2256861"/>
            <a:ext cx="225787" cy="286878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836711" y="2566598"/>
            <a:ext cx="1285875" cy="405201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505116" y="5494533"/>
            <a:ext cx="3528269" cy="771011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087385" y="4535997"/>
            <a:ext cx="2229511" cy="644902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29297" y="4156109"/>
            <a:ext cx="495405" cy="184977"/>
          </a:xfrm>
          <a:prstGeom prst="rect">
            <a:avLst/>
          </a:prstGeom>
          <a:noFill/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316896" y="979766"/>
            <a:ext cx="304411" cy="2823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932051" y="1314252"/>
            <a:ext cx="304411" cy="2823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435730" y="2153864"/>
            <a:ext cx="237333" cy="22055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761653" y="2436213"/>
            <a:ext cx="304411" cy="2823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615628" y="4053921"/>
            <a:ext cx="228406" cy="1952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935179" y="4394829"/>
            <a:ext cx="304411" cy="2823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378788" y="5371760"/>
            <a:ext cx="304411" cy="2823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위쪽 모서리의 한쪽은 둥글고 다른 한쪽은 잘림 15">
            <a:extLst>
              <a:ext uri="{FF2B5EF4-FFF2-40B4-BE49-F238E27FC236}">
                <a16:creationId xmlns:a16="http://schemas.microsoft.com/office/drawing/2014/main" id="{341309F2-D8DC-BDB1-6C72-E76454668E35}"/>
              </a:ext>
            </a:extLst>
          </p:cNvPr>
          <p:cNvSpPr/>
          <p:nvPr/>
        </p:nvSpPr>
        <p:spPr>
          <a:xfrm>
            <a:off x="744071" y="251012"/>
            <a:ext cx="10112188" cy="5342964"/>
          </a:xfrm>
          <a:prstGeom prst="snipRoundRect">
            <a:avLst/>
          </a:prstGeom>
          <a:noFill/>
          <a:ln w="76200">
            <a:solidFill>
              <a:srgbClr val="E84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73664-CD0D-8372-8A1C-48E3FFCDD259}"/>
              </a:ext>
            </a:extLst>
          </p:cNvPr>
          <p:cNvSpPr txBox="1"/>
          <p:nvPr/>
        </p:nvSpPr>
        <p:spPr>
          <a:xfrm>
            <a:off x="8719991" y="4350409"/>
            <a:ext cx="20349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dirty="0">
                <a:solidFill>
                  <a:srgbClr val="FFFFFF"/>
                </a:solidFill>
                <a:latin typeface="Arial Black" panose="020B0A04020102020204" pitchFamily="34" charset="0"/>
              </a:rPr>
              <a:t>목차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1B6783-2584-6F51-8D68-6949BE06584C}"/>
              </a:ext>
            </a:extLst>
          </p:cNvPr>
          <p:cNvGrpSpPr/>
          <p:nvPr/>
        </p:nvGrpSpPr>
        <p:grpSpPr>
          <a:xfrm>
            <a:off x="1215606" y="591145"/>
            <a:ext cx="8753914" cy="4641779"/>
            <a:chOff x="1215606" y="591145"/>
            <a:chExt cx="8753914" cy="46417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571C6C-7C4A-E7A8-1BB3-24A92698D3F1}"/>
                </a:ext>
              </a:extLst>
            </p:cNvPr>
            <p:cNvSpPr txBox="1"/>
            <p:nvPr/>
          </p:nvSpPr>
          <p:spPr>
            <a:xfrm>
              <a:off x="1215606" y="1402338"/>
              <a:ext cx="319502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2.</a:t>
              </a:r>
              <a:r>
                <a:rPr lang="ko-KR" altLang="en-US" sz="3800" b="1" dirty="0" err="1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유스케이스</a:t>
              </a:r>
              <a:endParaRPr lang="ko-KR" altLang="en-US" sz="38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6000EE-847F-17C0-141B-CAC5DA88EF23}"/>
                </a:ext>
              </a:extLst>
            </p:cNvPr>
            <p:cNvSpPr txBox="1"/>
            <p:nvPr/>
          </p:nvSpPr>
          <p:spPr>
            <a:xfrm>
              <a:off x="1215607" y="591145"/>
              <a:ext cx="268037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1.</a:t>
              </a:r>
              <a:r>
                <a:rPr lang="ko-KR" altLang="en-US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개정이력</a:t>
              </a:r>
              <a:endParaRPr lang="en-US" altLang="ko-KR" sz="3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6D74F-B72D-D8BB-1510-E50464F3B257}"/>
                </a:ext>
              </a:extLst>
            </p:cNvPr>
            <p:cNvSpPr txBox="1"/>
            <p:nvPr/>
          </p:nvSpPr>
          <p:spPr>
            <a:xfrm>
              <a:off x="1215606" y="2234137"/>
              <a:ext cx="488039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3.</a:t>
              </a:r>
              <a:r>
                <a:rPr lang="ko-KR" altLang="en-US" sz="3600" b="1" dirty="0" err="1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유스케이스</a:t>
              </a:r>
              <a:r>
                <a:rPr lang="ko-KR" altLang="en-US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명세서</a:t>
              </a:r>
              <a:endParaRPr lang="ko-KR" altLang="en-US" sz="38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47E343-C5CD-B1EA-FAED-1943AF5D3E72}"/>
                </a:ext>
              </a:extLst>
            </p:cNvPr>
            <p:cNvSpPr txBox="1"/>
            <p:nvPr/>
          </p:nvSpPr>
          <p:spPr>
            <a:xfrm>
              <a:off x="1215606" y="3029835"/>
              <a:ext cx="260872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4.</a:t>
              </a:r>
              <a:r>
                <a:rPr lang="ko-KR" altLang="en-US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메뉴구조</a:t>
              </a:r>
              <a:endParaRPr lang="en-US" altLang="ko-KR" sz="3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B35ABC-A08A-3619-7D51-A462FB6F6B32}"/>
                </a:ext>
              </a:extLst>
            </p:cNvPr>
            <p:cNvSpPr txBox="1"/>
            <p:nvPr/>
          </p:nvSpPr>
          <p:spPr>
            <a:xfrm>
              <a:off x="1215606" y="3800636"/>
              <a:ext cx="284168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5. </a:t>
              </a:r>
              <a:r>
                <a:rPr lang="ko-KR" altLang="en-US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화면목록</a:t>
              </a:r>
              <a:endParaRPr lang="en-US" altLang="ko-KR" sz="3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006F36-047F-0C30-CB21-2BC16B0D2C4F}"/>
                </a:ext>
              </a:extLst>
            </p:cNvPr>
            <p:cNvSpPr txBox="1"/>
            <p:nvPr/>
          </p:nvSpPr>
          <p:spPr>
            <a:xfrm>
              <a:off x="1215606" y="4555816"/>
              <a:ext cx="296107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6. </a:t>
              </a:r>
              <a:r>
                <a:rPr lang="ko-KR" altLang="en-US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프로세스</a:t>
              </a:r>
              <a:endParaRPr lang="en-US" altLang="ko-KR" sz="3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D2449E-29C9-C5CC-A521-5C91A2C24B71}"/>
                </a:ext>
              </a:extLst>
            </p:cNvPr>
            <p:cNvSpPr txBox="1"/>
            <p:nvPr/>
          </p:nvSpPr>
          <p:spPr>
            <a:xfrm>
              <a:off x="6186678" y="591145"/>
              <a:ext cx="247653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7. </a:t>
              </a:r>
              <a:r>
                <a:rPr lang="ko-KR" altLang="en-US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순서도</a:t>
              </a:r>
              <a:endParaRPr lang="en-US" altLang="ko-KR" sz="3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C08AA8-9BA4-E843-3052-BC9B0B73A11C}"/>
                </a:ext>
              </a:extLst>
            </p:cNvPr>
            <p:cNvSpPr txBox="1"/>
            <p:nvPr/>
          </p:nvSpPr>
          <p:spPr>
            <a:xfrm>
              <a:off x="6171516" y="1413016"/>
              <a:ext cx="249169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8. </a:t>
              </a:r>
              <a:r>
                <a:rPr lang="ko-KR" altLang="en-US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권한</a:t>
              </a:r>
              <a:endParaRPr lang="en-US" altLang="ko-KR" sz="3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B6EE75-89B0-CF39-E983-3EAF302C08CC}"/>
                </a:ext>
              </a:extLst>
            </p:cNvPr>
            <p:cNvSpPr txBox="1"/>
            <p:nvPr/>
          </p:nvSpPr>
          <p:spPr>
            <a:xfrm>
              <a:off x="6186678" y="2234137"/>
              <a:ext cx="194599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9. </a:t>
              </a:r>
              <a:r>
                <a:rPr lang="ko-KR" altLang="en-US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정책</a:t>
              </a:r>
              <a:endParaRPr lang="en-US" altLang="ko-KR" sz="3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96ABE6-2B83-699D-CF1C-99FAFF6A6D56}"/>
                </a:ext>
              </a:extLst>
            </p:cNvPr>
            <p:cNvSpPr txBox="1"/>
            <p:nvPr/>
          </p:nvSpPr>
          <p:spPr>
            <a:xfrm>
              <a:off x="6096000" y="3065295"/>
              <a:ext cx="38735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10. UI </a:t>
              </a:r>
              <a:r>
                <a:rPr lang="ko-KR" altLang="en-US" sz="3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기능설명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5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0D460D-62E5-B7D5-7CAA-230FDCF04989}"/>
              </a:ext>
            </a:extLst>
          </p:cNvPr>
          <p:cNvSpPr/>
          <p:nvPr/>
        </p:nvSpPr>
        <p:spPr>
          <a:xfrm>
            <a:off x="705317" y="0"/>
            <a:ext cx="2739622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C96574-2541-341C-941E-BF9726C77ED4}"/>
              </a:ext>
            </a:extLst>
          </p:cNvPr>
          <p:cNvGrpSpPr/>
          <p:nvPr/>
        </p:nvGrpSpPr>
        <p:grpSpPr>
          <a:xfrm>
            <a:off x="705317" y="954657"/>
            <a:ext cx="2674306" cy="654505"/>
            <a:chOff x="705316" y="1483567"/>
            <a:chExt cx="2674306" cy="654505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428D2F-2FA9-F41E-7271-37F733B7D9FC}"/>
                </a:ext>
              </a:extLst>
            </p:cNvPr>
            <p:cNvSpPr/>
            <p:nvPr/>
          </p:nvSpPr>
          <p:spPr>
            <a:xfrm>
              <a:off x="705316" y="1483567"/>
              <a:ext cx="2674306" cy="65450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F00A6BC-C600-03C6-ECB7-711934ED84A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 flipV="1">
              <a:off x="3060441" y="1483567"/>
              <a:ext cx="319181" cy="327253"/>
            </a:xfrm>
            <a:prstGeom prst="line">
              <a:avLst/>
            </a:prstGeom>
            <a:ln w="50800">
              <a:solidFill>
                <a:srgbClr val="FFF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B5FA520A-6E32-7D48-A745-C8627C97EE8C}"/>
              </a:ext>
            </a:extLst>
          </p:cNvPr>
          <p:cNvSpPr txBox="1">
            <a:spLocks/>
          </p:cNvSpPr>
          <p:nvPr/>
        </p:nvSpPr>
        <p:spPr>
          <a:xfrm>
            <a:off x="770633" y="1026368"/>
            <a:ext cx="2838449" cy="5039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3500" b="1" dirty="0">
                <a:solidFill>
                  <a:srgbClr val="FF0000"/>
                </a:solidFill>
                <a:latin typeface="Wide Latin" panose="020A0A07050505020404" pitchFamily="18" charset="0"/>
                <a:ea typeface="한컴 말랑말랑 Bold" panose="020F0803000000000000" pitchFamily="50" charset="-127"/>
              </a:rPr>
              <a:t>개정 이력</a:t>
            </a:r>
            <a:r>
              <a:rPr lang="en-US" altLang="ko-KR" sz="2400" dirty="0">
                <a:solidFill>
                  <a:srgbClr val="FF0000"/>
                </a:solidFill>
                <a:latin typeface="Wide Latin" panose="020A0A07050505020404" pitchFamily="18" charset="0"/>
                <a:ea typeface="한컴 말랑말랑 Bold" panose="020F0803000000000000" pitchFamily="50" charset="-127"/>
              </a:rPr>
              <a:t/>
            </a:r>
            <a:br>
              <a:rPr lang="en-US" altLang="ko-KR" sz="2400" dirty="0">
                <a:solidFill>
                  <a:srgbClr val="FF0000"/>
                </a:solidFill>
                <a:latin typeface="Wide Latin" panose="020A0A07050505020404" pitchFamily="18" charset="0"/>
                <a:ea typeface="한컴 말랑말랑 Bold" panose="020F0803000000000000" pitchFamily="50" charset="-127"/>
              </a:rPr>
            </a:br>
            <a:r>
              <a:rPr lang="ko-KR" altLang="en-US" sz="2300" dirty="0" err="1">
                <a:solidFill>
                  <a:schemeClr val="tx1"/>
                </a:solidFill>
                <a:latin typeface="Wide Latin" panose="020A0A07050505020404" pitchFamily="18" charset="0"/>
                <a:ea typeface="한컴 말랑말랑 Bold" panose="020F0803000000000000" pitchFamily="50" charset="-127"/>
              </a:rPr>
              <a:t>유스케이스</a:t>
            </a:r>
            <a:endParaRPr lang="en-US" altLang="ko-KR" sz="1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명세서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메뉴구조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화면목록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프로세스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순서도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권한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정책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 </a:t>
            </a: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기능설명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EC43FD-0ABE-4742-E73A-0A169163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8" y="101494"/>
            <a:ext cx="996043" cy="81730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28067"/>
              </p:ext>
            </p:extLst>
          </p:nvPr>
        </p:nvGraphicFramePr>
        <p:xfrm>
          <a:off x="3674398" y="1181644"/>
          <a:ext cx="8128000" cy="385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044">
                  <a:extLst>
                    <a:ext uri="{9D8B030D-6E8A-4147-A177-3AD203B41FA5}">
                      <a16:colId xmlns:a16="http://schemas.microsoft.com/office/drawing/2014/main" val="3328529527"/>
                    </a:ext>
                  </a:extLst>
                </a:gridCol>
                <a:gridCol w="2760956">
                  <a:extLst>
                    <a:ext uri="{9D8B030D-6E8A-4147-A177-3AD203B41FA5}">
                      <a16:colId xmlns:a16="http://schemas.microsoft.com/office/drawing/2014/main" val="38394652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08421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08679018"/>
                    </a:ext>
                  </a:extLst>
                </a:gridCol>
              </a:tblGrid>
              <a:tr h="476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버전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작성자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날짜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2444"/>
                  </a:ext>
                </a:extLst>
              </a:tr>
              <a:tr h="344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 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남대희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윤광혁</a:t>
                      </a:r>
                      <a:endParaRPr lang="ko-KR" altLang="en-US" sz="14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화면목록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유스케이스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23.04.18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52322"/>
                  </a:ext>
                </a:extLst>
              </a:tr>
              <a:tr h="3631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 0.2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이종현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윤광혁</a:t>
                      </a:r>
                      <a:endParaRPr lang="ko-KR" altLang="en-US" sz="14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유스케이스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명세서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23.04.18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055384"/>
                  </a:ext>
                </a:extLst>
              </a:tr>
              <a:tr h="38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 0.3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남대희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권한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23.04.19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91861"/>
                  </a:ext>
                </a:extLst>
              </a:tr>
              <a:tr h="38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 0.4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이종현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순서도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메뉴 구조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23.04.19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50669"/>
                  </a:ext>
                </a:extLst>
              </a:tr>
              <a:tr h="38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 0.5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이재희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23.04.19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25767"/>
                  </a:ext>
                </a:extLst>
              </a:tr>
              <a:tr h="38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 0.6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남대희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메인 메뉴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23.04.20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87171"/>
                  </a:ext>
                </a:extLst>
              </a:tr>
              <a:tr h="38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 0.7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이재희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메인 화면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23.04.20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96969"/>
                  </a:ext>
                </a:extLst>
              </a:tr>
              <a:tr h="366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 0.8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이종현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남대희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이재희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윤광혁</a:t>
                      </a:r>
                      <a:endParaRPr lang="ko-KR" altLang="en-US" sz="14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UI</a:t>
                      </a:r>
                      <a:r>
                        <a:rPr lang="ko-KR" altLang="en-US" sz="1400" baseline="0" dirty="0" smtClean="0"/>
                        <a:t> 상세 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23.04.21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1430"/>
                  </a:ext>
                </a:extLst>
              </a:tr>
              <a:tr h="38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 0.9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이종현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프로세스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23.04.21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7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8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53254" y="101494"/>
            <a:ext cx="7323992" cy="6694960"/>
          </a:xfrm>
          <a:prstGeom prst="rect">
            <a:avLst/>
          </a:prstGeom>
          <a:pattFill prst="pct25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0D460D-62E5-B7D5-7CAA-230FDCF04989}"/>
              </a:ext>
            </a:extLst>
          </p:cNvPr>
          <p:cNvSpPr/>
          <p:nvPr/>
        </p:nvSpPr>
        <p:spPr>
          <a:xfrm>
            <a:off x="705317" y="0"/>
            <a:ext cx="2739622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2428D2F-2FA9-F41E-7271-37F733B7D9FC}"/>
              </a:ext>
            </a:extLst>
          </p:cNvPr>
          <p:cNvSpPr/>
          <p:nvPr/>
        </p:nvSpPr>
        <p:spPr>
          <a:xfrm>
            <a:off x="705316" y="1536319"/>
            <a:ext cx="2674306" cy="654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B5FA520A-6E32-7D48-A745-C8627C97EE8C}"/>
              </a:ext>
            </a:extLst>
          </p:cNvPr>
          <p:cNvSpPr txBox="1">
            <a:spLocks/>
          </p:cNvSpPr>
          <p:nvPr/>
        </p:nvSpPr>
        <p:spPr>
          <a:xfrm>
            <a:off x="770633" y="1145797"/>
            <a:ext cx="2838449" cy="494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개정이력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en-US" altLang="ko-KR" sz="1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</a:t>
            </a:r>
            <a:r>
              <a:rPr lang="en-US" altLang="ko-KR" sz="2400" dirty="0">
                <a:solidFill>
                  <a:srgbClr val="FF0000"/>
                </a:solidFill>
                <a:latin typeface="Wide Latin" panose="020A0A07050505020404" pitchFamily="18" charset="0"/>
                <a:ea typeface="한컴 말랑말랑 Bold" panose="020F0803000000000000" pitchFamily="50" charset="-127"/>
              </a:rPr>
              <a:t/>
            </a:r>
            <a:br>
              <a:rPr lang="en-US" altLang="ko-KR" sz="2400" dirty="0">
                <a:solidFill>
                  <a:srgbClr val="FF0000"/>
                </a:solidFill>
                <a:latin typeface="Wide Latin" panose="020A0A07050505020404" pitchFamily="18" charset="0"/>
                <a:ea typeface="한컴 말랑말랑 Bold" panose="020F0803000000000000" pitchFamily="50" charset="-127"/>
              </a:rPr>
            </a:br>
            <a:r>
              <a:rPr lang="ko-KR" altLang="en-US" sz="3600" b="1" dirty="0" err="1">
                <a:solidFill>
                  <a:srgbClr val="FF0000"/>
                </a:solidFill>
                <a:latin typeface="Wide Latin" panose="020A0A07050505020404" pitchFamily="18" charset="0"/>
                <a:ea typeface="한컴 말랑말랑 Bold" panose="020F0803000000000000" pitchFamily="50" charset="-127"/>
              </a:rPr>
              <a:t>유스케이스</a:t>
            </a:r>
            <a:endParaRPr lang="en-US" altLang="ko-KR" sz="100" dirty="0">
              <a:gradFill>
                <a:gsLst>
                  <a:gs pos="50000">
                    <a:srgbClr val="FF5050"/>
                  </a:gs>
                  <a:gs pos="98000">
                    <a:schemeClr val="bg1"/>
                  </a:gs>
                  <a:gs pos="0">
                    <a:srgbClr val="C00000"/>
                  </a:gs>
                </a:gsLst>
                <a:lin ang="0" scaled="1"/>
              </a:gra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명세서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메뉴구조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화면목록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프로세스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순서도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권한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정책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기능설명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F00A6BC-C600-03C6-ECB7-711934ED84A0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3060441" y="1536319"/>
            <a:ext cx="319181" cy="327253"/>
          </a:xfrm>
          <a:prstGeom prst="line">
            <a:avLst/>
          </a:prstGeom>
          <a:ln w="50800">
            <a:solidFill>
              <a:srgbClr val="FFF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E464E38-868F-D634-258B-AAC4300EC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70" y="167054"/>
            <a:ext cx="6887800" cy="65473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EC43FD-0ABE-4742-E73A-0A1691634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8" y="101494"/>
            <a:ext cx="996043" cy="8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9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0D460D-62E5-B7D5-7CAA-230FDCF04989}"/>
              </a:ext>
            </a:extLst>
          </p:cNvPr>
          <p:cNvSpPr/>
          <p:nvPr/>
        </p:nvSpPr>
        <p:spPr>
          <a:xfrm>
            <a:off x="705317" y="0"/>
            <a:ext cx="2739622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BCA577-5CD6-A781-2CE2-90CFDEF76D6E}"/>
              </a:ext>
            </a:extLst>
          </p:cNvPr>
          <p:cNvGrpSpPr/>
          <p:nvPr/>
        </p:nvGrpSpPr>
        <p:grpSpPr>
          <a:xfrm>
            <a:off x="770633" y="1943101"/>
            <a:ext cx="2544067" cy="1079500"/>
            <a:chOff x="705316" y="1483567"/>
            <a:chExt cx="2674306" cy="654505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428D2F-2FA9-F41E-7271-37F733B7D9FC}"/>
                </a:ext>
              </a:extLst>
            </p:cNvPr>
            <p:cNvSpPr/>
            <p:nvPr/>
          </p:nvSpPr>
          <p:spPr>
            <a:xfrm>
              <a:off x="705316" y="1483567"/>
              <a:ext cx="2674306" cy="65450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F00A6BC-C600-03C6-ECB7-711934ED84A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 flipV="1">
              <a:off x="3060441" y="1483567"/>
              <a:ext cx="319181" cy="327253"/>
            </a:xfrm>
            <a:prstGeom prst="line">
              <a:avLst/>
            </a:prstGeom>
            <a:ln w="50800">
              <a:solidFill>
                <a:srgbClr val="FFF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B5FA520A-6E32-7D48-A745-C8627C97EE8C}"/>
              </a:ext>
            </a:extLst>
          </p:cNvPr>
          <p:cNvSpPr txBox="1">
            <a:spLocks/>
          </p:cNvSpPr>
          <p:nvPr/>
        </p:nvSpPr>
        <p:spPr>
          <a:xfrm>
            <a:off x="770633" y="1145797"/>
            <a:ext cx="2838449" cy="4947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개정이력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300" dirty="0" err="1">
                <a:solidFill>
                  <a:schemeClr val="tx1"/>
                </a:solidFill>
                <a:latin typeface="Wide Latin" panose="020A0A07050505020404" pitchFamily="18" charset="0"/>
                <a:ea typeface="한컴 말랑말랑 Bold" panose="020F0803000000000000" pitchFamily="50" charset="-127"/>
              </a:rPr>
              <a:t>유스케이스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3000" b="1" dirty="0" err="1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r>
              <a:rPr lang="ko-KR" altLang="en-US" sz="3000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endParaRPr lang="en-US" altLang="ko-KR" sz="3000" b="1" dirty="0">
              <a:solidFill>
                <a:srgbClr val="FF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3000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명세서</a:t>
            </a:r>
            <a:endParaRPr lang="en-US" altLang="ko-KR" sz="3000" b="1" dirty="0">
              <a:solidFill>
                <a:srgbClr val="FF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메뉴구조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화면목록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프로세스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순서도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권한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정책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 </a:t>
            </a: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기능설명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1D6650-4DBD-D307-FB98-C7BC9BB98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59" y="447712"/>
            <a:ext cx="7729481" cy="6105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EC43FD-0ABE-4742-E73A-0A1691634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8" y="101494"/>
            <a:ext cx="996043" cy="8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0D460D-62E5-B7D5-7CAA-230FDCF04989}"/>
              </a:ext>
            </a:extLst>
          </p:cNvPr>
          <p:cNvSpPr/>
          <p:nvPr/>
        </p:nvSpPr>
        <p:spPr>
          <a:xfrm>
            <a:off x="705317" y="0"/>
            <a:ext cx="2739622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82084F-19D4-EA3A-3396-0C9804D63233}"/>
              </a:ext>
            </a:extLst>
          </p:cNvPr>
          <p:cNvGrpSpPr/>
          <p:nvPr/>
        </p:nvGrpSpPr>
        <p:grpSpPr>
          <a:xfrm>
            <a:off x="705317" y="2563067"/>
            <a:ext cx="2674306" cy="654505"/>
            <a:chOff x="705316" y="1483567"/>
            <a:chExt cx="2674306" cy="654505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428D2F-2FA9-F41E-7271-37F733B7D9FC}"/>
                </a:ext>
              </a:extLst>
            </p:cNvPr>
            <p:cNvSpPr/>
            <p:nvPr/>
          </p:nvSpPr>
          <p:spPr>
            <a:xfrm>
              <a:off x="705316" y="1483567"/>
              <a:ext cx="2674306" cy="65450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F00A6BC-C600-03C6-ECB7-711934ED84A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 flipV="1">
              <a:off x="3060441" y="1483567"/>
              <a:ext cx="319181" cy="327253"/>
            </a:xfrm>
            <a:prstGeom prst="line">
              <a:avLst/>
            </a:prstGeom>
            <a:ln w="50800">
              <a:solidFill>
                <a:srgbClr val="FFF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B5FA520A-6E32-7D48-A745-C8627C97EE8C}"/>
              </a:ext>
            </a:extLst>
          </p:cNvPr>
          <p:cNvSpPr txBox="1">
            <a:spLocks/>
          </p:cNvSpPr>
          <p:nvPr/>
        </p:nvSpPr>
        <p:spPr>
          <a:xfrm>
            <a:off x="770633" y="1145797"/>
            <a:ext cx="2838449" cy="494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개정이력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 err="1">
                <a:solidFill>
                  <a:schemeClr val="tx1"/>
                </a:solidFill>
                <a:latin typeface="Wide Latin" panose="020A0A07050505020404" pitchFamily="18" charset="0"/>
                <a:ea typeface="한컴 말랑말랑 Bold" panose="020F0803000000000000" pitchFamily="50" charset="-127"/>
              </a:rPr>
              <a:t>유스케이스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명세서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3500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메뉴구조</a:t>
            </a:r>
            <a:endParaRPr lang="en-US" altLang="ko-KR" sz="3500" b="1" dirty="0">
              <a:solidFill>
                <a:srgbClr val="FF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화면목록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프로세스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순서도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권한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정책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 </a:t>
            </a: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기능설명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93D834-84FA-2E3E-8195-EED6B8B65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65" y="533400"/>
            <a:ext cx="7977669" cy="59749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EC43FD-0ABE-4742-E73A-0A1691634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8" y="101494"/>
            <a:ext cx="996043" cy="8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0D460D-62E5-B7D5-7CAA-230FDCF04989}"/>
              </a:ext>
            </a:extLst>
          </p:cNvPr>
          <p:cNvSpPr/>
          <p:nvPr/>
        </p:nvSpPr>
        <p:spPr>
          <a:xfrm>
            <a:off x="705317" y="0"/>
            <a:ext cx="2739622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258531-A744-01E6-584A-9F58A5ED6FB7}"/>
              </a:ext>
            </a:extLst>
          </p:cNvPr>
          <p:cNvGrpSpPr/>
          <p:nvPr/>
        </p:nvGrpSpPr>
        <p:grpSpPr>
          <a:xfrm>
            <a:off x="705317" y="3038240"/>
            <a:ext cx="2674306" cy="654505"/>
            <a:chOff x="705316" y="1483567"/>
            <a:chExt cx="2674306" cy="654505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428D2F-2FA9-F41E-7271-37F733B7D9FC}"/>
                </a:ext>
              </a:extLst>
            </p:cNvPr>
            <p:cNvSpPr/>
            <p:nvPr/>
          </p:nvSpPr>
          <p:spPr>
            <a:xfrm>
              <a:off x="705316" y="1483567"/>
              <a:ext cx="2674306" cy="65450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F00A6BC-C600-03C6-ECB7-711934ED84A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 flipV="1">
              <a:off x="3060441" y="1483567"/>
              <a:ext cx="319181" cy="327253"/>
            </a:xfrm>
            <a:prstGeom prst="line">
              <a:avLst/>
            </a:prstGeom>
            <a:ln w="50800">
              <a:solidFill>
                <a:srgbClr val="FFF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B5FA520A-6E32-7D48-A745-C8627C97EE8C}"/>
              </a:ext>
            </a:extLst>
          </p:cNvPr>
          <p:cNvSpPr txBox="1">
            <a:spLocks/>
          </p:cNvSpPr>
          <p:nvPr/>
        </p:nvSpPr>
        <p:spPr>
          <a:xfrm>
            <a:off x="770633" y="1145797"/>
            <a:ext cx="2838449" cy="494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개정이력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 err="1">
                <a:solidFill>
                  <a:schemeClr val="tx1"/>
                </a:solidFill>
                <a:latin typeface="Wide Latin" panose="020A0A07050505020404" pitchFamily="18" charset="0"/>
                <a:ea typeface="한컴 말랑말랑 Bold" panose="020F0803000000000000" pitchFamily="50" charset="-127"/>
              </a:rPr>
              <a:t>유스케이스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명세서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메뉴구조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3500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화면목록</a:t>
            </a:r>
            <a:endParaRPr lang="en-US" altLang="ko-KR" sz="3500" b="1" dirty="0">
              <a:solidFill>
                <a:srgbClr val="FF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프로세스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순서도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권한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정책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 </a:t>
            </a: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기능설명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68C2255-DE84-BCDB-6BAB-4EB5EF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64922"/>
              </p:ext>
            </p:extLst>
          </p:nvPr>
        </p:nvGraphicFramePr>
        <p:xfrm>
          <a:off x="3548355" y="866133"/>
          <a:ext cx="8504465" cy="4540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89139">
                  <a:extLst>
                    <a:ext uri="{9D8B030D-6E8A-4147-A177-3AD203B41FA5}">
                      <a16:colId xmlns:a16="http://schemas.microsoft.com/office/drawing/2014/main" val="3916517771"/>
                    </a:ext>
                  </a:extLst>
                </a:gridCol>
                <a:gridCol w="836763">
                  <a:extLst>
                    <a:ext uri="{9D8B030D-6E8A-4147-A177-3AD203B41FA5}">
                      <a16:colId xmlns:a16="http://schemas.microsoft.com/office/drawing/2014/main" val="157271052"/>
                    </a:ext>
                  </a:extLst>
                </a:gridCol>
                <a:gridCol w="1414732">
                  <a:extLst>
                    <a:ext uri="{9D8B030D-6E8A-4147-A177-3AD203B41FA5}">
                      <a16:colId xmlns:a16="http://schemas.microsoft.com/office/drawing/2014/main" val="1679830"/>
                    </a:ext>
                  </a:extLst>
                </a:gridCol>
                <a:gridCol w="1326830">
                  <a:extLst>
                    <a:ext uri="{9D8B030D-6E8A-4147-A177-3AD203B41FA5}">
                      <a16:colId xmlns:a16="http://schemas.microsoft.com/office/drawing/2014/main" val="33079456"/>
                    </a:ext>
                  </a:extLst>
                </a:gridCol>
                <a:gridCol w="3937001">
                  <a:extLst>
                    <a:ext uri="{9D8B030D-6E8A-4147-A177-3AD203B41FA5}">
                      <a16:colId xmlns:a16="http://schemas.microsoft.com/office/drawing/2014/main" val="4098780589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대 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중 </a:t>
                      </a:r>
                      <a:r>
                        <a:rPr lang="ko-KR" altLang="en-US" sz="1500" b="1" dirty="0"/>
                        <a:t>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페이지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페이지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5269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메인 </a:t>
                      </a:r>
                      <a:r>
                        <a:rPr lang="ko-KR" altLang="en-US" sz="1500" b="1" dirty="0"/>
                        <a:t>홈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F2E8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</a:rPr>
                        <a:t>JJQ-M-0001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로그인 창 </a:t>
                      </a:r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</a:t>
                      </a:r>
                      <a:r>
                        <a:rPr lang="ko-KR" altLang="ko-KR" sz="1500" b="1" kern="1200" dirty="0" smtClean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신</a:t>
                      </a:r>
                      <a:r>
                        <a:rPr lang="en-US" altLang="ko-KR" sz="1500" b="1" kern="1200" dirty="0" smtClean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ko-KR" sz="1500" b="1" kern="1200" dirty="0" smtClean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메뉴 </a:t>
                      </a: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팝업</a:t>
                      </a:r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</a:t>
                      </a:r>
                      <a:endParaRPr lang="en-US" altLang="ko-KR" sz="1500" b="1" kern="1200" dirty="0" smtClean="0">
                        <a:solidFill>
                          <a:schemeClr val="dk1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ko-KR" sz="1500" b="1" kern="1200" dirty="0" smtClean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로고 클릭</a:t>
                      </a:r>
                      <a:r>
                        <a:rPr lang="en-US" altLang="ko-KR" sz="1500" b="1" kern="1200" dirty="0" smtClean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ko-KR" sz="1500" b="1" kern="1200" dirty="0" smtClean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시 메인 </a:t>
                      </a: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홈 복귀 </a:t>
                      </a:r>
                      <a:endParaRPr lang="ko-KR" altLang="en-US" sz="1500" b="1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759099"/>
                  </a:ext>
                </a:extLst>
              </a:tr>
              <a:tr h="3337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F2E8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</a:rPr>
                        <a:t>JJQ-M-0002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ID/PW </a:t>
                      </a: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홈페이지에서 로그인</a:t>
                      </a:r>
                      <a:endParaRPr lang="ko-KR" altLang="en-US" sz="1500" b="1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792803"/>
                  </a:ext>
                </a:extLst>
              </a:tr>
              <a:tr h="3337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F2E8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</a:rPr>
                        <a:t>JJQ-M-0003</a:t>
                      </a:r>
                      <a:endParaRPr lang="ko-KR" altLang="en-US" sz="1500" b="1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약관 보기 및 동의 </a:t>
                      </a:r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</a:t>
                      </a: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정보입력 </a:t>
                      </a:r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</a:t>
                      </a: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가입완료</a:t>
                      </a:r>
                      <a:endParaRPr lang="ko-KR" altLang="en-US" sz="1500" b="1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39421"/>
                  </a:ext>
                </a:extLst>
              </a:tr>
              <a:tr h="3337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회원</a:t>
                      </a:r>
                      <a:endParaRPr lang="ko-KR" altLang="en-US" sz="15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</a:rPr>
                        <a:t>JJQ-C-1001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위시리스트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장바구니</a:t>
                      </a:r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/</a:t>
                      </a: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찜 목록에 담은 치킨목록</a:t>
                      </a:r>
                      <a:endParaRPr lang="ko-KR" altLang="en-US" sz="1500" b="1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43042"/>
                  </a:ext>
                </a:extLst>
              </a:tr>
              <a:tr h="3337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</a:rPr>
                        <a:t>JJQ-C-1002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리뷰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회원</a:t>
                      </a:r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/</a:t>
                      </a:r>
                      <a:r>
                        <a:rPr lang="ko-KR" altLang="ko-KR" sz="1500" b="1" kern="1200" dirty="0" smtClean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주문완료</a:t>
                      </a:r>
                      <a:r>
                        <a:rPr lang="en-US" altLang="ko-KR" sz="1500" b="1" kern="1200" dirty="0" smtClean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ko-KR" sz="1500" b="1" kern="1200" dirty="0" smtClean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시 활성화</a:t>
                      </a:r>
                      <a:endParaRPr lang="ko-KR" altLang="ko-KR" sz="1500" b="1" kern="1200" dirty="0">
                        <a:solidFill>
                          <a:schemeClr val="dk1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41294"/>
                  </a:ext>
                </a:extLst>
              </a:tr>
              <a:tr h="33376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메인 </a:t>
                      </a:r>
                      <a:r>
                        <a:rPr lang="ko-KR" altLang="en-US" sz="1500" b="1" dirty="0"/>
                        <a:t>메뉴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</a:rPr>
                        <a:t>JJQ-K-2001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/>
                        <a:t>후라이드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호스트가 업로드한 치킨 목록</a:t>
                      </a:r>
                      <a:endParaRPr lang="ko-KR" altLang="en-US" sz="1500" b="1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162288"/>
                  </a:ext>
                </a:extLst>
              </a:tr>
              <a:tr h="3337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</a:rPr>
                        <a:t>JJQ-K-2002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양</a:t>
                      </a:r>
                      <a:r>
                        <a:rPr lang="ko-KR" altLang="en-US" sz="1500" b="1" dirty="0" smtClean="0"/>
                        <a:t>념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호스트가 업로드한 치킨 목록</a:t>
                      </a:r>
                      <a:endParaRPr lang="ko-KR" altLang="en-US" sz="1500" b="1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27"/>
                  </a:ext>
                </a:extLst>
              </a:tr>
              <a:tr h="3337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</a:rPr>
                        <a:t>JJQ-K-2003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구이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호스트가 업로드한 치킨 목록</a:t>
                      </a:r>
                      <a:endParaRPr lang="ko-KR" altLang="en-US" sz="1500" b="1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50595"/>
                  </a:ext>
                </a:extLst>
              </a:tr>
              <a:tr h="3337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</a:rPr>
                        <a:t>JJQ-K-2004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신 메뉴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호스트가 업로드한 치킨 목록</a:t>
                      </a:r>
                      <a:endParaRPr lang="ko-KR" altLang="en-US" sz="1500" b="1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5289"/>
                  </a:ext>
                </a:extLst>
              </a:tr>
              <a:tr h="3337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</a:rPr>
                        <a:t>JJQ-K-2005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주문하기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회원</a:t>
                      </a:r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/ </a:t>
                      </a:r>
                      <a:r>
                        <a:rPr lang="ko-KR" altLang="ko-KR" sz="1500" b="1" kern="1200" dirty="0" smtClean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주문하기</a:t>
                      </a:r>
                      <a:r>
                        <a:rPr lang="en-US" altLang="ko-KR" sz="1500" b="1" kern="1200" dirty="0" smtClean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ko-KR" sz="1500" b="1" kern="1200" dirty="0" smtClean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누르면 결제 </a:t>
                      </a: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페이지로 이동</a:t>
                      </a:r>
                      <a:endParaRPr lang="ko-KR" altLang="en-US" sz="1500" b="1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346098"/>
                  </a:ext>
                </a:extLst>
              </a:tr>
              <a:tr h="3337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주문</a:t>
                      </a:r>
                      <a:endParaRPr lang="ko-KR" altLang="en-US" sz="15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</a:rPr>
                        <a:t>JJQ-R-3001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주문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회원이 주문한 음식 전달</a:t>
                      </a:r>
                      <a:endParaRPr lang="ko-KR" altLang="en-US" sz="1500" b="1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01407"/>
                  </a:ext>
                </a:extLst>
              </a:tr>
              <a:tr h="3337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</a:rPr>
                        <a:t>JJQ-R-3002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결제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주문 결제</a:t>
                      </a:r>
                      <a:r>
                        <a:rPr lang="en-US" altLang="ko-KR" sz="1500" b="1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/ </a:t>
                      </a:r>
                      <a:r>
                        <a:rPr lang="ko-KR" altLang="en-US" sz="1500" b="1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확인 </a:t>
                      </a:r>
                      <a:r>
                        <a:rPr lang="en-US" altLang="ko-KR" sz="1500" b="1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/ </a:t>
                      </a:r>
                      <a:r>
                        <a:rPr lang="ko-KR" altLang="en-US" sz="1500" b="1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취소</a:t>
                      </a:r>
                      <a:endParaRPr lang="ko-KR" altLang="en-US" sz="1500" b="1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486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DAEC43FD-0ABE-4742-E73A-0A169163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8" y="101494"/>
            <a:ext cx="996043" cy="8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0D460D-62E5-B7D5-7CAA-230FDCF04989}"/>
              </a:ext>
            </a:extLst>
          </p:cNvPr>
          <p:cNvSpPr/>
          <p:nvPr/>
        </p:nvSpPr>
        <p:spPr>
          <a:xfrm>
            <a:off x="705317" y="0"/>
            <a:ext cx="2739622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ECF03F-0234-AE2D-BCBE-2F9BF8C9D9EF}"/>
              </a:ext>
            </a:extLst>
          </p:cNvPr>
          <p:cNvGrpSpPr/>
          <p:nvPr/>
        </p:nvGrpSpPr>
        <p:grpSpPr>
          <a:xfrm>
            <a:off x="705317" y="3445042"/>
            <a:ext cx="2674306" cy="654505"/>
            <a:chOff x="705316" y="1483567"/>
            <a:chExt cx="2674306" cy="654505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428D2F-2FA9-F41E-7271-37F733B7D9FC}"/>
                </a:ext>
              </a:extLst>
            </p:cNvPr>
            <p:cNvSpPr/>
            <p:nvPr/>
          </p:nvSpPr>
          <p:spPr>
            <a:xfrm>
              <a:off x="705316" y="1483567"/>
              <a:ext cx="2674306" cy="65450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F00A6BC-C600-03C6-ECB7-711934ED84A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 flipV="1">
              <a:off x="3060441" y="1483567"/>
              <a:ext cx="319181" cy="327253"/>
            </a:xfrm>
            <a:prstGeom prst="line">
              <a:avLst/>
            </a:prstGeom>
            <a:ln w="50800">
              <a:solidFill>
                <a:srgbClr val="FFF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B5FA520A-6E32-7D48-A745-C8627C97EE8C}"/>
              </a:ext>
            </a:extLst>
          </p:cNvPr>
          <p:cNvSpPr txBox="1">
            <a:spLocks/>
          </p:cNvSpPr>
          <p:nvPr/>
        </p:nvSpPr>
        <p:spPr>
          <a:xfrm>
            <a:off x="770633" y="1145797"/>
            <a:ext cx="2838449" cy="494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개정이력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 err="1">
                <a:solidFill>
                  <a:schemeClr val="tx1"/>
                </a:solidFill>
                <a:latin typeface="Wide Latin" panose="020A0A07050505020404" pitchFamily="18" charset="0"/>
                <a:ea typeface="한컴 말랑말랑 Bold" panose="020F0803000000000000" pitchFamily="50" charset="-127"/>
              </a:rPr>
              <a:t>유스케이스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명세서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메뉴구조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화면목록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3500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프로세스</a:t>
            </a:r>
            <a:endParaRPr lang="en-US" altLang="ko-KR" sz="3500" b="1" dirty="0">
              <a:solidFill>
                <a:srgbClr val="FF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순서도</a:t>
            </a:r>
            <a:endParaRPr lang="en-US" altLang="ko-KR" sz="2300" dirty="0" smtClean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권한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정책</a:t>
            </a:r>
            <a:endParaRPr lang="en-US" altLang="ko-KR" sz="2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 </a:t>
            </a:r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기능설명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EC43FD-0ABE-4742-E73A-0A169163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8" y="101494"/>
            <a:ext cx="996043" cy="8173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49" y="63816"/>
            <a:ext cx="8097204" cy="67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0D460D-62E5-B7D5-7CAA-230FDCF04989}"/>
              </a:ext>
            </a:extLst>
          </p:cNvPr>
          <p:cNvSpPr/>
          <p:nvPr/>
        </p:nvSpPr>
        <p:spPr>
          <a:xfrm>
            <a:off x="705317" y="0"/>
            <a:ext cx="2739622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ECF03F-0234-AE2D-BCBE-2F9BF8C9D9EF}"/>
              </a:ext>
            </a:extLst>
          </p:cNvPr>
          <p:cNvGrpSpPr/>
          <p:nvPr/>
        </p:nvGrpSpPr>
        <p:grpSpPr>
          <a:xfrm>
            <a:off x="705317" y="3731826"/>
            <a:ext cx="2674306" cy="654505"/>
            <a:chOff x="705316" y="1483567"/>
            <a:chExt cx="2674306" cy="654505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428D2F-2FA9-F41E-7271-37F733B7D9FC}"/>
                </a:ext>
              </a:extLst>
            </p:cNvPr>
            <p:cNvSpPr/>
            <p:nvPr/>
          </p:nvSpPr>
          <p:spPr>
            <a:xfrm>
              <a:off x="705316" y="1483567"/>
              <a:ext cx="2674306" cy="65450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F00A6BC-C600-03C6-ECB7-711934ED84A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 flipV="1">
              <a:off x="3060441" y="1483567"/>
              <a:ext cx="319181" cy="327253"/>
            </a:xfrm>
            <a:prstGeom prst="line">
              <a:avLst/>
            </a:prstGeom>
            <a:ln w="50800">
              <a:solidFill>
                <a:srgbClr val="FFF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B5FA520A-6E32-7D48-A745-C8627C97EE8C}"/>
              </a:ext>
            </a:extLst>
          </p:cNvPr>
          <p:cNvSpPr txBox="1">
            <a:spLocks/>
          </p:cNvSpPr>
          <p:nvPr/>
        </p:nvSpPr>
        <p:spPr>
          <a:xfrm>
            <a:off x="770633" y="1145797"/>
            <a:ext cx="2838449" cy="494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개정이력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chemeClr val="tx1"/>
                </a:solidFill>
                <a:latin typeface="Wide Latin" panose="020A0A07050505020404" pitchFamily="18" charset="0"/>
                <a:ea typeface="한컴 말랑말랑 Bold" panose="020F0803000000000000" pitchFamily="50" charset="-127"/>
              </a:rPr>
              <a:t>유스케이스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유스케이스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명세서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메뉴구조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화면목록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프로세스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sz="3500" b="1" dirty="0" smtClean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순서도</a:t>
            </a:r>
            <a:endParaRPr lang="en-US" altLang="ko-KR" sz="3500" b="1" dirty="0" smtClean="0">
              <a:solidFill>
                <a:srgbClr val="FF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권한</a:t>
            </a:r>
            <a:endParaRPr lang="en-US" altLang="ko-KR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정책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기능설명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68" y="1045509"/>
            <a:ext cx="3792700" cy="369425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92" y="342257"/>
            <a:ext cx="4153480" cy="56776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AEC43FD-0ABE-4742-E73A-0A1691634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8" y="101494"/>
            <a:ext cx="996043" cy="8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자르기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1123</Words>
  <Application>Microsoft Office PowerPoint</Application>
  <PresentationFormat>와이드스크린</PresentationFormat>
  <Paragraphs>512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HY견고딕</vt:lpstr>
      <vt:lpstr>HY견명조</vt:lpstr>
      <vt:lpstr>HY그래픽M</vt:lpstr>
      <vt:lpstr>돋움</vt:lpstr>
      <vt:lpstr>한컴 말랑말랑 Bold</vt:lpstr>
      <vt:lpstr>Arial Black</vt:lpstr>
      <vt:lpstr>Franklin Gothic Book</vt:lpstr>
      <vt:lpstr>Times New Roman</vt:lpstr>
      <vt:lpstr>Wide Latin</vt:lpstr>
      <vt:lpstr>자르기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종현</dc:creator>
  <cp:lastModifiedBy>FullName</cp:lastModifiedBy>
  <cp:revision>37</cp:revision>
  <dcterms:created xsi:type="dcterms:W3CDTF">2023-04-19T11:05:49Z</dcterms:created>
  <dcterms:modified xsi:type="dcterms:W3CDTF">2023-04-21T08:57:34Z</dcterms:modified>
</cp:coreProperties>
</file>