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 Black"/>
                <a:cs typeface="Arial Black"/>
              </a:defRPr>
            </a:lvl1pPr>
          </a:lstStyle>
          <a:p>
            <a:pPr marL="123189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 Black"/>
                <a:cs typeface="Arial Black"/>
              </a:defRPr>
            </a:lvl1pPr>
          </a:lstStyle>
          <a:p>
            <a:pPr marL="123189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78839" y="1817370"/>
            <a:ext cx="2893060" cy="394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5350" y="1831340"/>
            <a:ext cx="3830954" cy="413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 Black"/>
                <a:cs typeface="Arial Black"/>
              </a:defRPr>
            </a:lvl1pPr>
          </a:lstStyle>
          <a:p>
            <a:pPr marL="123189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 Black"/>
                <a:cs typeface="Arial Black"/>
              </a:defRPr>
            </a:lvl1pPr>
          </a:lstStyle>
          <a:p>
            <a:pPr marL="123189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13740" y="2071370"/>
            <a:ext cx="3144520" cy="2786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D564D"/>
                </a:solidFill>
                <a:latin typeface="Arial Black"/>
                <a:cs typeface="Arial Black"/>
              </a:defRPr>
            </a:lvl1pPr>
          </a:lstStyle>
          <a:p>
            <a:pPr marL="123189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140" y="93979"/>
            <a:ext cx="817371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9284" y="1918970"/>
            <a:ext cx="7885430" cy="343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23580" y="6375858"/>
            <a:ext cx="247650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D564D"/>
                </a:solidFill>
                <a:latin typeface="Arial Black"/>
                <a:cs typeface="Arial Black"/>
              </a:defRPr>
            </a:lvl1pPr>
          </a:lstStyle>
          <a:p>
            <a:pPr marL="123189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943" y="2211070"/>
            <a:ext cx="8004986" cy="441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30869" y="6445250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60">
                <a:solidFill>
                  <a:srgbClr val="5D564D"/>
                </a:solidFill>
                <a:latin typeface="Arial Black"/>
                <a:cs typeface="Arial Black"/>
              </a:rPr>
              <a:t>1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947420"/>
            <a:ext cx="71132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0"/>
              <a:t>Augmented</a:t>
            </a:r>
            <a:r>
              <a:rPr dirty="0" sz="5400" spc="-70"/>
              <a:t> </a:t>
            </a:r>
            <a:r>
              <a:rPr dirty="0" sz="5400" spc="-30"/>
              <a:t>Reality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5594350" y="3818890"/>
            <a:ext cx="2860040" cy="1790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715" indent="424180">
              <a:lnSpc>
                <a:spcPct val="120600"/>
              </a:lnSpc>
              <a:spcBef>
                <a:spcPts val="95"/>
              </a:spcBef>
            </a:pPr>
            <a:r>
              <a:rPr dirty="0" sz="3200">
                <a:latin typeface="Comic Sans MS"/>
                <a:cs typeface="Comic Sans MS"/>
              </a:rPr>
              <a:t>Prepared</a:t>
            </a:r>
            <a:r>
              <a:rPr dirty="0" sz="3200" spc="-95">
                <a:latin typeface="Comic Sans MS"/>
                <a:cs typeface="Comic Sans MS"/>
              </a:rPr>
              <a:t> </a:t>
            </a:r>
            <a:r>
              <a:rPr dirty="0" sz="3200" spc="-5">
                <a:latin typeface="Comic Sans MS"/>
                <a:cs typeface="Comic Sans MS"/>
              </a:rPr>
              <a:t>by:  Khyati</a:t>
            </a:r>
            <a:r>
              <a:rPr dirty="0" sz="3200" spc="-85">
                <a:latin typeface="Comic Sans MS"/>
                <a:cs typeface="Comic Sans MS"/>
              </a:rPr>
              <a:t> </a:t>
            </a:r>
            <a:r>
              <a:rPr dirty="0" sz="3200">
                <a:latin typeface="Comic Sans MS"/>
                <a:cs typeface="Comic Sans MS"/>
              </a:rPr>
              <a:t>Ganatra</a:t>
            </a:r>
            <a:endParaRPr sz="3200">
              <a:latin typeface="Comic Sans MS"/>
              <a:cs typeface="Comic Sans MS"/>
            </a:endParaRPr>
          </a:p>
          <a:p>
            <a:pPr marL="873760">
              <a:lnSpc>
                <a:spcPct val="100000"/>
              </a:lnSpc>
              <a:spcBef>
                <a:spcPts val="800"/>
              </a:spcBef>
            </a:pPr>
            <a:r>
              <a:rPr dirty="0" sz="3200" spc="-5">
                <a:latin typeface="Comic Sans MS"/>
                <a:cs typeface="Comic Sans MS"/>
              </a:rPr>
              <a:t>(12CE082)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22250"/>
            <a:ext cx="27305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D</a:t>
            </a:r>
            <a:r>
              <a:rPr dirty="0" spc="335"/>
              <a:t>I</a:t>
            </a:r>
            <a:r>
              <a:rPr dirty="0" spc="315"/>
              <a:t>S</a:t>
            </a:r>
            <a:r>
              <a:rPr dirty="0" spc="325"/>
              <a:t>PL</a:t>
            </a:r>
            <a:r>
              <a:rPr dirty="0" spc="320"/>
              <a:t>A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143000"/>
            <a:ext cx="116839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9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0" y="1104900"/>
            <a:ext cx="269430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225" b="1">
                <a:latin typeface="Arial"/>
                <a:cs typeface="Arial"/>
              </a:rPr>
              <a:t>H</a:t>
            </a:r>
            <a:r>
              <a:rPr dirty="0" sz="2800" spc="220" b="1">
                <a:latin typeface="Arial"/>
                <a:cs typeface="Arial"/>
              </a:rPr>
              <a:t>e</a:t>
            </a:r>
            <a:r>
              <a:rPr dirty="0" sz="2800" spc="225" b="1">
                <a:latin typeface="Arial"/>
                <a:cs typeface="Arial"/>
              </a:rPr>
              <a:t>a</a:t>
            </a:r>
            <a:r>
              <a:rPr dirty="0" sz="2800" spc="70" b="1">
                <a:latin typeface="Arial"/>
                <a:cs typeface="Arial"/>
              </a:rPr>
              <a:t>d</a:t>
            </a:r>
            <a:r>
              <a:rPr dirty="0" sz="2800" spc="235" b="1">
                <a:latin typeface="Arial"/>
                <a:cs typeface="Arial"/>
              </a:rPr>
              <a:t>-</a:t>
            </a:r>
            <a:r>
              <a:rPr dirty="0" sz="2800" spc="55" b="1">
                <a:latin typeface="Arial"/>
                <a:cs typeface="Arial"/>
              </a:rPr>
              <a:t>m</a:t>
            </a:r>
            <a:r>
              <a:rPr dirty="0" sz="2800" spc="70" b="1">
                <a:latin typeface="Arial"/>
                <a:cs typeface="Arial"/>
              </a:rPr>
              <a:t>oun</a:t>
            </a:r>
            <a:r>
              <a:rPr dirty="0" sz="2800" spc="60" b="1">
                <a:latin typeface="Arial"/>
                <a:cs typeface="Arial"/>
              </a:rPr>
              <a:t>t</a:t>
            </a:r>
            <a:r>
              <a:rPr dirty="0" sz="2800" spc="225" b="1">
                <a:latin typeface="Arial"/>
                <a:cs typeface="Arial"/>
              </a:rPr>
              <a:t>e</a:t>
            </a:r>
            <a:r>
              <a:rPr dirty="0" sz="2800" spc="-100" b="1">
                <a:latin typeface="Arial"/>
                <a:cs typeface="Arial"/>
              </a:rPr>
              <a:t>d  </a:t>
            </a:r>
            <a:r>
              <a:rPr dirty="0" sz="2800" spc="135" b="1">
                <a:latin typeface="Arial"/>
                <a:cs typeface="Arial"/>
              </a:rPr>
              <a:t>Display(HMD)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2034540"/>
            <a:ext cx="2453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905" algn="l"/>
                <a:tab pos="1593850" algn="l"/>
              </a:tabLst>
            </a:pPr>
            <a:r>
              <a:rPr dirty="0" sz="2400">
                <a:solidFill>
                  <a:srgbClr val="817200"/>
                </a:solidFill>
                <a:latin typeface="Arial Black"/>
                <a:cs typeface="Arial Black"/>
              </a:rPr>
              <a:t>–	</a:t>
            </a:r>
            <a:r>
              <a:rPr dirty="0" sz="2400" spc="-270">
                <a:latin typeface="Arial Black"/>
                <a:cs typeface="Arial Black"/>
              </a:rPr>
              <a:t>d</a:t>
            </a:r>
            <a:r>
              <a:rPr dirty="0" sz="2400" spc="-280">
                <a:latin typeface="Arial Black"/>
                <a:cs typeface="Arial Black"/>
              </a:rPr>
              <a:t>e</a:t>
            </a:r>
            <a:r>
              <a:rPr dirty="0" sz="2400" spc="-345">
                <a:latin typeface="Arial Black"/>
                <a:cs typeface="Arial Black"/>
              </a:rPr>
              <a:t>v</a:t>
            </a:r>
            <a:r>
              <a:rPr dirty="0" sz="2400" spc="-204">
                <a:latin typeface="Arial Black"/>
                <a:cs typeface="Arial Black"/>
              </a:rPr>
              <a:t>i</a:t>
            </a:r>
            <a:r>
              <a:rPr dirty="0" sz="2400" spc="-400">
                <a:latin typeface="Arial Black"/>
                <a:cs typeface="Arial Black"/>
              </a:rPr>
              <a:t>c</a:t>
            </a:r>
            <a:r>
              <a:rPr dirty="0" sz="2400" spc="-270">
                <a:latin typeface="Arial Black"/>
                <a:cs typeface="Arial Black"/>
              </a:rPr>
              <a:t>e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270">
                <a:latin typeface="Arial Black"/>
                <a:cs typeface="Arial Black"/>
              </a:rPr>
              <a:t>p</a:t>
            </a:r>
            <a:r>
              <a:rPr dirty="0" sz="2400" spc="-280">
                <a:latin typeface="Arial Black"/>
                <a:cs typeface="Arial Black"/>
              </a:rPr>
              <a:t>a</a:t>
            </a:r>
            <a:r>
              <a:rPr dirty="0" sz="2400" spc="-275">
                <a:latin typeface="Arial Black"/>
                <a:cs typeface="Arial Black"/>
              </a:rPr>
              <a:t>i</a:t>
            </a:r>
            <a:r>
              <a:rPr dirty="0" sz="2400" spc="-215">
                <a:latin typeface="Arial Black"/>
                <a:cs typeface="Arial Black"/>
              </a:rPr>
              <a:t>r</a:t>
            </a:r>
            <a:r>
              <a:rPr dirty="0" sz="2400" spc="-325">
                <a:latin typeface="Arial Black"/>
                <a:cs typeface="Arial Black"/>
              </a:rPr>
              <a:t>e</a:t>
            </a:r>
            <a:r>
              <a:rPr dirty="0" sz="2400" spc="-270">
                <a:latin typeface="Arial Black"/>
                <a:cs typeface="Arial Black"/>
              </a:rPr>
              <a:t>d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5050" y="2034540"/>
            <a:ext cx="32550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73325">
              <a:lnSpc>
                <a:spcPct val="100000"/>
              </a:lnSpc>
              <a:spcBef>
                <a:spcPts val="100"/>
              </a:spcBef>
              <a:tabLst>
                <a:tab pos="1433830" algn="l"/>
                <a:tab pos="2413635" algn="l"/>
                <a:tab pos="3072130" algn="l"/>
              </a:tabLst>
            </a:pPr>
            <a:r>
              <a:rPr dirty="0" sz="2400" spc="-400">
                <a:latin typeface="Arial Black"/>
                <a:cs typeface="Arial Black"/>
              </a:rPr>
              <a:t>t</a:t>
            </a:r>
            <a:r>
              <a:rPr dirty="0" sz="2400" spc="-270">
                <a:latin typeface="Arial Black"/>
                <a:cs typeface="Arial Black"/>
              </a:rPr>
              <a:t>o</a:t>
            </a:r>
            <a:r>
              <a:rPr dirty="0" sz="2400" spc="-270">
                <a:latin typeface="Arial Black"/>
                <a:cs typeface="Arial Black"/>
              </a:rPr>
              <a:t>	</a:t>
            </a:r>
            <a:r>
              <a:rPr dirty="0" sz="2400" spc="-180">
                <a:latin typeface="Arial Black"/>
                <a:cs typeface="Arial Black"/>
              </a:rPr>
              <a:t>a  </a:t>
            </a:r>
            <a:r>
              <a:rPr dirty="0" sz="2400" spc="-280">
                <a:latin typeface="Arial Black"/>
                <a:cs typeface="Arial Black"/>
              </a:rPr>
              <a:t>h</a:t>
            </a:r>
            <a:r>
              <a:rPr dirty="0" sz="2400" spc="-270">
                <a:latin typeface="Arial Black"/>
                <a:cs typeface="Arial Black"/>
              </a:rPr>
              <a:t>e</a:t>
            </a:r>
            <a:r>
              <a:rPr dirty="0" sz="2400" spc="-280">
                <a:latin typeface="Arial Black"/>
                <a:cs typeface="Arial Black"/>
              </a:rPr>
              <a:t>ad</a:t>
            </a:r>
            <a:r>
              <a:rPr dirty="0" sz="2400" spc="-254">
                <a:latin typeface="Arial Black"/>
                <a:cs typeface="Arial Black"/>
              </a:rPr>
              <a:t>s</a:t>
            </a:r>
            <a:r>
              <a:rPr dirty="0" sz="2400" spc="-285">
                <a:latin typeface="Arial Black"/>
                <a:cs typeface="Arial Black"/>
              </a:rPr>
              <a:t>e</a:t>
            </a:r>
            <a:r>
              <a:rPr dirty="0" sz="2400" spc="-400">
                <a:latin typeface="Arial Black"/>
                <a:cs typeface="Arial Black"/>
              </a:rPr>
              <a:t>t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280">
                <a:latin typeface="Arial Black"/>
                <a:cs typeface="Arial Black"/>
              </a:rPr>
              <a:t>s</a:t>
            </a:r>
            <a:r>
              <a:rPr dirty="0" sz="2400" spc="-270">
                <a:latin typeface="Arial Black"/>
                <a:cs typeface="Arial Black"/>
              </a:rPr>
              <a:t>u</a:t>
            </a:r>
            <a:r>
              <a:rPr dirty="0" sz="2400" spc="-335">
                <a:latin typeface="Arial Black"/>
                <a:cs typeface="Arial Black"/>
              </a:rPr>
              <a:t>ch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280">
                <a:latin typeface="Arial Black"/>
                <a:cs typeface="Arial Black"/>
              </a:rPr>
              <a:t>a</a:t>
            </a:r>
            <a:r>
              <a:rPr dirty="0" sz="2400" spc="-270">
                <a:latin typeface="Arial Black"/>
                <a:cs typeface="Arial Black"/>
              </a:rPr>
              <a:t>s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270">
                <a:latin typeface="Arial Black"/>
                <a:cs typeface="Arial Black"/>
              </a:rPr>
              <a:t>a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5050" y="2766059"/>
            <a:ext cx="2463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70">
                <a:latin typeface="Arial Black"/>
                <a:cs typeface="Arial Black"/>
              </a:rPr>
              <a:t>harness </a:t>
            </a:r>
            <a:r>
              <a:rPr dirty="0" sz="2400" spc="-275">
                <a:latin typeface="Arial Black"/>
                <a:cs typeface="Arial Black"/>
              </a:rPr>
              <a:t>or</a:t>
            </a:r>
            <a:r>
              <a:rPr dirty="0" sz="2400" spc="-65">
                <a:latin typeface="Arial Black"/>
                <a:cs typeface="Arial Black"/>
              </a:rPr>
              <a:t> </a:t>
            </a:r>
            <a:r>
              <a:rPr dirty="0" sz="2400" spc="-315">
                <a:latin typeface="Arial Black"/>
                <a:cs typeface="Arial Black"/>
              </a:rPr>
              <a:t>helmet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100" y="3257550"/>
            <a:ext cx="116839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9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000" y="3130550"/>
            <a:ext cx="3653154" cy="98298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838835" algn="l"/>
              </a:tabLst>
            </a:pPr>
            <a:r>
              <a:rPr dirty="0" sz="2800" spc="90" b="1">
                <a:latin typeface="Arial"/>
                <a:cs typeface="Arial"/>
              </a:rPr>
              <a:t>Eye	</a:t>
            </a:r>
            <a:r>
              <a:rPr dirty="0" sz="2800" spc="100" b="1">
                <a:latin typeface="Arial"/>
                <a:cs typeface="Arial"/>
              </a:rPr>
              <a:t>Glasses</a:t>
            </a:r>
            <a:endParaRPr sz="28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817200"/>
                </a:solidFill>
                <a:latin typeface="Arial Black"/>
                <a:cs typeface="Arial Black"/>
              </a:rPr>
              <a:t>– </a:t>
            </a:r>
            <a:r>
              <a:rPr dirty="0" sz="2400" spc="-270">
                <a:latin typeface="Arial Black"/>
                <a:cs typeface="Arial Black"/>
              </a:rPr>
              <a:t>eye </a:t>
            </a:r>
            <a:r>
              <a:rPr dirty="0" sz="2400" spc="-340">
                <a:latin typeface="Arial Black"/>
                <a:cs typeface="Arial Black"/>
              </a:rPr>
              <a:t>wear that</a:t>
            </a:r>
            <a:r>
              <a:rPr dirty="0" sz="2400" spc="-90">
                <a:latin typeface="Arial Black"/>
                <a:cs typeface="Arial Black"/>
              </a:rPr>
              <a:t> </a:t>
            </a:r>
            <a:r>
              <a:rPr dirty="0" sz="2400" spc="-290">
                <a:latin typeface="Arial Black"/>
                <a:cs typeface="Arial Black"/>
              </a:rPr>
              <a:t>employs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5050" y="4088129"/>
            <a:ext cx="325564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  <a:tabLst>
                <a:tab pos="2633345" algn="l"/>
                <a:tab pos="2880360" algn="l"/>
              </a:tabLst>
            </a:pPr>
            <a:r>
              <a:rPr dirty="0" sz="2400" spc="-310">
                <a:latin typeface="Arial Black"/>
                <a:cs typeface="Arial Black"/>
              </a:rPr>
              <a:t>cameras </a:t>
            </a:r>
            <a:r>
              <a:rPr dirty="0" sz="2400" spc="-335">
                <a:latin typeface="Arial Black"/>
                <a:cs typeface="Arial Black"/>
              </a:rPr>
              <a:t>to </a:t>
            </a:r>
            <a:r>
              <a:rPr dirty="0" sz="2400" spc="-315">
                <a:latin typeface="Arial Black"/>
                <a:cs typeface="Arial Black"/>
              </a:rPr>
              <a:t>intercept  the </a:t>
            </a:r>
            <a:r>
              <a:rPr dirty="0" sz="2400" spc="-270">
                <a:latin typeface="Arial Black"/>
                <a:cs typeface="Arial Black"/>
              </a:rPr>
              <a:t>real </a:t>
            </a:r>
            <a:r>
              <a:rPr dirty="0" sz="2400" spc="-325">
                <a:latin typeface="Arial Black"/>
                <a:cs typeface="Arial Black"/>
              </a:rPr>
              <a:t>world </a:t>
            </a:r>
            <a:r>
              <a:rPr dirty="0" sz="2400" spc="-340">
                <a:latin typeface="Arial Black"/>
                <a:cs typeface="Arial Black"/>
              </a:rPr>
              <a:t>view </a:t>
            </a:r>
            <a:r>
              <a:rPr dirty="0" sz="2400" spc="-275">
                <a:latin typeface="Arial Black"/>
                <a:cs typeface="Arial Black"/>
              </a:rPr>
              <a:t>and  </a:t>
            </a:r>
            <a:r>
              <a:rPr dirty="0" sz="2400" spc="-265">
                <a:latin typeface="Arial Black"/>
                <a:cs typeface="Arial Black"/>
              </a:rPr>
              <a:t>r</a:t>
            </a:r>
            <a:r>
              <a:rPr dirty="0" sz="2400" spc="-280">
                <a:latin typeface="Arial Black"/>
                <a:cs typeface="Arial Black"/>
              </a:rPr>
              <a:t>e</a:t>
            </a:r>
            <a:r>
              <a:rPr dirty="0" sz="2400" spc="-90">
                <a:latin typeface="Arial Black"/>
                <a:cs typeface="Arial Black"/>
              </a:rPr>
              <a:t>-</a:t>
            </a:r>
            <a:r>
              <a:rPr dirty="0" sz="2400" spc="-185">
                <a:latin typeface="Arial Black"/>
                <a:cs typeface="Arial Black"/>
              </a:rPr>
              <a:t>d</a:t>
            </a:r>
            <a:r>
              <a:rPr dirty="0" sz="2400" spc="-275">
                <a:latin typeface="Arial Black"/>
                <a:cs typeface="Arial Black"/>
              </a:rPr>
              <a:t>i</a:t>
            </a:r>
            <a:r>
              <a:rPr dirty="0" sz="2400" spc="-254">
                <a:latin typeface="Arial Black"/>
                <a:cs typeface="Arial Black"/>
              </a:rPr>
              <a:t>s</a:t>
            </a:r>
            <a:r>
              <a:rPr dirty="0" sz="2400" spc="-285">
                <a:latin typeface="Arial Black"/>
                <a:cs typeface="Arial Black"/>
              </a:rPr>
              <a:t>p</a:t>
            </a:r>
            <a:r>
              <a:rPr dirty="0" sz="2400" spc="-275">
                <a:latin typeface="Arial Black"/>
                <a:cs typeface="Arial Black"/>
              </a:rPr>
              <a:t>l</a:t>
            </a:r>
            <a:r>
              <a:rPr dirty="0" sz="2400" spc="-280">
                <a:latin typeface="Arial Black"/>
                <a:cs typeface="Arial Black"/>
              </a:rPr>
              <a:t>a</a:t>
            </a:r>
            <a:r>
              <a:rPr dirty="0" sz="2400" spc="-270">
                <a:latin typeface="Arial Black"/>
                <a:cs typeface="Arial Black"/>
              </a:rPr>
              <a:t>y</a:t>
            </a:r>
            <a:r>
              <a:rPr dirty="0" sz="2400">
                <a:latin typeface="Arial Black"/>
                <a:cs typeface="Arial Black"/>
              </a:rPr>
              <a:t>		</a:t>
            </a:r>
            <a:r>
              <a:rPr dirty="0" sz="2400" spc="-285">
                <a:latin typeface="Arial Black"/>
                <a:cs typeface="Arial Black"/>
              </a:rPr>
              <a:t>i</a:t>
            </a:r>
            <a:r>
              <a:rPr dirty="0" sz="2400" spc="-400">
                <a:latin typeface="Arial Black"/>
                <a:cs typeface="Arial Black"/>
              </a:rPr>
              <a:t>t</a:t>
            </a:r>
            <a:r>
              <a:rPr dirty="0" sz="2400" spc="-210">
                <a:latin typeface="Arial Black"/>
                <a:cs typeface="Arial Black"/>
              </a:rPr>
              <a:t>'</a:t>
            </a:r>
            <a:r>
              <a:rPr dirty="0" sz="2400" spc="-190">
                <a:latin typeface="Arial Black"/>
                <a:cs typeface="Arial Black"/>
              </a:rPr>
              <a:t>s  </a:t>
            </a:r>
            <a:r>
              <a:rPr dirty="0" sz="2400" spc="-280">
                <a:latin typeface="Arial Black"/>
                <a:cs typeface="Arial Black"/>
              </a:rPr>
              <a:t>a</a:t>
            </a:r>
            <a:r>
              <a:rPr dirty="0" sz="2400" spc="-270">
                <a:latin typeface="Arial Black"/>
                <a:cs typeface="Arial Black"/>
              </a:rPr>
              <a:t>u</a:t>
            </a:r>
            <a:r>
              <a:rPr dirty="0" sz="2400" spc="-280">
                <a:latin typeface="Arial Black"/>
                <a:cs typeface="Arial Black"/>
              </a:rPr>
              <a:t>g</a:t>
            </a:r>
            <a:r>
              <a:rPr dirty="0" sz="2400" spc="-400">
                <a:latin typeface="Arial Black"/>
                <a:cs typeface="Arial Black"/>
              </a:rPr>
              <a:t>m</a:t>
            </a:r>
            <a:r>
              <a:rPr dirty="0" sz="2400" spc="-275">
                <a:latin typeface="Arial Black"/>
                <a:cs typeface="Arial Black"/>
              </a:rPr>
              <a:t>e</a:t>
            </a:r>
            <a:r>
              <a:rPr dirty="0" sz="2400" spc="-280">
                <a:latin typeface="Arial Black"/>
                <a:cs typeface="Arial Black"/>
              </a:rPr>
              <a:t>n</a:t>
            </a:r>
            <a:r>
              <a:rPr dirty="0" sz="2400" spc="-390">
                <a:latin typeface="Arial Black"/>
                <a:cs typeface="Arial Black"/>
              </a:rPr>
              <a:t>t</a:t>
            </a:r>
            <a:r>
              <a:rPr dirty="0" sz="2400" spc="-280">
                <a:latin typeface="Arial Black"/>
                <a:cs typeface="Arial Black"/>
              </a:rPr>
              <a:t>e</a:t>
            </a:r>
            <a:r>
              <a:rPr dirty="0" sz="2400" spc="-270">
                <a:latin typeface="Arial Black"/>
                <a:cs typeface="Arial Black"/>
              </a:rPr>
              <a:t>d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345">
                <a:latin typeface="Arial Black"/>
                <a:cs typeface="Arial Black"/>
              </a:rPr>
              <a:t>v</a:t>
            </a:r>
            <a:r>
              <a:rPr dirty="0" sz="2400" spc="-195">
                <a:latin typeface="Arial Black"/>
                <a:cs typeface="Arial Black"/>
              </a:rPr>
              <a:t>i</a:t>
            </a:r>
            <a:r>
              <a:rPr dirty="0" sz="2400" spc="-280">
                <a:latin typeface="Arial Black"/>
                <a:cs typeface="Arial Black"/>
              </a:rPr>
              <a:t>e</a:t>
            </a:r>
            <a:r>
              <a:rPr dirty="0" sz="2400" spc="-305">
                <a:latin typeface="Arial Black"/>
                <a:cs typeface="Arial Black"/>
              </a:rPr>
              <a:t>w  </a:t>
            </a:r>
            <a:r>
              <a:rPr dirty="0" sz="2400" spc="-290">
                <a:latin typeface="Arial Black"/>
                <a:cs typeface="Arial Black"/>
              </a:rPr>
              <a:t>through </a:t>
            </a:r>
            <a:r>
              <a:rPr dirty="0" sz="2400" spc="-315">
                <a:latin typeface="Arial Black"/>
                <a:cs typeface="Arial Black"/>
              </a:rPr>
              <a:t>the </a:t>
            </a:r>
            <a:r>
              <a:rPr dirty="0" sz="2400" spc="-270">
                <a:latin typeface="Arial Black"/>
                <a:cs typeface="Arial Black"/>
              </a:rPr>
              <a:t>eye</a:t>
            </a:r>
            <a:r>
              <a:rPr dirty="0" sz="2400" spc="-340">
                <a:latin typeface="Arial Black"/>
                <a:cs typeface="Arial Black"/>
              </a:rPr>
              <a:t> </a:t>
            </a:r>
            <a:r>
              <a:rPr dirty="0" sz="2400" spc="-295">
                <a:latin typeface="Arial Black"/>
                <a:cs typeface="Arial Black"/>
              </a:rPr>
              <a:t>pieces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00750" y="928369"/>
            <a:ext cx="24003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86350" y="3900170"/>
            <a:ext cx="338074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03579"/>
            <a:ext cx="50431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0"/>
              <a:t>DISPLAY(cont..)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57070"/>
            <a:ext cx="116839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9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830070"/>
            <a:ext cx="5326380" cy="171450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566545" algn="l"/>
              </a:tabLst>
            </a:pPr>
            <a:r>
              <a:rPr dirty="0" sz="2800" spc="75" b="1">
                <a:latin typeface="Arial"/>
                <a:cs typeface="Arial"/>
              </a:rPr>
              <a:t>Contact	</a:t>
            </a:r>
            <a:r>
              <a:rPr dirty="0" sz="2800" spc="80" b="1">
                <a:latin typeface="Arial"/>
                <a:cs typeface="Arial"/>
              </a:rPr>
              <a:t>Lenses</a:t>
            </a:r>
            <a:endParaRPr sz="2800">
              <a:latin typeface="Arial"/>
              <a:cs typeface="Arial"/>
            </a:endParaRPr>
          </a:p>
          <a:p>
            <a:pPr algn="just" marL="412750" marR="5080" indent="-28575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817200"/>
                </a:solidFill>
                <a:latin typeface="Arial Black"/>
                <a:cs typeface="Arial Black"/>
              </a:rPr>
              <a:t>– </a:t>
            </a:r>
            <a:r>
              <a:rPr dirty="0" sz="2400" spc="-275">
                <a:latin typeface="Arial Black"/>
                <a:cs typeface="Arial Black"/>
              </a:rPr>
              <a:t>Contain </a:t>
            </a:r>
            <a:r>
              <a:rPr dirty="0" sz="2400" spc="-315">
                <a:latin typeface="Arial Black"/>
                <a:cs typeface="Arial Black"/>
              </a:rPr>
              <a:t>the </a:t>
            </a:r>
            <a:r>
              <a:rPr dirty="0" sz="2400" spc="-305">
                <a:latin typeface="Arial Black"/>
                <a:cs typeface="Arial Black"/>
              </a:rPr>
              <a:t>elements </a:t>
            </a:r>
            <a:r>
              <a:rPr dirty="0" sz="2400" spc="-270">
                <a:latin typeface="Arial Black"/>
                <a:cs typeface="Arial Black"/>
              </a:rPr>
              <a:t>for </a:t>
            </a:r>
            <a:r>
              <a:rPr dirty="0" sz="2400" spc="-275">
                <a:latin typeface="Arial Black"/>
                <a:cs typeface="Arial Black"/>
              </a:rPr>
              <a:t>display  </a:t>
            </a:r>
            <a:r>
              <a:rPr dirty="0" sz="2400" spc="-290">
                <a:latin typeface="Arial Black"/>
                <a:cs typeface="Arial Black"/>
              </a:rPr>
              <a:t>embedded </a:t>
            </a:r>
            <a:r>
              <a:rPr dirty="0" sz="2400" spc="-305">
                <a:latin typeface="Arial Black"/>
                <a:cs typeface="Arial Black"/>
              </a:rPr>
              <a:t>into </a:t>
            </a:r>
            <a:r>
              <a:rPr dirty="0" sz="2400" spc="-315">
                <a:latin typeface="Arial Black"/>
                <a:cs typeface="Arial Black"/>
              </a:rPr>
              <a:t>the </a:t>
            </a:r>
            <a:r>
              <a:rPr dirty="0" sz="2400" spc="-270">
                <a:latin typeface="Arial Black"/>
                <a:cs typeface="Arial Black"/>
              </a:rPr>
              <a:t>lens </a:t>
            </a:r>
            <a:r>
              <a:rPr dirty="0" sz="2400" spc="-290">
                <a:latin typeface="Arial Black"/>
                <a:cs typeface="Arial Black"/>
              </a:rPr>
              <a:t>including  </a:t>
            </a:r>
            <a:r>
              <a:rPr dirty="0" sz="2400" spc="-300">
                <a:latin typeface="Arial Black"/>
                <a:cs typeface="Arial Black"/>
              </a:rPr>
              <a:t>integrated </a:t>
            </a:r>
            <a:r>
              <a:rPr dirty="0" sz="2400" spc="-295">
                <a:latin typeface="Arial Black"/>
                <a:cs typeface="Arial Black"/>
              </a:rPr>
              <a:t>circuitry, </a:t>
            </a:r>
            <a:r>
              <a:rPr dirty="0" sz="2400" spc="-210">
                <a:latin typeface="Arial Black"/>
                <a:cs typeface="Arial Black"/>
              </a:rPr>
              <a:t>LEDs </a:t>
            </a:r>
            <a:r>
              <a:rPr dirty="0" sz="2400" spc="-270">
                <a:latin typeface="Arial Black"/>
                <a:cs typeface="Arial Black"/>
              </a:rPr>
              <a:t>and</a:t>
            </a:r>
            <a:r>
              <a:rPr dirty="0" sz="2400" spc="-215">
                <a:latin typeface="Arial Black"/>
                <a:cs typeface="Arial Black"/>
              </a:rPr>
              <a:t> </a:t>
            </a:r>
            <a:r>
              <a:rPr dirty="0" sz="2400" spc="-275">
                <a:latin typeface="Arial Black"/>
                <a:cs typeface="Arial Black"/>
              </a:rPr>
              <a:t>an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18379"/>
            <a:ext cx="116839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9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519170"/>
            <a:ext cx="5327015" cy="332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0" marR="5080">
              <a:lnSpc>
                <a:spcPct val="100000"/>
              </a:lnSpc>
              <a:spcBef>
                <a:spcPts val="100"/>
              </a:spcBef>
              <a:tabLst>
                <a:tab pos="2685415" algn="l"/>
                <a:tab pos="4215130" algn="l"/>
              </a:tabLst>
            </a:pPr>
            <a:r>
              <a:rPr dirty="0" sz="2400" spc="-280">
                <a:latin typeface="Arial Black"/>
                <a:cs typeface="Arial Black"/>
              </a:rPr>
              <a:t>an</a:t>
            </a:r>
            <a:r>
              <a:rPr dirty="0" sz="2400" spc="-400">
                <a:latin typeface="Arial Black"/>
                <a:cs typeface="Arial Black"/>
              </a:rPr>
              <a:t>t</a:t>
            </a:r>
            <a:r>
              <a:rPr dirty="0" sz="2400" spc="-280">
                <a:latin typeface="Arial Black"/>
                <a:cs typeface="Arial Black"/>
              </a:rPr>
              <a:t>e</a:t>
            </a:r>
            <a:r>
              <a:rPr dirty="0" sz="2400" spc="-270">
                <a:latin typeface="Arial Black"/>
                <a:cs typeface="Arial Black"/>
              </a:rPr>
              <a:t>n</a:t>
            </a:r>
            <a:r>
              <a:rPr dirty="0" sz="2400" spc="-280">
                <a:latin typeface="Arial Black"/>
                <a:cs typeface="Arial Black"/>
              </a:rPr>
              <a:t>n</a:t>
            </a:r>
            <a:r>
              <a:rPr dirty="0" sz="2400" spc="-270">
                <a:latin typeface="Arial Black"/>
                <a:cs typeface="Arial Black"/>
              </a:rPr>
              <a:t>a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270">
                <a:latin typeface="Arial Black"/>
                <a:cs typeface="Arial Black"/>
              </a:rPr>
              <a:t>f</a:t>
            </a:r>
            <a:r>
              <a:rPr dirty="0" sz="2400" spc="-280">
                <a:latin typeface="Arial Black"/>
                <a:cs typeface="Arial Black"/>
              </a:rPr>
              <a:t>o</a:t>
            </a:r>
            <a:r>
              <a:rPr dirty="0" sz="2400" spc="-270">
                <a:latin typeface="Arial Black"/>
                <a:cs typeface="Arial Black"/>
              </a:rPr>
              <a:t>r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540">
                <a:latin typeface="Arial Black"/>
                <a:cs typeface="Arial Black"/>
              </a:rPr>
              <a:t>w</a:t>
            </a:r>
            <a:r>
              <a:rPr dirty="0" sz="2400" spc="-275">
                <a:latin typeface="Arial Black"/>
                <a:cs typeface="Arial Black"/>
              </a:rPr>
              <a:t>i</a:t>
            </a:r>
            <a:r>
              <a:rPr dirty="0" sz="2400" spc="-215">
                <a:latin typeface="Arial Black"/>
                <a:cs typeface="Arial Black"/>
              </a:rPr>
              <a:t>r</a:t>
            </a:r>
            <a:r>
              <a:rPr dirty="0" sz="2400" spc="-325">
                <a:latin typeface="Arial Black"/>
                <a:cs typeface="Arial Black"/>
              </a:rPr>
              <a:t>e</a:t>
            </a:r>
            <a:r>
              <a:rPr dirty="0" sz="2400" spc="-275">
                <a:latin typeface="Arial Black"/>
                <a:cs typeface="Arial Black"/>
              </a:rPr>
              <a:t>l</a:t>
            </a:r>
            <a:r>
              <a:rPr dirty="0" sz="2400" spc="-280">
                <a:latin typeface="Arial Black"/>
                <a:cs typeface="Arial Black"/>
              </a:rPr>
              <a:t>e</a:t>
            </a:r>
            <a:r>
              <a:rPr dirty="0" sz="2400" spc="-210">
                <a:latin typeface="Arial Black"/>
                <a:cs typeface="Arial Black"/>
              </a:rPr>
              <a:t>ss  </a:t>
            </a:r>
            <a:r>
              <a:rPr dirty="0" sz="2400" spc="-310">
                <a:latin typeface="Arial Black"/>
                <a:cs typeface="Arial Black"/>
              </a:rPr>
              <a:t>communication.</a:t>
            </a:r>
            <a:endParaRPr sz="2400">
              <a:latin typeface="Arial Black"/>
              <a:cs typeface="Arial Black"/>
            </a:endParaRPr>
          </a:p>
          <a:p>
            <a:pPr marL="412750" indent="-285750">
              <a:lnSpc>
                <a:spcPct val="100000"/>
              </a:lnSpc>
              <a:spcBef>
                <a:spcPts val="590"/>
              </a:spcBef>
              <a:buClr>
                <a:srgbClr val="817200"/>
              </a:buClr>
              <a:buChar char="–"/>
              <a:tabLst>
                <a:tab pos="412750" algn="l"/>
              </a:tabLst>
            </a:pPr>
            <a:r>
              <a:rPr dirty="0" sz="2400" spc="-275">
                <a:latin typeface="Arial Black"/>
                <a:cs typeface="Arial Black"/>
              </a:rPr>
              <a:t>Under</a:t>
            </a:r>
            <a:r>
              <a:rPr dirty="0" sz="2400" spc="-130">
                <a:latin typeface="Arial Black"/>
                <a:cs typeface="Arial Black"/>
              </a:rPr>
              <a:t> </a:t>
            </a:r>
            <a:r>
              <a:rPr dirty="0" sz="2400" spc="-300">
                <a:latin typeface="Arial Black"/>
                <a:cs typeface="Arial Black"/>
              </a:rPr>
              <a:t>development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348105" algn="l"/>
                <a:tab pos="2676525" algn="l"/>
              </a:tabLst>
            </a:pPr>
            <a:r>
              <a:rPr dirty="0" sz="2800" spc="75" b="1">
                <a:latin typeface="Arial"/>
                <a:cs typeface="Arial"/>
              </a:rPr>
              <a:t>Virtual	</a:t>
            </a:r>
            <a:r>
              <a:rPr dirty="0" sz="2800" spc="105" b="1">
                <a:latin typeface="Arial"/>
                <a:cs typeface="Arial"/>
              </a:rPr>
              <a:t>Retina	</a:t>
            </a:r>
            <a:r>
              <a:rPr dirty="0" sz="2800" spc="80" b="1">
                <a:latin typeface="Arial"/>
                <a:cs typeface="Arial"/>
              </a:rPr>
              <a:t>Display</a:t>
            </a:r>
            <a:endParaRPr sz="2800">
              <a:latin typeface="Arial"/>
              <a:cs typeface="Arial"/>
            </a:endParaRPr>
          </a:p>
          <a:p>
            <a:pPr marL="412750" marR="5715" indent="-285750">
              <a:lnSpc>
                <a:spcPct val="100000"/>
              </a:lnSpc>
              <a:spcBef>
                <a:spcPts val="600"/>
              </a:spcBef>
              <a:buClr>
                <a:srgbClr val="817200"/>
              </a:buClr>
              <a:buChar char="–"/>
              <a:tabLst>
                <a:tab pos="412750" algn="l"/>
                <a:tab pos="821055" algn="l"/>
                <a:tab pos="2228215" algn="l"/>
                <a:tab pos="3415029" algn="l"/>
                <a:tab pos="4534535" algn="l"/>
              </a:tabLst>
            </a:pPr>
            <a:r>
              <a:rPr dirty="0" sz="2400" spc="-270">
                <a:latin typeface="Arial Black"/>
                <a:cs typeface="Arial Black"/>
              </a:rPr>
              <a:t>a</a:t>
            </a:r>
            <a:r>
              <a:rPr dirty="0" sz="2400" spc="-270">
                <a:latin typeface="Arial Black"/>
                <a:cs typeface="Arial Black"/>
              </a:rPr>
              <a:t>	</a:t>
            </a:r>
            <a:r>
              <a:rPr dirty="0" sz="2400" spc="-270">
                <a:latin typeface="Arial Black"/>
                <a:cs typeface="Arial Black"/>
              </a:rPr>
              <a:t>p</a:t>
            </a:r>
            <a:r>
              <a:rPr dirty="0" sz="2400" spc="-280">
                <a:latin typeface="Arial Black"/>
                <a:cs typeface="Arial Black"/>
              </a:rPr>
              <a:t>e</a:t>
            </a:r>
            <a:r>
              <a:rPr dirty="0" sz="2400" spc="-245">
                <a:latin typeface="Arial Black"/>
                <a:cs typeface="Arial Black"/>
              </a:rPr>
              <a:t>rs</a:t>
            </a:r>
            <a:r>
              <a:rPr dirty="0" sz="2400" spc="-315">
                <a:latin typeface="Arial Black"/>
                <a:cs typeface="Arial Black"/>
              </a:rPr>
              <a:t>o</a:t>
            </a:r>
            <a:r>
              <a:rPr dirty="0" sz="2400" spc="-270">
                <a:latin typeface="Arial Black"/>
                <a:cs typeface="Arial Black"/>
              </a:rPr>
              <a:t>n</a:t>
            </a:r>
            <a:r>
              <a:rPr dirty="0" sz="2400" spc="-280">
                <a:latin typeface="Arial Black"/>
                <a:cs typeface="Arial Black"/>
              </a:rPr>
              <a:t>a</a:t>
            </a:r>
            <a:r>
              <a:rPr dirty="0" sz="2400" spc="-270">
                <a:latin typeface="Arial Black"/>
                <a:cs typeface="Arial Black"/>
              </a:rPr>
              <a:t>l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270">
                <a:latin typeface="Arial Black"/>
                <a:cs typeface="Arial Black"/>
              </a:rPr>
              <a:t>d</a:t>
            </a:r>
            <a:r>
              <a:rPr dirty="0" sz="2400" spc="-285">
                <a:latin typeface="Arial Black"/>
                <a:cs typeface="Arial Black"/>
              </a:rPr>
              <a:t>i</a:t>
            </a:r>
            <a:r>
              <a:rPr dirty="0" sz="2400" spc="-254">
                <a:latin typeface="Arial Black"/>
                <a:cs typeface="Arial Black"/>
              </a:rPr>
              <a:t>s</a:t>
            </a:r>
            <a:r>
              <a:rPr dirty="0" sz="2400" spc="-285">
                <a:latin typeface="Arial Black"/>
                <a:cs typeface="Arial Black"/>
              </a:rPr>
              <a:t>p</a:t>
            </a:r>
            <a:r>
              <a:rPr dirty="0" sz="2400" spc="-275">
                <a:latin typeface="Arial Black"/>
                <a:cs typeface="Arial Black"/>
              </a:rPr>
              <a:t>l</a:t>
            </a:r>
            <a:r>
              <a:rPr dirty="0" sz="2400" spc="-280">
                <a:latin typeface="Arial Black"/>
                <a:cs typeface="Arial Black"/>
              </a:rPr>
              <a:t>a</a:t>
            </a:r>
            <a:r>
              <a:rPr dirty="0" sz="2400" spc="-270">
                <a:latin typeface="Arial Black"/>
                <a:cs typeface="Arial Black"/>
              </a:rPr>
              <a:t>y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280">
                <a:latin typeface="Arial Black"/>
                <a:cs typeface="Arial Black"/>
              </a:rPr>
              <a:t>d</a:t>
            </a:r>
            <a:r>
              <a:rPr dirty="0" sz="2400" spc="-270">
                <a:latin typeface="Arial Black"/>
                <a:cs typeface="Arial Black"/>
              </a:rPr>
              <a:t>e</a:t>
            </a:r>
            <a:r>
              <a:rPr dirty="0" sz="2400" spc="-345">
                <a:latin typeface="Arial Black"/>
                <a:cs typeface="Arial Black"/>
              </a:rPr>
              <a:t>v</a:t>
            </a:r>
            <a:r>
              <a:rPr dirty="0" sz="2400" spc="-204">
                <a:latin typeface="Arial Black"/>
                <a:cs typeface="Arial Black"/>
              </a:rPr>
              <a:t>i</a:t>
            </a:r>
            <a:r>
              <a:rPr dirty="0" sz="2400" spc="-335">
                <a:latin typeface="Arial Black"/>
                <a:cs typeface="Arial Black"/>
              </a:rPr>
              <a:t>ce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280">
                <a:latin typeface="Arial Black"/>
                <a:cs typeface="Arial Black"/>
              </a:rPr>
              <a:t>und</a:t>
            </a:r>
            <a:r>
              <a:rPr dirty="0" sz="2400" spc="-270">
                <a:latin typeface="Arial Black"/>
                <a:cs typeface="Arial Black"/>
              </a:rPr>
              <a:t>e</a:t>
            </a:r>
            <a:r>
              <a:rPr dirty="0" sz="2400" spc="-225">
                <a:latin typeface="Arial Black"/>
                <a:cs typeface="Arial Black"/>
              </a:rPr>
              <a:t>r  </a:t>
            </a:r>
            <a:r>
              <a:rPr dirty="0" sz="2400" spc="-300">
                <a:latin typeface="Arial Black"/>
                <a:cs typeface="Arial Black"/>
              </a:rPr>
              <a:t>development</a:t>
            </a:r>
            <a:r>
              <a:rPr dirty="0" sz="2400" spc="-130">
                <a:latin typeface="Arial Black"/>
                <a:cs typeface="Arial Black"/>
              </a:rPr>
              <a:t> </a:t>
            </a:r>
            <a:r>
              <a:rPr dirty="0" sz="2400" spc="-135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412750" marR="5080" indent="-285750">
              <a:lnSpc>
                <a:spcPct val="100000"/>
              </a:lnSpc>
              <a:spcBef>
                <a:spcPts val="600"/>
              </a:spcBef>
              <a:buClr>
                <a:srgbClr val="817200"/>
              </a:buClr>
              <a:buChar char="–"/>
              <a:tabLst>
                <a:tab pos="497205" algn="l"/>
                <a:tab pos="497840" algn="l"/>
                <a:tab pos="821055" algn="l"/>
                <a:tab pos="1921510" algn="l"/>
                <a:tab pos="2297430" algn="l"/>
                <a:tab pos="3601720" algn="l"/>
                <a:tab pos="4721225" algn="l"/>
              </a:tabLst>
            </a:pPr>
            <a:r>
              <a:rPr dirty="0" sz="2400" spc="-270">
                <a:latin typeface="Arial Black"/>
                <a:cs typeface="Arial Black"/>
              </a:rPr>
              <a:t>a</a:t>
            </a:r>
            <a:r>
              <a:rPr dirty="0" sz="2400" spc="-270">
                <a:latin typeface="Arial Black"/>
                <a:cs typeface="Arial Black"/>
              </a:rPr>
              <a:t>	</a:t>
            </a:r>
            <a:r>
              <a:rPr dirty="0" sz="2400" spc="-280">
                <a:latin typeface="Arial Black"/>
                <a:cs typeface="Arial Black"/>
              </a:rPr>
              <a:t>d</a:t>
            </a:r>
            <a:r>
              <a:rPr dirty="0" sz="2400" spc="-275">
                <a:latin typeface="Arial Black"/>
                <a:cs typeface="Arial Black"/>
              </a:rPr>
              <a:t>i</a:t>
            </a:r>
            <a:r>
              <a:rPr dirty="0" sz="2400" spc="-254">
                <a:latin typeface="Arial Black"/>
                <a:cs typeface="Arial Black"/>
              </a:rPr>
              <a:t>s</a:t>
            </a:r>
            <a:r>
              <a:rPr dirty="0" sz="2400" spc="-285">
                <a:latin typeface="Arial Black"/>
                <a:cs typeface="Arial Black"/>
              </a:rPr>
              <a:t>p</a:t>
            </a:r>
            <a:r>
              <a:rPr dirty="0" sz="2400" spc="-275">
                <a:latin typeface="Arial Black"/>
                <a:cs typeface="Arial Black"/>
              </a:rPr>
              <a:t>l</a:t>
            </a:r>
            <a:r>
              <a:rPr dirty="0" sz="2400" spc="-280">
                <a:latin typeface="Arial Black"/>
                <a:cs typeface="Arial Black"/>
              </a:rPr>
              <a:t>a</a:t>
            </a:r>
            <a:r>
              <a:rPr dirty="0" sz="2400" spc="-270">
                <a:latin typeface="Arial Black"/>
                <a:cs typeface="Arial Black"/>
              </a:rPr>
              <a:t>y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275">
                <a:latin typeface="Arial Black"/>
                <a:cs typeface="Arial Black"/>
              </a:rPr>
              <a:t>i</a:t>
            </a:r>
            <a:r>
              <a:rPr dirty="0" sz="2400" spc="-270">
                <a:latin typeface="Arial Black"/>
                <a:cs typeface="Arial Black"/>
              </a:rPr>
              <a:t>s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280">
                <a:latin typeface="Arial Black"/>
                <a:cs typeface="Arial Black"/>
              </a:rPr>
              <a:t>s</a:t>
            </a:r>
            <a:r>
              <a:rPr dirty="0" sz="2400" spc="-335">
                <a:latin typeface="Arial Black"/>
                <a:cs typeface="Arial Black"/>
              </a:rPr>
              <a:t>ca</a:t>
            </a:r>
            <a:r>
              <a:rPr dirty="0" sz="2400" spc="-280">
                <a:latin typeface="Arial Black"/>
                <a:cs typeface="Arial Black"/>
              </a:rPr>
              <a:t>nne</a:t>
            </a:r>
            <a:r>
              <a:rPr dirty="0" sz="2400" spc="-270">
                <a:latin typeface="Arial Black"/>
                <a:cs typeface="Arial Black"/>
              </a:rPr>
              <a:t>d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280">
                <a:latin typeface="Arial Black"/>
                <a:cs typeface="Arial Black"/>
              </a:rPr>
              <a:t>d</a:t>
            </a:r>
            <a:r>
              <a:rPr dirty="0" sz="2400" spc="-275">
                <a:latin typeface="Arial Black"/>
                <a:cs typeface="Arial Black"/>
              </a:rPr>
              <a:t>i</a:t>
            </a:r>
            <a:r>
              <a:rPr dirty="0" sz="2400" spc="-215">
                <a:latin typeface="Arial Black"/>
                <a:cs typeface="Arial Black"/>
              </a:rPr>
              <a:t>r</a:t>
            </a:r>
            <a:r>
              <a:rPr dirty="0" sz="2400" spc="-325">
                <a:latin typeface="Arial Black"/>
                <a:cs typeface="Arial Black"/>
              </a:rPr>
              <a:t>e</a:t>
            </a:r>
            <a:r>
              <a:rPr dirty="0" sz="2400" spc="-400">
                <a:latin typeface="Arial Black"/>
                <a:cs typeface="Arial Black"/>
              </a:rPr>
              <a:t>ct</a:t>
            </a:r>
            <a:r>
              <a:rPr dirty="0" sz="2400" spc="-275">
                <a:latin typeface="Arial Black"/>
                <a:cs typeface="Arial Black"/>
              </a:rPr>
              <a:t>l</a:t>
            </a:r>
            <a:r>
              <a:rPr dirty="0" sz="2400" spc="-270">
                <a:latin typeface="Arial Black"/>
                <a:cs typeface="Arial Black"/>
              </a:rPr>
              <a:t>y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280">
                <a:latin typeface="Arial Black"/>
                <a:cs typeface="Arial Black"/>
              </a:rPr>
              <a:t>on</a:t>
            </a:r>
            <a:r>
              <a:rPr dirty="0" sz="2400" spc="-400">
                <a:latin typeface="Arial Black"/>
                <a:cs typeface="Arial Black"/>
              </a:rPr>
              <a:t>t</a:t>
            </a:r>
            <a:r>
              <a:rPr dirty="0" sz="2400" spc="-180">
                <a:latin typeface="Arial Black"/>
                <a:cs typeface="Arial Black"/>
              </a:rPr>
              <a:t>o  </a:t>
            </a:r>
            <a:r>
              <a:rPr dirty="0" sz="2400" spc="-315">
                <a:latin typeface="Arial Black"/>
                <a:cs typeface="Arial Black"/>
              </a:rPr>
              <a:t>the </a:t>
            </a:r>
            <a:r>
              <a:rPr dirty="0" sz="2400" spc="-295">
                <a:latin typeface="Arial Black"/>
                <a:cs typeface="Arial Black"/>
              </a:rPr>
              <a:t>retina </a:t>
            </a:r>
            <a:r>
              <a:rPr dirty="0" sz="2400" spc="-275">
                <a:latin typeface="Arial Black"/>
                <a:cs typeface="Arial Black"/>
              </a:rPr>
              <a:t>of </a:t>
            </a:r>
            <a:r>
              <a:rPr dirty="0" sz="2400" spc="-270">
                <a:latin typeface="Arial Black"/>
                <a:cs typeface="Arial Black"/>
              </a:rPr>
              <a:t>a </a:t>
            </a:r>
            <a:r>
              <a:rPr dirty="0" sz="2400" spc="-300">
                <a:latin typeface="Arial Black"/>
                <a:cs typeface="Arial Black"/>
              </a:rPr>
              <a:t>viewer's</a:t>
            </a:r>
            <a:r>
              <a:rPr dirty="0" sz="2400" spc="-509">
                <a:latin typeface="Arial Black"/>
                <a:cs typeface="Arial Black"/>
              </a:rPr>
              <a:t> </a:t>
            </a:r>
            <a:r>
              <a:rPr dirty="0" sz="2400" spc="-240">
                <a:latin typeface="Arial Black"/>
                <a:cs typeface="Arial Black"/>
              </a:rPr>
              <a:t>eye.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6280" y="6388100"/>
            <a:ext cx="2222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70">
                <a:solidFill>
                  <a:srgbClr val="5D564D"/>
                </a:solidFill>
                <a:latin typeface="Arial Black"/>
                <a:cs typeface="Arial Black"/>
              </a:rPr>
              <a:t>1</a:t>
            </a:r>
            <a:r>
              <a:rPr dirty="0" sz="1400" spc="-160">
                <a:solidFill>
                  <a:srgbClr val="5D564D"/>
                </a:solidFill>
                <a:latin typeface="Arial Black"/>
                <a:cs typeface="Arial Black"/>
              </a:rPr>
              <a:t>1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5479" y="786130"/>
            <a:ext cx="339852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44259" y="4072890"/>
            <a:ext cx="2729230" cy="2376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03579"/>
            <a:ext cx="50431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0"/>
              <a:t>DISPLAY(cont..)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1989" y="1390650"/>
            <a:ext cx="15824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817200"/>
              </a:buClr>
              <a:buSzPct val="70000"/>
              <a:buFont typeface="Symbol"/>
              <a:buChar char=""/>
              <a:tabLst>
                <a:tab pos="330835" algn="l"/>
                <a:tab pos="331470" algn="l"/>
              </a:tabLst>
            </a:pPr>
            <a:r>
              <a:rPr dirty="0" sz="2000" spc="75" b="1">
                <a:latin typeface="Arial"/>
                <a:cs typeface="Arial"/>
              </a:rPr>
              <a:t>Handheld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750" y="1675129"/>
            <a:ext cx="99695" cy="149479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600" spc="-75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00" spc="-75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 spc="-75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 spc="-75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00" spc="-75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0800" y="1694179"/>
            <a:ext cx="5139055" cy="1497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35430">
              <a:lnSpc>
                <a:spcPct val="120800"/>
              </a:lnSpc>
              <a:spcBef>
                <a:spcPts val="100"/>
              </a:spcBef>
            </a:pPr>
            <a:r>
              <a:rPr dirty="0" sz="1600" spc="-180">
                <a:latin typeface="Arial Black"/>
                <a:cs typeface="Arial Black"/>
              </a:rPr>
              <a:t>a </a:t>
            </a:r>
            <a:r>
              <a:rPr dirty="0" sz="1600" spc="-200">
                <a:latin typeface="Arial Black"/>
                <a:cs typeface="Arial Black"/>
              </a:rPr>
              <a:t>small </a:t>
            </a:r>
            <a:r>
              <a:rPr dirty="0" sz="1600" spc="-180">
                <a:latin typeface="Arial Black"/>
                <a:cs typeface="Arial Black"/>
              </a:rPr>
              <a:t>display </a:t>
            </a:r>
            <a:r>
              <a:rPr dirty="0" sz="1600" spc="-229">
                <a:latin typeface="Arial Black"/>
                <a:cs typeface="Arial Black"/>
              </a:rPr>
              <a:t>that </a:t>
            </a:r>
            <a:r>
              <a:rPr dirty="0" sz="1600" spc="-204">
                <a:latin typeface="Arial Black"/>
                <a:cs typeface="Arial Black"/>
              </a:rPr>
              <a:t>fits </a:t>
            </a:r>
            <a:r>
              <a:rPr dirty="0" sz="1600" spc="-180">
                <a:latin typeface="Arial Black"/>
                <a:cs typeface="Arial Black"/>
              </a:rPr>
              <a:t>in a user's </a:t>
            </a:r>
            <a:r>
              <a:rPr dirty="0" sz="1600" spc="-165">
                <a:latin typeface="Arial Black"/>
                <a:cs typeface="Arial Black"/>
              </a:rPr>
              <a:t>hand.  </a:t>
            </a:r>
            <a:r>
              <a:rPr dirty="0" sz="1600" spc="-185">
                <a:latin typeface="Arial Black"/>
                <a:cs typeface="Arial Black"/>
              </a:rPr>
              <a:t>Portable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00" spc="-195">
                <a:latin typeface="Arial Black"/>
                <a:cs typeface="Arial Black"/>
              </a:rPr>
              <a:t>Ubiquitous</a:t>
            </a:r>
            <a:endParaRPr sz="1600">
              <a:latin typeface="Arial Black"/>
              <a:cs typeface="Arial Black"/>
            </a:endParaRPr>
          </a:p>
          <a:p>
            <a:pPr marL="12700" marR="5080">
              <a:lnSpc>
                <a:spcPct val="120800"/>
              </a:lnSpc>
            </a:pPr>
            <a:r>
              <a:rPr dirty="0" sz="1600" spc="-180">
                <a:latin typeface="Arial Black"/>
                <a:cs typeface="Arial Black"/>
              </a:rPr>
              <a:t>Physical </a:t>
            </a:r>
            <a:r>
              <a:rPr dirty="0" sz="1600" spc="-204">
                <a:latin typeface="Arial Black"/>
                <a:cs typeface="Arial Black"/>
              </a:rPr>
              <a:t>constraints </a:t>
            </a:r>
            <a:r>
              <a:rPr dirty="0" sz="1600" spc="-185">
                <a:latin typeface="Arial Black"/>
                <a:cs typeface="Arial Black"/>
              </a:rPr>
              <a:t>of </a:t>
            </a:r>
            <a:r>
              <a:rPr dirty="0" sz="1600" spc="-215">
                <a:latin typeface="Arial Black"/>
                <a:cs typeface="Arial Black"/>
              </a:rPr>
              <a:t>the </a:t>
            </a:r>
            <a:r>
              <a:rPr dirty="0" sz="1600" spc="-185">
                <a:latin typeface="Arial Black"/>
                <a:cs typeface="Arial Black"/>
              </a:rPr>
              <a:t>user having </a:t>
            </a:r>
            <a:r>
              <a:rPr dirty="0" sz="1600" spc="-225">
                <a:latin typeface="Arial Black"/>
                <a:cs typeface="Arial Black"/>
              </a:rPr>
              <a:t>to </a:t>
            </a:r>
            <a:r>
              <a:rPr dirty="0" sz="1600" spc="-180">
                <a:latin typeface="Arial Black"/>
                <a:cs typeface="Arial Black"/>
              </a:rPr>
              <a:t>hold </a:t>
            </a:r>
            <a:r>
              <a:rPr dirty="0" sz="1600" spc="-210">
                <a:latin typeface="Arial Black"/>
                <a:cs typeface="Arial Black"/>
              </a:rPr>
              <a:t>the </a:t>
            </a:r>
            <a:r>
              <a:rPr dirty="0" sz="1600" spc="-195">
                <a:latin typeface="Arial Black"/>
                <a:cs typeface="Arial Black"/>
              </a:rPr>
              <a:t>device  </a:t>
            </a:r>
            <a:r>
              <a:rPr dirty="0" sz="1600" spc="-190">
                <a:latin typeface="Arial Black"/>
                <a:cs typeface="Arial Black"/>
              </a:rPr>
              <a:t>Distorting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215">
                <a:latin typeface="Arial Black"/>
                <a:cs typeface="Arial Black"/>
              </a:rPr>
              <a:t>effect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1989" y="3550920"/>
            <a:ext cx="1841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90">
                <a:solidFill>
                  <a:srgbClr val="817200"/>
                </a:solidFill>
                <a:latin typeface="Symbol"/>
                <a:cs typeface="Symbol"/>
              </a:rPr>
              <a:t>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0759" y="3522979"/>
            <a:ext cx="929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60" b="1">
                <a:latin typeface="Arial"/>
                <a:cs typeface="Arial"/>
              </a:rPr>
              <a:t>S</a:t>
            </a:r>
            <a:r>
              <a:rPr dirty="0" sz="2000" spc="55" b="1">
                <a:latin typeface="Arial"/>
                <a:cs typeface="Arial"/>
              </a:rPr>
              <a:t>p</a:t>
            </a:r>
            <a:r>
              <a:rPr dirty="0" sz="2000" spc="175" b="1">
                <a:latin typeface="Arial"/>
                <a:cs typeface="Arial"/>
              </a:rPr>
              <a:t>a</a:t>
            </a:r>
            <a:r>
              <a:rPr dirty="0" sz="2000" spc="45" b="1">
                <a:latin typeface="Arial"/>
                <a:cs typeface="Arial"/>
              </a:rPr>
              <a:t>t</a:t>
            </a:r>
            <a:r>
              <a:rPr dirty="0" sz="2000" spc="45" b="1">
                <a:latin typeface="Arial"/>
                <a:cs typeface="Arial"/>
              </a:rPr>
              <a:t>i</a:t>
            </a:r>
            <a:r>
              <a:rPr dirty="0" sz="2000" spc="165" b="1">
                <a:latin typeface="Arial"/>
                <a:cs typeface="Arial"/>
              </a:rPr>
              <a:t>a</a:t>
            </a:r>
            <a:r>
              <a:rPr dirty="0" sz="2000" spc="-114" b="1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7750" y="3856990"/>
            <a:ext cx="996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5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7750" y="4395470"/>
            <a:ext cx="996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5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7750" y="4932679"/>
            <a:ext cx="996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5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0800" y="3878579"/>
            <a:ext cx="5201285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85" indent="57150">
              <a:lnSpc>
                <a:spcPct val="100000"/>
              </a:lnSpc>
              <a:spcBef>
                <a:spcPts val="100"/>
              </a:spcBef>
              <a:tabLst>
                <a:tab pos="806450" algn="l"/>
                <a:tab pos="1273810" algn="l"/>
                <a:tab pos="1582420" algn="l"/>
                <a:tab pos="2252980" algn="l"/>
                <a:tab pos="3282315" algn="l"/>
                <a:tab pos="3590290" algn="l"/>
                <a:tab pos="4363085" algn="l"/>
              </a:tabLst>
            </a:pPr>
            <a:r>
              <a:rPr dirty="0" sz="1600" spc="-275">
                <a:latin typeface="Arial Black"/>
                <a:cs typeface="Arial Black"/>
              </a:rPr>
              <a:t>m</a:t>
            </a:r>
            <a:r>
              <a:rPr dirty="0" sz="1600" spc="-210">
                <a:latin typeface="Arial Black"/>
                <a:cs typeface="Arial Black"/>
              </a:rPr>
              <a:t>ake</a:t>
            </a:r>
            <a:r>
              <a:rPr dirty="0" sz="1600" spc="-190">
                <a:latin typeface="Arial Black"/>
                <a:cs typeface="Arial Black"/>
              </a:rPr>
              <a:t>s</a:t>
            </a:r>
            <a:r>
              <a:rPr dirty="0" sz="1600">
                <a:latin typeface="Arial Black"/>
                <a:cs typeface="Arial Black"/>
              </a:rPr>
              <a:t>	</a:t>
            </a:r>
            <a:r>
              <a:rPr dirty="0" sz="1600" spc="-180">
                <a:latin typeface="Arial Black"/>
                <a:cs typeface="Arial Black"/>
              </a:rPr>
              <a:t>us</a:t>
            </a:r>
            <a:r>
              <a:rPr dirty="0" sz="1600" spc="-185">
                <a:latin typeface="Arial Black"/>
                <a:cs typeface="Arial Black"/>
              </a:rPr>
              <a:t>e</a:t>
            </a:r>
            <a:r>
              <a:rPr dirty="0" sz="1600">
                <a:latin typeface="Arial Black"/>
                <a:cs typeface="Arial Black"/>
              </a:rPr>
              <a:t>	</a:t>
            </a:r>
            <a:r>
              <a:rPr dirty="0" sz="1600" spc="-229">
                <a:latin typeface="Arial Black"/>
                <a:cs typeface="Arial Black"/>
              </a:rPr>
              <a:t>o</a:t>
            </a:r>
            <a:r>
              <a:rPr dirty="0" sz="1600" spc="-135">
                <a:latin typeface="Arial Black"/>
                <a:cs typeface="Arial Black"/>
              </a:rPr>
              <a:t>f</a:t>
            </a:r>
            <a:r>
              <a:rPr dirty="0" sz="1600">
                <a:latin typeface="Arial Black"/>
                <a:cs typeface="Arial Black"/>
              </a:rPr>
              <a:t>	</a:t>
            </a:r>
            <a:r>
              <a:rPr dirty="0" sz="1600" spc="-245">
                <a:latin typeface="Arial Black"/>
                <a:cs typeface="Arial Black"/>
              </a:rPr>
              <a:t>d</a:t>
            </a:r>
            <a:r>
              <a:rPr dirty="0" sz="1600" spc="-120">
                <a:latin typeface="Arial Black"/>
                <a:cs typeface="Arial Black"/>
              </a:rPr>
              <a:t>i</a:t>
            </a:r>
            <a:r>
              <a:rPr dirty="0" sz="1600" spc="-245">
                <a:latin typeface="Arial Black"/>
                <a:cs typeface="Arial Black"/>
              </a:rPr>
              <a:t>g</a:t>
            </a:r>
            <a:r>
              <a:rPr dirty="0" sz="1600" spc="-120">
                <a:latin typeface="Arial Black"/>
                <a:cs typeface="Arial Black"/>
              </a:rPr>
              <a:t>i</a:t>
            </a:r>
            <a:r>
              <a:rPr dirty="0" sz="1600" spc="-275">
                <a:latin typeface="Arial Black"/>
                <a:cs typeface="Arial Black"/>
              </a:rPr>
              <a:t>t</a:t>
            </a:r>
            <a:r>
              <a:rPr dirty="0" sz="1600" spc="-245">
                <a:latin typeface="Arial Black"/>
                <a:cs typeface="Arial Black"/>
              </a:rPr>
              <a:t>a</a:t>
            </a:r>
            <a:r>
              <a:rPr dirty="0" sz="1600" spc="-120">
                <a:latin typeface="Arial Black"/>
                <a:cs typeface="Arial Black"/>
              </a:rPr>
              <a:t>l</a:t>
            </a:r>
            <a:r>
              <a:rPr dirty="0" sz="1600">
                <a:latin typeface="Arial Black"/>
                <a:cs typeface="Arial Black"/>
              </a:rPr>
              <a:t>	</a:t>
            </a:r>
            <a:r>
              <a:rPr dirty="0" sz="1600" spc="-220">
                <a:latin typeface="Arial Black"/>
                <a:cs typeface="Arial Black"/>
              </a:rPr>
              <a:t>p</a:t>
            </a:r>
            <a:r>
              <a:rPr dirty="0" sz="1600" spc="-160">
                <a:latin typeface="Arial Black"/>
                <a:cs typeface="Arial Black"/>
              </a:rPr>
              <a:t>r</a:t>
            </a:r>
            <a:r>
              <a:rPr dirty="0" sz="1600" spc="-245">
                <a:latin typeface="Arial Black"/>
                <a:cs typeface="Arial Black"/>
              </a:rPr>
              <a:t>o</a:t>
            </a:r>
            <a:r>
              <a:rPr dirty="0" sz="1600" spc="-120">
                <a:latin typeface="Arial Black"/>
                <a:cs typeface="Arial Black"/>
              </a:rPr>
              <a:t>j</a:t>
            </a:r>
            <a:r>
              <a:rPr dirty="0" sz="1600" spc="-275">
                <a:latin typeface="Arial Black"/>
                <a:cs typeface="Arial Black"/>
              </a:rPr>
              <a:t>ec</a:t>
            </a:r>
            <a:r>
              <a:rPr dirty="0" sz="1600" spc="-180">
                <a:latin typeface="Arial Black"/>
                <a:cs typeface="Arial Black"/>
              </a:rPr>
              <a:t>t</a:t>
            </a:r>
            <a:r>
              <a:rPr dirty="0" sz="1600" spc="-190">
                <a:latin typeface="Arial Black"/>
                <a:cs typeface="Arial Black"/>
              </a:rPr>
              <a:t>o</a:t>
            </a:r>
            <a:r>
              <a:rPr dirty="0" sz="1600" spc="-185">
                <a:latin typeface="Arial Black"/>
                <a:cs typeface="Arial Black"/>
              </a:rPr>
              <a:t>r</a:t>
            </a:r>
            <a:r>
              <a:rPr dirty="0" sz="1600" spc="-180">
                <a:latin typeface="Arial Black"/>
                <a:cs typeface="Arial Black"/>
              </a:rPr>
              <a:t>s</a:t>
            </a:r>
            <a:r>
              <a:rPr dirty="0" sz="1600">
                <a:latin typeface="Arial Black"/>
                <a:cs typeface="Arial Black"/>
              </a:rPr>
              <a:t>	</a:t>
            </a:r>
            <a:r>
              <a:rPr dirty="0" sz="1600" spc="-270">
                <a:latin typeface="Arial Black"/>
                <a:cs typeface="Arial Black"/>
              </a:rPr>
              <a:t>t</a:t>
            </a:r>
            <a:r>
              <a:rPr dirty="0" sz="1600" spc="-180">
                <a:latin typeface="Arial Black"/>
                <a:cs typeface="Arial Black"/>
              </a:rPr>
              <a:t>o</a:t>
            </a:r>
            <a:r>
              <a:rPr dirty="0" sz="1600">
                <a:latin typeface="Arial Black"/>
                <a:cs typeface="Arial Black"/>
              </a:rPr>
              <a:t>	</a:t>
            </a:r>
            <a:r>
              <a:rPr dirty="0" sz="1600" spc="-245">
                <a:latin typeface="Arial Black"/>
                <a:cs typeface="Arial Black"/>
              </a:rPr>
              <a:t>d</a:t>
            </a:r>
            <a:r>
              <a:rPr dirty="0" sz="1600" spc="-120">
                <a:latin typeface="Arial Black"/>
                <a:cs typeface="Arial Black"/>
              </a:rPr>
              <a:t>i</a:t>
            </a:r>
            <a:r>
              <a:rPr dirty="0" sz="1600" spc="-180">
                <a:latin typeface="Arial Black"/>
                <a:cs typeface="Arial Black"/>
              </a:rPr>
              <a:t>spl</a:t>
            </a:r>
            <a:r>
              <a:rPr dirty="0" sz="1600" spc="-195">
                <a:latin typeface="Arial Black"/>
                <a:cs typeface="Arial Black"/>
              </a:rPr>
              <a:t>a</a:t>
            </a:r>
            <a:r>
              <a:rPr dirty="0" sz="1600" spc="-170">
                <a:latin typeface="Arial Black"/>
                <a:cs typeface="Arial Black"/>
              </a:rPr>
              <a:t>y</a:t>
            </a:r>
            <a:r>
              <a:rPr dirty="0" sz="1600">
                <a:latin typeface="Arial Black"/>
                <a:cs typeface="Arial Black"/>
              </a:rPr>
              <a:t>	</a:t>
            </a:r>
            <a:r>
              <a:rPr dirty="0" sz="1600" spc="-185">
                <a:latin typeface="Arial Black"/>
                <a:cs typeface="Arial Black"/>
              </a:rPr>
              <a:t>gr</a:t>
            </a:r>
            <a:r>
              <a:rPr dirty="0" sz="1600" spc="-190">
                <a:latin typeface="Arial Black"/>
                <a:cs typeface="Arial Black"/>
              </a:rPr>
              <a:t>a</a:t>
            </a:r>
            <a:r>
              <a:rPr dirty="0" sz="1600" spc="-220">
                <a:latin typeface="Arial Black"/>
                <a:cs typeface="Arial Black"/>
              </a:rPr>
              <a:t>ph</a:t>
            </a:r>
            <a:r>
              <a:rPr dirty="0" sz="1600" spc="-110">
                <a:latin typeface="Arial Black"/>
                <a:cs typeface="Arial Black"/>
              </a:rPr>
              <a:t>i</a:t>
            </a:r>
            <a:r>
              <a:rPr dirty="0" sz="1600" spc="-175">
                <a:latin typeface="Arial Black"/>
                <a:cs typeface="Arial Black"/>
              </a:rPr>
              <a:t>cal  </a:t>
            </a:r>
            <a:r>
              <a:rPr dirty="0" sz="1600" spc="-190">
                <a:latin typeface="Arial Black"/>
                <a:cs typeface="Arial Black"/>
              </a:rPr>
              <a:t>information.</a:t>
            </a:r>
            <a:endParaRPr sz="1600">
              <a:latin typeface="Arial Black"/>
              <a:cs typeface="Arial Black"/>
            </a:endParaRPr>
          </a:p>
          <a:p>
            <a:pPr marL="12700" marR="5080" indent="57150">
              <a:lnSpc>
                <a:spcPct val="100000"/>
              </a:lnSpc>
              <a:spcBef>
                <a:spcPts val="390"/>
              </a:spcBef>
            </a:pPr>
            <a:r>
              <a:rPr dirty="0" sz="1600" spc="-185">
                <a:latin typeface="Arial Black"/>
                <a:cs typeface="Arial Black"/>
              </a:rPr>
              <a:t>user </a:t>
            </a:r>
            <a:r>
              <a:rPr dirty="0" sz="1600" spc="-180">
                <a:latin typeface="Arial Black"/>
                <a:cs typeface="Arial Black"/>
              </a:rPr>
              <a:t>is </a:t>
            </a:r>
            <a:r>
              <a:rPr dirty="0" sz="1600" spc="-215">
                <a:latin typeface="Arial Black"/>
                <a:cs typeface="Arial Black"/>
              </a:rPr>
              <a:t>not </a:t>
            </a:r>
            <a:r>
              <a:rPr dirty="0" sz="1600" spc="-185">
                <a:latin typeface="Arial Black"/>
                <a:cs typeface="Arial Black"/>
              </a:rPr>
              <a:t>required </a:t>
            </a:r>
            <a:r>
              <a:rPr dirty="0" sz="1600" spc="-225">
                <a:latin typeface="Arial Black"/>
                <a:cs typeface="Arial Black"/>
              </a:rPr>
              <a:t>to </a:t>
            </a:r>
            <a:r>
              <a:rPr dirty="0" sz="1600" spc="-200">
                <a:latin typeface="Arial Black"/>
                <a:cs typeface="Arial Black"/>
              </a:rPr>
              <a:t>carry </a:t>
            </a:r>
            <a:r>
              <a:rPr dirty="0" sz="1600" spc="-204">
                <a:latin typeface="Arial Black"/>
                <a:cs typeface="Arial Black"/>
              </a:rPr>
              <a:t>equipment </a:t>
            </a:r>
            <a:r>
              <a:rPr dirty="0" sz="1600" spc="-180">
                <a:latin typeface="Arial Black"/>
                <a:cs typeface="Arial Black"/>
              </a:rPr>
              <a:t>or </a:t>
            </a:r>
            <a:r>
              <a:rPr dirty="0" sz="1600" spc="-229">
                <a:latin typeface="Arial Black"/>
                <a:cs typeface="Arial Black"/>
              </a:rPr>
              <a:t>wear </a:t>
            </a:r>
            <a:r>
              <a:rPr dirty="0" sz="1600" spc="-215">
                <a:latin typeface="Arial Black"/>
                <a:cs typeface="Arial Black"/>
              </a:rPr>
              <a:t>the  </a:t>
            </a:r>
            <a:r>
              <a:rPr dirty="0" sz="1600" spc="-180">
                <a:latin typeface="Arial Black"/>
                <a:cs typeface="Arial Black"/>
              </a:rPr>
              <a:t>display </a:t>
            </a:r>
            <a:r>
              <a:rPr dirty="0" sz="1600" spc="-185">
                <a:latin typeface="Arial Black"/>
                <a:cs typeface="Arial Black"/>
              </a:rPr>
              <a:t>over </a:t>
            </a:r>
            <a:r>
              <a:rPr dirty="0" sz="1600" spc="-200">
                <a:latin typeface="Arial Black"/>
                <a:cs typeface="Arial Black"/>
              </a:rPr>
              <a:t>their</a:t>
            </a:r>
            <a:r>
              <a:rPr dirty="0" sz="1600" spc="70">
                <a:latin typeface="Arial Black"/>
                <a:cs typeface="Arial Black"/>
              </a:rPr>
              <a:t> </a:t>
            </a:r>
            <a:r>
              <a:rPr dirty="0" sz="1600" spc="-165">
                <a:latin typeface="Arial Black"/>
                <a:cs typeface="Arial Black"/>
              </a:rPr>
              <a:t>eyes.</a:t>
            </a:r>
            <a:endParaRPr sz="16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390"/>
              </a:spcBef>
            </a:pPr>
            <a:r>
              <a:rPr dirty="0" sz="1600" spc="-210">
                <a:latin typeface="Arial Black"/>
                <a:cs typeface="Arial Black"/>
              </a:rPr>
              <a:t>can </a:t>
            </a:r>
            <a:r>
              <a:rPr dirty="0" sz="1600" spc="-180">
                <a:latin typeface="Arial Black"/>
                <a:cs typeface="Arial Black"/>
              </a:rPr>
              <a:t>be </a:t>
            </a:r>
            <a:r>
              <a:rPr dirty="0" sz="1600" spc="-185">
                <a:latin typeface="Arial Black"/>
                <a:cs typeface="Arial Black"/>
              </a:rPr>
              <a:t>used </a:t>
            </a:r>
            <a:r>
              <a:rPr dirty="0" sz="1600" spc="-180">
                <a:latin typeface="Arial Black"/>
                <a:cs typeface="Arial Black"/>
              </a:rPr>
              <a:t>by </a:t>
            </a:r>
            <a:r>
              <a:rPr dirty="0" sz="1600" spc="-204">
                <a:latin typeface="Arial Black"/>
                <a:cs typeface="Arial Black"/>
              </a:rPr>
              <a:t>multiple </a:t>
            </a:r>
            <a:r>
              <a:rPr dirty="0" sz="1600" spc="-185">
                <a:latin typeface="Arial Black"/>
                <a:cs typeface="Arial Black"/>
              </a:rPr>
              <a:t>people </a:t>
            </a:r>
            <a:r>
              <a:rPr dirty="0" sz="1600" spc="-225">
                <a:latin typeface="Arial Black"/>
                <a:cs typeface="Arial Black"/>
              </a:rPr>
              <a:t>at </a:t>
            </a:r>
            <a:r>
              <a:rPr dirty="0" sz="1600" spc="-215">
                <a:latin typeface="Arial Black"/>
                <a:cs typeface="Arial Black"/>
              </a:rPr>
              <a:t>the </a:t>
            </a:r>
            <a:r>
              <a:rPr dirty="0" sz="1600" spc="-204">
                <a:latin typeface="Arial Black"/>
                <a:cs typeface="Arial Black"/>
              </a:rPr>
              <a:t>same </a:t>
            </a:r>
            <a:r>
              <a:rPr dirty="0" sz="1600" spc="-225">
                <a:latin typeface="Arial Black"/>
                <a:cs typeface="Arial Black"/>
              </a:rPr>
              <a:t>time </a:t>
            </a:r>
            <a:r>
              <a:rPr dirty="0" sz="1600" spc="-235">
                <a:latin typeface="Arial Black"/>
                <a:cs typeface="Arial Black"/>
              </a:rPr>
              <a:t>without  </a:t>
            </a:r>
            <a:r>
              <a:rPr dirty="0" sz="1600" spc="-204">
                <a:latin typeface="Arial Black"/>
                <a:cs typeface="Arial Black"/>
              </a:rPr>
              <a:t>each </a:t>
            </a:r>
            <a:r>
              <a:rPr dirty="0" sz="1600" spc="-180">
                <a:latin typeface="Arial Black"/>
                <a:cs typeface="Arial Black"/>
              </a:rPr>
              <a:t>having </a:t>
            </a:r>
            <a:r>
              <a:rPr dirty="0" sz="1600" spc="-225">
                <a:latin typeface="Arial Black"/>
                <a:cs typeface="Arial Black"/>
              </a:rPr>
              <a:t>to </a:t>
            </a:r>
            <a:r>
              <a:rPr dirty="0" sz="1600" spc="-229">
                <a:latin typeface="Arial Black"/>
                <a:cs typeface="Arial Black"/>
              </a:rPr>
              <a:t>wear </a:t>
            </a:r>
            <a:r>
              <a:rPr dirty="0" sz="1600" spc="-180">
                <a:latin typeface="Arial Black"/>
                <a:cs typeface="Arial Black"/>
              </a:rPr>
              <a:t>a </a:t>
            </a:r>
            <a:r>
              <a:rPr dirty="0" sz="1600" spc="-185">
                <a:latin typeface="Arial Black"/>
                <a:cs typeface="Arial Black"/>
              </a:rPr>
              <a:t>head-mounted</a:t>
            </a:r>
            <a:r>
              <a:rPr dirty="0" sz="1600" spc="-175">
                <a:latin typeface="Arial Black"/>
                <a:cs typeface="Arial Black"/>
              </a:rPr>
              <a:t> </a:t>
            </a:r>
            <a:r>
              <a:rPr dirty="0" sz="1600" spc="-170">
                <a:latin typeface="Arial Black"/>
                <a:cs typeface="Arial Black"/>
              </a:rPr>
              <a:t>display.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6870" y="1499869"/>
            <a:ext cx="2057400" cy="220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3218179"/>
            <a:ext cx="3698240" cy="324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03579"/>
            <a:ext cx="59410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Display</a:t>
            </a:r>
            <a:r>
              <a:rPr dirty="0" spc="-75"/>
              <a:t> </a:t>
            </a:r>
            <a:r>
              <a:rPr dirty="0" spc="-1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552700"/>
            <a:ext cx="129539" cy="955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407920"/>
            <a:ext cx="4458970" cy="223266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3200" spc="-385">
                <a:latin typeface="Arial Black"/>
                <a:cs typeface="Arial Black"/>
              </a:rPr>
              <a:t>Monitor</a:t>
            </a:r>
            <a:r>
              <a:rPr dirty="0" sz="3200" spc="-190">
                <a:latin typeface="Arial Black"/>
                <a:cs typeface="Arial Black"/>
              </a:rPr>
              <a:t> </a:t>
            </a:r>
            <a:r>
              <a:rPr dirty="0" sz="3200" spc="-355">
                <a:latin typeface="Arial Black"/>
                <a:cs typeface="Arial Black"/>
              </a:rPr>
              <a:t>Based</a:t>
            </a:r>
            <a:endParaRPr sz="3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3200" spc="-355">
                <a:latin typeface="Arial Black"/>
                <a:cs typeface="Arial Black"/>
              </a:rPr>
              <a:t>Head </a:t>
            </a:r>
            <a:r>
              <a:rPr dirty="0" sz="3200" spc="-380">
                <a:latin typeface="Arial Black"/>
                <a:cs typeface="Arial Black"/>
              </a:rPr>
              <a:t>Mounted</a:t>
            </a:r>
            <a:r>
              <a:rPr dirty="0" sz="3200" spc="-95">
                <a:latin typeface="Arial Black"/>
                <a:cs typeface="Arial Black"/>
              </a:rPr>
              <a:t> </a:t>
            </a:r>
            <a:r>
              <a:rPr dirty="0" sz="3200" spc="-315">
                <a:latin typeface="Arial Black"/>
                <a:cs typeface="Arial Black"/>
              </a:rPr>
              <a:t>Displays:</a:t>
            </a:r>
            <a:endParaRPr sz="3200">
              <a:latin typeface="Arial Black"/>
              <a:cs typeface="Arial Black"/>
            </a:endParaRPr>
          </a:p>
          <a:p>
            <a:pPr marL="412750" indent="-285750">
              <a:lnSpc>
                <a:spcPct val="100000"/>
              </a:lnSpc>
              <a:spcBef>
                <a:spcPts val="700"/>
              </a:spcBef>
              <a:buClr>
                <a:srgbClr val="817200"/>
              </a:buClr>
              <a:buChar char="–"/>
              <a:tabLst>
                <a:tab pos="412750" algn="l"/>
              </a:tabLst>
            </a:pPr>
            <a:r>
              <a:rPr dirty="0" sz="2800" spc="-320">
                <a:latin typeface="Arial Black"/>
                <a:cs typeface="Arial Black"/>
              </a:rPr>
              <a:t>Video</a:t>
            </a:r>
            <a:r>
              <a:rPr dirty="0" sz="2800" spc="-165">
                <a:latin typeface="Arial Black"/>
                <a:cs typeface="Arial Black"/>
              </a:rPr>
              <a:t> </a:t>
            </a:r>
            <a:r>
              <a:rPr dirty="0" sz="2800" spc="-300">
                <a:latin typeface="Arial Black"/>
                <a:cs typeface="Arial Black"/>
              </a:rPr>
              <a:t>see-through</a:t>
            </a:r>
            <a:endParaRPr sz="2800">
              <a:latin typeface="Arial Black"/>
              <a:cs typeface="Arial Black"/>
            </a:endParaRPr>
          </a:p>
          <a:p>
            <a:pPr marL="412750" indent="-285750">
              <a:lnSpc>
                <a:spcPct val="100000"/>
              </a:lnSpc>
              <a:spcBef>
                <a:spcPts val="700"/>
              </a:spcBef>
              <a:buClr>
                <a:srgbClr val="817200"/>
              </a:buClr>
              <a:buChar char="–"/>
              <a:tabLst>
                <a:tab pos="412750" algn="l"/>
              </a:tabLst>
            </a:pPr>
            <a:r>
              <a:rPr dirty="0" sz="2800" spc="-335">
                <a:latin typeface="Arial Black"/>
                <a:cs typeface="Arial Black"/>
              </a:rPr>
              <a:t>Optical</a:t>
            </a:r>
            <a:r>
              <a:rPr dirty="0" sz="2800" spc="-165">
                <a:latin typeface="Arial Black"/>
                <a:cs typeface="Arial Black"/>
              </a:rPr>
              <a:t> </a:t>
            </a:r>
            <a:r>
              <a:rPr dirty="0" sz="2800" spc="-300">
                <a:latin typeface="Arial Black"/>
                <a:cs typeface="Arial Black"/>
              </a:rPr>
              <a:t>see-through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Monitor </a:t>
            </a:r>
            <a:r>
              <a:rPr dirty="0" spc="-10"/>
              <a:t>Based</a:t>
            </a:r>
            <a:r>
              <a:rPr dirty="0" spc="-60"/>
              <a:t> </a:t>
            </a:r>
            <a:r>
              <a:rPr dirty="0" spc="-10"/>
              <a:t>Augmented  </a:t>
            </a:r>
            <a:r>
              <a:rPr dirty="0" spc="-5"/>
              <a:t>Reality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3420"/>
            <a:ext cx="129539" cy="956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817370"/>
            <a:ext cx="6080125" cy="169037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3200" spc="-380">
                <a:latin typeface="Arial Black"/>
                <a:cs typeface="Arial Black"/>
              </a:rPr>
              <a:t>Simplest</a:t>
            </a:r>
            <a:r>
              <a:rPr dirty="0" sz="3200" spc="-195">
                <a:latin typeface="Arial Black"/>
                <a:cs typeface="Arial Black"/>
              </a:rPr>
              <a:t> </a:t>
            </a:r>
            <a:r>
              <a:rPr dirty="0" sz="3200" spc="-360">
                <a:latin typeface="Arial Black"/>
                <a:cs typeface="Arial Black"/>
              </a:rPr>
              <a:t>available</a:t>
            </a:r>
            <a:endParaRPr sz="3200">
              <a:latin typeface="Arial Black"/>
              <a:cs typeface="Arial Black"/>
            </a:endParaRPr>
          </a:p>
          <a:p>
            <a:pPr marL="12700" marR="5080">
              <a:lnSpc>
                <a:spcPts val="3829"/>
              </a:lnSpc>
              <a:spcBef>
                <a:spcPts val="935"/>
              </a:spcBef>
            </a:pPr>
            <a:r>
              <a:rPr dirty="0" sz="3200" spc="-420">
                <a:latin typeface="Arial Black"/>
                <a:cs typeface="Arial Black"/>
              </a:rPr>
              <a:t>Little </a:t>
            </a:r>
            <a:r>
              <a:rPr dirty="0" sz="3200" spc="-360">
                <a:latin typeface="Arial Black"/>
                <a:cs typeface="Arial Black"/>
              </a:rPr>
              <a:t>feeling of </a:t>
            </a:r>
            <a:r>
              <a:rPr dirty="0" sz="3200" spc="-355">
                <a:latin typeface="Arial Black"/>
                <a:cs typeface="Arial Black"/>
              </a:rPr>
              <a:t>being </a:t>
            </a:r>
            <a:r>
              <a:rPr dirty="0" sz="3200" spc="-405">
                <a:latin typeface="Arial Black"/>
                <a:cs typeface="Arial Black"/>
              </a:rPr>
              <a:t>immersed </a:t>
            </a:r>
            <a:r>
              <a:rPr dirty="0" sz="3200" spc="-360">
                <a:latin typeface="Arial Black"/>
                <a:cs typeface="Arial Black"/>
              </a:rPr>
              <a:t>in  </a:t>
            </a:r>
            <a:r>
              <a:rPr dirty="0" sz="3200" spc="-390">
                <a:latin typeface="Arial Black"/>
                <a:cs typeface="Arial Black"/>
              </a:rPr>
              <a:t>environment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3505200"/>
            <a:ext cx="6629400" cy="283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12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03579"/>
            <a:ext cx="69545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Optical see-through</a:t>
            </a:r>
            <a:r>
              <a:rPr dirty="0" spc="-25"/>
              <a:t> </a:t>
            </a:r>
            <a:r>
              <a:rPr dirty="0" spc="-10"/>
              <a:t>HMD</a:t>
            </a:r>
          </a:p>
        </p:txBody>
      </p:sp>
      <p:sp>
        <p:nvSpPr>
          <p:cNvPr id="3" name="object 3"/>
          <p:cNvSpPr/>
          <p:nvPr/>
        </p:nvSpPr>
        <p:spPr>
          <a:xfrm>
            <a:off x="940937" y="2329819"/>
            <a:ext cx="7435446" cy="38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12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69" y="6388558"/>
            <a:ext cx="8023859" cy="26416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  <a:tabLst>
                <a:tab pos="3701415" algn="l"/>
                <a:tab pos="7826375" algn="l"/>
              </a:tabLst>
            </a:pPr>
            <a:r>
              <a:rPr dirty="0" sz="1400" spc="-90">
                <a:solidFill>
                  <a:srgbClr val="5D564D"/>
                </a:solidFill>
                <a:latin typeface="Arial Black"/>
                <a:cs typeface="Arial Black"/>
              </a:rPr>
              <a:t>F</a:t>
            </a:r>
            <a:r>
              <a:rPr dirty="0" sz="1400" spc="-165">
                <a:solidFill>
                  <a:srgbClr val="5D564D"/>
                </a:solidFill>
                <a:latin typeface="Arial Black"/>
                <a:cs typeface="Arial Black"/>
              </a:rPr>
              <a:t>e</a:t>
            </a:r>
            <a:r>
              <a:rPr dirty="0" sz="1400" spc="-160">
                <a:solidFill>
                  <a:srgbClr val="5D564D"/>
                </a:solidFill>
                <a:latin typeface="Arial Black"/>
                <a:cs typeface="Arial Black"/>
              </a:rPr>
              <a:t>b</a:t>
            </a:r>
            <a:r>
              <a:rPr dirty="0" sz="1400" spc="-70">
                <a:solidFill>
                  <a:srgbClr val="5D564D"/>
                </a:solidFill>
                <a:latin typeface="Arial Black"/>
                <a:cs typeface="Arial Black"/>
              </a:rPr>
              <a:t> </a:t>
            </a:r>
            <a:r>
              <a:rPr dirty="0" sz="1400" spc="-160">
                <a:solidFill>
                  <a:srgbClr val="5D564D"/>
                </a:solidFill>
                <a:latin typeface="Arial Black"/>
                <a:cs typeface="Arial Black"/>
              </a:rPr>
              <a:t>4</a:t>
            </a:r>
            <a:r>
              <a:rPr dirty="0" sz="1400" spc="-80">
                <a:solidFill>
                  <a:srgbClr val="5D564D"/>
                </a:solidFill>
                <a:latin typeface="Arial Black"/>
                <a:cs typeface="Arial Black"/>
              </a:rPr>
              <a:t>,</a:t>
            </a:r>
            <a:r>
              <a:rPr dirty="0" sz="1400" spc="-70">
                <a:solidFill>
                  <a:srgbClr val="5D564D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5D564D"/>
                </a:solidFill>
                <a:latin typeface="Arial Black"/>
                <a:cs typeface="Arial Black"/>
              </a:rPr>
              <a:t>S</a:t>
            </a:r>
            <a:r>
              <a:rPr dirty="0" sz="1400" spc="-195">
                <a:solidFill>
                  <a:srgbClr val="5D564D"/>
                </a:solidFill>
                <a:latin typeface="Arial Black"/>
                <a:cs typeface="Arial Black"/>
              </a:rPr>
              <a:t>p</a:t>
            </a:r>
            <a:r>
              <a:rPr dirty="0" sz="1400" spc="-125">
                <a:solidFill>
                  <a:srgbClr val="5D564D"/>
                </a:solidFill>
                <a:latin typeface="Arial Black"/>
                <a:cs typeface="Arial Black"/>
              </a:rPr>
              <a:t>r</a:t>
            </a:r>
            <a:r>
              <a:rPr dirty="0" sz="1400" spc="-165">
                <a:solidFill>
                  <a:srgbClr val="5D564D"/>
                </a:solidFill>
                <a:latin typeface="Arial Black"/>
                <a:cs typeface="Arial Black"/>
              </a:rPr>
              <a:t>i</a:t>
            </a:r>
            <a:r>
              <a:rPr dirty="0" sz="1400" spc="-165">
                <a:solidFill>
                  <a:srgbClr val="5D564D"/>
                </a:solidFill>
                <a:latin typeface="Arial Black"/>
                <a:cs typeface="Arial Black"/>
              </a:rPr>
              <a:t>n</a:t>
            </a:r>
            <a:r>
              <a:rPr dirty="0" sz="1400" spc="-160">
                <a:solidFill>
                  <a:srgbClr val="5D564D"/>
                </a:solidFill>
                <a:latin typeface="Arial Black"/>
                <a:cs typeface="Arial Black"/>
              </a:rPr>
              <a:t>g</a:t>
            </a:r>
            <a:r>
              <a:rPr dirty="0" sz="1400" spc="-70">
                <a:solidFill>
                  <a:srgbClr val="5D564D"/>
                </a:solidFill>
                <a:latin typeface="Arial Black"/>
                <a:cs typeface="Arial Black"/>
              </a:rPr>
              <a:t> </a:t>
            </a:r>
            <a:r>
              <a:rPr dirty="0" sz="1400" spc="-165">
                <a:solidFill>
                  <a:srgbClr val="5D564D"/>
                </a:solidFill>
                <a:latin typeface="Arial Black"/>
                <a:cs typeface="Arial Black"/>
              </a:rPr>
              <a:t>200</a:t>
            </a:r>
            <a:r>
              <a:rPr dirty="0" sz="1400" spc="-160">
                <a:solidFill>
                  <a:srgbClr val="5D564D"/>
                </a:solidFill>
                <a:latin typeface="Arial Black"/>
                <a:cs typeface="Arial Black"/>
              </a:rPr>
              <a:t>2</a:t>
            </a:r>
            <a:r>
              <a:rPr dirty="0" sz="1400">
                <a:solidFill>
                  <a:srgbClr val="5D564D"/>
                </a:solidFill>
                <a:latin typeface="Arial Black"/>
                <a:cs typeface="Arial Black"/>
              </a:rPr>
              <a:t>	</a:t>
            </a:r>
            <a:r>
              <a:rPr dirty="0" sz="1400" spc="-65">
                <a:solidFill>
                  <a:srgbClr val="5D564D"/>
                </a:solidFill>
                <a:latin typeface="Arial Black"/>
                <a:cs typeface="Arial Black"/>
              </a:rPr>
              <a:t>C</a:t>
            </a:r>
            <a:r>
              <a:rPr dirty="0" sz="1400" spc="-80">
                <a:solidFill>
                  <a:srgbClr val="5D564D"/>
                </a:solidFill>
                <a:latin typeface="Arial Black"/>
                <a:cs typeface="Arial Black"/>
              </a:rPr>
              <a:t>S</a:t>
            </a:r>
            <a:r>
              <a:rPr dirty="0" sz="1400" spc="-75">
                <a:solidFill>
                  <a:srgbClr val="5D564D"/>
                </a:solidFill>
                <a:latin typeface="Arial Black"/>
                <a:cs typeface="Arial Black"/>
              </a:rPr>
              <a:t> </a:t>
            </a:r>
            <a:r>
              <a:rPr dirty="0" sz="1400" spc="-165">
                <a:solidFill>
                  <a:srgbClr val="5D564D"/>
                </a:solidFill>
                <a:latin typeface="Arial Black"/>
                <a:cs typeface="Arial Black"/>
              </a:rPr>
              <a:t>749</a:t>
            </a:r>
            <a:r>
              <a:rPr dirty="0" sz="1400" spc="-160">
                <a:solidFill>
                  <a:srgbClr val="5D564D"/>
                </a:solidFill>
                <a:latin typeface="Arial Black"/>
                <a:cs typeface="Arial Black"/>
              </a:rPr>
              <a:t>7</a:t>
            </a:r>
            <a:r>
              <a:rPr dirty="0" sz="1400">
                <a:solidFill>
                  <a:srgbClr val="5D564D"/>
                </a:solidFill>
                <a:latin typeface="Arial Black"/>
                <a:cs typeface="Arial Black"/>
              </a:rPr>
              <a:t>	</a:t>
            </a:r>
            <a:r>
              <a:rPr dirty="0" baseline="7936" sz="2100" spc="-254">
                <a:solidFill>
                  <a:srgbClr val="5D564D"/>
                </a:solidFill>
                <a:latin typeface="Arial Black"/>
                <a:cs typeface="Arial Black"/>
              </a:rPr>
              <a:t>1</a:t>
            </a:r>
            <a:r>
              <a:rPr dirty="0" baseline="7936" sz="2100" spc="-240">
                <a:solidFill>
                  <a:srgbClr val="5D564D"/>
                </a:solidFill>
                <a:latin typeface="Arial Black"/>
                <a:cs typeface="Arial Black"/>
              </a:rPr>
              <a:t>6</a:t>
            </a:r>
            <a:endParaRPr baseline="7936" sz="2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" y="703579"/>
            <a:ext cx="653288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Video </a:t>
            </a:r>
            <a:r>
              <a:rPr dirty="0" spc="-10"/>
              <a:t>see-through</a:t>
            </a:r>
            <a:r>
              <a:rPr dirty="0" spc="-75"/>
              <a:t> </a:t>
            </a:r>
            <a:r>
              <a:rPr dirty="0" spc="-5"/>
              <a:t>HMD</a:t>
            </a:r>
          </a:p>
        </p:txBody>
      </p:sp>
      <p:sp>
        <p:nvSpPr>
          <p:cNvPr id="4" name="object 4"/>
          <p:cNvSpPr/>
          <p:nvPr/>
        </p:nvSpPr>
        <p:spPr>
          <a:xfrm>
            <a:off x="1477363" y="2334330"/>
            <a:ext cx="6889450" cy="4153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17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93979"/>
            <a:ext cx="746252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Video</a:t>
            </a:r>
            <a:r>
              <a:rPr dirty="0" spc="-15"/>
              <a:t> </a:t>
            </a:r>
            <a:r>
              <a:rPr dirty="0" spc="-10"/>
              <a:t>Composition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for Video </a:t>
            </a:r>
            <a:r>
              <a:rPr dirty="0" spc="-10"/>
              <a:t>see-through</a:t>
            </a:r>
            <a:r>
              <a:rPr dirty="0" spc="-65"/>
              <a:t> </a:t>
            </a:r>
            <a:r>
              <a:rPr dirty="0" spc="-10"/>
              <a:t>HMD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13890"/>
            <a:ext cx="129539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39309"/>
            <a:ext cx="129539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817188"/>
            <a:ext cx="7344409" cy="414718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3200" spc="-345">
                <a:latin typeface="Arial Black"/>
                <a:cs typeface="Arial Black"/>
              </a:rPr>
              <a:t>Chroma-keying</a:t>
            </a:r>
            <a:endParaRPr sz="3200">
              <a:latin typeface="Arial Black"/>
              <a:cs typeface="Arial Black"/>
            </a:endParaRPr>
          </a:p>
          <a:p>
            <a:pPr marL="412750" indent="-285750">
              <a:lnSpc>
                <a:spcPct val="100000"/>
              </a:lnSpc>
              <a:spcBef>
                <a:spcPts val="360"/>
              </a:spcBef>
              <a:buClr>
                <a:srgbClr val="817200"/>
              </a:buClr>
              <a:buChar char="–"/>
              <a:tabLst>
                <a:tab pos="412750" algn="l"/>
              </a:tabLst>
            </a:pPr>
            <a:r>
              <a:rPr dirty="0" sz="2800" spc="-315">
                <a:latin typeface="Arial Black"/>
                <a:cs typeface="Arial Black"/>
              </a:rPr>
              <a:t>Used for </a:t>
            </a:r>
            <a:r>
              <a:rPr dirty="0" sz="2800" spc="-335">
                <a:latin typeface="Arial Black"/>
                <a:cs typeface="Arial Black"/>
              </a:rPr>
              <a:t>special</a:t>
            </a:r>
            <a:r>
              <a:rPr dirty="0" sz="2800" spc="140">
                <a:latin typeface="Arial Black"/>
                <a:cs typeface="Arial Black"/>
              </a:rPr>
              <a:t> </a:t>
            </a:r>
            <a:r>
              <a:rPr dirty="0" sz="2800" spc="-360">
                <a:latin typeface="Arial Black"/>
                <a:cs typeface="Arial Black"/>
              </a:rPr>
              <a:t>effects</a:t>
            </a:r>
            <a:endParaRPr sz="2800">
              <a:latin typeface="Arial Black"/>
              <a:cs typeface="Arial Black"/>
            </a:endParaRPr>
          </a:p>
          <a:p>
            <a:pPr marL="412750" marR="5080" indent="-285750">
              <a:lnSpc>
                <a:spcPts val="3020"/>
              </a:lnSpc>
              <a:spcBef>
                <a:spcPts val="745"/>
              </a:spcBef>
              <a:buClr>
                <a:srgbClr val="817200"/>
              </a:buClr>
              <a:buChar char="–"/>
              <a:tabLst>
                <a:tab pos="412750" algn="l"/>
              </a:tabLst>
            </a:pPr>
            <a:r>
              <a:rPr dirty="0" sz="2800" spc="-345">
                <a:latin typeface="Arial Black"/>
                <a:cs typeface="Arial Black"/>
              </a:rPr>
              <a:t>Background </a:t>
            </a:r>
            <a:r>
              <a:rPr dirty="0" sz="2800" spc="-315">
                <a:latin typeface="Arial Black"/>
                <a:cs typeface="Arial Black"/>
              </a:rPr>
              <a:t>of </a:t>
            </a:r>
            <a:r>
              <a:rPr dirty="0" sz="2800" spc="-375">
                <a:latin typeface="Arial Black"/>
                <a:cs typeface="Arial Black"/>
              </a:rPr>
              <a:t>computer </a:t>
            </a:r>
            <a:r>
              <a:rPr dirty="0" sz="2800" spc="-335">
                <a:latin typeface="Arial Black"/>
                <a:cs typeface="Arial Black"/>
              </a:rPr>
              <a:t>graphics </a:t>
            </a:r>
            <a:r>
              <a:rPr dirty="0" sz="2800" spc="-345">
                <a:latin typeface="Arial Black"/>
                <a:cs typeface="Arial Black"/>
              </a:rPr>
              <a:t>images </a:t>
            </a:r>
            <a:r>
              <a:rPr dirty="0" sz="2800" spc="-310">
                <a:latin typeface="Arial Black"/>
                <a:cs typeface="Arial Black"/>
              </a:rPr>
              <a:t>is  </a:t>
            </a:r>
            <a:r>
              <a:rPr dirty="0" sz="2800" spc="-365">
                <a:latin typeface="Arial Black"/>
                <a:cs typeface="Arial Black"/>
              </a:rPr>
              <a:t>set </a:t>
            </a:r>
            <a:r>
              <a:rPr dirty="0" sz="2800" spc="-390">
                <a:latin typeface="Arial Black"/>
                <a:cs typeface="Arial Black"/>
              </a:rPr>
              <a:t>to </a:t>
            </a:r>
            <a:r>
              <a:rPr dirty="0" sz="2800" spc="-315">
                <a:latin typeface="Arial Black"/>
                <a:cs typeface="Arial Black"/>
              </a:rPr>
              <a:t>a </a:t>
            </a:r>
            <a:r>
              <a:rPr dirty="0" sz="2800" spc="-350">
                <a:latin typeface="Arial Black"/>
                <a:cs typeface="Arial Black"/>
              </a:rPr>
              <a:t>specific</a:t>
            </a:r>
            <a:r>
              <a:rPr dirty="0" sz="2800" spc="-685">
                <a:latin typeface="Arial Black"/>
                <a:cs typeface="Arial Black"/>
              </a:rPr>
              <a:t> </a:t>
            </a:r>
            <a:r>
              <a:rPr dirty="0" sz="2800" spc="-345">
                <a:latin typeface="Arial Black"/>
                <a:cs typeface="Arial Black"/>
              </a:rPr>
              <a:t>color</a:t>
            </a:r>
            <a:endParaRPr sz="2800">
              <a:latin typeface="Arial Black"/>
              <a:cs typeface="Arial Black"/>
            </a:endParaRPr>
          </a:p>
          <a:p>
            <a:pPr marL="412750" marR="301625" indent="-285750">
              <a:lnSpc>
                <a:spcPts val="3020"/>
              </a:lnSpc>
              <a:spcBef>
                <a:spcPts val="700"/>
              </a:spcBef>
              <a:buClr>
                <a:srgbClr val="817200"/>
              </a:buClr>
              <a:buChar char="–"/>
              <a:tabLst>
                <a:tab pos="412750" algn="l"/>
              </a:tabLst>
            </a:pPr>
            <a:r>
              <a:rPr dirty="0" sz="2800" spc="-320">
                <a:latin typeface="Arial Black"/>
                <a:cs typeface="Arial Black"/>
              </a:rPr>
              <a:t>Combining </a:t>
            </a:r>
            <a:r>
              <a:rPr dirty="0" sz="2800" spc="-355">
                <a:latin typeface="Arial Black"/>
                <a:cs typeface="Arial Black"/>
              </a:rPr>
              <a:t>step </a:t>
            </a:r>
            <a:r>
              <a:rPr dirty="0" sz="2800" spc="-335">
                <a:latin typeface="Arial Black"/>
                <a:cs typeface="Arial Black"/>
              </a:rPr>
              <a:t>replaces </a:t>
            </a:r>
            <a:r>
              <a:rPr dirty="0" sz="2800" spc="-315">
                <a:latin typeface="Arial Black"/>
                <a:cs typeface="Arial Black"/>
              </a:rPr>
              <a:t>all </a:t>
            </a:r>
            <a:r>
              <a:rPr dirty="0" sz="2800" spc="-335">
                <a:latin typeface="Arial Black"/>
                <a:cs typeface="Arial Black"/>
              </a:rPr>
              <a:t>colored </a:t>
            </a:r>
            <a:r>
              <a:rPr dirty="0" sz="2800" spc="-315">
                <a:latin typeface="Arial Black"/>
                <a:cs typeface="Arial Black"/>
              </a:rPr>
              <a:t>areas  </a:t>
            </a:r>
            <a:r>
              <a:rPr dirty="0" sz="2800" spc="-434">
                <a:latin typeface="Arial Black"/>
                <a:cs typeface="Arial Black"/>
              </a:rPr>
              <a:t>with </a:t>
            </a:r>
            <a:r>
              <a:rPr dirty="0" sz="2800" spc="-325">
                <a:latin typeface="Arial Black"/>
                <a:cs typeface="Arial Black"/>
              </a:rPr>
              <a:t>corresponding </a:t>
            </a:r>
            <a:r>
              <a:rPr dirty="0" sz="2800" spc="-345">
                <a:latin typeface="Arial Black"/>
                <a:cs typeface="Arial Black"/>
              </a:rPr>
              <a:t>parts </a:t>
            </a:r>
            <a:r>
              <a:rPr dirty="0" sz="2800" spc="-355">
                <a:latin typeface="Arial Black"/>
                <a:cs typeface="Arial Black"/>
              </a:rPr>
              <a:t>from</a:t>
            </a:r>
            <a:r>
              <a:rPr dirty="0" sz="2800" spc="-635">
                <a:latin typeface="Arial Black"/>
                <a:cs typeface="Arial Black"/>
              </a:rPr>
              <a:t> </a:t>
            </a:r>
            <a:r>
              <a:rPr dirty="0" sz="2800" spc="-315">
                <a:latin typeface="Arial Black"/>
                <a:cs typeface="Arial Black"/>
              </a:rPr>
              <a:t>video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3200" spc="-360">
                <a:latin typeface="Arial Black"/>
                <a:cs typeface="Arial Black"/>
              </a:rPr>
              <a:t>Depth</a:t>
            </a:r>
            <a:r>
              <a:rPr dirty="0" sz="3200" spc="-195">
                <a:latin typeface="Arial Black"/>
                <a:cs typeface="Arial Black"/>
              </a:rPr>
              <a:t> </a:t>
            </a:r>
            <a:r>
              <a:rPr dirty="0" sz="3200" spc="-395">
                <a:latin typeface="Arial Black"/>
                <a:cs typeface="Arial Black"/>
              </a:rPr>
              <a:t>Information</a:t>
            </a:r>
            <a:endParaRPr sz="3200">
              <a:latin typeface="Arial Black"/>
              <a:cs typeface="Arial Black"/>
            </a:endParaRPr>
          </a:p>
          <a:p>
            <a:pPr marL="412750" marR="106045" indent="-285750">
              <a:lnSpc>
                <a:spcPts val="3030"/>
              </a:lnSpc>
              <a:spcBef>
                <a:spcPts val="725"/>
              </a:spcBef>
              <a:buClr>
                <a:srgbClr val="817200"/>
              </a:buClr>
              <a:buChar char="–"/>
              <a:tabLst>
                <a:tab pos="412750" algn="l"/>
              </a:tabLst>
            </a:pPr>
            <a:r>
              <a:rPr dirty="0" sz="2800" spc="-320">
                <a:latin typeface="Arial Black"/>
                <a:cs typeface="Arial Black"/>
              </a:rPr>
              <a:t>Combine </a:t>
            </a:r>
            <a:r>
              <a:rPr dirty="0" sz="2800" spc="-315">
                <a:latin typeface="Arial Black"/>
                <a:cs typeface="Arial Black"/>
              </a:rPr>
              <a:t>real and </a:t>
            </a:r>
            <a:r>
              <a:rPr dirty="0" sz="2800" spc="-335">
                <a:latin typeface="Arial Black"/>
                <a:cs typeface="Arial Black"/>
              </a:rPr>
              <a:t>virtual </a:t>
            </a:r>
            <a:r>
              <a:rPr dirty="0" sz="2800" spc="-345">
                <a:latin typeface="Arial Black"/>
                <a:cs typeface="Arial Black"/>
              </a:rPr>
              <a:t>images </a:t>
            </a:r>
            <a:r>
              <a:rPr dirty="0" sz="2800" spc="-315">
                <a:latin typeface="Arial Black"/>
                <a:cs typeface="Arial Black"/>
              </a:rPr>
              <a:t>by a </a:t>
            </a:r>
            <a:r>
              <a:rPr dirty="0" sz="2800" spc="-290">
                <a:latin typeface="Arial Black"/>
                <a:cs typeface="Arial Black"/>
              </a:rPr>
              <a:t>pixel-  </a:t>
            </a:r>
            <a:r>
              <a:rPr dirty="0" sz="2800" spc="-295">
                <a:latin typeface="Arial Black"/>
                <a:cs typeface="Arial Black"/>
              </a:rPr>
              <a:t>by-pixel </a:t>
            </a:r>
            <a:r>
              <a:rPr dirty="0" sz="2800" spc="-345">
                <a:latin typeface="Arial Black"/>
                <a:cs typeface="Arial Black"/>
              </a:rPr>
              <a:t>depth</a:t>
            </a:r>
            <a:r>
              <a:rPr dirty="0" sz="2800" spc="-20">
                <a:latin typeface="Arial Black"/>
                <a:cs typeface="Arial Black"/>
              </a:rPr>
              <a:t> </a:t>
            </a:r>
            <a:r>
              <a:rPr dirty="0" sz="2800" spc="-345">
                <a:latin typeface="Arial Black"/>
                <a:cs typeface="Arial Black"/>
              </a:rPr>
              <a:t>comparison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17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93979"/>
            <a:ext cx="653288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Advantages</a:t>
            </a:r>
            <a:r>
              <a:rPr dirty="0" spc="-20"/>
              <a:t> </a:t>
            </a:r>
            <a:r>
              <a:rPr dirty="0"/>
              <a:t>of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Video </a:t>
            </a:r>
            <a:r>
              <a:rPr dirty="0" spc="-10"/>
              <a:t>see-through</a:t>
            </a:r>
            <a:r>
              <a:rPr dirty="0" spc="-75"/>
              <a:t> </a:t>
            </a:r>
            <a:r>
              <a:rPr dirty="0" spc="-5"/>
              <a:t>HMD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439670"/>
            <a:ext cx="129539" cy="15443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7350" rIns="0" bIns="0" rtlCol="0" vert="horz">
            <a:spAutoFit/>
          </a:bodyPr>
          <a:lstStyle/>
          <a:p>
            <a:pPr marL="719455" marR="122555">
              <a:lnSpc>
                <a:spcPct val="120800"/>
              </a:lnSpc>
              <a:spcBef>
                <a:spcPts val="100"/>
              </a:spcBef>
            </a:pPr>
            <a:r>
              <a:rPr dirty="0" spc="-375"/>
              <a:t>Flexibility </a:t>
            </a:r>
            <a:r>
              <a:rPr dirty="0" spc="-360"/>
              <a:t>in </a:t>
            </a:r>
            <a:r>
              <a:rPr dirty="0" spc="-409"/>
              <a:t>composition </a:t>
            </a:r>
            <a:r>
              <a:rPr dirty="0" spc="-395"/>
              <a:t>strategies  </a:t>
            </a:r>
            <a:r>
              <a:rPr dirty="0" spc="-315"/>
              <a:t>Wide </a:t>
            </a:r>
            <a:r>
              <a:rPr dirty="0" spc="-360"/>
              <a:t>field </a:t>
            </a:r>
            <a:r>
              <a:rPr dirty="0" spc="-355"/>
              <a:t>of</a:t>
            </a:r>
            <a:r>
              <a:rPr dirty="0" spc="105"/>
              <a:t> </a:t>
            </a:r>
            <a:r>
              <a:rPr dirty="0" spc="-445"/>
              <a:t>view</a:t>
            </a:r>
          </a:p>
          <a:p>
            <a:pPr marL="719455" marR="5080">
              <a:lnSpc>
                <a:spcPct val="100000"/>
              </a:lnSpc>
              <a:spcBef>
                <a:spcPts val="790"/>
              </a:spcBef>
            </a:pPr>
            <a:r>
              <a:rPr dirty="0" spc="-310"/>
              <a:t>Real </a:t>
            </a:r>
            <a:r>
              <a:rPr dirty="0" spc="-355"/>
              <a:t>and </a:t>
            </a:r>
            <a:r>
              <a:rPr dirty="0" spc="-380"/>
              <a:t>virtual </a:t>
            </a:r>
            <a:r>
              <a:rPr dirty="0" spc="-445"/>
              <a:t>view </a:t>
            </a:r>
            <a:r>
              <a:rPr dirty="0" spc="-355"/>
              <a:t>delays </a:t>
            </a:r>
            <a:r>
              <a:rPr dirty="0" spc="-415"/>
              <a:t>can </a:t>
            </a:r>
            <a:r>
              <a:rPr dirty="0" spc="-355"/>
              <a:t>be  </a:t>
            </a:r>
            <a:r>
              <a:rPr dirty="0" spc="-434"/>
              <a:t>matched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17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93979"/>
            <a:ext cx="695452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Advantages</a:t>
            </a:r>
            <a:r>
              <a:rPr dirty="0" spc="-20"/>
              <a:t> </a:t>
            </a:r>
            <a:r>
              <a:rPr dirty="0"/>
              <a:t>of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Optical see-through</a:t>
            </a:r>
            <a:r>
              <a:rPr dirty="0" spc="-25"/>
              <a:t> </a:t>
            </a:r>
            <a:r>
              <a:rPr dirty="0" spc="-10"/>
              <a:t>HMD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2545079"/>
            <a:ext cx="129539" cy="15443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9570" y="2400299"/>
            <a:ext cx="2422525" cy="1790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dirty="0" sz="3200" spc="-395">
                <a:latin typeface="Arial Black"/>
                <a:cs typeface="Arial Black"/>
              </a:rPr>
              <a:t>Simplicity  </a:t>
            </a:r>
            <a:r>
              <a:rPr dirty="0" sz="3200" spc="-360">
                <a:latin typeface="Arial Black"/>
                <a:cs typeface="Arial Black"/>
              </a:rPr>
              <a:t>Resolution  No </a:t>
            </a:r>
            <a:r>
              <a:rPr dirty="0" sz="3200" spc="-355">
                <a:latin typeface="Arial Black"/>
                <a:cs typeface="Arial Black"/>
              </a:rPr>
              <a:t>eye</a:t>
            </a:r>
            <a:r>
              <a:rPr dirty="0" sz="3200" spc="-55">
                <a:latin typeface="Arial Black"/>
                <a:cs typeface="Arial Black"/>
              </a:rPr>
              <a:t> </a:t>
            </a:r>
            <a:r>
              <a:rPr dirty="0" sz="3200" spc="-390">
                <a:latin typeface="Arial Black"/>
                <a:cs typeface="Arial Black"/>
              </a:rPr>
              <a:t>offset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03579"/>
            <a:ext cx="48418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Topics</a:t>
            </a:r>
            <a:r>
              <a:rPr dirty="0" spc="-55"/>
              <a:t> </a:t>
            </a:r>
            <a:r>
              <a:rPr dirty="0" spc="-10"/>
              <a:t>discussed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3420"/>
            <a:ext cx="129539" cy="3900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817370"/>
            <a:ext cx="4930775" cy="4147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5"/>
              </a:spcBef>
            </a:pPr>
            <a:r>
              <a:rPr dirty="0" sz="3200" spc="-400">
                <a:latin typeface="Arial Black"/>
                <a:cs typeface="Arial Black"/>
              </a:rPr>
              <a:t>Augmented </a:t>
            </a:r>
            <a:r>
              <a:rPr dirty="0" sz="3200" spc="-360">
                <a:latin typeface="Arial Black"/>
                <a:cs typeface="Arial Black"/>
              </a:rPr>
              <a:t>Reality  </a:t>
            </a:r>
            <a:r>
              <a:rPr dirty="0" sz="3200" spc="-400">
                <a:latin typeface="Arial Black"/>
                <a:cs typeface="Arial Black"/>
              </a:rPr>
              <a:t>Augmented </a:t>
            </a:r>
            <a:r>
              <a:rPr dirty="0" sz="3200" spc="-360">
                <a:latin typeface="Arial Black"/>
                <a:cs typeface="Arial Black"/>
              </a:rPr>
              <a:t>Reality </a:t>
            </a:r>
            <a:r>
              <a:rPr dirty="0" sz="3200" spc="-385">
                <a:latin typeface="Arial Black"/>
                <a:cs typeface="Arial Black"/>
              </a:rPr>
              <a:t>System  </a:t>
            </a:r>
            <a:r>
              <a:rPr dirty="0" sz="3200" spc="-475">
                <a:latin typeface="Arial Black"/>
                <a:cs typeface="Arial Black"/>
              </a:rPr>
              <a:t>How </a:t>
            </a:r>
            <a:r>
              <a:rPr dirty="0" sz="3200" spc="-450">
                <a:latin typeface="Arial Black"/>
                <a:cs typeface="Arial Black"/>
              </a:rPr>
              <a:t>it</a:t>
            </a:r>
            <a:r>
              <a:rPr dirty="0" sz="3200" spc="-495">
                <a:latin typeface="Arial Black"/>
                <a:cs typeface="Arial Black"/>
              </a:rPr>
              <a:t> </a:t>
            </a:r>
            <a:r>
              <a:rPr dirty="0" sz="3200" spc="-360">
                <a:latin typeface="Arial Black"/>
                <a:cs typeface="Arial Black"/>
              </a:rPr>
              <a:t>Works</a:t>
            </a:r>
            <a:endParaRPr sz="3200">
              <a:latin typeface="Arial Black"/>
              <a:cs typeface="Arial Black"/>
            </a:endParaRPr>
          </a:p>
          <a:p>
            <a:pPr marL="12700" marR="1494790">
              <a:lnSpc>
                <a:spcPct val="120800"/>
              </a:lnSpc>
            </a:pPr>
            <a:r>
              <a:rPr dirty="0" sz="3200" spc="-335">
                <a:latin typeface="Arial Black"/>
                <a:cs typeface="Arial Black"/>
              </a:rPr>
              <a:t>Display </a:t>
            </a:r>
            <a:r>
              <a:rPr dirty="0" sz="3200" spc="-395">
                <a:latin typeface="Arial Black"/>
                <a:cs typeface="Arial Black"/>
              </a:rPr>
              <a:t>techniques  </a:t>
            </a:r>
            <a:r>
              <a:rPr dirty="0" sz="3200" spc="-270">
                <a:latin typeface="Arial Black"/>
                <a:cs typeface="Arial Black"/>
              </a:rPr>
              <a:t>AR </a:t>
            </a:r>
            <a:r>
              <a:rPr dirty="0" sz="3200" spc="-355">
                <a:latin typeface="Arial Black"/>
                <a:cs typeface="Arial Black"/>
              </a:rPr>
              <a:t>vs </a:t>
            </a:r>
            <a:r>
              <a:rPr dirty="0" sz="3200" spc="-270">
                <a:latin typeface="Arial Black"/>
                <a:cs typeface="Arial Black"/>
              </a:rPr>
              <a:t>VR  </a:t>
            </a:r>
            <a:r>
              <a:rPr dirty="0" sz="3200" spc="-375">
                <a:latin typeface="Arial Black"/>
                <a:cs typeface="Arial Black"/>
              </a:rPr>
              <a:t>Technology</a:t>
            </a:r>
            <a:endParaRPr sz="3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3200" spc="-390">
                <a:latin typeface="Arial Black"/>
                <a:cs typeface="Arial Black"/>
              </a:rPr>
              <a:t>Applications </a:t>
            </a:r>
            <a:r>
              <a:rPr dirty="0" sz="3200" spc="-715">
                <a:latin typeface="Arial Black"/>
                <a:cs typeface="Arial Black"/>
              </a:rPr>
              <a:t>&amp;</a:t>
            </a:r>
            <a:r>
              <a:rPr dirty="0" sz="3200" spc="-665">
                <a:latin typeface="Arial Black"/>
                <a:cs typeface="Arial Black"/>
              </a:rPr>
              <a:t> </a:t>
            </a:r>
            <a:r>
              <a:rPr dirty="0" sz="3200" spc="-380">
                <a:latin typeface="Arial Black"/>
                <a:cs typeface="Arial Black"/>
              </a:rPr>
              <a:t>Examples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69" y="6413500"/>
            <a:ext cx="15405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5">
                <a:solidFill>
                  <a:srgbClr val="5D564D"/>
                </a:solidFill>
                <a:latin typeface="Arial Black"/>
                <a:cs typeface="Arial Black"/>
              </a:rPr>
              <a:t>Feb </a:t>
            </a:r>
            <a:r>
              <a:rPr dirty="0" sz="1400" spc="-120">
                <a:solidFill>
                  <a:srgbClr val="5D564D"/>
                </a:solidFill>
                <a:latin typeface="Arial Black"/>
                <a:cs typeface="Arial Black"/>
              </a:rPr>
              <a:t>4, </a:t>
            </a:r>
            <a:r>
              <a:rPr dirty="0" sz="1400" spc="-150">
                <a:solidFill>
                  <a:srgbClr val="5D564D"/>
                </a:solidFill>
                <a:latin typeface="Arial Black"/>
                <a:cs typeface="Arial Black"/>
              </a:rPr>
              <a:t>Spring</a:t>
            </a:r>
            <a:r>
              <a:rPr dirty="0" sz="1400">
                <a:solidFill>
                  <a:srgbClr val="5D564D"/>
                </a:solidFill>
                <a:latin typeface="Arial Black"/>
                <a:cs typeface="Arial Black"/>
              </a:rPr>
              <a:t> </a:t>
            </a:r>
            <a:r>
              <a:rPr dirty="0" sz="1400" spc="-165">
                <a:solidFill>
                  <a:srgbClr val="5D564D"/>
                </a:solidFill>
                <a:latin typeface="Arial Black"/>
                <a:cs typeface="Arial Black"/>
              </a:rPr>
              <a:t>2002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1320" y="6413500"/>
            <a:ext cx="7207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5">
                <a:solidFill>
                  <a:srgbClr val="5D564D"/>
                </a:solidFill>
                <a:latin typeface="Arial Black"/>
                <a:cs typeface="Arial Black"/>
              </a:rPr>
              <a:t>CS</a:t>
            </a:r>
            <a:r>
              <a:rPr dirty="0" sz="1400" spc="-130">
                <a:solidFill>
                  <a:srgbClr val="5D564D"/>
                </a:solidFill>
                <a:latin typeface="Arial Black"/>
                <a:cs typeface="Arial Black"/>
              </a:rPr>
              <a:t> </a:t>
            </a:r>
            <a:r>
              <a:rPr dirty="0" sz="1400" spc="-165">
                <a:solidFill>
                  <a:srgbClr val="5D564D"/>
                </a:solidFill>
                <a:latin typeface="Arial Black"/>
                <a:cs typeface="Arial Black"/>
              </a:rPr>
              <a:t>7497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4069" y="6388100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60">
                <a:solidFill>
                  <a:srgbClr val="5D564D"/>
                </a:solidFill>
                <a:latin typeface="Arial Black"/>
                <a:cs typeface="Arial Black"/>
              </a:rPr>
              <a:t>2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03579"/>
            <a:ext cx="349122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3420"/>
            <a:ext cx="129539" cy="2133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806950"/>
            <a:ext cx="129539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5"/>
              </a:spcBef>
            </a:pPr>
            <a:r>
              <a:rPr dirty="0" spc="-385"/>
              <a:t>Medical  </a:t>
            </a:r>
            <a:r>
              <a:rPr dirty="0" spc="-400"/>
              <a:t>Entertainment  </a:t>
            </a:r>
            <a:r>
              <a:rPr dirty="0" spc="-385"/>
              <a:t>Military</a:t>
            </a:r>
            <a:r>
              <a:rPr dirty="0" spc="-220"/>
              <a:t> </a:t>
            </a:r>
            <a:r>
              <a:rPr dirty="0" spc="-360"/>
              <a:t>Training</a:t>
            </a:r>
          </a:p>
          <a:p>
            <a:pPr marL="12700" marR="701040">
              <a:lnSpc>
                <a:spcPct val="100000"/>
              </a:lnSpc>
              <a:spcBef>
                <a:spcPts val="800"/>
              </a:spcBef>
            </a:pPr>
            <a:r>
              <a:rPr dirty="0" spc="-285"/>
              <a:t>E</a:t>
            </a:r>
            <a:r>
              <a:rPr dirty="0" spc="-260"/>
              <a:t>n</a:t>
            </a:r>
            <a:r>
              <a:rPr dirty="0" spc="-350"/>
              <a:t>g</a:t>
            </a:r>
            <a:r>
              <a:rPr dirty="0" spc="-325"/>
              <a:t>in</a:t>
            </a:r>
            <a:r>
              <a:rPr dirty="0" spc="-425"/>
              <a:t>e</a:t>
            </a:r>
            <a:r>
              <a:rPr dirty="0" spc="-350"/>
              <a:t>e</a:t>
            </a:r>
            <a:r>
              <a:rPr dirty="0" spc="-315"/>
              <a:t>ring  </a:t>
            </a:r>
            <a:r>
              <a:rPr dirty="0" spc="-330"/>
              <a:t>Design</a:t>
            </a:r>
          </a:p>
          <a:p>
            <a:pPr marL="12700" marR="497205">
              <a:lnSpc>
                <a:spcPct val="100000"/>
              </a:lnSpc>
              <a:spcBef>
                <a:spcPts val="800"/>
              </a:spcBef>
            </a:pPr>
            <a:r>
              <a:rPr dirty="0" spc="-380"/>
              <a:t>Robotics </a:t>
            </a:r>
            <a:r>
              <a:rPr dirty="0" spc="-355"/>
              <a:t>and  </a:t>
            </a:r>
            <a:r>
              <a:rPr dirty="0" spc="-390"/>
              <a:t>Telerobotics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05350" y="1963420"/>
            <a:ext cx="129539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5350" y="3526790"/>
            <a:ext cx="129539" cy="1545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8250" y="1918970"/>
            <a:ext cx="3282950" cy="3255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305">
              <a:lnSpc>
                <a:spcPct val="99900"/>
              </a:lnSpc>
              <a:spcBef>
                <a:spcPts val="100"/>
              </a:spcBef>
            </a:pPr>
            <a:r>
              <a:rPr dirty="0" sz="3200" spc="-370">
                <a:latin typeface="Arial Black"/>
                <a:cs typeface="Arial Black"/>
              </a:rPr>
              <a:t>Manufacturing,  Maintenance, </a:t>
            </a:r>
            <a:r>
              <a:rPr dirty="0" sz="3200" spc="-355">
                <a:latin typeface="Arial Black"/>
                <a:cs typeface="Arial Black"/>
              </a:rPr>
              <a:t>and  </a:t>
            </a:r>
            <a:r>
              <a:rPr dirty="0" sz="3200" spc="-330">
                <a:latin typeface="Arial Black"/>
                <a:cs typeface="Arial Black"/>
              </a:rPr>
              <a:t>Repair</a:t>
            </a:r>
            <a:endParaRPr sz="3200">
              <a:latin typeface="Arial Black"/>
              <a:cs typeface="Arial Black"/>
            </a:endParaRPr>
          </a:p>
          <a:p>
            <a:pPr algn="just" marL="12700" marR="5080">
              <a:lnSpc>
                <a:spcPct val="120800"/>
              </a:lnSpc>
              <a:spcBef>
                <a:spcPts val="5"/>
              </a:spcBef>
            </a:pPr>
            <a:r>
              <a:rPr dirty="0" sz="3200" spc="-355">
                <a:latin typeface="Arial Black"/>
                <a:cs typeface="Arial Black"/>
              </a:rPr>
              <a:t>Consumer </a:t>
            </a:r>
            <a:r>
              <a:rPr dirty="0" sz="3200" spc="-325">
                <a:latin typeface="Arial Black"/>
                <a:cs typeface="Arial Black"/>
              </a:rPr>
              <a:t>Design  Hazard </a:t>
            </a:r>
            <a:r>
              <a:rPr dirty="0" sz="3200" spc="-400">
                <a:latin typeface="Arial Black"/>
                <a:cs typeface="Arial Black"/>
              </a:rPr>
              <a:t>Detection  </a:t>
            </a:r>
            <a:r>
              <a:rPr dirty="0" sz="3200" spc="-360">
                <a:latin typeface="Arial Black"/>
                <a:cs typeface="Arial Black"/>
              </a:rPr>
              <a:t>Audio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03579"/>
            <a:ext cx="219519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Me</a:t>
            </a:r>
            <a:r>
              <a:rPr dirty="0"/>
              <a:t>d</a:t>
            </a:r>
            <a:r>
              <a:rPr dirty="0" spc="-5"/>
              <a:t>i</a:t>
            </a:r>
            <a:r>
              <a:rPr dirty="0" spc="-10"/>
              <a:t>c</a:t>
            </a:r>
            <a:r>
              <a:rPr dirty="0"/>
              <a:t>al</a:t>
            </a:r>
          </a:p>
        </p:txBody>
      </p:sp>
      <p:sp>
        <p:nvSpPr>
          <p:cNvPr id="3" name="object 3"/>
          <p:cNvSpPr/>
          <p:nvPr/>
        </p:nvSpPr>
        <p:spPr>
          <a:xfrm>
            <a:off x="500380" y="1785620"/>
            <a:ext cx="38862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01259" y="1785620"/>
            <a:ext cx="3581399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03579"/>
            <a:ext cx="39979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Entertainment</a:t>
            </a:r>
          </a:p>
        </p:txBody>
      </p:sp>
      <p:sp>
        <p:nvSpPr>
          <p:cNvPr id="3" name="object 3"/>
          <p:cNvSpPr/>
          <p:nvPr/>
        </p:nvSpPr>
        <p:spPr>
          <a:xfrm>
            <a:off x="848360" y="3943350"/>
            <a:ext cx="27813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42489" y="1428750"/>
            <a:ext cx="4876800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09490" y="3790950"/>
            <a:ext cx="3429000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20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03579"/>
            <a:ext cx="230949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Defence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828800"/>
            <a:ext cx="35814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44440" y="1828800"/>
            <a:ext cx="371856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20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03579"/>
            <a:ext cx="28155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Education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15900" y="1414780"/>
            <a:ext cx="3884929" cy="471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0729" y="1643379"/>
            <a:ext cx="4408170" cy="4848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20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339" y="642620"/>
            <a:ext cx="33959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185">
                <a:latin typeface="Arial"/>
                <a:cs typeface="Arial"/>
              </a:rPr>
              <a:t>THANK</a:t>
            </a:r>
            <a:r>
              <a:rPr dirty="0" sz="4400" spc="-200">
                <a:latin typeface="Arial"/>
                <a:cs typeface="Arial"/>
              </a:rPr>
              <a:t> </a:t>
            </a:r>
            <a:r>
              <a:rPr dirty="0" sz="4400" spc="10">
                <a:latin typeface="Arial"/>
                <a:cs typeface="Arial"/>
              </a:rPr>
              <a:t>YOU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4769" y="384809"/>
            <a:ext cx="6327139" cy="5850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20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93979"/>
            <a:ext cx="540829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 </a:t>
            </a:r>
            <a:r>
              <a:rPr dirty="0"/>
              <a:t>is</a:t>
            </a:r>
            <a:r>
              <a:rPr dirty="0" spc="-120"/>
              <a:t> </a:t>
            </a:r>
            <a:r>
              <a:rPr dirty="0" spc="-5"/>
              <a:t>Augmented  </a:t>
            </a:r>
            <a:r>
              <a:rPr dirty="0" spc="-10"/>
              <a:t>Reality?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2040" y="1963420"/>
            <a:ext cx="129539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48354" marR="5080">
              <a:lnSpc>
                <a:spcPct val="100000"/>
              </a:lnSpc>
              <a:spcBef>
                <a:spcPts val="100"/>
              </a:spcBef>
            </a:pPr>
            <a:r>
              <a:rPr dirty="0" spc="-355"/>
              <a:t>A </a:t>
            </a:r>
            <a:r>
              <a:rPr dirty="0" spc="-405"/>
              <a:t>combination </a:t>
            </a:r>
            <a:r>
              <a:rPr dirty="0" spc="-360"/>
              <a:t>of </a:t>
            </a:r>
            <a:r>
              <a:rPr dirty="0" spc="-355"/>
              <a:t>a real  </a:t>
            </a:r>
            <a:r>
              <a:rPr dirty="0" spc="-390"/>
              <a:t>scene </a:t>
            </a:r>
            <a:r>
              <a:rPr dirty="0" spc="-415"/>
              <a:t>viewed </a:t>
            </a:r>
            <a:r>
              <a:rPr dirty="0" spc="-355"/>
              <a:t>by a user  and a </a:t>
            </a:r>
            <a:r>
              <a:rPr dirty="0" spc="-385"/>
              <a:t>virtual </a:t>
            </a:r>
            <a:r>
              <a:rPr dirty="0" spc="-390"/>
              <a:t>scene  </a:t>
            </a:r>
            <a:r>
              <a:rPr dirty="0" spc="-375"/>
              <a:t>generated </a:t>
            </a:r>
            <a:r>
              <a:rPr dirty="0" spc="-355"/>
              <a:t>by a </a:t>
            </a:r>
            <a:r>
              <a:rPr dirty="0" spc="-425"/>
              <a:t>computer  </a:t>
            </a:r>
            <a:r>
              <a:rPr dirty="0" spc="-450"/>
              <a:t>that </a:t>
            </a:r>
            <a:r>
              <a:rPr dirty="0" spc="-400"/>
              <a:t>augments </a:t>
            </a:r>
            <a:r>
              <a:rPr dirty="0" spc="-420"/>
              <a:t>the </a:t>
            </a:r>
            <a:r>
              <a:rPr dirty="0" spc="-390"/>
              <a:t>scene  </a:t>
            </a:r>
            <a:r>
              <a:rPr dirty="0" spc="-495"/>
              <a:t>with </a:t>
            </a:r>
            <a:r>
              <a:rPr dirty="0" spc="-375"/>
              <a:t>additional  information.</a:t>
            </a:r>
          </a:p>
        </p:txBody>
      </p:sp>
      <p:sp>
        <p:nvSpPr>
          <p:cNvPr id="5" name="object 5"/>
          <p:cNvSpPr/>
          <p:nvPr/>
        </p:nvSpPr>
        <p:spPr>
          <a:xfrm>
            <a:off x="1120351" y="2437129"/>
            <a:ext cx="2172758" cy="3268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1540" y="1981200"/>
            <a:ext cx="116839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9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44440" y="1894840"/>
            <a:ext cx="3406775" cy="3829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95"/>
              </a:spcBef>
            </a:pPr>
            <a:r>
              <a:rPr dirty="0" sz="2800" spc="-320">
                <a:latin typeface="Arial Black"/>
                <a:cs typeface="Arial Black"/>
              </a:rPr>
              <a:t>An </a:t>
            </a:r>
            <a:r>
              <a:rPr dirty="0" sz="2800" spc="-240">
                <a:latin typeface="Arial Black"/>
                <a:cs typeface="Arial Black"/>
              </a:rPr>
              <a:t>AR </a:t>
            </a:r>
            <a:r>
              <a:rPr dirty="0" sz="2800" spc="-365">
                <a:latin typeface="Arial Black"/>
                <a:cs typeface="Arial Black"/>
              </a:rPr>
              <a:t>system </a:t>
            </a:r>
            <a:r>
              <a:rPr dirty="0" sz="2800" spc="-315">
                <a:latin typeface="Arial Black"/>
                <a:cs typeface="Arial Black"/>
              </a:rPr>
              <a:t>adds  </a:t>
            </a:r>
            <a:r>
              <a:rPr dirty="0" sz="2800" spc="-335">
                <a:latin typeface="Arial Black"/>
                <a:cs typeface="Arial Black"/>
              </a:rPr>
              <a:t>virtual computer-  generated objects,  </a:t>
            </a:r>
            <a:r>
              <a:rPr dirty="0" sz="2800" spc="-315">
                <a:latin typeface="Arial Black"/>
                <a:cs typeface="Arial Black"/>
              </a:rPr>
              <a:t>audio and </a:t>
            </a:r>
            <a:r>
              <a:rPr dirty="0" sz="2800" spc="-350">
                <a:latin typeface="Arial Black"/>
                <a:cs typeface="Arial Black"/>
              </a:rPr>
              <a:t>other  </a:t>
            </a:r>
            <a:r>
              <a:rPr dirty="0" sz="2800" spc="-310">
                <a:latin typeface="Arial Black"/>
                <a:cs typeface="Arial Black"/>
              </a:rPr>
              <a:t>sense </a:t>
            </a:r>
            <a:r>
              <a:rPr dirty="0" sz="2800" spc="-355">
                <a:latin typeface="Arial Black"/>
                <a:cs typeface="Arial Black"/>
              </a:rPr>
              <a:t>enhancements  </a:t>
            </a:r>
            <a:r>
              <a:rPr dirty="0" sz="2800" spc="-390">
                <a:latin typeface="Arial Black"/>
                <a:cs typeface="Arial Black"/>
              </a:rPr>
              <a:t>to </a:t>
            </a:r>
            <a:r>
              <a:rPr dirty="0" sz="2800" spc="-315">
                <a:latin typeface="Arial Black"/>
                <a:cs typeface="Arial Black"/>
              </a:rPr>
              <a:t>a real-world  </a:t>
            </a:r>
            <a:r>
              <a:rPr dirty="0" sz="2800" spc="-345">
                <a:latin typeface="Arial Black"/>
                <a:cs typeface="Arial Black"/>
              </a:rPr>
              <a:t>enviornment </a:t>
            </a:r>
            <a:r>
              <a:rPr dirty="0" sz="2800" spc="-315">
                <a:latin typeface="Arial Black"/>
                <a:cs typeface="Arial Black"/>
              </a:rPr>
              <a:t>in real  </a:t>
            </a:r>
            <a:r>
              <a:rPr dirty="0" sz="2800" spc="-350">
                <a:latin typeface="Arial Black"/>
                <a:cs typeface="Arial Black"/>
              </a:rPr>
              <a:t>time.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03579"/>
            <a:ext cx="65614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 </a:t>
            </a:r>
            <a:r>
              <a:rPr dirty="0"/>
              <a:t>is </a:t>
            </a:r>
            <a:r>
              <a:rPr dirty="0" spc="-5"/>
              <a:t>the </a:t>
            </a:r>
            <a:r>
              <a:rPr dirty="0" spc="-10"/>
              <a:t>Goal </a:t>
            </a:r>
            <a:r>
              <a:rPr dirty="0"/>
              <a:t>of</a:t>
            </a:r>
            <a:r>
              <a:rPr dirty="0" spc="-120"/>
              <a:t> </a:t>
            </a:r>
            <a:r>
              <a:rPr dirty="0" spc="-5"/>
              <a:t>AR?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2896870"/>
            <a:ext cx="129539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439" y="2852420"/>
            <a:ext cx="6563359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spc="-365">
                <a:latin typeface="Arial Black"/>
                <a:cs typeface="Arial Black"/>
              </a:rPr>
              <a:t>To </a:t>
            </a:r>
            <a:r>
              <a:rPr dirty="0" sz="3200" spc="-380">
                <a:latin typeface="Arial Black"/>
                <a:cs typeface="Arial Black"/>
              </a:rPr>
              <a:t>enhance </a:t>
            </a:r>
            <a:r>
              <a:rPr dirty="0" sz="3200" spc="-355">
                <a:latin typeface="Arial Black"/>
                <a:cs typeface="Arial Black"/>
              </a:rPr>
              <a:t>a </a:t>
            </a:r>
            <a:r>
              <a:rPr dirty="0" sz="3200" spc="-335">
                <a:latin typeface="Arial Black"/>
                <a:cs typeface="Arial Black"/>
              </a:rPr>
              <a:t>person’s </a:t>
            </a:r>
            <a:r>
              <a:rPr dirty="0" sz="3200" spc="-390">
                <a:latin typeface="Arial Black"/>
                <a:cs typeface="Arial Black"/>
              </a:rPr>
              <a:t>performance  </a:t>
            </a:r>
            <a:r>
              <a:rPr dirty="0" sz="3200" spc="-355">
                <a:latin typeface="Arial Black"/>
                <a:cs typeface="Arial Black"/>
              </a:rPr>
              <a:t>and </a:t>
            </a:r>
            <a:r>
              <a:rPr dirty="0" sz="3200" spc="-395">
                <a:latin typeface="Arial Black"/>
                <a:cs typeface="Arial Black"/>
              </a:rPr>
              <a:t>perception </a:t>
            </a:r>
            <a:r>
              <a:rPr dirty="0" sz="3200" spc="-360">
                <a:latin typeface="Arial Black"/>
                <a:cs typeface="Arial Black"/>
              </a:rPr>
              <a:t>of </a:t>
            </a:r>
            <a:r>
              <a:rPr dirty="0" sz="3200" spc="-420">
                <a:latin typeface="Arial Black"/>
                <a:cs typeface="Arial Black"/>
              </a:rPr>
              <a:t>the</a:t>
            </a:r>
            <a:r>
              <a:rPr dirty="0" sz="3200" spc="-290">
                <a:latin typeface="Arial Black"/>
                <a:cs typeface="Arial Black"/>
              </a:rPr>
              <a:t> </a:t>
            </a:r>
            <a:r>
              <a:rPr dirty="0" sz="3200" spc="-430">
                <a:latin typeface="Arial Black"/>
                <a:cs typeface="Arial Black"/>
              </a:rPr>
              <a:t>world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4561840"/>
            <a:ext cx="129539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8439" y="4517390"/>
            <a:ext cx="61258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60">
                <a:latin typeface="Arial Black"/>
                <a:cs typeface="Arial Black"/>
              </a:rPr>
              <a:t>But, </a:t>
            </a:r>
            <a:r>
              <a:rPr dirty="0" sz="3200" spc="-490">
                <a:latin typeface="Arial Black"/>
                <a:cs typeface="Arial Black"/>
              </a:rPr>
              <a:t>what </a:t>
            </a:r>
            <a:r>
              <a:rPr dirty="0" sz="3200" spc="-360">
                <a:latin typeface="Arial Black"/>
                <a:cs typeface="Arial Black"/>
              </a:rPr>
              <a:t>is </a:t>
            </a:r>
            <a:r>
              <a:rPr dirty="0" sz="3200" spc="-420">
                <a:latin typeface="Arial Black"/>
                <a:cs typeface="Arial Black"/>
              </a:rPr>
              <a:t>the </a:t>
            </a:r>
            <a:r>
              <a:rPr dirty="0" sz="3200" spc="-425">
                <a:latin typeface="Arial Black"/>
                <a:cs typeface="Arial Black"/>
              </a:rPr>
              <a:t>ultimate</a:t>
            </a:r>
            <a:r>
              <a:rPr dirty="0" sz="3200" spc="-570">
                <a:latin typeface="Arial Black"/>
                <a:cs typeface="Arial Black"/>
              </a:rPr>
              <a:t> </a:t>
            </a:r>
            <a:r>
              <a:rPr dirty="0" sz="3200" spc="-265">
                <a:latin typeface="Arial Black"/>
                <a:cs typeface="Arial Black"/>
              </a:rPr>
              <a:t>goal????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703579"/>
            <a:ext cx="67310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The </a:t>
            </a:r>
            <a:r>
              <a:rPr dirty="0" spc="-5"/>
              <a:t>Ultimate </a:t>
            </a:r>
            <a:r>
              <a:rPr dirty="0" spc="-10"/>
              <a:t>Goal </a:t>
            </a:r>
            <a:r>
              <a:rPr dirty="0"/>
              <a:t>of</a:t>
            </a:r>
            <a:r>
              <a:rPr dirty="0" spc="-85"/>
              <a:t> </a:t>
            </a:r>
            <a:r>
              <a:rPr dirty="0" spc="-5"/>
              <a:t>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96770"/>
            <a:ext cx="129539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1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439" y="2052320"/>
            <a:ext cx="6602730" cy="1974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spc="-360">
                <a:latin typeface="Arial Black"/>
                <a:cs typeface="Arial Black"/>
              </a:rPr>
              <a:t>Create </a:t>
            </a:r>
            <a:r>
              <a:rPr dirty="0" sz="3200" spc="-355">
                <a:latin typeface="Arial Black"/>
                <a:cs typeface="Arial Black"/>
              </a:rPr>
              <a:t>a </a:t>
            </a:r>
            <a:r>
              <a:rPr dirty="0" sz="3200" spc="-415">
                <a:latin typeface="Arial Black"/>
                <a:cs typeface="Arial Black"/>
              </a:rPr>
              <a:t>system </a:t>
            </a:r>
            <a:r>
              <a:rPr dirty="0" sz="3200" spc="-400">
                <a:latin typeface="Arial Black"/>
                <a:cs typeface="Arial Black"/>
              </a:rPr>
              <a:t>such </a:t>
            </a:r>
            <a:r>
              <a:rPr dirty="0" sz="3200" spc="-445">
                <a:latin typeface="Arial Black"/>
                <a:cs typeface="Arial Black"/>
              </a:rPr>
              <a:t>that </a:t>
            </a:r>
            <a:r>
              <a:rPr dirty="0" sz="3200" spc="-355">
                <a:latin typeface="Arial Black"/>
                <a:cs typeface="Arial Black"/>
              </a:rPr>
              <a:t>a user  </a:t>
            </a:r>
            <a:r>
              <a:rPr dirty="0" sz="3200" spc="-295">
                <a:latin typeface="Arial Black"/>
                <a:cs typeface="Arial Black"/>
              </a:rPr>
              <a:t>CANNOT </a:t>
            </a:r>
            <a:r>
              <a:rPr dirty="0" sz="3200" spc="-405">
                <a:latin typeface="Arial Black"/>
                <a:cs typeface="Arial Black"/>
              </a:rPr>
              <a:t>tell </a:t>
            </a:r>
            <a:r>
              <a:rPr dirty="0" sz="3200" spc="-420">
                <a:latin typeface="Arial Black"/>
                <a:cs typeface="Arial Black"/>
              </a:rPr>
              <a:t>the </a:t>
            </a:r>
            <a:r>
              <a:rPr dirty="0" sz="3200" spc="-375">
                <a:latin typeface="Arial Black"/>
                <a:cs typeface="Arial Black"/>
              </a:rPr>
              <a:t>difference </a:t>
            </a:r>
            <a:r>
              <a:rPr dirty="0" sz="3200" spc="-430">
                <a:latin typeface="Arial Black"/>
                <a:cs typeface="Arial Black"/>
              </a:rPr>
              <a:t>between  </a:t>
            </a:r>
            <a:r>
              <a:rPr dirty="0" sz="3200" spc="-420">
                <a:latin typeface="Arial Black"/>
                <a:cs typeface="Arial Black"/>
              </a:rPr>
              <a:t>the </a:t>
            </a:r>
            <a:r>
              <a:rPr dirty="0" sz="3200" spc="-355">
                <a:latin typeface="Arial Black"/>
                <a:cs typeface="Arial Black"/>
              </a:rPr>
              <a:t>real </a:t>
            </a:r>
            <a:r>
              <a:rPr dirty="0" sz="3200" spc="-430">
                <a:latin typeface="Arial Black"/>
                <a:cs typeface="Arial Black"/>
              </a:rPr>
              <a:t>world </a:t>
            </a:r>
            <a:r>
              <a:rPr dirty="0" sz="3200" spc="-355">
                <a:latin typeface="Arial Black"/>
                <a:cs typeface="Arial Black"/>
              </a:rPr>
              <a:t>and </a:t>
            </a:r>
            <a:r>
              <a:rPr dirty="0" sz="3200" spc="-420">
                <a:latin typeface="Arial Black"/>
                <a:cs typeface="Arial Black"/>
              </a:rPr>
              <a:t>the </a:t>
            </a:r>
            <a:r>
              <a:rPr dirty="0" sz="3200" spc="-385">
                <a:latin typeface="Arial Black"/>
                <a:cs typeface="Arial Black"/>
              </a:rPr>
              <a:t>virtual  </a:t>
            </a:r>
            <a:r>
              <a:rPr dirty="0" sz="3200" spc="-405">
                <a:latin typeface="Arial Black"/>
                <a:cs typeface="Arial Black"/>
              </a:rPr>
              <a:t>augmentation </a:t>
            </a:r>
            <a:r>
              <a:rPr dirty="0" sz="3200" spc="-355">
                <a:latin typeface="Arial Black"/>
                <a:cs typeface="Arial Black"/>
              </a:rPr>
              <a:t>of</a:t>
            </a:r>
            <a:r>
              <a:rPr dirty="0" sz="3200" spc="-635">
                <a:latin typeface="Arial Black"/>
                <a:cs typeface="Arial Black"/>
              </a:rPr>
              <a:t> </a:t>
            </a:r>
            <a:r>
              <a:rPr dirty="0" sz="3200" spc="-360">
                <a:latin typeface="Arial Black"/>
                <a:cs typeface="Arial Black"/>
              </a:rPr>
              <a:t>it.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93979"/>
            <a:ext cx="624967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Augmented Reality vs.  </a:t>
            </a:r>
            <a:r>
              <a:rPr dirty="0" spc="-5"/>
              <a:t>Virtual</a:t>
            </a:r>
            <a:r>
              <a:rPr dirty="0" spc="-20"/>
              <a:t> </a:t>
            </a:r>
            <a:r>
              <a:rPr dirty="0" spc="-5"/>
              <a:t>Reality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75790"/>
            <a:ext cx="30283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50">
                <a:latin typeface="Arial Black"/>
                <a:cs typeface="Arial Black"/>
              </a:rPr>
              <a:t>Augmented</a:t>
            </a:r>
            <a:r>
              <a:rPr dirty="0" sz="2800" spc="-220">
                <a:latin typeface="Arial Black"/>
                <a:cs typeface="Arial Black"/>
              </a:rPr>
              <a:t> </a:t>
            </a:r>
            <a:r>
              <a:rPr dirty="0" sz="2800" spc="-315">
                <a:latin typeface="Arial Black"/>
                <a:cs typeface="Arial Black"/>
              </a:rPr>
              <a:t>Reality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386329"/>
            <a:ext cx="116839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9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42309"/>
            <a:ext cx="116839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9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481829"/>
            <a:ext cx="116839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9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2348229"/>
            <a:ext cx="3463290" cy="33159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340">
                <a:latin typeface="Arial Black"/>
                <a:cs typeface="Arial Black"/>
              </a:rPr>
              <a:t>System </a:t>
            </a:r>
            <a:r>
              <a:rPr dirty="0" sz="2800" spc="-355">
                <a:latin typeface="Arial Black"/>
                <a:cs typeface="Arial Black"/>
              </a:rPr>
              <a:t>augments </a:t>
            </a:r>
            <a:r>
              <a:rPr dirty="0" sz="2800" spc="-370">
                <a:latin typeface="Arial Black"/>
                <a:cs typeface="Arial Black"/>
              </a:rPr>
              <a:t>the  </a:t>
            </a:r>
            <a:r>
              <a:rPr dirty="0" sz="2800" spc="-315">
                <a:latin typeface="Arial Black"/>
                <a:cs typeface="Arial Black"/>
              </a:rPr>
              <a:t>real </a:t>
            </a:r>
            <a:r>
              <a:rPr dirty="0" sz="2800" spc="-380">
                <a:latin typeface="Arial Black"/>
                <a:cs typeface="Arial Black"/>
              </a:rPr>
              <a:t>world</a:t>
            </a:r>
            <a:r>
              <a:rPr dirty="0" sz="2800" spc="-15">
                <a:latin typeface="Arial Black"/>
                <a:cs typeface="Arial Black"/>
              </a:rPr>
              <a:t> </a:t>
            </a:r>
            <a:r>
              <a:rPr dirty="0" sz="2800" spc="-345">
                <a:latin typeface="Arial Black"/>
                <a:cs typeface="Arial Black"/>
              </a:rPr>
              <a:t>scene</a:t>
            </a:r>
            <a:endParaRPr sz="2800">
              <a:latin typeface="Arial Black"/>
              <a:cs typeface="Arial Black"/>
            </a:endParaRPr>
          </a:p>
          <a:p>
            <a:pPr marL="12700" marR="159385">
              <a:lnSpc>
                <a:spcPts val="3020"/>
              </a:lnSpc>
              <a:spcBef>
                <a:spcPts val="700"/>
              </a:spcBef>
            </a:pPr>
            <a:r>
              <a:rPr dirty="0" sz="2800" spc="-315">
                <a:latin typeface="Arial Black"/>
                <a:cs typeface="Arial Black"/>
              </a:rPr>
              <a:t>User </a:t>
            </a:r>
            <a:r>
              <a:rPr dirty="0" sz="2800" spc="-350">
                <a:latin typeface="Arial Black"/>
                <a:cs typeface="Arial Black"/>
              </a:rPr>
              <a:t>maintains </a:t>
            </a:r>
            <a:r>
              <a:rPr dirty="0" sz="2800" spc="-315">
                <a:latin typeface="Arial Black"/>
                <a:cs typeface="Arial Black"/>
              </a:rPr>
              <a:t>a  sense of </a:t>
            </a:r>
            <a:r>
              <a:rPr dirty="0" sz="2800" spc="-335">
                <a:latin typeface="Arial Black"/>
                <a:cs typeface="Arial Black"/>
              </a:rPr>
              <a:t>presence </a:t>
            </a:r>
            <a:r>
              <a:rPr dirty="0" sz="2800" spc="-315">
                <a:latin typeface="Arial Black"/>
                <a:cs typeface="Arial Black"/>
              </a:rPr>
              <a:t>in  real</a:t>
            </a:r>
            <a:r>
              <a:rPr dirty="0" sz="2800" spc="-160">
                <a:latin typeface="Arial Black"/>
                <a:cs typeface="Arial Black"/>
              </a:rPr>
              <a:t> </a:t>
            </a:r>
            <a:r>
              <a:rPr dirty="0" sz="2800" spc="-380">
                <a:latin typeface="Arial Black"/>
                <a:cs typeface="Arial Black"/>
              </a:rPr>
              <a:t>world</a:t>
            </a:r>
            <a:endParaRPr sz="2800">
              <a:latin typeface="Arial Black"/>
              <a:cs typeface="Arial Black"/>
            </a:endParaRPr>
          </a:p>
          <a:p>
            <a:pPr marL="12700" marR="201295">
              <a:lnSpc>
                <a:spcPct val="90000"/>
              </a:lnSpc>
              <a:spcBef>
                <a:spcPts val="655"/>
              </a:spcBef>
            </a:pPr>
            <a:r>
              <a:rPr dirty="0" sz="2800" spc="-320">
                <a:latin typeface="Arial Black"/>
                <a:cs typeface="Arial Black"/>
              </a:rPr>
              <a:t>Needs </a:t>
            </a:r>
            <a:r>
              <a:rPr dirty="0" sz="2800" spc="-315">
                <a:latin typeface="Arial Black"/>
                <a:cs typeface="Arial Black"/>
              </a:rPr>
              <a:t>a </a:t>
            </a:r>
            <a:r>
              <a:rPr dirty="0" sz="2800" spc="-370">
                <a:latin typeface="Arial Black"/>
                <a:cs typeface="Arial Black"/>
              </a:rPr>
              <a:t>mechanism  </a:t>
            </a:r>
            <a:r>
              <a:rPr dirty="0" sz="2800" spc="-390">
                <a:latin typeface="Arial Black"/>
                <a:cs typeface="Arial Black"/>
              </a:rPr>
              <a:t>to </a:t>
            </a:r>
            <a:r>
              <a:rPr dirty="0" sz="2800" spc="-360">
                <a:latin typeface="Arial Black"/>
                <a:cs typeface="Arial Black"/>
              </a:rPr>
              <a:t>combine </a:t>
            </a:r>
            <a:r>
              <a:rPr dirty="0" sz="2800" spc="-335">
                <a:latin typeface="Arial Black"/>
                <a:cs typeface="Arial Black"/>
              </a:rPr>
              <a:t>virtual  </a:t>
            </a:r>
            <a:r>
              <a:rPr dirty="0" sz="2800" spc="-315">
                <a:latin typeface="Arial Black"/>
                <a:cs typeface="Arial Black"/>
              </a:rPr>
              <a:t>and real</a:t>
            </a:r>
            <a:r>
              <a:rPr dirty="0" sz="2800" spc="-20">
                <a:latin typeface="Arial Black"/>
                <a:cs typeface="Arial Black"/>
              </a:rPr>
              <a:t> </a:t>
            </a:r>
            <a:r>
              <a:rPr dirty="0" sz="2800" spc="-370">
                <a:latin typeface="Arial Black"/>
                <a:cs typeface="Arial Black"/>
              </a:rPr>
              <a:t>worlds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5350" y="2472689"/>
            <a:ext cx="116839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9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5350" y="3413759"/>
            <a:ext cx="116839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9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pc="-340"/>
              <a:t>Virtual</a:t>
            </a:r>
            <a:r>
              <a:rPr dirty="0" spc="-204"/>
              <a:t> </a:t>
            </a:r>
            <a:r>
              <a:rPr dirty="0" spc="-295"/>
              <a:t>Reality:</a:t>
            </a:r>
          </a:p>
          <a:p>
            <a:pPr marL="355600" marR="700405">
              <a:lnSpc>
                <a:spcPct val="100000"/>
              </a:lnSpc>
              <a:spcBef>
                <a:spcPts val="690"/>
              </a:spcBef>
            </a:pPr>
            <a:r>
              <a:rPr dirty="0" spc="-340"/>
              <a:t>Totally </a:t>
            </a:r>
            <a:r>
              <a:rPr dirty="0" spc="-350"/>
              <a:t>immersive  </a:t>
            </a:r>
            <a:r>
              <a:rPr dirty="0" spc="-345"/>
              <a:t>environment</a:t>
            </a:r>
          </a:p>
          <a:p>
            <a:pPr marL="355600" marR="5080">
              <a:lnSpc>
                <a:spcPct val="100000"/>
              </a:lnSpc>
              <a:spcBef>
                <a:spcPts val="700"/>
              </a:spcBef>
            </a:pPr>
            <a:r>
              <a:rPr dirty="0" spc="-315"/>
              <a:t>Visual senses are  under </a:t>
            </a:r>
            <a:r>
              <a:rPr dirty="0" spc="-355"/>
              <a:t>control </a:t>
            </a:r>
            <a:r>
              <a:rPr dirty="0" spc="-320"/>
              <a:t>of  </a:t>
            </a:r>
            <a:r>
              <a:rPr dirty="0" spc="-365"/>
              <a:t>system </a:t>
            </a:r>
            <a:r>
              <a:rPr dirty="0" spc="-345"/>
              <a:t>(sometimes  </a:t>
            </a:r>
            <a:r>
              <a:rPr dirty="0" spc="-315"/>
              <a:t>aural </a:t>
            </a:r>
            <a:r>
              <a:rPr dirty="0" spc="-320"/>
              <a:t>and  </a:t>
            </a:r>
            <a:r>
              <a:rPr dirty="0" spc="-335"/>
              <a:t>proprioceptive </a:t>
            </a:r>
            <a:r>
              <a:rPr dirty="0" spc="-315"/>
              <a:t>senses  too)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93979"/>
            <a:ext cx="574357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Miligram’s </a:t>
            </a:r>
            <a:r>
              <a:rPr dirty="0" spc="-10"/>
              <a:t>Reality-  </a:t>
            </a:r>
            <a:r>
              <a:rPr dirty="0" spc="-5"/>
              <a:t>Virtuality</a:t>
            </a:r>
            <a:r>
              <a:rPr dirty="0" spc="-70"/>
              <a:t> </a:t>
            </a:r>
            <a:r>
              <a:rPr dirty="0" spc="-10"/>
              <a:t>Continuum</a:t>
            </a:r>
          </a:p>
        </p:txBody>
      </p:sp>
      <p:sp>
        <p:nvSpPr>
          <p:cNvPr id="3" name="object 3"/>
          <p:cNvSpPr/>
          <p:nvPr/>
        </p:nvSpPr>
        <p:spPr>
          <a:xfrm>
            <a:off x="723897" y="2971800"/>
            <a:ext cx="5524500" cy="0"/>
          </a:xfrm>
          <a:custGeom>
            <a:avLst/>
            <a:gdLst/>
            <a:ahLst/>
            <a:cxnLst/>
            <a:rect l="l" t="t" r="r" b="b"/>
            <a:pathLst>
              <a:path w="5524500" h="0">
                <a:moveTo>
                  <a:pt x="0" y="0"/>
                </a:moveTo>
                <a:lnTo>
                  <a:pt x="5524502" y="0"/>
                </a:lnTo>
              </a:path>
            </a:pathLst>
          </a:custGeom>
          <a:ln w="761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" y="27432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761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05800" y="27432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761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82670" y="2320290"/>
            <a:ext cx="21882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0">
                <a:latin typeface="Arial Black"/>
                <a:cs typeface="Arial Black"/>
              </a:rPr>
              <a:t>Mixed </a:t>
            </a:r>
            <a:r>
              <a:rPr dirty="0" sz="2000" spc="-225">
                <a:latin typeface="Arial Black"/>
                <a:cs typeface="Arial Black"/>
              </a:rPr>
              <a:t>Reality</a:t>
            </a:r>
            <a:r>
              <a:rPr dirty="0" sz="2000" spc="-35">
                <a:latin typeface="Arial Black"/>
                <a:cs typeface="Arial Black"/>
              </a:rPr>
              <a:t> </a:t>
            </a:r>
            <a:r>
              <a:rPr dirty="0" sz="2000" spc="-140">
                <a:latin typeface="Arial Black"/>
                <a:cs typeface="Arial Black"/>
              </a:rPr>
              <a:t>(MR)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25146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48600" y="25146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5319" y="3437890"/>
            <a:ext cx="5505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>
                <a:latin typeface="Arial Black"/>
                <a:cs typeface="Arial Black"/>
              </a:rPr>
              <a:t>R</a:t>
            </a:r>
            <a:r>
              <a:rPr dirty="0" sz="2000" spc="-229">
                <a:latin typeface="Arial Black"/>
                <a:cs typeface="Arial Black"/>
              </a:rPr>
              <a:t>e</a:t>
            </a:r>
            <a:r>
              <a:rPr dirty="0" sz="2000" spc="-220">
                <a:latin typeface="Arial Black"/>
                <a:cs typeface="Arial Black"/>
              </a:rPr>
              <a:t>a</a:t>
            </a:r>
            <a:r>
              <a:rPr dirty="0" sz="2000" spc="-225">
                <a:latin typeface="Arial Black"/>
                <a:cs typeface="Arial Black"/>
              </a:rPr>
              <a:t>l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3752850"/>
            <a:ext cx="13836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14">
                <a:latin typeface="Arial Black"/>
                <a:cs typeface="Arial Black"/>
              </a:rPr>
              <a:t>E</a:t>
            </a:r>
            <a:r>
              <a:rPr dirty="0" sz="2000" spc="-229">
                <a:latin typeface="Arial Black"/>
                <a:cs typeface="Arial Black"/>
              </a:rPr>
              <a:t>n</a:t>
            </a:r>
            <a:r>
              <a:rPr dirty="0" sz="2000" spc="-220">
                <a:latin typeface="Arial Black"/>
                <a:cs typeface="Arial Black"/>
              </a:rPr>
              <a:t>v</a:t>
            </a:r>
            <a:r>
              <a:rPr dirty="0" sz="2000" spc="-225">
                <a:latin typeface="Arial Black"/>
                <a:cs typeface="Arial Black"/>
              </a:rPr>
              <a:t>i</a:t>
            </a:r>
            <a:r>
              <a:rPr dirty="0" sz="2000" spc="-225">
                <a:latin typeface="Arial Black"/>
                <a:cs typeface="Arial Black"/>
              </a:rPr>
              <a:t>r</a:t>
            </a:r>
            <a:r>
              <a:rPr dirty="0" sz="2000" spc="-229">
                <a:latin typeface="Arial Black"/>
                <a:cs typeface="Arial Black"/>
              </a:rPr>
              <a:t>o</a:t>
            </a:r>
            <a:r>
              <a:rPr dirty="0" sz="2000" spc="-220">
                <a:latin typeface="Arial Black"/>
                <a:cs typeface="Arial Black"/>
              </a:rPr>
              <a:t>n</a:t>
            </a:r>
            <a:r>
              <a:rPr dirty="0" sz="2000" spc="-335">
                <a:latin typeface="Arial Black"/>
                <a:cs typeface="Arial Black"/>
              </a:rPr>
              <a:t>m</a:t>
            </a:r>
            <a:r>
              <a:rPr dirty="0" sz="2000" spc="-229">
                <a:latin typeface="Arial Black"/>
                <a:cs typeface="Arial Black"/>
              </a:rPr>
              <a:t>e</a:t>
            </a:r>
            <a:r>
              <a:rPr dirty="0" sz="2000" spc="-150">
                <a:latin typeface="Arial Black"/>
                <a:cs typeface="Arial Black"/>
              </a:rPr>
              <a:t>n  </a:t>
            </a:r>
            <a:r>
              <a:rPr dirty="0" sz="2000" spc="-335">
                <a:latin typeface="Arial Black"/>
                <a:cs typeface="Arial Black"/>
              </a:rPr>
              <a:t>t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33030" y="3437890"/>
            <a:ext cx="7467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25">
                <a:latin typeface="Arial Black"/>
                <a:cs typeface="Arial Black"/>
              </a:rPr>
              <a:t>V</a:t>
            </a:r>
            <a:r>
              <a:rPr dirty="0" sz="2000" spc="-229">
                <a:latin typeface="Arial Black"/>
                <a:cs typeface="Arial Black"/>
              </a:rPr>
              <a:t>i</a:t>
            </a:r>
            <a:r>
              <a:rPr dirty="0" sz="2000" spc="-225">
                <a:latin typeface="Arial Black"/>
                <a:cs typeface="Arial Black"/>
              </a:rPr>
              <a:t>r</a:t>
            </a:r>
            <a:r>
              <a:rPr dirty="0" sz="2000" spc="-345">
                <a:latin typeface="Arial Black"/>
                <a:cs typeface="Arial Black"/>
              </a:rPr>
              <a:t>t</a:t>
            </a:r>
            <a:r>
              <a:rPr dirty="0" sz="2000" spc="-220">
                <a:latin typeface="Arial Black"/>
                <a:cs typeface="Arial Black"/>
              </a:rPr>
              <a:t>ua</a:t>
            </a:r>
            <a:r>
              <a:rPr dirty="0" sz="2000" spc="-225">
                <a:latin typeface="Arial Black"/>
                <a:cs typeface="Arial Black"/>
              </a:rPr>
              <a:t>l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2669" y="3752850"/>
            <a:ext cx="14535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35">
                <a:latin typeface="Arial Black"/>
                <a:cs typeface="Arial Black"/>
              </a:rPr>
              <a:t>Environment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1070" y="3387090"/>
            <a:ext cx="141478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50">
                <a:latin typeface="Arial Black"/>
                <a:cs typeface="Arial Black"/>
              </a:rPr>
              <a:t>Augmented  </a:t>
            </a:r>
            <a:r>
              <a:rPr dirty="0" sz="2000" spc="-225">
                <a:latin typeface="Arial Black"/>
                <a:cs typeface="Arial Black"/>
              </a:rPr>
              <a:t>Reality</a:t>
            </a:r>
            <a:r>
              <a:rPr dirty="0" sz="2000" spc="-200">
                <a:latin typeface="Arial Black"/>
                <a:cs typeface="Arial Black"/>
              </a:rPr>
              <a:t> </a:t>
            </a:r>
            <a:r>
              <a:rPr dirty="0" sz="2000" spc="-140">
                <a:latin typeface="Arial Black"/>
                <a:cs typeface="Arial Black"/>
              </a:rPr>
              <a:t>(AR</a:t>
            </a:r>
            <a:r>
              <a:rPr dirty="0" sz="2400" spc="-140">
                <a:latin typeface="Arial Black"/>
                <a:cs typeface="Arial Black"/>
              </a:rPr>
              <a:t>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7800" y="3463290"/>
            <a:ext cx="157797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50">
                <a:latin typeface="Arial Black"/>
                <a:cs typeface="Arial Black"/>
              </a:rPr>
              <a:t>Augmented  Virtuality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(AV)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47800" y="3581400"/>
            <a:ext cx="449580" cy="0"/>
          </a:xfrm>
          <a:custGeom>
            <a:avLst/>
            <a:gdLst/>
            <a:ahLst/>
            <a:cxnLst/>
            <a:rect l="l" t="t" r="r" b="b"/>
            <a:pathLst>
              <a:path w="449580" h="0">
                <a:moveTo>
                  <a:pt x="0" y="0"/>
                </a:moveTo>
                <a:lnTo>
                  <a:pt x="44958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85950" y="3495040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20">
                <a:moveTo>
                  <a:pt x="0" y="0"/>
                </a:moveTo>
                <a:lnTo>
                  <a:pt x="0" y="172720"/>
                </a:lnTo>
                <a:lnTo>
                  <a:pt x="171450" y="86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94219" y="3657600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 h="0">
                <a:moveTo>
                  <a:pt x="449579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34200" y="357250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85089"/>
                </a:lnTo>
                <a:lnTo>
                  <a:pt x="171450" y="17145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48400" y="2971800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 h="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3000" y="2514600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67400" y="2514600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 h="0">
                <a:moveTo>
                  <a:pt x="19812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2270" y="4682490"/>
            <a:ext cx="784352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90">
                <a:latin typeface="Arial Black"/>
                <a:cs typeface="Arial Black"/>
              </a:rPr>
              <a:t>Miligram </a:t>
            </a:r>
            <a:r>
              <a:rPr dirty="0" sz="2400" spc="-295">
                <a:latin typeface="Arial Black"/>
                <a:cs typeface="Arial Black"/>
              </a:rPr>
              <a:t>coined </a:t>
            </a:r>
            <a:r>
              <a:rPr dirty="0" sz="2400" spc="-315">
                <a:latin typeface="Arial Black"/>
                <a:cs typeface="Arial Black"/>
              </a:rPr>
              <a:t>the </a:t>
            </a:r>
            <a:r>
              <a:rPr dirty="0" sz="2400" spc="-335">
                <a:latin typeface="Arial Black"/>
                <a:cs typeface="Arial Black"/>
              </a:rPr>
              <a:t>term </a:t>
            </a:r>
            <a:r>
              <a:rPr dirty="0" sz="2400" spc="-310">
                <a:latin typeface="Arial Black"/>
                <a:cs typeface="Arial Black"/>
              </a:rPr>
              <a:t>“Augmented Virtuality” </a:t>
            </a:r>
            <a:r>
              <a:rPr dirty="0" sz="2400" spc="-335">
                <a:latin typeface="Arial Black"/>
                <a:cs typeface="Arial Black"/>
              </a:rPr>
              <a:t>to </a:t>
            </a:r>
            <a:r>
              <a:rPr dirty="0" sz="2400" spc="-290">
                <a:latin typeface="Arial Black"/>
                <a:cs typeface="Arial Black"/>
              </a:rPr>
              <a:t>identify  </a:t>
            </a:r>
            <a:r>
              <a:rPr dirty="0" sz="2400" spc="-305">
                <a:latin typeface="Arial Black"/>
                <a:cs typeface="Arial Black"/>
              </a:rPr>
              <a:t>systems </a:t>
            </a:r>
            <a:r>
              <a:rPr dirty="0" sz="2400" spc="-355">
                <a:latin typeface="Arial Black"/>
                <a:cs typeface="Arial Black"/>
              </a:rPr>
              <a:t>which </a:t>
            </a:r>
            <a:r>
              <a:rPr dirty="0" sz="2400" spc="-270">
                <a:latin typeface="Arial Black"/>
                <a:cs typeface="Arial Black"/>
              </a:rPr>
              <a:t>are </a:t>
            </a:r>
            <a:r>
              <a:rPr dirty="0" sz="2400" spc="-315">
                <a:latin typeface="Arial Black"/>
                <a:cs typeface="Arial Black"/>
              </a:rPr>
              <a:t>mostly synthetic </a:t>
            </a:r>
            <a:r>
              <a:rPr dirty="0" sz="2400" spc="-370">
                <a:latin typeface="Arial Black"/>
                <a:cs typeface="Arial Black"/>
              </a:rPr>
              <a:t>with </a:t>
            </a:r>
            <a:r>
              <a:rPr dirty="0" sz="2400" spc="-300">
                <a:latin typeface="Arial Black"/>
                <a:cs typeface="Arial Black"/>
              </a:rPr>
              <a:t>some </a:t>
            </a:r>
            <a:r>
              <a:rPr dirty="0" sz="2400" spc="-270">
                <a:latin typeface="Arial Black"/>
                <a:cs typeface="Arial Black"/>
              </a:rPr>
              <a:t>real </a:t>
            </a:r>
            <a:r>
              <a:rPr dirty="0" sz="2400" spc="-325">
                <a:latin typeface="Arial Black"/>
                <a:cs typeface="Arial Black"/>
              </a:rPr>
              <a:t>world  </a:t>
            </a:r>
            <a:r>
              <a:rPr dirty="0" sz="2400" spc="-290">
                <a:latin typeface="Arial Black"/>
                <a:cs typeface="Arial Black"/>
              </a:rPr>
              <a:t>imagery </a:t>
            </a:r>
            <a:r>
              <a:rPr dirty="0" sz="2400" spc="-275">
                <a:latin typeface="Arial Black"/>
                <a:cs typeface="Arial Black"/>
              </a:rPr>
              <a:t>added </a:t>
            </a:r>
            <a:r>
              <a:rPr dirty="0" sz="2400" spc="-305">
                <a:latin typeface="Arial Black"/>
                <a:cs typeface="Arial Black"/>
              </a:rPr>
              <a:t>such </a:t>
            </a:r>
            <a:r>
              <a:rPr dirty="0" sz="2400" spc="-275">
                <a:latin typeface="Arial Black"/>
                <a:cs typeface="Arial Black"/>
              </a:rPr>
              <a:t>as </a:t>
            </a:r>
            <a:r>
              <a:rPr dirty="0" sz="2400" spc="-325">
                <a:latin typeface="Arial Black"/>
                <a:cs typeface="Arial Black"/>
              </a:rPr>
              <a:t>texture </a:t>
            </a:r>
            <a:r>
              <a:rPr dirty="0" sz="2400" spc="-295">
                <a:latin typeface="Arial Black"/>
                <a:cs typeface="Arial Black"/>
              </a:rPr>
              <a:t>mapping </a:t>
            </a:r>
            <a:r>
              <a:rPr dirty="0" sz="2400" spc="-275">
                <a:latin typeface="Arial Black"/>
                <a:cs typeface="Arial Black"/>
              </a:rPr>
              <a:t>video </a:t>
            </a:r>
            <a:r>
              <a:rPr dirty="0" sz="2400" spc="-305">
                <a:latin typeface="Arial Black"/>
                <a:cs typeface="Arial Black"/>
              </a:rPr>
              <a:t>onto </a:t>
            </a:r>
            <a:r>
              <a:rPr dirty="0" sz="2400" spc="-290">
                <a:latin typeface="Arial Black"/>
                <a:cs typeface="Arial Black"/>
              </a:rPr>
              <a:t>virtual  objects.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3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46100"/>
            <a:ext cx="59937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This </a:t>
            </a:r>
            <a:r>
              <a:rPr dirty="0"/>
              <a:t>is </a:t>
            </a:r>
            <a:r>
              <a:rPr dirty="0" spc="-5"/>
              <a:t>how AR</a:t>
            </a:r>
            <a:r>
              <a:rPr dirty="0" spc="-145"/>
              <a:t> </a:t>
            </a:r>
            <a:r>
              <a:rPr dirty="0" spc="-1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490" y="1428750"/>
            <a:ext cx="116839" cy="1870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9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dirty="0" sz="1950" spc="-9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1950" spc="-9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dirty="0" sz="1950" spc="-90">
                <a:solidFill>
                  <a:srgbClr val="817200"/>
                </a:solidFill>
                <a:latin typeface="Symbol"/>
                <a:cs typeface="Symbol"/>
              </a:rPr>
              <a:t>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1303019"/>
            <a:ext cx="4610735" cy="2512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dirty="0" sz="2800" spc="-355">
                <a:latin typeface="Arial Black"/>
                <a:cs typeface="Arial Black"/>
              </a:rPr>
              <a:t>Pick </a:t>
            </a:r>
            <a:r>
              <a:rPr dirty="0" sz="2800" spc="-315">
                <a:latin typeface="Arial Black"/>
                <a:cs typeface="Arial Black"/>
              </a:rPr>
              <a:t>A </a:t>
            </a:r>
            <a:r>
              <a:rPr dirty="0" sz="2800" spc="-280">
                <a:latin typeface="Arial Black"/>
                <a:cs typeface="Arial Black"/>
              </a:rPr>
              <a:t>Real </a:t>
            </a:r>
            <a:r>
              <a:rPr dirty="0" sz="2800" spc="-285">
                <a:latin typeface="Arial Black"/>
                <a:cs typeface="Arial Black"/>
              </a:rPr>
              <a:t>World </a:t>
            </a:r>
            <a:r>
              <a:rPr dirty="0" sz="2800" spc="-315">
                <a:latin typeface="Arial Black"/>
                <a:cs typeface="Arial Black"/>
              </a:rPr>
              <a:t>Scene  </a:t>
            </a:r>
            <a:r>
              <a:rPr dirty="0" sz="2800" spc="-320">
                <a:latin typeface="Arial Black"/>
                <a:cs typeface="Arial Black"/>
              </a:rPr>
              <a:t>Add </a:t>
            </a:r>
            <a:r>
              <a:rPr dirty="0" sz="2800" spc="-315">
                <a:latin typeface="Arial Black"/>
                <a:cs typeface="Arial Black"/>
              </a:rPr>
              <a:t>your </a:t>
            </a:r>
            <a:r>
              <a:rPr dirty="0" sz="2800" spc="-340">
                <a:latin typeface="Arial Black"/>
                <a:cs typeface="Arial Black"/>
              </a:rPr>
              <a:t>Virtual </a:t>
            </a:r>
            <a:r>
              <a:rPr dirty="0" sz="2800" spc="-335">
                <a:latin typeface="Arial Black"/>
                <a:cs typeface="Arial Black"/>
              </a:rPr>
              <a:t>Objects </a:t>
            </a:r>
            <a:r>
              <a:rPr dirty="0" sz="2800" spc="-315">
                <a:latin typeface="Arial Black"/>
                <a:cs typeface="Arial Black"/>
              </a:rPr>
              <a:t>in </a:t>
            </a:r>
            <a:r>
              <a:rPr dirty="0" sz="2800" spc="-310">
                <a:latin typeface="Arial Black"/>
                <a:cs typeface="Arial Black"/>
              </a:rPr>
              <a:t>it.  </a:t>
            </a:r>
            <a:r>
              <a:rPr dirty="0" sz="2800" spc="-315">
                <a:latin typeface="Arial Black"/>
                <a:cs typeface="Arial Black"/>
              </a:rPr>
              <a:t>Delete </a:t>
            </a:r>
            <a:r>
              <a:rPr dirty="0" sz="2800" spc="-275">
                <a:latin typeface="Arial Black"/>
                <a:cs typeface="Arial Black"/>
              </a:rPr>
              <a:t>Real </a:t>
            </a:r>
            <a:r>
              <a:rPr dirty="0" sz="2800" spc="-285">
                <a:latin typeface="Arial Black"/>
                <a:cs typeface="Arial Black"/>
              </a:rPr>
              <a:t>World</a:t>
            </a:r>
            <a:r>
              <a:rPr dirty="0" sz="2800" spc="80">
                <a:latin typeface="Arial Black"/>
                <a:cs typeface="Arial Black"/>
              </a:rPr>
              <a:t> </a:t>
            </a:r>
            <a:r>
              <a:rPr dirty="0" sz="2800" spc="-335">
                <a:latin typeface="Arial Black"/>
                <a:cs typeface="Arial Black"/>
              </a:rPr>
              <a:t>Objects</a:t>
            </a:r>
            <a:endParaRPr sz="2800">
              <a:latin typeface="Arial Black"/>
              <a:cs typeface="Arial Black"/>
            </a:endParaRPr>
          </a:p>
          <a:p>
            <a:pPr marL="12700" marR="815340">
              <a:lnSpc>
                <a:spcPct val="100000"/>
              </a:lnSpc>
              <a:spcBef>
                <a:spcPts val="700"/>
              </a:spcBef>
            </a:pPr>
            <a:r>
              <a:rPr dirty="0" sz="2800" spc="-365">
                <a:latin typeface="Arial Black"/>
                <a:cs typeface="Arial Black"/>
              </a:rPr>
              <a:t>Not </a:t>
            </a:r>
            <a:r>
              <a:rPr dirty="0" sz="2800" spc="-340">
                <a:latin typeface="Arial Black"/>
                <a:cs typeface="Arial Black"/>
              </a:rPr>
              <a:t>Virtual </a:t>
            </a:r>
            <a:r>
              <a:rPr dirty="0" sz="2800" spc="-315">
                <a:latin typeface="Arial Black"/>
                <a:cs typeface="Arial Black"/>
              </a:rPr>
              <a:t>Reality </a:t>
            </a:r>
            <a:r>
              <a:rPr dirty="0" sz="2800" spc="-345">
                <a:latin typeface="Arial Black"/>
                <a:cs typeface="Arial Black"/>
              </a:rPr>
              <a:t>since  </a:t>
            </a:r>
            <a:r>
              <a:rPr dirty="0" sz="2800" spc="-330">
                <a:latin typeface="Arial Black"/>
                <a:cs typeface="Arial Black"/>
              </a:rPr>
              <a:t>Environment</a:t>
            </a:r>
            <a:r>
              <a:rPr dirty="0" sz="2800" spc="-165">
                <a:latin typeface="Arial Black"/>
                <a:cs typeface="Arial Black"/>
              </a:rPr>
              <a:t> </a:t>
            </a:r>
            <a:r>
              <a:rPr dirty="0" sz="2800" spc="-254">
                <a:latin typeface="Arial Black"/>
                <a:cs typeface="Arial Black"/>
              </a:rPr>
              <a:t>Real.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57240" y="1143000"/>
            <a:ext cx="3009900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1500" y="3785870"/>
            <a:ext cx="7481570" cy="275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160"/>
              <a:t>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2019-06-25T02:14:37Z</dcterms:created>
  <dcterms:modified xsi:type="dcterms:W3CDTF">2019-06-25T02:14:37Z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2019-06-25T00:00:00Z</vt:filetime>
  </property>
</Properties>
</file>