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85" r:id="rId2"/>
    <p:sldId id="322" r:id="rId3"/>
    <p:sldId id="323" r:id="rId4"/>
    <p:sldId id="324" r:id="rId5"/>
    <p:sldId id="384" r:id="rId6"/>
    <p:sldId id="338" r:id="rId7"/>
    <p:sldId id="386" r:id="rId8"/>
    <p:sldId id="387" r:id="rId9"/>
    <p:sldId id="360" r:id="rId10"/>
    <p:sldId id="388" r:id="rId11"/>
    <p:sldId id="389" r:id="rId12"/>
    <p:sldId id="390" r:id="rId13"/>
    <p:sldId id="391" r:id="rId14"/>
    <p:sldId id="392" r:id="rId15"/>
    <p:sldId id="377" r:id="rId16"/>
    <p:sldId id="395" r:id="rId17"/>
    <p:sldId id="393" r:id="rId18"/>
    <p:sldId id="394" r:id="rId19"/>
    <p:sldId id="396" r:id="rId20"/>
    <p:sldId id="397" r:id="rId21"/>
    <p:sldId id="400" r:id="rId22"/>
    <p:sldId id="379" r:id="rId23"/>
    <p:sldId id="380" r:id="rId24"/>
    <p:sldId id="296" r:id="rId25"/>
    <p:sldId id="309" r:id="rId26"/>
    <p:sldId id="276" r:id="rId27"/>
    <p:sldId id="311" r:id="rId28"/>
    <p:sldId id="281" r:id="rId29"/>
    <p:sldId id="364" r:id="rId30"/>
    <p:sldId id="365" r:id="rId31"/>
    <p:sldId id="366" r:id="rId32"/>
    <p:sldId id="367" r:id="rId33"/>
    <p:sldId id="401" r:id="rId34"/>
    <p:sldId id="361" r:id="rId35"/>
    <p:sldId id="337" r:id="rId36"/>
    <p:sldId id="402" r:id="rId37"/>
    <p:sldId id="383" r:id="rId38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3300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96" autoAdjust="0"/>
    <p:restoredTop sz="94790" autoAdjust="0"/>
  </p:normalViewPr>
  <p:slideViewPr>
    <p:cSldViewPr showGuides="1">
      <p:cViewPr varScale="1">
        <p:scale>
          <a:sx n="41" d="100"/>
          <a:sy n="41" d="100"/>
        </p:scale>
        <p:origin x="48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0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ABDFAA-5B3C-43A1-870B-36DF37DA1E2B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94771F1-6F83-443F-8913-AC05042F6384}">
      <dgm:prSet phldrT="[Text]" custT="1"/>
      <dgm:spPr/>
      <dgm:t>
        <a:bodyPr/>
        <a:lstStyle/>
        <a:p>
          <a:r>
            <a:rPr lang="en-GB" sz="4000" dirty="0" smtClean="0">
              <a:latin typeface="+mj-lt"/>
            </a:rPr>
            <a:t>1</a:t>
          </a:r>
          <a:endParaRPr lang="en-GB" sz="4000" dirty="0">
            <a:latin typeface="+mj-lt"/>
          </a:endParaRPr>
        </a:p>
      </dgm:t>
    </dgm:pt>
    <dgm:pt modelId="{E872C821-9195-4130-8B41-9E35961E1660}" type="parTrans" cxnId="{ACA7B384-4590-4C96-8167-E2710554D02E}">
      <dgm:prSet/>
      <dgm:spPr/>
      <dgm:t>
        <a:bodyPr/>
        <a:lstStyle/>
        <a:p>
          <a:endParaRPr lang="en-GB"/>
        </a:p>
      </dgm:t>
    </dgm:pt>
    <dgm:pt modelId="{BA61BE1E-19E9-427B-8AAC-16EB91B471D4}" type="sibTrans" cxnId="{ACA7B384-4590-4C96-8167-E2710554D02E}">
      <dgm:prSet/>
      <dgm:spPr/>
      <dgm:t>
        <a:bodyPr/>
        <a:lstStyle/>
        <a:p>
          <a:endParaRPr lang="en-GB"/>
        </a:p>
      </dgm:t>
    </dgm:pt>
    <dgm:pt modelId="{33CD7493-67D5-4649-9ACA-F53E1CEC1F14}">
      <dgm:prSet custT="1"/>
      <dgm:spPr/>
      <dgm:t>
        <a:bodyPr/>
        <a:lstStyle/>
        <a:p>
          <a:r>
            <a:rPr lang="en-GB" sz="4000" dirty="0" smtClean="0">
              <a:latin typeface="+mj-lt"/>
            </a:rPr>
            <a:t>2</a:t>
          </a:r>
        </a:p>
      </dgm:t>
    </dgm:pt>
    <dgm:pt modelId="{2A1EC982-35B2-4CC0-816A-511132585130}" type="parTrans" cxnId="{5C52F7AB-FCEA-443E-AE0D-60AF8818DA1D}">
      <dgm:prSet/>
      <dgm:spPr/>
      <dgm:t>
        <a:bodyPr/>
        <a:lstStyle/>
        <a:p>
          <a:endParaRPr lang="en-GB"/>
        </a:p>
      </dgm:t>
    </dgm:pt>
    <dgm:pt modelId="{5E63943C-B63D-4EA1-A286-C06C36B518C6}" type="sibTrans" cxnId="{5C52F7AB-FCEA-443E-AE0D-60AF8818DA1D}">
      <dgm:prSet/>
      <dgm:spPr/>
      <dgm:t>
        <a:bodyPr/>
        <a:lstStyle/>
        <a:p>
          <a:endParaRPr lang="en-GB"/>
        </a:p>
      </dgm:t>
    </dgm:pt>
    <dgm:pt modelId="{15F9CC7A-E3AA-4006-98DD-F5CE7AEAC2E8}">
      <dgm:prSet custT="1"/>
      <dgm:spPr/>
      <dgm:t>
        <a:bodyPr/>
        <a:lstStyle/>
        <a:p>
          <a:r>
            <a:rPr lang="en-GB" sz="4000" dirty="0" smtClean="0">
              <a:latin typeface="+mj-lt"/>
            </a:rPr>
            <a:t>3</a:t>
          </a:r>
          <a:endParaRPr lang="en-GB" sz="4000" dirty="0">
            <a:latin typeface="+mj-lt"/>
          </a:endParaRPr>
        </a:p>
      </dgm:t>
    </dgm:pt>
    <dgm:pt modelId="{428A6164-8E80-4F85-83A0-CD7ED58184EB}" type="parTrans" cxnId="{7C8C3C19-83F3-4BFD-AA96-43925D21A1C2}">
      <dgm:prSet/>
      <dgm:spPr/>
      <dgm:t>
        <a:bodyPr/>
        <a:lstStyle/>
        <a:p>
          <a:endParaRPr lang="en-GB"/>
        </a:p>
      </dgm:t>
    </dgm:pt>
    <dgm:pt modelId="{6E0292A3-7934-4F8D-AE4A-7FEE8B278780}" type="sibTrans" cxnId="{7C8C3C19-83F3-4BFD-AA96-43925D21A1C2}">
      <dgm:prSet/>
      <dgm:spPr/>
      <dgm:t>
        <a:bodyPr/>
        <a:lstStyle/>
        <a:p>
          <a:endParaRPr lang="en-GB"/>
        </a:p>
      </dgm:t>
    </dgm:pt>
    <dgm:pt modelId="{086A9EE9-281E-45E4-A147-F219ED79403A}">
      <dgm:prSet phldrT="[Text]"/>
      <dgm:spPr/>
      <dgm:t>
        <a:bodyPr anchor="ctr"/>
        <a:lstStyle/>
        <a:p>
          <a:r>
            <a:rPr lang="en-GB" dirty="0" smtClean="0">
              <a:latin typeface="Arial" panose="020B0604020202020204" pitchFamily="34" charset="0"/>
              <a:cs typeface="Arial" panose="020B0604020202020204" pitchFamily="34" charset="0"/>
            </a:rPr>
            <a:t>Some tasks are </a:t>
          </a:r>
          <a:r>
            <a:rPr lang="en-GB" b="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too big</a:t>
          </a:r>
          <a:r>
            <a:rPr lang="en-GB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dirty="0" smtClean="0">
              <a:latin typeface="Arial" panose="020B0604020202020204" pitchFamily="34" charset="0"/>
              <a:cs typeface="Arial" panose="020B0604020202020204" pitchFamily="34" charset="0"/>
            </a:rPr>
            <a:t>to be handled efficiently by only one computer, even if it is a very powerful one.</a:t>
          </a:r>
          <a:endParaRPr lang="en-GB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60AF82-900D-4E92-8130-EC110794B790}" type="parTrans" cxnId="{5348FC61-280A-4724-996F-EF4B52B1AF55}">
      <dgm:prSet/>
      <dgm:spPr/>
      <dgm:t>
        <a:bodyPr/>
        <a:lstStyle/>
        <a:p>
          <a:endParaRPr lang="en-GB"/>
        </a:p>
      </dgm:t>
    </dgm:pt>
    <dgm:pt modelId="{09612D27-BEBE-412E-BCC9-AC6ECF065228}" type="sibTrans" cxnId="{5348FC61-280A-4724-996F-EF4B52B1AF55}">
      <dgm:prSet/>
      <dgm:spPr/>
      <dgm:t>
        <a:bodyPr/>
        <a:lstStyle/>
        <a:p>
          <a:endParaRPr lang="en-GB"/>
        </a:p>
      </dgm:t>
    </dgm:pt>
    <dgm:pt modelId="{DD1FB3ED-01CD-442A-80A7-19376BFEA889}">
      <dgm:prSet/>
      <dgm:spPr/>
      <dgm:t>
        <a:bodyPr anchor="ctr"/>
        <a:lstStyle/>
        <a:p>
          <a:r>
            <a:rPr lang="en-GB" dirty="0" smtClean="0">
              <a:latin typeface="Arial" panose="020B0604020202020204" pitchFamily="34" charset="0"/>
              <a:cs typeface="Arial" panose="020B0604020202020204" pitchFamily="34" charset="0"/>
            </a:rPr>
            <a:t>A single computer is a </a:t>
          </a:r>
          <a:r>
            <a:rPr lang="en-GB" b="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risky</a:t>
          </a:r>
          <a:r>
            <a:rPr lang="en-GB" dirty="0" smtClean="0">
              <a:latin typeface="Arial" panose="020B0604020202020204" pitchFamily="34" charset="0"/>
              <a:cs typeface="Arial" panose="020B0604020202020204" pitchFamily="34" charset="0"/>
            </a:rPr>
            <a:t> single point of failure.</a:t>
          </a:r>
        </a:p>
      </dgm:t>
    </dgm:pt>
    <dgm:pt modelId="{D667425D-691D-4B61-9E05-18AD39537A77}" type="parTrans" cxnId="{C0C46585-72C7-4674-9D9D-E82404D50012}">
      <dgm:prSet/>
      <dgm:spPr/>
      <dgm:t>
        <a:bodyPr/>
        <a:lstStyle/>
        <a:p>
          <a:endParaRPr lang="en-GB"/>
        </a:p>
      </dgm:t>
    </dgm:pt>
    <dgm:pt modelId="{66B69FB7-B1BA-407D-AE5C-2057A818EF52}" type="sibTrans" cxnId="{C0C46585-72C7-4674-9D9D-E82404D50012}">
      <dgm:prSet/>
      <dgm:spPr/>
      <dgm:t>
        <a:bodyPr/>
        <a:lstStyle/>
        <a:p>
          <a:endParaRPr lang="en-GB"/>
        </a:p>
      </dgm:t>
    </dgm:pt>
    <dgm:pt modelId="{C070D18A-0397-4C2C-BBFE-7DAEBAAC7D77}">
      <dgm:prSet/>
      <dgm:spPr/>
      <dgm:t>
        <a:bodyPr anchor="ctr"/>
        <a:lstStyle/>
        <a:p>
          <a:r>
            <a:rPr lang="en-GB" dirty="0" smtClean="0">
              <a:latin typeface="Arial" panose="020B0604020202020204" pitchFamily="34" charset="0"/>
              <a:cs typeface="Arial" panose="020B0604020202020204" pitchFamily="34" charset="0"/>
            </a:rPr>
            <a:t>If you have a single computer, that machine will have to be accessed by all the users that need </a:t>
          </a:r>
          <a:r>
            <a:rPr lang="en-GB" b="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some of its services</a:t>
          </a:r>
          <a:endParaRPr lang="en-GB" b="0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111E15-D2E8-4CBF-B135-4CE1ACEC4DFA}" type="parTrans" cxnId="{A6627BA0-FB00-49F0-8517-2467692449A4}">
      <dgm:prSet/>
      <dgm:spPr/>
      <dgm:t>
        <a:bodyPr/>
        <a:lstStyle/>
        <a:p>
          <a:endParaRPr lang="en-GB"/>
        </a:p>
      </dgm:t>
    </dgm:pt>
    <dgm:pt modelId="{7F7F013A-BA2B-483B-8587-47265FEA006D}" type="sibTrans" cxnId="{A6627BA0-FB00-49F0-8517-2467692449A4}">
      <dgm:prSet/>
      <dgm:spPr/>
      <dgm:t>
        <a:bodyPr/>
        <a:lstStyle/>
        <a:p>
          <a:endParaRPr lang="en-GB"/>
        </a:p>
      </dgm:t>
    </dgm:pt>
    <dgm:pt modelId="{5B52745C-6E58-4261-A1E8-E9BFCD0420D5}" type="pres">
      <dgm:prSet presAssocID="{D6ABDFAA-5B3C-43A1-870B-36DF37DA1E2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0DD21288-3BEB-4DD5-8571-1AAB890ED8AD}" type="pres">
      <dgm:prSet presAssocID="{294771F1-6F83-443F-8913-AC05042F6384}" presName="composite" presStyleCnt="0"/>
      <dgm:spPr/>
    </dgm:pt>
    <dgm:pt modelId="{F3455EDC-1064-4E11-8F7D-877DB4CE992A}" type="pres">
      <dgm:prSet presAssocID="{294771F1-6F83-443F-8913-AC05042F6384}" presName="FirstChild" presStyleLbl="revTx" presStyleIdx="0" presStyleCnt="3" custScaleX="123224" custLinFactNeighborX="13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43BA71-A99A-4596-B8CE-86D8624440CD}" type="pres">
      <dgm:prSet presAssocID="{294771F1-6F83-443F-8913-AC05042F6384}" presName="Parent" presStyleLbl="alignNode1" presStyleIdx="0" presStyleCnt="3" custScaleX="42410" custLinFactNeighborX="-2041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497331-E568-410C-85F8-77AE03D15863}" type="pres">
      <dgm:prSet presAssocID="{294771F1-6F83-443F-8913-AC05042F6384}" presName="Accent" presStyleLbl="parChTrans1D1" presStyleIdx="0" presStyleCnt="3"/>
      <dgm:spPr/>
    </dgm:pt>
    <dgm:pt modelId="{2A5504E5-CCB9-4A1B-A932-5C9046FBB3E9}" type="pres">
      <dgm:prSet presAssocID="{BA61BE1E-19E9-427B-8AAC-16EB91B471D4}" presName="sibTrans" presStyleCnt="0"/>
      <dgm:spPr/>
    </dgm:pt>
    <dgm:pt modelId="{5624518F-59C7-44AC-9DD9-2557F45A56E0}" type="pres">
      <dgm:prSet presAssocID="{33CD7493-67D5-4649-9ACA-F53E1CEC1F14}" presName="composite" presStyleCnt="0"/>
      <dgm:spPr/>
    </dgm:pt>
    <dgm:pt modelId="{42287254-E195-4EF5-AA80-72C0731D252B}" type="pres">
      <dgm:prSet presAssocID="{33CD7493-67D5-4649-9ACA-F53E1CEC1F14}" presName="FirstChild" presStyleLbl="revTx" presStyleIdx="1" presStyleCnt="3" custScaleX="123224" custLinFactNeighborX="13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DF3BFA8-3FB7-4614-A9B0-3C2B171E056B}" type="pres">
      <dgm:prSet presAssocID="{33CD7493-67D5-4649-9ACA-F53E1CEC1F14}" presName="Parent" presStyleLbl="alignNode1" presStyleIdx="1" presStyleCnt="3" custScaleX="42410" custLinFactNeighborX="-2226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2F32257-DD1C-4344-9E8F-7DA2370EFEED}" type="pres">
      <dgm:prSet presAssocID="{33CD7493-67D5-4649-9ACA-F53E1CEC1F14}" presName="Accent" presStyleLbl="parChTrans1D1" presStyleIdx="1" presStyleCnt="3"/>
      <dgm:spPr/>
    </dgm:pt>
    <dgm:pt modelId="{DCB4AB73-A4AB-4771-8470-4063A17C789B}" type="pres">
      <dgm:prSet presAssocID="{5E63943C-B63D-4EA1-A286-C06C36B518C6}" presName="sibTrans" presStyleCnt="0"/>
      <dgm:spPr/>
    </dgm:pt>
    <dgm:pt modelId="{0D610E85-3E4B-429D-B0CF-1ADD3A2EA095}" type="pres">
      <dgm:prSet presAssocID="{15F9CC7A-E3AA-4006-98DD-F5CE7AEAC2E8}" presName="composite" presStyleCnt="0"/>
      <dgm:spPr/>
    </dgm:pt>
    <dgm:pt modelId="{FE856A2D-E366-4D64-B91A-2624BCE8795B}" type="pres">
      <dgm:prSet presAssocID="{15F9CC7A-E3AA-4006-98DD-F5CE7AEAC2E8}" presName="FirstChild" presStyleLbl="revTx" presStyleIdx="2" presStyleCnt="3" custScaleX="123224" custLinFactNeighborX="13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C2F4DAC-8AAE-4D2E-8327-0D66C9E5D836}" type="pres">
      <dgm:prSet presAssocID="{15F9CC7A-E3AA-4006-98DD-F5CE7AEAC2E8}" presName="Parent" presStyleLbl="alignNode1" presStyleIdx="2" presStyleCnt="3" custScaleX="42410" custLinFactNeighborX="-2226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486C475-7C7E-44EF-BAA6-78729405D319}" type="pres">
      <dgm:prSet presAssocID="{15F9CC7A-E3AA-4006-98DD-F5CE7AEAC2E8}" presName="Accent" presStyleLbl="parChTrans1D1" presStyleIdx="2" presStyleCnt="3"/>
      <dgm:spPr/>
    </dgm:pt>
  </dgm:ptLst>
  <dgm:cxnLst>
    <dgm:cxn modelId="{5C52F7AB-FCEA-443E-AE0D-60AF8818DA1D}" srcId="{D6ABDFAA-5B3C-43A1-870B-36DF37DA1E2B}" destId="{33CD7493-67D5-4649-9ACA-F53E1CEC1F14}" srcOrd="1" destOrd="0" parTransId="{2A1EC982-35B2-4CC0-816A-511132585130}" sibTransId="{5E63943C-B63D-4EA1-A286-C06C36B518C6}"/>
    <dgm:cxn modelId="{A6627BA0-FB00-49F0-8517-2467692449A4}" srcId="{15F9CC7A-E3AA-4006-98DD-F5CE7AEAC2E8}" destId="{C070D18A-0397-4C2C-BBFE-7DAEBAAC7D77}" srcOrd="0" destOrd="0" parTransId="{28111E15-D2E8-4CBF-B135-4CE1ACEC4DFA}" sibTransId="{7F7F013A-BA2B-483B-8587-47265FEA006D}"/>
    <dgm:cxn modelId="{ACA7B384-4590-4C96-8167-E2710554D02E}" srcId="{D6ABDFAA-5B3C-43A1-870B-36DF37DA1E2B}" destId="{294771F1-6F83-443F-8913-AC05042F6384}" srcOrd="0" destOrd="0" parTransId="{E872C821-9195-4130-8B41-9E35961E1660}" sibTransId="{BA61BE1E-19E9-427B-8AAC-16EB91B471D4}"/>
    <dgm:cxn modelId="{17191914-D11C-4B56-A467-87BE81000821}" type="presOf" srcId="{33CD7493-67D5-4649-9ACA-F53E1CEC1F14}" destId="{DDF3BFA8-3FB7-4614-A9B0-3C2B171E056B}" srcOrd="0" destOrd="0" presId="urn:microsoft.com/office/officeart/2011/layout/TabList"/>
    <dgm:cxn modelId="{DA0C360E-5681-4E4D-B9E7-3038C977F665}" type="presOf" srcId="{086A9EE9-281E-45E4-A147-F219ED79403A}" destId="{F3455EDC-1064-4E11-8F7D-877DB4CE992A}" srcOrd="0" destOrd="0" presId="urn:microsoft.com/office/officeart/2011/layout/TabList"/>
    <dgm:cxn modelId="{68D2BAA8-8D73-4823-A49C-61F8BBD22792}" type="presOf" srcId="{294771F1-6F83-443F-8913-AC05042F6384}" destId="{AF43BA71-A99A-4596-B8CE-86D8624440CD}" srcOrd="0" destOrd="0" presId="urn:microsoft.com/office/officeart/2011/layout/TabList"/>
    <dgm:cxn modelId="{7C8C3C19-83F3-4BFD-AA96-43925D21A1C2}" srcId="{D6ABDFAA-5B3C-43A1-870B-36DF37DA1E2B}" destId="{15F9CC7A-E3AA-4006-98DD-F5CE7AEAC2E8}" srcOrd="2" destOrd="0" parTransId="{428A6164-8E80-4F85-83A0-CD7ED58184EB}" sibTransId="{6E0292A3-7934-4F8D-AE4A-7FEE8B278780}"/>
    <dgm:cxn modelId="{6D56399E-B149-4E19-B50F-717A46B7AD0E}" type="presOf" srcId="{D6ABDFAA-5B3C-43A1-870B-36DF37DA1E2B}" destId="{5B52745C-6E58-4261-A1E8-E9BFCD0420D5}" srcOrd="0" destOrd="0" presId="urn:microsoft.com/office/officeart/2011/layout/TabList"/>
    <dgm:cxn modelId="{5348FC61-280A-4724-996F-EF4B52B1AF55}" srcId="{294771F1-6F83-443F-8913-AC05042F6384}" destId="{086A9EE9-281E-45E4-A147-F219ED79403A}" srcOrd="0" destOrd="0" parTransId="{B860AF82-900D-4E92-8130-EC110794B790}" sibTransId="{09612D27-BEBE-412E-BCC9-AC6ECF065228}"/>
    <dgm:cxn modelId="{1073CEF8-78CA-43D7-A326-55FB3B5539DC}" type="presOf" srcId="{C070D18A-0397-4C2C-BBFE-7DAEBAAC7D77}" destId="{FE856A2D-E366-4D64-B91A-2624BCE8795B}" srcOrd="0" destOrd="0" presId="urn:microsoft.com/office/officeart/2011/layout/TabList"/>
    <dgm:cxn modelId="{C0C46585-72C7-4674-9D9D-E82404D50012}" srcId="{33CD7493-67D5-4649-9ACA-F53E1CEC1F14}" destId="{DD1FB3ED-01CD-442A-80A7-19376BFEA889}" srcOrd="0" destOrd="0" parTransId="{D667425D-691D-4B61-9E05-18AD39537A77}" sibTransId="{66B69FB7-B1BA-407D-AE5C-2057A818EF52}"/>
    <dgm:cxn modelId="{3E473DA1-9646-4960-A8E5-9E6B6C5903F4}" type="presOf" srcId="{15F9CC7A-E3AA-4006-98DD-F5CE7AEAC2E8}" destId="{1C2F4DAC-8AAE-4D2E-8327-0D66C9E5D836}" srcOrd="0" destOrd="0" presId="urn:microsoft.com/office/officeart/2011/layout/TabList"/>
    <dgm:cxn modelId="{D1B5776E-4577-4FF4-ABB1-23A51D647C5F}" type="presOf" srcId="{DD1FB3ED-01CD-442A-80A7-19376BFEA889}" destId="{42287254-E195-4EF5-AA80-72C0731D252B}" srcOrd="0" destOrd="0" presId="urn:microsoft.com/office/officeart/2011/layout/TabList"/>
    <dgm:cxn modelId="{D683E0B0-F71C-461A-9E62-E19251549146}" type="presParOf" srcId="{5B52745C-6E58-4261-A1E8-E9BFCD0420D5}" destId="{0DD21288-3BEB-4DD5-8571-1AAB890ED8AD}" srcOrd="0" destOrd="0" presId="urn:microsoft.com/office/officeart/2011/layout/TabList"/>
    <dgm:cxn modelId="{13C5C4E4-6217-43F3-9414-955B540B8557}" type="presParOf" srcId="{0DD21288-3BEB-4DD5-8571-1AAB890ED8AD}" destId="{F3455EDC-1064-4E11-8F7D-877DB4CE992A}" srcOrd="0" destOrd="0" presId="urn:microsoft.com/office/officeart/2011/layout/TabList"/>
    <dgm:cxn modelId="{CC9B915E-8781-4239-A12D-99832E2987FA}" type="presParOf" srcId="{0DD21288-3BEB-4DD5-8571-1AAB890ED8AD}" destId="{AF43BA71-A99A-4596-B8CE-86D8624440CD}" srcOrd="1" destOrd="0" presId="urn:microsoft.com/office/officeart/2011/layout/TabList"/>
    <dgm:cxn modelId="{374D7E53-9AB8-48D3-846B-B15A2F3056C8}" type="presParOf" srcId="{0DD21288-3BEB-4DD5-8571-1AAB890ED8AD}" destId="{8E497331-E568-410C-85F8-77AE03D15863}" srcOrd="2" destOrd="0" presId="urn:microsoft.com/office/officeart/2011/layout/TabList"/>
    <dgm:cxn modelId="{6A408AD2-FDCA-4253-B749-DA214E42DEA0}" type="presParOf" srcId="{5B52745C-6E58-4261-A1E8-E9BFCD0420D5}" destId="{2A5504E5-CCB9-4A1B-A932-5C9046FBB3E9}" srcOrd="1" destOrd="0" presId="urn:microsoft.com/office/officeart/2011/layout/TabList"/>
    <dgm:cxn modelId="{1EA68ED0-3074-4F96-8484-20384E70DDAE}" type="presParOf" srcId="{5B52745C-6E58-4261-A1E8-E9BFCD0420D5}" destId="{5624518F-59C7-44AC-9DD9-2557F45A56E0}" srcOrd="2" destOrd="0" presId="urn:microsoft.com/office/officeart/2011/layout/TabList"/>
    <dgm:cxn modelId="{504E5697-3E3A-4A0C-8971-848C39934D1E}" type="presParOf" srcId="{5624518F-59C7-44AC-9DD9-2557F45A56E0}" destId="{42287254-E195-4EF5-AA80-72C0731D252B}" srcOrd="0" destOrd="0" presId="urn:microsoft.com/office/officeart/2011/layout/TabList"/>
    <dgm:cxn modelId="{01D8B6A2-8C29-41A5-8B76-84813C4E26EF}" type="presParOf" srcId="{5624518F-59C7-44AC-9DD9-2557F45A56E0}" destId="{DDF3BFA8-3FB7-4614-A9B0-3C2B171E056B}" srcOrd="1" destOrd="0" presId="urn:microsoft.com/office/officeart/2011/layout/TabList"/>
    <dgm:cxn modelId="{80512B09-62D6-4BBB-B0C6-E4A80E59794B}" type="presParOf" srcId="{5624518F-59C7-44AC-9DD9-2557F45A56E0}" destId="{72F32257-DD1C-4344-9E8F-7DA2370EFEED}" srcOrd="2" destOrd="0" presId="urn:microsoft.com/office/officeart/2011/layout/TabList"/>
    <dgm:cxn modelId="{20CE0DED-26C3-4C22-8F36-BF5885BDE13C}" type="presParOf" srcId="{5B52745C-6E58-4261-A1E8-E9BFCD0420D5}" destId="{DCB4AB73-A4AB-4771-8470-4063A17C789B}" srcOrd="3" destOrd="0" presId="urn:microsoft.com/office/officeart/2011/layout/TabList"/>
    <dgm:cxn modelId="{B8FF8C02-89A2-4CEF-AF50-730D04C3EA17}" type="presParOf" srcId="{5B52745C-6E58-4261-A1E8-E9BFCD0420D5}" destId="{0D610E85-3E4B-429D-B0CF-1ADD3A2EA095}" srcOrd="4" destOrd="0" presId="urn:microsoft.com/office/officeart/2011/layout/TabList"/>
    <dgm:cxn modelId="{522B9C82-3BCD-426A-9D1C-5C1E82BC9165}" type="presParOf" srcId="{0D610E85-3E4B-429D-B0CF-1ADD3A2EA095}" destId="{FE856A2D-E366-4D64-B91A-2624BCE8795B}" srcOrd="0" destOrd="0" presId="urn:microsoft.com/office/officeart/2011/layout/TabList"/>
    <dgm:cxn modelId="{0F756055-4610-496A-891A-E0B0F1CD6497}" type="presParOf" srcId="{0D610E85-3E4B-429D-B0CF-1ADD3A2EA095}" destId="{1C2F4DAC-8AAE-4D2E-8327-0D66C9E5D836}" srcOrd="1" destOrd="0" presId="urn:microsoft.com/office/officeart/2011/layout/TabList"/>
    <dgm:cxn modelId="{6235C8F8-0AA8-46DC-A275-EEA7B8925B7E}" type="presParOf" srcId="{0D610E85-3E4B-429D-B0CF-1ADD3A2EA095}" destId="{F486C475-7C7E-44EF-BAA6-78729405D319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6C475-7C7E-44EF-BAA6-78729405D319}">
      <dsp:nvSpPr>
        <dsp:cNvPr id="0" name=""/>
        <dsp:cNvSpPr/>
      </dsp:nvSpPr>
      <dsp:spPr>
        <a:xfrm>
          <a:off x="-345246" y="2724635"/>
          <a:ext cx="8035636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32257-DD1C-4344-9E8F-7DA2370EFEED}">
      <dsp:nvSpPr>
        <dsp:cNvPr id="0" name=""/>
        <dsp:cNvSpPr/>
      </dsp:nvSpPr>
      <dsp:spPr>
        <a:xfrm>
          <a:off x="-345246" y="1801805"/>
          <a:ext cx="8035636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497331-E568-410C-85F8-77AE03D15863}">
      <dsp:nvSpPr>
        <dsp:cNvPr id="0" name=""/>
        <dsp:cNvSpPr/>
      </dsp:nvSpPr>
      <dsp:spPr>
        <a:xfrm>
          <a:off x="-345246" y="878976"/>
          <a:ext cx="8035636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55EDC-1064-4E11-8F7D-877DB4CE992A}">
      <dsp:nvSpPr>
        <dsp:cNvPr id="0" name=""/>
        <dsp:cNvSpPr/>
      </dsp:nvSpPr>
      <dsp:spPr>
        <a:xfrm>
          <a:off x="1053526" y="91"/>
          <a:ext cx="7327355" cy="878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Some tasks are </a:t>
          </a:r>
          <a:r>
            <a:rPr lang="en-GB" sz="2000" b="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too big</a:t>
          </a:r>
          <a:r>
            <a:rPr lang="en-GB" sz="2000" b="1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to be handled efficiently by only one computer, even if it is a very powerful one.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53526" y="91"/>
        <a:ext cx="7327355" cy="878884"/>
      </dsp:txXfrm>
    </dsp:sp>
    <dsp:sp modelId="{AF43BA71-A99A-4596-B8CE-86D8624440CD}">
      <dsp:nvSpPr>
        <dsp:cNvPr id="0" name=""/>
        <dsp:cNvSpPr/>
      </dsp:nvSpPr>
      <dsp:spPr>
        <a:xfrm>
          <a:off x="0" y="91"/>
          <a:ext cx="886057" cy="87888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 dirty="0" smtClean="0">
              <a:latin typeface="+mj-lt"/>
            </a:rPr>
            <a:t>1</a:t>
          </a:r>
          <a:endParaRPr lang="en-GB" sz="4000" kern="1200" dirty="0">
            <a:latin typeface="+mj-lt"/>
          </a:endParaRPr>
        </a:p>
      </dsp:txBody>
      <dsp:txXfrm>
        <a:off x="42911" y="43002"/>
        <a:ext cx="800235" cy="835973"/>
      </dsp:txXfrm>
    </dsp:sp>
    <dsp:sp modelId="{42287254-E195-4EF5-AA80-72C0731D252B}">
      <dsp:nvSpPr>
        <dsp:cNvPr id="0" name=""/>
        <dsp:cNvSpPr/>
      </dsp:nvSpPr>
      <dsp:spPr>
        <a:xfrm>
          <a:off x="1053526" y="922921"/>
          <a:ext cx="7327355" cy="878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A single computer is a </a:t>
          </a:r>
          <a:r>
            <a:rPr lang="en-GB" sz="2000" b="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risky</a:t>
          </a:r>
          <a:r>
            <a:rPr lang="en-GB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single point of failure.</a:t>
          </a:r>
        </a:p>
      </dsp:txBody>
      <dsp:txXfrm>
        <a:off x="1053526" y="922921"/>
        <a:ext cx="7327355" cy="878884"/>
      </dsp:txXfrm>
    </dsp:sp>
    <dsp:sp modelId="{DDF3BFA8-3FB7-4614-A9B0-3C2B171E056B}">
      <dsp:nvSpPr>
        <dsp:cNvPr id="0" name=""/>
        <dsp:cNvSpPr/>
      </dsp:nvSpPr>
      <dsp:spPr>
        <a:xfrm>
          <a:off x="0" y="922921"/>
          <a:ext cx="886057" cy="87888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 dirty="0" smtClean="0">
              <a:latin typeface="+mj-lt"/>
            </a:rPr>
            <a:t>2</a:t>
          </a:r>
        </a:p>
      </dsp:txBody>
      <dsp:txXfrm>
        <a:off x="42911" y="965832"/>
        <a:ext cx="800235" cy="835973"/>
      </dsp:txXfrm>
    </dsp:sp>
    <dsp:sp modelId="{FE856A2D-E366-4D64-B91A-2624BCE8795B}">
      <dsp:nvSpPr>
        <dsp:cNvPr id="0" name=""/>
        <dsp:cNvSpPr/>
      </dsp:nvSpPr>
      <dsp:spPr>
        <a:xfrm>
          <a:off x="1053526" y="1845750"/>
          <a:ext cx="7327355" cy="878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If you have a single computer, that machine will have to be accessed by all the users that need </a:t>
          </a:r>
          <a:r>
            <a:rPr lang="en-GB" sz="2000" b="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some of its services</a:t>
          </a:r>
          <a:endParaRPr lang="en-GB" sz="2000" b="0" kern="1200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53526" y="1845750"/>
        <a:ext cx="7327355" cy="878884"/>
      </dsp:txXfrm>
    </dsp:sp>
    <dsp:sp modelId="{1C2F4DAC-8AAE-4D2E-8327-0D66C9E5D836}">
      <dsp:nvSpPr>
        <dsp:cNvPr id="0" name=""/>
        <dsp:cNvSpPr/>
      </dsp:nvSpPr>
      <dsp:spPr>
        <a:xfrm>
          <a:off x="0" y="1845750"/>
          <a:ext cx="886057" cy="87888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 dirty="0" smtClean="0">
              <a:latin typeface="+mj-lt"/>
            </a:rPr>
            <a:t>3</a:t>
          </a:r>
          <a:endParaRPr lang="en-GB" sz="4000" kern="1200" dirty="0">
            <a:latin typeface="+mj-lt"/>
          </a:endParaRPr>
        </a:p>
      </dsp:txBody>
      <dsp:txXfrm>
        <a:off x="42911" y="1888661"/>
        <a:ext cx="800235" cy="835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284AFBBD-4CF4-4227-A05A-4D06EDDB34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2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7A3B32D7-004C-4570-B2F4-F4B4DD66CF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56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0246-C91D-4642-802C-56B743FE0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D6D3-2ADB-4E8B-90B5-55806F594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9EF5-D952-40D0-8E86-43939A9CA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ECEF-3563-4F42-B0F5-ECA601128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403D-8139-4303-8C0F-EB0E9AB041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129D-800F-4033-B4B4-BA3897FC00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0918-E441-4FCD-90A9-04578C7F58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1F4-B82C-4456-9871-6F467AE9DA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AC30-B7C8-4210-8265-20C00A6679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4ED8-87AE-4228-A355-42099F7AA8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73AA574-2C8A-4DBF-9D38-A2858C86E4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EAF9E3-7B88-4377-8B44-FC753C80FAF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904025"/>
            <a:ext cx="1524000" cy="762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457200" y="6019694"/>
            <a:ext cx="230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 err="1" smtClean="0">
                <a:latin typeface="+mj-lt"/>
              </a:rPr>
              <a:t>Vasugi</a:t>
            </a:r>
            <a:r>
              <a:rPr lang="en-US" sz="1800" b="1" dirty="0" smtClean="0">
                <a:latin typeface="+mj-lt"/>
              </a:rPr>
              <a:t> </a:t>
            </a:r>
            <a:r>
              <a:rPr lang="en-US" sz="1800" b="1" dirty="0" err="1" smtClean="0">
                <a:latin typeface="+mj-lt"/>
              </a:rPr>
              <a:t>Rajoo</a:t>
            </a:r>
            <a:endParaRPr lang="en-US" sz="1800" b="1" dirty="0" smtClean="0">
              <a:latin typeface="+mj-lt"/>
            </a:endParaRPr>
          </a:p>
          <a:p>
            <a:pPr algn="r"/>
            <a:r>
              <a:rPr lang="en-US" sz="1800" b="1" dirty="0" smtClean="0">
                <a:latin typeface="+mj-lt"/>
              </a:rPr>
              <a:t>03 June 2015</a:t>
            </a:r>
            <a:endParaRPr lang="en-US" sz="1800" b="1" dirty="0" smtClean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6309" y="2480608"/>
            <a:ext cx="74093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Introduction to Database Concepts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159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4572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How does SQL Looks Like?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2192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{what you want}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{where}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{to create the data cube(s)}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{to sort the data}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GROUP BY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{group by the categories}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{new data}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{new value}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{old value}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4572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Row-Oriented DBMS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:\Users\gilbert.ooi\Desktop\Untitled-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562" y="1878450"/>
            <a:ext cx="9279124" cy="30801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765783" y="5253335"/>
            <a:ext cx="5612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 data are kept in row-oriented fashion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5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6309" y="2480608"/>
            <a:ext cx="74093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From Database to </a:t>
            </a:r>
          </a:p>
          <a:p>
            <a:pPr algn="r"/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Big Data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050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4572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Flashback (Big Data)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4478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4Vs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Variety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Veracity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:\Users\user\Desktop\workshop\4V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240" y="1371600"/>
            <a:ext cx="5867400" cy="530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22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4572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To Big Data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4478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facilitates Big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Analytical (Velocity)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Storage (Volume)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Structured and Unstructured Data (Variety)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Authentication of Data (Veracity)</a:t>
            </a:r>
          </a:p>
        </p:txBody>
      </p:sp>
    </p:spTree>
    <p:extLst>
      <p:ext uri="{BB962C8B-B14F-4D97-AF65-F5344CB8AC3E}">
        <p14:creationId xmlns:p14="http://schemas.microsoft.com/office/powerpoint/2010/main" val="81529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572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To Big Data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4478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data to facilitate Big Data, you need these: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Mining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Online Transaction Processing (OLTP)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Online Analytical Processing (OLAP)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C.A.P Theorem</a:t>
            </a:r>
          </a:p>
        </p:txBody>
      </p:sp>
    </p:spTree>
    <p:extLst>
      <p:ext uri="{BB962C8B-B14F-4D97-AF65-F5344CB8AC3E}">
        <p14:creationId xmlns:p14="http://schemas.microsoft.com/office/powerpoint/2010/main" val="259347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572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Data Mining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6764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manipulation of data in multi-dimension such 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SLICE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ROLL 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DRILL DOWN</a:t>
            </a:r>
          </a:p>
        </p:txBody>
      </p:sp>
      <p:pic>
        <p:nvPicPr>
          <p:cNvPr id="5" name="Picture 2" descr="http://blog.softwareadvice.com/wp-content/uploads/2011/11/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514600"/>
            <a:ext cx="4893527" cy="378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2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572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Data Mining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6764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Advance Visualization</a:t>
            </a:r>
          </a:p>
        </p:txBody>
      </p:sp>
      <p:pic>
        <p:nvPicPr>
          <p:cNvPr id="7172" name="Picture 4" descr="https://y2socialcomputing.files.wordpress.com/2012/06/social-media-visual-last-blog-post-what-happens-in-an-internet-minute-infograph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61288"/>
            <a:ext cx="8077200" cy="583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13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572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Online Transaction Processing (OLTP)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905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Remember SQL?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INSERT, UPDATE, 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transaction purpose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Bank transactions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ystem logs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Facebook user status</a:t>
            </a:r>
          </a:p>
        </p:txBody>
      </p:sp>
    </p:spTree>
    <p:extLst>
      <p:ext uri="{BB962C8B-B14F-4D97-AF65-F5344CB8AC3E}">
        <p14:creationId xmlns:p14="http://schemas.microsoft.com/office/powerpoint/2010/main" val="416337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572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Online Analytical Processing (OLAP)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905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Remember SQL?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SELECT, JOIN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 that asked for aggregated functions: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Count, Sum, Minimum, Maximum, Average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analytical purpose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many users login into Facebook every minute?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many male users are still single?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many students are playing Clash of Clans?</a:t>
            </a:r>
          </a:p>
        </p:txBody>
      </p:sp>
    </p:spTree>
    <p:extLst>
      <p:ext uri="{BB962C8B-B14F-4D97-AF65-F5344CB8AC3E}">
        <p14:creationId xmlns:p14="http://schemas.microsoft.com/office/powerpoint/2010/main" val="139899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04088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Introducing the Database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581400"/>
          </a:xfrm>
        </p:spPr>
        <p:txBody>
          <a:bodyPr>
            <a:noAutofit/>
          </a:bodyPr>
          <a:lstStyle/>
          <a:p>
            <a:pPr marL="0" indent="0" algn="just">
              <a:buClrTx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Information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constitute building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are produced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 processing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blocks of data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timely and relevant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 the key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effective decision making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17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572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C.A.P Theorem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905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Nodes (computers that provide services.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processing power, storage, memory)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 – Consistency (All nodes have the same data at all times)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Availability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guarantee that every request receives a response about whether it succeeded 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failed)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Partition Tolerance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continues to operate despite arbitrary message loss or failure of part of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49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6309" y="2480608"/>
            <a:ext cx="74093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Many Computers Work As One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482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830997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Distributed system is a </a:t>
            </a:r>
            <a:r>
              <a:rPr lang="en-GB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teamwork</a:t>
            </a:r>
            <a:r>
              <a:rPr lang="en-GB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between computers and the software that runs on them.</a:t>
            </a:r>
          </a:p>
        </p:txBody>
      </p:sp>
      <p:pic>
        <p:nvPicPr>
          <p:cNvPr id="5122" name="Picture 2" descr="C:\Users\gilbert.ooi\Desktop\team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793" y="2438400"/>
            <a:ext cx="6348413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4572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Distributed System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31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5963528"/>
              </p:ext>
            </p:extLst>
          </p:nvPr>
        </p:nvGraphicFramePr>
        <p:xfrm>
          <a:off x="727364" y="2075873"/>
          <a:ext cx="8035636" cy="2724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457200" y="4572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Distributed System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79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gilbert.ooi\Desktop\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2438400"/>
            <a:ext cx="405130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5300" y="13716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istributed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ystem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needs to be well designed in order to handle Big Data and also adapt as the need arises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00" y="5599093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No alternatives, however: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Big Data is, in fact, too big for a single computer!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572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Distributed System and Big Data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1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4572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Parallel Processing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1905506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Parallel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processing involves taking a large chunk of data,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it into several smaller tasks, and then working on each of those smaller tasks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simultaneously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 of this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divide-and-conquer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approach is to complete the larger task in less time than it would have taken to do it in one large chunk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75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C:\Users\gilbert.ooi\Desktop\sequent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93" y="2679700"/>
            <a:ext cx="6805613" cy="151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4572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Sequential Processing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9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C:\Users\gilbert.ooi\Desktop\parall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93" y="1447800"/>
            <a:ext cx="6805613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4572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Parallel Processing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6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75766"/>
            <a:ext cx="8991600" cy="5529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4572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Hadoop with Parallel Processing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16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gilbert.ooi\Desktop\se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37084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gilbert.ooi\Desktop\soci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507" y="2692400"/>
            <a:ext cx="25400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4572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You and Cloud Computing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07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34" y="2209800"/>
            <a:ext cx="8229600" cy="2636520"/>
          </a:xfrm>
        </p:spPr>
        <p:txBody>
          <a:bodyPr>
            <a:normAutofit/>
          </a:bodyPr>
          <a:lstStyle/>
          <a:p>
            <a:pPr marL="692150" indent="-457200" algn="just"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Manages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atabase structures</a:t>
            </a:r>
          </a:p>
          <a:p>
            <a:pPr marL="692150" indent="-457200" algn="just">
              <a:buClrTx/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2150" indent="-457200" algn="just"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access to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692150" indent="-457200" algn="just">
              <a:buClrTx/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2150" indent="-457200" algn="just"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query language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572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Management System (DBMS)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8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AutoShape 9" descr="data:image/jpg;base64,/9j/4AAQSkZJRgABAQAAAQABAAD/2wCEAAkGBhQSEBUUExQWFRQVFxQZFxcXFBUaFhsXFRYWFBQUGBUcHCYfGBokHRUXIC8hIycpLC0sFR4xNTAqNSYrLCkBCQoKDgwOGg8PGSwkHyUsLCwpNiwsLS0vLDAsKSksLCoqLzUpLCw1LCksKSksLC0sLCwpLSksLCksKSksKSksLP/AABEIAKIAogMBIgACEQEDEQH/xAAcAAABBAMBAAAAAAAAAAAAAAAFAAQGBwEDCAL/xABOEAABAgMEAw0DCAYIBwEAAAABAgMABBEFBhIhMUFRBxMWIlRhcXSBkZSz0jI1oRRScpKxwdHwIzNCYoKiJTRTY2Rzk8IIQ4OEo7LhFf/EABsBAQACAwEBAAAAAAAAAAAAAAABAwQFBgIH/8QALhEAAgIBAwIEBQMFAAAAAAAAAAECAxEEBSESMUFRYaETcYGR8AYiMhSxwdHh/9oADAMBAAIRAxEAPwCwbpXSk1yEqpUpLqUqXlypRl2SSS0gkklNSSYL8C5Hkcr4Zn0wrl+7ZPq0t5KIMwAG4FyPI5XwzPphcC5Hkcr4Zn0wZhQAG4FyPI5XwzPpjHAyR5HK+GZ9MGVKpDV2c+b3wAwNzZHkcr4Zn0x54ISHIpY/9sz6YfJdJ/GPYZUdJiSMgzghI8ilfDs+iM8DZHkcp4Zn0wVDAEYKgIYANFy5Hkcr4Zn0wuBcjyKV8Mz6YJpfEbwqIAG4GyPIpbwzPphC5kjyOV8Mz6YMxqWsA7IEgzgXI8jlfDM+mFwLkeRyvhmfTBJMxt0bR98bgqAA/AuR5HK+GZ9MLgXI8jlfDM+mDMKAA3AuR5HK+GZ9MYNzJHkcr4Zn0wajCtEAcoXtk20WhNpShKUpmJgABIAADqgAAMgANUZjZfP3lOdamfNXCgDpK5fu2T6tLeSiDMBrl+7ZPq0t5KIMwAo1vPhIhPvBIgWSVqiUge3Hyow4Yk9ZjYxLBIgZeK9LMm3jdVSvspGaldA+/RBtI9QhKySjBZbC5oIDWve+WlsnXkpPza1V9UZxU94t0qZmCQ2Sy3sSeOfpL/CIkpVTU6Tp298UO7yOm0v6elJdV8sei7lszu7BLg0Q26vnOFI+JJgUvdiVqlk053T9yYrqHLVmuqFUtOKHM2sjvAiv4smbaOzaGtfuX3ZPG92FWuWFOZ01+KImlg38afbSooWio10PxEUc9Z7qBVTTiRtUhQHeREhu1awQ2Ek5iuvnMeozl4lGq2jSyhmpc+jLqathpxQCHEk58WvG+qc42Oqzii7xWhiUgpNClVQQSCMqZEaIKWLumPsEJeq83zkb4OhX7XbF3X5mpt2G3o66nn08S2FZaIy1N0P3auzYYYWRbTU03vjKwoaxoUDsUnSDDp1uPawzn5xlCXTJYYVZfChURsiOtzCm1VHdB2XmAtNREEG2MK0RmMK0QByrfP3lOdamfNXChXz95TnWpnzVwoA6SuX7tk+rS3kogwpVBWA1zPdsn1aW8lEPLQe1QA2mHStUP5ZgJEaJFjWYZ3ovEiTl1OrzpklOtSj7KR+dUS3hHqEJWSUIrLYNvtfZEk3Qcd5VcCNX01c32xSNpWm5MOFx1ZWs6z9gGocwhWnaS5h1TrhqtZqebYkbANAgndS6jk67hTxW0/rHNg+aNqjqEYcpObwjvdHo6dup+JZ38X/hA+yrHdmXN7ZQVq5tAG1R0AdMWPYW5K2mippe+K+YiqUDRkVaVfCJnY9jNSrQbZThA0n9pR+co6zD2LoVJcs57W75ba3Gn9sfdjKQsOXY/VMto5wkV7VHOH+KPMKkXYSNFKcpvMnkyVQOtC70s/XfWW1E68ICvrChgjSMQwhCcoPMW0V3b+5QCCqVcIIz3twkjsXpHb3xXVoyDjLhbdQULGkH7QdY5xHRMV9upW9L4Pk+AOP5EK1tDbXTU/N74psikjp9p3XUzsVMl1L3XqV1ZFsOyzocaVhUNPzVD5qhrEXRde9Dc61iTxVppjRXQdo2pO2KKh/YdsrlX0utnNOkalJ1oPMf/sVQm4s3O57bDVwzHia7Pz9GXxMsVEN5CdLa6HQdP4xtsm1UTLCHkHirG3QR7STzgwLnJ9lS8KHW1LzJQlxBVQaSUg1GmMtcnz+UXBuL7omaVVEI6IE2BP404TpGjogsdEQQcq3z95TnWpnzVwoV8/eU51qZ81cKAOkLmqpZsn1aW8lEbV8ZXTDa6x/oyTG2Wlh/4UQ+UON0RKINpdoKRS26XeEzE0W0n9GzVI2Ff7aufZ2RZ95LV+Tyrr2tCDh+keKn4kRQSlEmpzJqSec6TFF0vA6j9PaVSnK+XhwvmOrJstcw8hpsVUs05gNajzAZxfVi2M3KsJZbGSRmdajrUdpMQrclsPC2uZUM11QjmSDxz2mg7DFhKWAKqIA2kgDvMTVDCyY++a122/Bj/GPu/wDhmPQRAR6+8ghYQZtkrNaJQ4FnKpIoitO2InP7v0gj9U2+8doQlCe9Rr8IuOfwWUER63uKOtH/AIi3j+olG0c7jilnpwpCR8Ykm5DumTFozD7MyUYghK28CAigBKVjWTpSczqMMjBZxagXat4pWWyfmGWjStFuJCqHQQiuI90c3Sl8Jli00OOzDzgYmeMFurIKUuFKxhJp7NYmO7JINvWohwLSoBhsKSDU4gpwgK2ApUkxEpJLLMjT6aeosVda5Jpe7dIabZSJRYccdSFBafZQlWhWf7R1DVpMVnZdmOzb4bQCtxZqSa7eMtR2DSTAx55KE1JoB+chG64F6lM2tLuK4ralb0oasD3Eqf4ik9kY+HY8nV2Tp2inohzY/wA59Dxbl5Fy++yO8MVbdUFOkLU6VIUQFA4gEimqmuAkvbyq8cCnNWo+OcSTdms3erYeOgOhtwfxJwq/mQqGF4rmiXkZOcbWVtzSaKBAqh0CqkgjSnJQ28XXFvQjnI7jqYy6lN98gm0nlb4RiUUGikjEcOY0hOjSDBzc7mQ3abGgBwqbP/UQQP5gmI2s1Qg6xiSezjJ+0jsi4dz28FnMyDO+lluYBWk1bBdJxnAqoSSKgpFa6o9pcGNfLrsc/Pn7kys6aLbo6YmgVUV5oglopwuViXWRMY2RzCndEspOY75+8pzrUz5q4UK+fvKc61M+auFEA6Kul7vkh/hpfyUQ9mHkoClKISkAlROQAGZJOoAQzub/AFGT6rLeSiAG7BMlux5jDkVb2jsWtIUO7LtiUQQC++67LzTZl2kOYMaTvppRQTXQitaEkadkQu1Z/ekintGtOzSYjbMspdcIKqCppDy2XsSkZ/8ALSe01J+P2RVKKckbvSa6yjSTguO2H8+5K7obrs1JrQhwh6WGRbKUgpTWpLagKgipyORgpu7FLr0nMtrxNPy5KTU4ThXWtNRo4mvREXtm4T0vZ0tPFQU3MaUgEFvFUt1OuoB6O2NblpF6yEtKNTKTFUczUyhQUOgONj/Uiw0zbbywNZU3vUw058xxtVPorBP2QrSkC064ihwocWgKoaHCogZ9ArFl7it5ZGVbmflqmUHE0ptTiApZBSoLCThJoClOQ2xN92VtE3YXyhkhSErZeSoClUKOAqoc/wBvpgQUrc64szaS1CXQChBQHFFaUhIVWmnM1AOgaod7m9pKkrZl8fFo6WXAdW+HejXoUQeyJT/w72hhn32v7RkKHS2sfcowy3SLtIRbL60qGBRQ5hScw4oVWk00cYYv4hEOSXLMjT6eeosVdaywDa9hn/8AQmisUSJh+idZ/SKPYIcTEwEgqUcvj0RvAU4sCuJbiqZnNS1HIVOkk/bAGbtLfpZQwgFDyFA5VwLQpBBPSlJ7TGOk7H6HV2WU7RT0Q5sf59vIN3jbbXY8k+lNFrmJpKzpJw0wD6oGXOYj9oSGFmWdGh1tYr++y6ts/wAu9ntg5NZ3eY/dtB8d7CD98OTZ2+3dS6KYpedcHPgebbr2YqRkpY7HIW2ytk5zeWx/uoTHyqVsye1usKaWf7xpWY7yuA09ewOWPLyGE4mnnF4qCmBWIpAOs1WrsAj3KzW+2K6yfalZlp5On2HwWnOwKA7VQEYkCppxYr+jKMX0VkpxfWAHaIkrPCGDvBP74p3UP2iPbKCRQVrqpDuXVjYUjWkd+tP2RJ9yu32pWaWp9QQ2tpQxEE8YKCkgUBOecQjM1VcYRrlF5Tj7+JZbj2+S7LhBBU22SDpBKRUUiSXWeq2odERgXiZnG1LYUpSUrwkqSUmtArQdVDB26K/aH7v4x6MM59vn7ynOtTPmrhQr5+8pzrUz5q4UQDoy5n9Qk+qy3kogTur2YXrJmUpFSlIcA/y1BZ+APdBi5o/o+T6rL+SiDD7QIz/PNSAOObKn96Wa+yqleamg/GNlvUxpUMwpIIOrSfxiXbqG5uuRdLzSSqVWrinTvaif1atg+arQYganCUAHQkmnQrV3iPDjzkzFqpPTuiXbOV6ef3L9lJMTt0AnKqJdRH0pZZV30RTtiirMJIdQKnG0o052yHa9gQqLs3BbXS9Z8xJrp+jUo0J0tvpIOWwKCvrCKfuW3in5dvU6vej0PpUyT3Lj0YYGjoS5Y+W3VcZIJUhqZapTPEjEtqn8kU3cOYDNqShcAID6ELCgCOOd6VUHZir2Rfd/r+plEmXl8O/EUUQBhbB5tGLYNWk7IiTwsmRp9PZqLFXWuSirlTT0s8JlpWBWBaQaVqFpwk05tI5xBB940W4ok04y1Zk5mlSecnXtjW66lCak0A/IFIvSQ3PWE2a7Lp4yphohTpGZUpNUEbADQgc0Y+HY/Q6uyynaKeiHNj/Pt5HOshbBM5LuHJLbzSgOhxJqeeN9+7F+SWlMsAYUBwlA1YF/pEfBUBVtKQspUKKQohQ2KSaKHeDFqbu1lVdlJtIyfZCFH95AxpPSUrP1RGSklwjkLLJWyc5vLZEkqxWCU/MtAH/Ul6f7IjqCaUqaaaVyrtporlEks5vFYsyAKlM5KHLP2mnhE43F7qIcL5m5TEAGy2p5k0rxgoIKhTYctkSVlbWRMYd8RWgeaW2eniut/wA7aO+DVwkoW+8y5kh+VmEHmKU78hXSC3WJVPbis0uceLe9NsFxZbUpeeAmoAQkaq07Iza25gLOlzMLmipwHClKG6JJcBQRiUSfZKtUH2LaK3bbGteLSK3lVlDmeWo9semUUygoqVSTUgEnb+EXHud2ShqQbXgSFuYl4sKcVCSE8aldA+MDaa/brNLXmcljLwvmQXc4Q4hEwlba0pVvSklSFBJIxJNCRQ5ERad0U5q+j+MDredrQQYum1RKz0D4RL7GmOd75+8pzrUz5q4UK+fvKc61M+auFEA6Puf7tkz/AIaW8lAg3AW5qa2bJ9WlvJRBdpWXONPZEArDdJvaluXm5R5orUsFLahTDRVFJKtYKebTSKHkJXGtSNqVd4oR8RF8bq91X33MbLKnAUgHBQkEZaK10UitnLiTMm2H328AcJSE1BUmmYxgezi1dERN4jkzdBSrtRCEuzZDrPtR+VWosuLaWUqQopNCUq9pJ/PPEh3KLPL1sSooSG176rmDSSoH6wSI1T1kJdNfZVtGvpES+707LWbKYpQqcnX04VuLSBvSQakJSMszQg1z16KR4ViwZt2y6mFijFZTfD/2Ru8N3i1as1U0SiYWpFNJqrfE02AV+EEbMsx6bfwNgrcWSSTzmpWtWoZwrMsx2bfCGwVuLJJJ6c1rOzni8bp3VakWsKM1qpvizpUfuSNQjxhzZuLLKdop6Ic2P8y/Qpi9W5JPmaLTDSnmglBDhUhCMSkjfPaUNCqjbSkXvdqWdbk5dDwAdQ02lYBqMSUhJz16IIBcewYvSwjkbLZWyc5vLZWtqbhcrMTbr63XUpdUV722EJAKvaoog6TU6BpiZzd1Zd5hph9sPNs4MIczzQnCCdFTSC9YwTArGVnWKxLpwssttJrUhCEpqRoOQzOcOlGEVR4MSQYJipd1e399fTLpPFZzX/mKGjsHxUYnF9b1JkmCQQXl1DaefWsj5oijXnipRUokqUSSTpJJqSYHUbBoXKf9RNcLt8/M9SUkp51DaRVS1BI7TSvZp7IvtDIaaS2n2UJCR0JFPuivty675KlTSxxU1S1XWo5LUBzDKvOYnVpzGFJgijf9WrblVHtHv8wDaDmJ2myJjYEvhYG01MQ2zWC450n4a4sJDdEgbBBnPnLF8/eU51qZ81cKFfP3lOdamfNXCiAdI3M92yfVpbyUQRfJScWo6YH3L92yfVpbyUQXWioodcAN3VVz1QNtay0TDKmnBVCh2g6lDYRth2DgJSrRqMYWKRPcRk4yUo90c/2/YTko+ppwaM0q1KTqUPzkYGmL7vHdxqdZwOZEZoWPaSdo2g6xFMW/d16TcwOpyNcKx7CgNYO3m0iMWcMM+gbXukNVFRnxNe/qiz9zNyU+T4WD+moC7i/WE+jZSJqDHNcvMKQoKQopUMwpJII7RE8sHdadQAmZRvoy46aBfaNCvhFsJYWDUblst0pu2p9WfPuW2lUewuItZ26FJOj9cEHLJwFJ7zxT3waathlXsvNnocT+MW5Ocnpra3iUWvoEMcYJge7bLCfaeaHS4n8YDWjujyTQyd3w7G0lX83s/GHAr011jxCDf0JREcvXfZmSSRULeI4rYOeegrP7IiC2/urPOgpl07yn52SnD0HQn7YgzrpUSpRKlHSSSSTtJ1wOh0OwTk1PUcLy8fqOrYtdyZdU66rEpXcBqSkagIc3Yu4ucfCE5IFC4vUlNf8A2OgCM3duw9OLogUQPbcI4qfUrmEXDZNktSjIbaFAPaUfaUrWpRgbPcdxr0lfwaf5f2N7LCGWkttjChAAA5hEetabxqwiHlr2nQUGmGdkWYp1dNpqTsGyJ7HCtuTyw7dSzqDfCOZP3mJIrRHhhkJSEjQI9nRHkHKt8/eU51qZ81cKFfP3lOdamfNXCgDpK5fu2T6tLeSiDMBrl+7ZPq0t5KIMwBpmZcLFNeowNLpTxVaR+e6DEaJqUCxQ6dR1wAPQuNU9Zzb6C26gLQdIUO4jYecR4ebU2aK7DqP4R7RMRPcJuLynhlcXg3KVpJXKqxp/s1EBY5go5K7aGINNyS2lYXEKQoalAj7dMdDhyNM1KIcTRxCVjYpII+MeOjyOi0u/3VrptXUvc54EZpFzze59JLz3rAf7tak/DMfCBrm5TLE5OPDtQf8AaIlI3MN/0sl+7K+hVQEZrFrM7lMqPaceVzVQP9sE5O4ci3nvIWdrilK+By+EeiJ/qDSx/im/oU/IWc6+rC0hTijqSK950DtidWBuWGoXNqAH9kg5nmUvV0DviwGyhtOFCUpTsSAB3CGk1aYTrgaXV79daumtdK9ze02hpAQ2kIQnQlIoB2QJtO1qZCGU3aylmiYzZljrdVl2nV2RPY59tt5Zpk5Nbq9pPwieWXZoZRQadZ54xZtlJZTQadZ1w+iGwKMK0RmMK0RAOVb5+8pzrUz5q4UK+fvKc61M+auFAHSVy/dsn1aW8lEGYC3LP9GyfVpbyUQZxQBmFGMULFAGFtgihFRAqZscjNs/wn7jBbFCqIAjLjhQaKBT06O+M/LYka0A6aGGD1iNK0cU8xicgDqtMCNarYTD567WxzvAhou6q/nJ/PbE8A0Kt1MNnbf2Aw9F0VbU/nthw1dEa1jsEMoEfctJxWjKPDFnrdOtX2d8TKXu40nTxjzwSaaSnQAIjII7Zt1Nbmj5oiRsS6UCiRQR7rCxRAM0hRjFCxQBmMK0QsUYUrKAOVr5+8pzrUz5q4UK+fvKc61M+auMQBrk72zqGkJTNzKUpSkACYdAAAoAAFZAAaI28M57ls14l71QoUALhnPctmvEveqFwznuWzXiXvVChQAuGc9y2a8S96oXDOe5bNeJe9UKFAC4Zz3LZrxL3qhcM57ls14l71QoUALhnPctmvEveqFwznuWzXiXvVChRIFwznuWzXiXvVC4Zz3LZrxL3qhQoAXDOe5bNeJe9ULhnPctmvEveqFCiALhnPctmvEveqFwznuWzXiXvVChQAuGc9y2a8S96oXDOe5bNeJe9UKFAC4Zz3LZrxL3qhcM57ls14l71RiFAEXnJ1xTi1KWtSlKUVKKiSSSSSSTUknXChQo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MY"/>
          </a:p>
        </p:txBody>
      </p:sp>
      <p:sp>
        <p:nvSpPr>
          <p:cNvPr id="33" name="TextBox 32"/>
          <p:cNvSpPr txBox="1"/>
          <p:nvPr/>
        </p:nvSpPr>
        <p:spPr>
          <a:xfrm>
            <a:off x="533400" y="1674673"/>
            <a:ext cx="815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computing is a colloquial expression used to describe a variety of different types of computing concepts that involve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large number of computers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are connected through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real-time communication network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(typically the Internet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Mariana Carroll, Paula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Kotzé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Alta van der </a:t>
            </a:r>
            <a:r>
              <a:rPr lang="es-E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Merwe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(2012)</a:t>
            </a:r>
          </a:p>
          <a:p>
            <a:pPr algn="r"/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Securing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Virtual and Cloud Environments. In: Cloud Computing and 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Services Science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, Service Science: Research and Innovations in the Service Economy</a:t>
            </a:r>
            <a:endParaRPr lang="en-US" sz="1800" i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572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Cloud Computing?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49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/>
        </p:nvSpPr>
        <p:spPr>
          <a:xfrm>
            <a:off x="5654824" y="3282764"/>
            <a:ext cx="1584176" cy="64807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14344" name="AutoShape 9" descr="data:image/jpg;base64,/9j/4AAQSkZJRgABAQAAAQABAAD/2wCEAAkGBhQSEBUUExQWFRQVFxQZFxcXFBUaFhsXFRYWFBQUGBUcHCYfGBokHRUXIC8hIycpLC0sFR4xNTAqNSYrLCkBCQoKDgwOGg8PGSwkHyUsLCwpNiwsLS0vLDAsKSksLCoqLzUpLCw1LCksKSksLC0sLCwpLSksLCksKSksKSksLP/AABEIAKIAogMBIgACEQEDEQH/xAAcAAABBAMBAAAAAAAAAAAAAAAFAAQGBwEDCAL/xABOEAABAgMEAw0DCAYIBwEAAAABAgMABBEFBhIhMUFRBxMWIlRhcXSBkZSz0jI1oRRScpKxwdHwIzNCYoKiJTRTY2Rzk8IIQ4OEo7LhFf/EABsBAQACAwEBAAAAAAAAAAAAAAABAwQFBgIH/8QALhEAAgIBAwIEBQMFAAAAAAAAAAECAxEEBSESMUFRYaETcYGR8AYiMhSxwdHh/9oADAMBAAIRAxEAPwCwbpXSk1yEqpUpLqUqXlypRl2SSS0gkklNSSYL8C5Hkcr4Zn0wrl+7ZPq0t5KIMwAG4FyPI5XwzPphcC5Hkcr4Zn0wZhQAG4FyPI5XwzPpjHAyR5HK+GZ9MGVKpDV2c+b3wAwNzZHkcr4Zn0x54ISHIpY/9sz6YfJdJ/GPYZUdJiSMgzghI8ilfDs+iM8DZHkcp4Zn0wVDAEYKgIYANFy5Hkcr4Zn0wuBcjyKV8Mz6YJpfEbwqIAG4GyPIpbwzPphC5kjyOV8Mz6YMxqWsA7IEgzgXI8jlfDM+mFwLkeRyvhmfTBJMxt0bR98bgqAA/AuR5HK+GZ9MLgXI8jlfDM+mDMKAA3AuR5HK+GZ9MYNzJHkcr4Zn0wajCtEAcoXtk20WhNpShKUpmJgABIAADqgAAMgANUZjZfP3lOdamfNXCgDpK5fu2T6tLeSiDMBrl+7ZPq0t5KIMwAo1vPhIhPvBIgWSVqiUge3Hyow4Yk9ZjYxLBIgZeK9LMm3jdVSvspGaldA+/RBtI9QhKySjBZbC5oIDWve+WlsnXkpPza1V9UZxU94t0qZmCQ2Sy3sSeOfpL/CIkpVTU6Tp298UO7yOm0v6elJdV8sei7lszu7BLg0Q26vnOFI+JJgUvdiVqlk053T9yYrqHLVmuqFUtOKHM2sjvAiv4smbaOzaGtfuX3ZPG92FWuWFOZ01+KImlg38afbSooWio10PxEUc9Z7qBVTTiRtUhQHeREhu1awQ2Ek5iuvnMeozl4lGq2jSyhmpc+jLqathpxQCHEk58WvG+qc42Oqzii7xWhiUgpNClVQQSCMqZEaIKWLumPsEJeq83zkb4OhX7XbF3X5mpt2G3o66nn08S2FZaIy1N0P3auzYYYWRbTU03vjKwoaxoUDsUnSDDp1uPawzn5xlCXTJYYVZfChURsiOtzCm1VHdB2XmAtNREEG2MK0RmMK0QByrfP3lOdamfNXChXz95TnWpnzVwoA6SuX7tk+rS3kogwpVBWA1zPdsn1aW8lEPLQe1QA2mHStUP5ZgJEaJFjWYZ3ovEiTl1OrzpklOtSj7KR+dUS3hHqEJWSUIrLYNvtfZEk3Qcd5VcCNX01c32xSNpWm5MOFx1ZWs6z9gGocwhWnaS5h1TrhqtZqebYkbANAgndS6jk67hTxW0/rHNg+aNqjqEYcpObwjvdHo6dup+JZ38X/hA+yrHdmXN7ZQVq5tAG1R0AdMWPYW5K2mippe+K+YiqUDRkVaVfCJnY9jNSrQbZThA0n9pR+co6zD2LoVJcs57W75ba3Gn9sfdjKQsOXY/VMto5wkV7VHOH+KPMKkXYSNFKcpvMnkyVQOtC70s/XfWW1E68ICvrChgjSMQwhCcoPMW0V3b+5QCCqVcIIz3twkjsXpHb3xXVoyDjLhbdQULGkH7QdY5xHRMV9upW9L4Pk+AOP5EK1tDbXTU/N74psikjp9p3XUzsVMl1L3XqV1ZFsOyzocaVhUNPzVD5qhrEXRde9Dc61iTxVppjRXQdo2pO2KKh/YdsrlX0utnNOkalJ1oPMf/sVQm4s3O57bDVwzHia7Pz9GXxMsVEN5CdLa6HQdP4xtsm1UTLCHkHirG3QR7STzgwLnJ9lS8KHW1LzJQlxBVQaSUg1GmMtcnz+UXBuL7omaVVEI6IE2BP404TpGjogsdEQQcq3z95TnWpnzVwoV8/eU51qZ81cKAOkLmqpZsn1aW8lEbV8ZXTDa6x/oyTG2Wlh/4UQ+UON0RKINpdoKRS26XeEzE0W0n9GzVI2Ff7aufZ2RZ95LV+Tyrr2tCDh+keKn4kRQSlEmpzJqSec6TFF0vA6j9PaVSnK+XhwvmOrJstcw8hpsVUs05gNajzAZxfVi2M3KsJZbGSRmdajrUdpMQrclsPC2uZUM11QjmSDxz2mg7DFhKWAKqIA2kgDvMTVDCyY++a122/Bj/GPu/wDhmPQRAR6+8ghYQZtkrNaJQ4FnKpIoitO2InP7v0gj9U2+8doQlCe9Rr8IuOfwWUER63uKOtH/AIi3j+olG0c7jilnpwpCR8Ykm5DumTFozD7MyUYghK28CAigBKVjWTpSczqMMjBZxagXat4pWWyfmGWjStFuJCqHQQiuI90c3Sl8Jli00OOzDzgYmeMFurIKUuFKxhJp7NYmO7JINvWohwLSoBhsKSDU4gpwgK2ApUkxEpJLLMjT6aeosVda5Jpe7dIabZSJRYccdSFBafZQlWhWf7R1DVpMVnZdmOzb4bQCtxZqSa7eMtR2DSTAx55KE1JoB+chG64F6lM2tLuK4ralb0oasD3Eqf4ik9kY+HY8nV2Tp2inohzY/wA59Dxbl5Fy++yO8MVbdUFOkLU6VIUQFA4gEimqmuAkvbyq8cCnNWo+OcSTdms3erYeOgOhtwfxJwq/mQqGF4rmiXkZOcbWVtzSaKBAqh0CqkgjSnJQ28XXFvQjnI7jqYy6lN98gm0nlb4RiUUGikjEcOY0hOjSDBzc7mQ3abGgBwqbP/UQQP5gmI2s1Qg6xiSezjJ+0jsi4dz28FnMyDO+lluYBWk1bBdJxnAqoSSKgpFa6o9pcGNfLrsc/Pn7kys6aLbo6YmgVUV5oglopwuViXWRMY2RzCndEspOY75+8pzrUz5q4UK+fvKc61M+auFEA6Kul7vkh/hpfyUQ9mHkoClKISkAlROQAGZJOoAQzub/AFGT6rLeSiAG7BMlux5jDkVb2jsWtIUO7LtiUQQC++67LzTZl2kOYMaTvppRQTXQitaEkadkQu1Z/ekintGtOzSYjbMspdcIKqCppDy2XsSkZ/8ALSe01J+P2RVKKckbvSa6yjSTguO2H8+5K7obrs1JrQhwh6WGRbKUgpTWpLagKgipyORgpu7FLr0nMtrxNPy5KTU4ThXWtNRo4mvREXtm4T0vZ0tPFQU3MaUgEFvFUt1OuoB6O2NblpF6yEtKNTKTFUczUyhQUOgONj/Uiw0zbbywNZU3vUw058xxtVPorBP2QrSkC064ihwocWgKoaHCogZ9ArFl7it5ZGVbmflqmUHE0ptTiApZBSoLCThJoClOQ2xN92VtE3YXyhkhSErZeSoClUKOAqoc/wBvpgQUrc64szaS1CXQChBQHFFaUhIVWmnM1AOgaod7m9pKkrZl8fFo6WXAdW+HejXoUQeyJT/w72hhn32v7RkKHS2sfcowy3SLtIRbL60qGBRQ5hScw4oVWk00cYYv4hEOSXLMjT6eeosVdaywDa9hn/8AQmisUSJh+idZ/SKPYIcTEwEgqUcvj0RvAU4sCuJbiqZnNS1HIVOkk/bAGbtLfpZQwgFDyFA5VwLQpBBPSlJ7TGOk7H6HV2WU7RT0Q5sf59vIN3jbbXY8k+lNFrmJpKzpJw0wD6oGXOYj9oSGFmWdGh1tYr++y6ts/wAu9ntg5NZ3eY/dtB8d7CD98OTZ2+3dS6KYpedcHPgebbr2YqRkpY7HIW2ytk5zeWx/uoTHyqVsye1usKaWf7xpWY7yuA09ewOWPLyGE4mnnF4qCmBWIpAOs1WrsAj3KzW+2K6yfalZlp5On2HwWnOwKA7VQEYkCppxYr+jKMX0VkpxfWAHaIkrPCGDvBP74p3UP2iPbKCRQVrqpDuXVjYUjWkd+tP2RJ9yu32pWaWp9QQ2tpQxEE8YKCkgUBOecQjM1VcYRrlF5Tj7+JZbj2+S7LhBBU22SDpBKRUUiSXWeq2odERgXiZnG1LYUpSUrwkqSUmtArQdVDB26K/aH7v4x6MM59vn7ynOtTPmrhQr5+8pzrUz5q4UQDoy5n9Qk+qy3kogTur2YXrJmUpFSlIcA/y1BZ+APdBi5o/o+T6rL+SiDD7QIz/PNSAOObKn96Wa+yqleamg/GNlvUxpUMwpIIOrSfxiXbqG5uuRdLzSSqVWrinTvaif1atg+arQYganCUAHQkmnQrV3iPDjzkzFqpPTuiXbOV6ef3L9lJMTt0AnKqJdRH0pZZV30RTtiirMJIdQKnG0o052yHa9gQqLs3BbXS9Z8xJrp+jUo0J0tvpIOWwKCvrCKfuW3in5dvU6vej0PpUyT3Lj0YYGjoS5Y+W3VcZIJUhqZapTPEjEtqn8kU3cOYDNqShcAID6ELCgCOOd6VUHZir2Rfd/r+plEmXl8O/EUUQBhbB5tGLYNWk7IiTwsmRp9PZqLFXWuSirlTT0s8JlpWBWBaQaVqFpwk05tI5xBB940W4ok04y1Zk5mlSecnXtjW66lCak0A/IFIvSQ3PWE2a7Lp4yphohTpGZUpNUEbADQgc0Y+HY/Q6uyynaKeiHNj/Pt5HOshbBM5LuHJLbzSgOhxJqeeN9+7F+SWlMsAYUBwlA1YF/pEfBUBVtKQspUKKQohQ2KSaKHeDFqbu1lVdlJtIyfZCFH95AxpPSUrP1RGSklwjkLLJWyc5vLZEkqxWCU/MtAH/Ul6f7IjqCaUqaaaVyrtporlEks5vFYsyAKlM5KHLP2mnhE43F7qIcL5m5TEAGy2p5k0rxgoIKhTYctkSVlbWRMYd8RWgeaW2eniut/wA7aO+DVwkoW+8y5kh+VmEHmKU78hXSC3WJVPbis0uceLe9NsFxZbUpeeAmoAQkaq07Iza25gLOlzMLmipwHClKG6JJcBQRiUSfZKtUH2LaK3bbGteLSK3lVlDmeWo9semUUygoqVSTUgEnb+EXHud2ShqQbXgSFuYl4sKcVCSE8aldA+MDaa/brNLXmcljLwvmQXc4Q4hEwlba0pVvSklSFBJIxJNCRQ5ERad0U5q+j+MDredrQQYum1RKz0D4RL7GmOd75+8pzrUz5q4UK+fvKc61M+auFEA6Puf7tkz/AIaW8lAg3AW5qa2bJ9WlvJRBdpWXONPZEArDdJvaluXm5R5orUsFLahTDRVFJKtYKebTSKHkJXGtSNqVd4oR8RF8bq91X33MbLKnAUgHBQkEZaK10UitnLiTMm2H328AcJSE1BUmmYxgezi1dERN4jkzdBSrtRCEuzZDrPtR+VWosuLaWUqQopNCUq9pJ/PPEh3KLPL1sSooSG176rmDSSoH6wSI1T1kJdNfZVtGvpES+707LWbKYpQqcnX04VuLSBvSQakJSMszQg1z16KR4ViwZt2y6mFijFZTfD/2Ru8N3i1as1U0SiYWpFNJqrfE02AV+EEbMsx6bfwNgrcWSSTzmpWtWoZwrMsx2bfCGwVuLJJJ6c1rOzni8bp3VakWsKM1qpvizpUfuSNQjxhzZuLLKdop6Ic2P8y/Qpi9W5JPmaLTDSnmglBDhUhCMSkjfPaUNCqjbSkXvdqWdbk5dDwAdQ02lYBqMSUhJz16IIBcewYvSwjkbLZWyc5vLZWtqbhcrMTbr63XUpdUV722EJAKvaoog6TU6BpiZzd1Zd5hph9sPNs4MIczzQnCCdFTSC9YwTArGVnWKxLpwssttJrUhCEpqRoOQzOcOlGEVR4MSQYJipd1e399fTLpPFZzX/mKGjsHxUYnF9b1JkmCQQXl1DaefWsj5oijXnipRUokqUSSTpJJqSYHUbBoXKf9RNcLt8/M9SUkp51DaRVS1BI7TSvZp7IvtDIaaS2n2UJCR0JFPuivty675KlTSxxU1S1XWo5LUBzDKvOYnVpzGFJgijf9WrblVHtHv8wDaDmJ2myJjYEvhYG01MQ2zWC450n4a4sJDdEgbBBnPnLF8/eU51qZ81cKFfP3lOdamfNXCiAdI3M92yfVpbyUQRfJScWo6YH3L92yfVpbyUQXWioodcAN3VVz1QNtay0TDKmnBVCh2g6lDYRth2DgJSrRqMYWKRPcRk4yUo90c/2/YTko+ppwaM0q1KTqUPzkYGmL7vHdxqdZwOZEZoWPaSdo2g6xFMW/d16TcwOpyNcKx7CgNYO3m0iMWcMM+gbXukNVFRnxNe/qiz9zNyU+T4WD+moC7i/WE+jZSJqDHNcvMKQoKQopUMwpJII7RE8sHdadQAmZRvoy46aBfaNCvhFsJYWDUblst0pu2p9WfPuW2lUewuItZ26FJOj9cEHLJwFJ7zxT3waathlXsvNnocT+MW5Ocnpra3iUWvoEMcYJge7bLCfaeaHS4n8YDWjujyTQyd3w7G0lX83s/GHAr011jxCDf0JREcvXfZmSSRULeI4rYOeegrP7IiC2/urPOgpl07yn52SnD0HQn7YgzrpUSpRKlHSSSSTtJ1wOh0OwTk1PUcLy8fqOrYtdyZdU66rEpXcBqSkagIc3Yu4ucfCE5IFC4vUlNf8A2OgCM3duw9OLogUQPbcI4qfUrmEXDZNktSjIbaFAPaUfaUrWpRgbPcdxr0lfwaf5f2N7LCGWkttjChAAA5hEetabxqwiHlr2nQUGmGdkWYp1dNpqTsGyJ7HCtuTyw7dSzqDfCOZP3mJIrRHhhkJSEjQI9nRHkHKt8/eU51qZ81cKFfP3lOdamfNXCgDpK5fu2T6tLeSiDMBrl+7ZPq0t5KIMwBpmZcLFNeowNLpTxVaR+e6DEaJqUCxQ6dR1wAPQuNU9Zzb6C26gLQdIUO4jYecR4ebU2aK7DqP4R7RMRPcJuLynhlcXg3KVpJXKqxp/s1EBY5go5K7aGINNyS2lYXEKQoalAj7dMdDhyNM1KIcTRxCVjYpII+MeOjyOi0u/3VrptXUvc54EZpFzze59JLz3rAf7tak/DMfCBrm5TLE5OPDtQf8AaIlI3MN/0sl+7K+hVQEZrFrM7lMqPaceVzVQP9sE5O4ci3nvIWdrilK+By+EeiJ/qDSx/im/oU/IWc6+rC0hTijqSK950DtidWBuWGoXNqAH9kg5nmUvV0DviwGyhtOFCUpTsSAB3CGk1aYTrgaXV79daumtdK9ze02hpAQ2kIQnQlIoB2QJtO1qZCGU3aylmiYzZljrdVl2nV2RPY59tt5Zpk5Nbq9pPwieWXZoZRQadZ54xZtlJZTQadZ1w+iGwKMK0RmMK0RAOVb5+8pzrUz5q4UK+fvKc61M+auFAHSVy/dsn1aW8lEGYC3LP9GyfVpbyUQZxQBmFGMULFAGFtgihFRAqZscjNs/wn7jBbFCqIAjLjhQaKBT06O+M/LYka0A6aGGD1iNK0cU8xicgDqtMCNarYTD567WxzvAhou6q/nJ/PbE8A0Kt1MNnbf2Aw9F0VbU/nthw1dEa1jsEMoEfctJxWjKPDFnrdOtX2d8TKXu40nTxjzwSaaSnQAIjII7Zt1Nbmj5oiRsS6UCiRQR7rCxRAM0hRjFCxQBmMK0QsUYUrKAOVr5+8pzrUz5q4UK+fvKc61M+auMQBrk72zqGkJTNzKUpSkACYdAAAoAAFZAAaI28M57ls14l71QoUALhnPctmvEveqFwznuWzXiXvVChQAuGc9y2a8S96oXDOe5bNeJe9UKFAC4Zz3LZrxL3qhcM57ls14l71QoUALhnPctmvEveqFwznuWzXiXvVChRIFwznuWzXiXvVC4Zz3LZrxL3qhQoAXDOe5bNeJe9ULhnPctmvEveqFCiALhnPctmvEveqFwznuWzXiXvVChQAuGc9y2a8S96oXDOe5bNeJe9UKFAC4Zz3LZrxL3qhcM57ls14l71RiFAEXnJ1xTi1KWtSlKUVKKiSSSSSSTUknXChQo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MY"/>
          </a:p>
        </p:txBody>
      </p:sp>
      <p:sp>
        <p:nvSpPr>
          <p:cNvPr id="6" name="TextBox 5"/>
          <p:cNvSpPr txBox="1"/>
          <p:nvPr/>
        </p:nvSpPr>
        <p:spPr>
          <a:xfrm>
            <a:off x="2470623" y="1155699"/>
            <a:ext cx="4202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Traditional Business Model</a:t>
            </a:r>
            <a:endParaRPr lang="en-US" sz="2800" b="1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065394" y="2704697"/>
            <a:ext cx="1621406" cy="3848503"/>
            <a:chOff x="307975" y="2704697"/>
            <a:chExt cx="1621406" cy="3848503"/>
          </a:xfrm>
        </p:grpSpPr>
        <p:grpSp>
          <p:nvGrpSpPr>
            <p:cNvPr id="30" name="Group 29"/>
            <p:cNvGrpSpPr/>
            <p:nvPr/>
          </p:nvGrpSpPr>
          <p:grpSpPr>
            <a:xfrm>
              <a:off x="460375" y="2704697"/>
              <a:ext cx="1360488" cy="1930400"/>
              <a:chOff x="7452320" y="3717032"/>
              <a:chExt cx="1360488" cy="1930400"/>
            </a:xfrm>
          </p:grpSpPr>
          <p:pic>
            <p:nvPicPr>
              <p:cNvPr id="13318" name="Picture 55" descr="girl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739658" y="3717032"/>
                <a:ext cx="1073150" cy="1577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345" name="Picture 59" descr="sme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452320" y="4009132"/>
                <a:ext cx="1150938" cy="163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0" name="TextBox 49"/>
            <p:cNvSpPr txBox="1"/>
            <p:nvPr/>
          </p:nvSpPr>
          <p:spPr>
            <a:xfrm>
              <a:off x="307975" y="6029980"/>
              <a:ext cx="16214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</a:rPr>
                <a:t>Customer</a:t>
              </a:r>
              <a:endParaRPr lang="en-US" sz="2800" dirty="0">
                <a:latin typeface="+mj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2135" y="1524000"/>
            <a:ext cx="5104265" cy="5019020"/>
            <a:chOff x="3877469" y="1524000"/>
            <a:chExt cx="5104265" cy="5019020"/>
          </a:xfrm>
        </p:grpSpPr>
        <p:grpSp>
          <p:nvGrpSpPr>
            <p:cNvPr id="2" name="Group 1"/>
            <p:cNvGrpSpPr/>
            <p:nvPr/>
          </p:nvGrpSpPr>
          <p:grpSpPr>
            <a:xfrm>
              <a:off x="3877469" y="1524000"/>
              <a:ext cx="5104265" cy="4558897"/>
              <a:chOff x="3877469" y="1524000"/>
              <a:chExt cx="5104265" cy="4558897"/>
            </a:xfrm>
          </p:grpSpPr>
          <p:pic>
            <p:nvPicPr>
              <p:cNvPr id="14359" name="Picture 3" descr="C:\Documents and Settings\jrdavid\Local Settings\Temporary Internet Files\Content.IE5\1Y711OX1\MP900444013[1]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78322" y="2914650"/>
                <a:ext cx="2071687" cy="1377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" name="Group 3"/>
              <p:cNvGrpSpPr/>
              <p:nvPr/>
            </p:nvGrpSpPr>
            <p:grpSpPr>
              <a:xfrm>
                <a:off x="7507228" y="3940496"/>
                <a:ext cx="1474506" cy="1510897"/>
                <a:chOff x="2499589" y="1661559"/>
                <a:chExt cx="1474506" cy="1510897"/>
              </a:xfrm>
            </p:grpSpPr>
            <p:pic>
              <p:nvPicPr>
                <p:cNvPr id="14348" name="Picture 3" descr="C:\Documents and Settings\jrdavid\Local Settings\Temporary Internet Files\Content.IE5\K4XNENVU\MC900431564[1]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618511" y="1927856"/>
                  <a:ext cx="1236662" cy="1244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" name="TextBox 2"/>
                <p:cNvSpPr txBox="1"/>
                <p:nvPr/>
              </p:nvSpPr>
              <p:spPr>
                <a:xfrm>
                  <a:off x="2499589" y="1661559"/>
                  <a:ext cx="14745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800" b="1" dirty="0" smtClean="0">
                      <a:latin typeface="+mj-lt"/>
                    </a:rPr>
                    <a:t>Development</a:t>
                  </a:r>
                  <a:endParaRPr lang="en-US" sz="1800" b="1" dirty="0">
                    <a:latin typeface="+mj-l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921231" y="3928747"/>
                <a:ext cx="1236662" cy="1510897"/>
                <a:chOff x="2618511" y="1661559"/>
                <a:chExt cx="1236662" cy="1510897"/>
              </a:xfrm>
            </p:grpSpPr>
            <p:pic>
              <p:nvPicPr>
                <p:cNvPr id="34" name="Picture 3" descr="C:\Documents and Settings\jrdavid\Local Settings\Temporary Internet Files\Content.IE5\K4XNENVU\MC900431564[1]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618511" y="1927856"/>
                  <a:ext cx="1236662" cy="1244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5" name="TextBox 34"/>
                <p:cNvSpPr txBox="1"/>
                <p:nvPr/>
              </p:nvSpPr>
              <p:spPr>
                <a:xfrm>
                  <a:off x="2754658" y="1661559"/>
                  <a:ext cx="964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800" b="1" dirty="0" smtClean="0">
                      <a:latin typeface="+mj-lt"/>
                    </a:rPr>
                    <a:t>Website</a:t>
                  </a:r>
                  <a:endParaRPr lang="en-US" sz="1800" b="1" dirty="0">
                    <a:latin typeface="+mj-lt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5864416" y="4572000"/>
                <a:ext cx="1236662" cy="1510897"/>
                <a:chOff x="2618511" y="1661559"/>
                <a:chExt cx="1236662" cy="1510897"/>
              </a:xfrm>
            </p:grpSpPr>
            <p:pic>
              <p:nvPicPr>
                <p:cNvPr id="37" name="Picture 3" descr="C:\Documents and Settings\jrdavid\Local Settings\Temporary Internet Files\Content.IE5\K4XNENVU\MC900431564[1]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618511" y="1927856"/>
                  <a:ext cx="1236662" cy="1244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8" name="TextBox 37"/>
                <p:cNvSpPr txBox="1"/>
                <p:nvPr/>
              </p:nvSpPr>
              <p:spPr>
                <a:xfrm>
                  <a:off x="2759373" y="1661559"/>
                  <a:ext cx="9549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800" b="1" dirty="0" smtClean="0">
                      <a:latin typeface="+mj-lt"/>
                    </a:rPr>
                    <a:t>Intranet</a:t>
                  </a:r>
                  <a:endParaRPr lang="en-US" sz="1800" b="1" dirty="0">
                    <a:latin typeface="+mj-lt"/>
                  </a:endParaRPr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3877469" y="1949629"/>
                <a:ext cx="1236662" cy="1510897"/>
                <a:chOff x="2618511" y="1661559"/>
                <a:chExt cx="1236662" cy="1510897"/>
              </a:xfrm>
            </p:grpSpPr>
            <p:pic>
              <p:nvPicPr>
                <p:cNvPr id="40" name="Picture 3" descr="C:\Documents and Settings\jrdavid\Local Settings\Temporary Internet Files\Content.IE5\K4XNENVU\MC900431564[1]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618511" y="1927856"/>
                  <a:ext cx="1236662" cy="1244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TextBox 40"/>
                <p:cNvSpPr txBox="1"/>
                <p:nvPr/>
              </p:nvSpPr>
              <p:spPr>
                <a:xfrm>
                  <a:off x="2881619" y="1661559"/>
                  <a:ext cx="7104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800" b="1" dirty="0" smtClean="0">
                      <a:latin typeface="+mj-lt"/>
                    </a:rPr>
                    <a:t>Email</a:t>
                  </a:r>
                  <a:endParaRPr lang="en-US" sz="1800" b="1" dirty="0">
                    <a:latin typeface="+mj-lt"/>
                  </a:endParaRP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715486" y="1524000"/>
                <a:ext cx="1534523" cy="1510897"/>
                <a:chOff x="2469583" y="1661559"/>
                <a:chExt cx="1534523" cy="1510897"/>
              </a:xfrm>
            </p:grpSpPr>
            <p:pic>
              <p:nvPicPr>
                <p:cNvPr id="43" name="Picture 3" descr="C:\Documents and Settings\jrdavid\Local Settings\Temporary Internet Files\Content.IE5\K4XNENVU\MC900431564[1]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618511" y="1927856"/>
                  <a:ext cx="1236662" cy="1244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TextBox 43"/>
                <p:cNvSpPr txBox="1"/>
                <p:nvPr/>
              </p:nvSpPr>
              <p:spPr>
                <a:xfrm>
                  <a:off x="2469583" y="1661559"/>
                  <a:ext cx="15345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800" b="1" dirty="0" smtClean="0">
                      <a:latin typeface="+mj-lt"/>
                    </a:rPr>
                    <a:t>Customer Info</a:t>
                  </a:r>
                  <a:endParaRPr lang="en-US" sz="1800" b="1" dirty="0">
                    <a:latin typeface="+mj-lt"/>
                  </a:endParaRPr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7626150" y="2032972"/>
                <a:ext cx="1236662" cy="1510897"/>
                <a:chOff x="2618511" y="1661559"/>
                <a:chExt cx="1236662" cy="1510897"/>
              </a:xfrm>
            </p:grpSpPr>
            <p:pic>
              <p:nvPicPr>
                <p:cNvPr id="46" name="Picture 3" descr="C:\Documents and Settings\jrdavid\Local Settings\Temporary Internet Files\Content.IE5\K4XNENVU\MC900431564[1]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618511" y="1927856"/>
                  <a:ext cx="1236662" cy="1244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7" name="TextBox 46"/>
                <p:cNvSpPr txBox="1"/>
                <p:nvPr/>
              </p:nvSpPr>
              <p:spPr>
                <a:xfrm>
                  <a:off x="2797267" y="1661559"/>
                  <a:ext cx="8791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800" b="1" dirty="0" smtClean="0">
                      <a:latin typeface="+mj-lt"/>
                    </a:rPr>
                    <a:t>Backup</a:t>
                  </a:r>
                  <a:endParaRPr lang="en-US" sz="1800" b="1" dirty="0">
                    <a:latin typeface="+mj-lt"/>
                  </a:endParaRPr>
                </a:p>
              </p:txBody>
            </p:sp>
          </p:grpSp>
        </p:grpSp>
        <p:sp>
          <p:nvSpPr>
            <p:cNvPr id="51" name="TextBox 50"/>
            <p:cNvSpPr txBox="1"/>
            <p:nvPr/>
          </p:nvSpPr>
          <p:spPr>
            <a:xfrm>
              <a:off x="5559098" y="6019800"/>
              <a:ext cx="17604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</a:rPr>
                <a:t>Businesses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48" name="Title 1"/>
          <p:cNvSpPr txBox="1">
            <a:spLocks/>
          </p:cNvSpPr>
          <p:nvPr/>
        </p:nvSpPr>
        <p:spPr>
          <a:xfrm>
            <a:off x="457200" y="4572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Before Cloud Computing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42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/>
        </p:nvSpPr>
        <p:spPr>
          <a:xfrm>
            <a:off x="5883424" y="3282764"/>
            <a:ext cx="1584176" cy="64807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14344" name="AutoShape 9" descr="data:image/jpg;base64,/9j/4AAQSkZJRgABAQAAAQABAAD/2wCEAAkGBhQSEBUUExQWFRQVFxQZFxcXFBUaFhsXFRYWFBQUGBUcHCYfGBokHRUXIC8hIycpLC0sFR4xNTAqNSYrLCkBCQoKDgwOGg8PGSwkHyUsLCwpNiwsLS0vLDAsKSksLCoqLzUpLCw1LCksKSksLC0sLCwpLSksLCksKSksKSksLP/AABEIAKIAogMBIgACEQEDEQH/xAAcAAABBAMBAAAAAAAAAAAAAAAFAAQGBwEDCAL/xABOEAABAgMEAw0DCAYIBwEAAAABAgMABBEFBhIhMUFRBxMWIlRhcXSBkZSz0jI1oRRScpKxwdHwIzNCYoKiJTRTY2Rzk8IIQ4OEo7LhFf/EABsBAQACAwEBAAAAAAAAAAAAAAABAwQFBgIH/8QALhEAAgIBAwIEBQMFAAAAAAAAAAECAxEEBSESMUFRYaETcYGR8AYiMhSxwdHh/9oADAMBAAIRAxEAPwCwbpXSk1yEqpUpLqUqXlypRl2SSS0gkklNSSYL8C5Hkcr4Zn0wrl+7ZPq0t5KIMwAG4FyPI5XwzPphcC5Hkcr4Zn0wZhQAG4FyPI5XwzPpjHAyR5HK+GZ9MGVKpDV2c+b3wAwNzZHkcr4Zn0x54ISHIpY/9sz6YfJdJ/GPYZUdJiSMgzghI8ilfDs+iM8DZHkcp4Zn0wVDAEYKgIYANFy5Hkcr4Zn0wuBcjyKV8Mz6YJpfEbwqIAG4GyPIpbwzPphC5kjyOV8Mz6YMxqWsA7IEgzgXI8jlfDM+mFwLkeRyvhmfTBJMxt0bR98bgqAA/AuR5HK+GZ9MLgXI8jlfDM+mDMKAA3AuR5HK+GZ9MYNzJHkcr4Zn0wajCtEAcoXtk20WhNpShKUpmJgABIAADqgAAMgANUZjZfP3lOdamfNXCgDpK5fu2T6tLeSiDMBrl+7ZPq0t5KIMwAo1vPhIhPvBIgWSVqiUge3Hyow4Yk9ZjYxLBIgZeK9LMm3jdVSvspGaldA+/RBtI9QhKySjBZbC5oIDWve+WlsnXkpPza1V9UZxU94t0qZmCQ2Sy3sSeOfpL/CIkpVTU6Tp298UO7yOm0v6elJdV8sei7lszu7BLg0Q26vnOFI+JJgUvdiVqlk053T9yYrqHLVmuqFUtOKHM2sjvAiv4smbaOzaGtfuX3ZPG92FWuWFOZ01+KImlg38afbSooWio10PxEUc9Z7qBVTTiRtUhQHeREhu1awQ2Ek5iuvnMeozl4lGq2jSyhmpc+jLqathpxQCHEk58WvG+qc42Oqzii7xWhiUgpNClVQQSCMqZEaIKWLumPsEJeq83zkb4OhX7XbF3X5mpt2G3o66nn08S2FZaIy1N0P3auzYYYWRbTU03vjKwoaxoUDsUnSDDp1uPawzn5xlCXTJYYVZfChURsiOtzCm1VHdB2XmAtNREEG2MK0RmMK0QByrfP3lOdamfNXChXz95TnWpnzVwoA6SuX7tk+rS3kogwpVBWA1zPdsn1aW8lEPLQe1QA2mHStUP5ZgJEaJFjWYZ3ovEiTl1OrzpklOtSj7KR+dUS3hHqEJWSUIrLYNvtfZEk3Qcd5VcCNX01c32xSNpWm5MOFx1ZWs6z9gGocwhWnaS5h1TrhqtZqebYkbANAgndS6jk67hTxW0/rHNg+aNqjqEYcpObwjvdHo6dup+JZ38X/hA+yrHdmXN7ZQVq5tAG1R0AdMWPYW5K2mippe+K+YiqUDRkVaVfCJnY9jNSrQbZThA0n9pR+co6zD2LoVJcs57W75ba3Gn9sfdjKQsOXY/VMto5wkV7VHOH+KPMKkXYSNFKcpvMnkyVQOtC70s/XfWW1E68ICvrChgjSMQwhCcoPMW0V3b+5QCCqVcIIz3twkjsXpHb3xXVoyDjLhbdQULGkH7QdY5xHRMV9upW9L4Pk+AOP5EK1tDbXTU/N74psikjp9p3XUzsVMl1L3XqV1ZFsOyzocaVhUNPzVD5qhrEXRde9Dc61iTxVppjRXQdo2pO2KKh/YdsrlX0utnNOkalJ1oPMf/sVQm4s3O57bDVwzHia7Pz9GXxMsVEN5CdLa6HQdP4xtsm1UTLCHkHirG3QR7STzgwLnJ9lS8KHW1LzJQlxBVQaSUg1GmMtcnz+UXBuL7omaVVEI6IE2BP404TpGjogsdEQQcq3z95TnWpnzVwoV8/eU51qZ81cKAOkLmqpZsn1aW8lEbV8ZXTDa6x/oyTG2Wlh/4UQ+UON0RKINpdoKRS26XeEzE0W0n9GzVI2Ff7aufZ2RZ95LV+Tyrr2tCDh+keKn4kRQSlEmpzJqSec6TFF0vA6j9PaVSnK+XhwvmOrJstcw8hpsVUs05gNajzAZxfVi2M3KsJZbGSRmdajrUdpMQrclsPC2uZUM11QjmSDxz2mg7DFhKWAKqIA2kgDvMTVDCyY++a122/Bj/GPu/wDhmPQRAR6+8ghYQZtkrNaJQ4FnKpIoitO2InP7v0gj9U2+8doQlCe9Rr8IuOfwWUER63uKOtH/AIi3j+olG0c7jilnpwpCR8Ykm5DumTFozD7MyUYghK28CAigBKVjWTpSczqMMjBZxagXat4pWWyfmGWjStFuJCqHQQiuI90c3Sl8Jli00OOzDzgYmeMFurIKUuFKxhJp7NYmO7JINvWohwLSoBhsKSDU4gpwgK2ApUkxEpJLLMjT6aeosVda5Jpe7dIabZSJRYccdSFBafZQlWhWf7R1DVpMVnZdmOzb4bQCtxZqSa7eMtR2DSTAx55KE1JoB+chG64F6lM2tLuK4ralb0oasD3Eqf4ik9kY+HY8nV2Tp2inohzY/wA59Dxbl5Fy++yO8MVbdUFOkLU6VIUQFA4gEimqmuAkvbyq8cCnNWo+OcSTdms3erYeOgOhtwfxJwq/mQqGF4rmiXkZOcbWVtzSaKBAqh0CqkgjSnJQ28XXFvQjnI7jqYy6lN98gm0nlb4RiUUGikjEcOY0hOjSDBzc7mQ3abGgBwqbP/UQQP5gmI2s1Qg6xiSezjJ+0jsi4dz28FnMyDO+lluYBWk1bBdJxnAqoSSKgpFa6o9pcGNfLrsc/Pn7kys6aLbo6YmgVUV5oglopwuViXWRMY2RzCndEspOY75+8pzrUz5q4UK+fvKc61M+auFEA6Kul7vkh/hpfyUQ9mHkoClKISkAlROQAGZJOoAQzub/AFGT6rLeSiAG7BMlux5jDkVb2jsWtIUO7LtiUQQC++67LzTZl2kOYMaTvppRQTXQitaEkadkQu1Z/ekintGtOzSYjbMspdcIKqCppDy2XsSkZ/8ALSe01J+P2RVKKckbvSa6yjSTguO2H8+5K7obrs1JrQhwh6WGRbKUgpTWpLagKgipyORgpu7FLr0nMtrxNPy5KTU4ThXWtNRo4mvREXtm4T0vZ0tPFQU3MaUgEFvFUt1OuoB6O2NblpF6yEtKNTKTFUczUyhQUOgONj/Uiw0zbbywNZU3vUw058xxtVPorBP2QrSkC064ihwocWgKoaHCogZ9ArFl7it5ZGVbmflqmUHE0ptTiApZBSoLCThJoClOQ2xN92VtE3YXyhkhSErZeSoClUKOAqoc/wBvpgQUrc64szaS1CXQChBQHFFaUhIVWmnM1AOgaod7m9pKkrZl8fFo6WXAdW+HejXoUQeyJT/w72hhn32v7RkKHS2sfcowy3SLtIRbL60qGBRQ5hScw4oVWk00cYYv4hEOSXLMjT6eeosVdaywDa9hn/8AQmisUSJh+idZ/SKPYIcTEwEgqUcvj0RvAU4sCuJbiqZnNS1HIVOkk/bAGbtLfpZQwgFDyFA5VwLQpBBPSlJ7TGOk7H6HV2WU7RT0Q5sf59vIN3jbbXY8k+lNFrmJpKzpJw0wD6oGXOYj9oSGFmWdGh1tYr++y6ts/wAu9ntg5NZ3eY/dtB8d7CD98OTZ2+3dS6KYpedcHPgebbr2YqRkpY7HIW2ytk5zeWx/uoTHyqVsye1usKaWf7xpWY7yuA09ewOWPLyGE4mnnF4qCmBWIpAOs1WrsAj3KzW+2K6yfalZlp5On2HwWnOwKA7VQEYkCppxYr+jKMX0VkpxfWAHaIkrPCGDvBP74p3UP2iPbKCRQVrqpDuXVjYUjWkd+tP2RJ9yu32pWaWp9QQ2tpQxEE8YKCkgUBOecQjM1VcYRrlF5Tj7+JZbj2+S7LhBBU22SDpBKRUUiSXWeq2odERgXiZnG1LYUpSUrwkqSUmtArQdVDB26K/aH7v4x6MM59vn7ynOtTPmrhQr5+8pzrUz5q4UQDoy5n9Qk+qy3kogTur2YXrJmUpFSlIcA/y1BZ+APdBi5o/o+T6rL+SiDD7QIz/PNSAOObKn96Wa+yqleamg/GNlvUxpUMwpIIOrSfxiXbqG5uuRdLzSSqVWrinTvaif1atg+arQYganCUAHQkmnQrV3iPDjzkzFqpPTuiXbOV6ef3L9lJMTt0AnKqJdRH0pZZV30RTtiirMJIdQKnG0o052yHa9gQqLs3BbXS9Z8xJrp+jUo0J0tvpIOWwKCvrCKfuW3in5dvU6vej0PpUyT3Lj0YYGjoS5Y+W3VcZIJUhqZapTPEjEtqn8kU3cOYDNqShcAID6ELCgCOOd6VUHZir2Rfd/r+plEmXl8O/EUUQBhbB5tGLYNWk7IiTwsmRp9PZqLFXWuSirlTT0s8JlpWBWBaQaVqFpwk05tI5xBB940W4ok04y1Zk5mlSecnXtjW66lCak0A/IFIvSQ3PWE2a7Lp4yphohTpGZUpNUEbADQgc0Y+HY/Q6uyynaKeiHNj/Pt5HOshbBM5LuHJLbzSgOhxJqeeN9+7F+SWlMsAYUBwlA1YF/pEfBUBVtKQspUKKQohQ2KSaKHeDFqbu1lVdlJtIyfZCFH95AxpPSUrP1RGSklwjkLLJWyc5vLZEkqxWCU/MtAH/Ul6f7IjqCaUqaaaVyrtporlEks5vFYsyAKlM5KHLP2mnhE43F7qIcL5m5TEAGy2p5k0rxgoIKhTYctkSVlbWRMYd8RWgeaW2eniut/wA7aO+DVwkoW+8y5kh+VmEHmKU78hXSC3WJVPbis0uceLe9NsFxZbUpeeAmoAQkaq07Iza25gLOlzMLmipwHClKG6JJcBQRiUSfZKtUH2LaK3bbGteLSK3lVlDmeWo9semUUygoqVSTUgEnb+EXHud2ShqQbXgSFuYl4sKcVCSE8aldA+MDaa/brNLXmcljLwvmQXc4Q4hEwlba0pVvSklSFBJIxJNCRQ5ERad0U5q+j+MDredrQQYum1RKz0D4RL7GmOd75+8pzrUz5q4UK+fvKc61M+auFEA6Puf7tkz/AIaW8lAg3AW5qa2bJ9WlvJRBdpWXONPZEArDdJvaluXm5R5orUsFLahTDRVFJKtYKebTSKHkJXGtSNqVd4oR8RF8bq91X33MbLKnAUgHBQkEZaK10UitnLiTMm2H328AcJSE1BUmmYxgezi1dERN4jkzdBSrtRCEuzZDrPtR+VWosuLaWUqQopNCUq9pJ/PPEh3KLPL1sSooSG176rmDSSoH6wSI1T1kJdNfZVtGvpES+707LWbKYpQqcnX04VuLSBvSQakJSMszQg1z16KR4ViwZt2y6mFijFZTfD/2Ru8N3i1as1U0SiYWpFNJqrfE02AV+EEbMsx6bfwNgrcWSSTzmpWtWoZwrMsx2bfCGwVuLJJJ6c1rOzni8bp3VakWsKM1qpvizpUfuSNQjxhzZuLLKdop6Ic2P8y/Qpi9W5JPmaLTDSnmglBDhUhCMSkjfPaUNCqjbSkXvdqWdbk5dDwAdQ02lYBqMSUhJz16IIBcewYvSwjkbLZWyc5vLZWtqbhcrMTbr63XUpdUV722EJAKvaoog6TU6BpiZzd1Zd5hph9sPNs4MIczzQnCCdFTSC9YwTArGVnWKxLpwssttJrUhCEpqRoOQzOcOlGEVR4MSQYJipd1e399fTLpPFZzX/mKGjsHxUYnF9b1JkmCQQXl1DaefWsj5oijXnipRUokqUSSTpJJqSYHUbBoXKf9RNcLt8/M9SUkp51DaRVS1BI7TSvZp7IvtDIaaS2n2UJCR0JFPuivty675KlTSxxU1S1XWo5LUBzDKvOYnVpzGFJgijf9WrblVHtHv8wDaDmJ2myJjYEvhYG01MQ2zWC450n4a4sJDdEgbBBnPnLF8/eU51qZ81cKFfP3lOdamfNXCiAdI3M92yfVpbyUQRfJScWo6YH3L92yfVpbyUQXWioodcAN3VVz1QNtay0TDKmnBVCh2g6lDYRth2DgJSrRqMYWKRPcRk4yUo90c/2/YTko+ppwaM0q1KTqUPzkYGmL7vHdxqdZwOZEZoWPaSdo2g6xFMW/d16TcwOpyNcKx7CgNYO3m0iMWcMM+gbXukNVFRnxNe/qiz9zNyU+T4WD+moC7i/WE+jZSJqDHNcvMKQoKQopUMwpJII7RE8sHdadQAmZRvoy46aBfaNCvhFsJYWDUblst0pu2p9WfPuW2lUewuItZ26FJOj9cEHLJwFJ7zxT3waathlXsvNnocT+MW5Ocnpra3iUWvoEMcYJge7bLCfaeaHS4n8YDWjujyTQyd3w7G0lX83s/GHAr011jxCDf0JREcvXfZmSSRULeI4rYOeegrP7IiC2/urPOgpl07yn52SnD0HQn7YgzrpUSpRKlHSSSSTtJ1wOh0OwTk1PUcLy8fqOrYtdyZdU66rEpXcBqSkagIc3Yu4ucfCE5IFC4vUlNf8A2OgCM3duw9OLogUQPbcI4qfUrmEXDZNktSjIbaFAPaUfaUrWpRgbPcdxr0lfwaf5f2N7LCGWkttjChAAA5hEetabxqwiHlr2nQUGmGdkWYp1dNpqTsGyJ7HCtuTyw7dSzqDfCOZP3mJIrRHhhkJSEjQI9nRHkHKt8/eU51qZ81cKFfP3lOdamfNXCgDpK5fu2T6tLeSiDMBrl+7ZPq0t5KIMwBpmZcLFNeowNLpTxVaR+e6DEaJqUCxQ6dR1wAPQuNU9Zzb6C26gLQdIUO4jYecR4ebU2aK7DqP4R7RMRPcJuLynhlcXg3KVpJXKqxp/s1EBY5go5K7aGINNyS2lYXEKQoalAj7dMdDhyNM1KIcTRxCVjYpII+MeOjyOi0u/3VrptXUvc54EZpFzze59JLz3rAf7tak/DMfCBrm5TLE5OPDtQf8AaIlI3MN/0sl+7K+hVQEZrFrM7lMqPaceVzVQP9sE5O4ci3nvIWdrilK+By+EeiJ/qDSx/im/oU/IWc6+rC0hTijqSK950DtidWBuWGoXNqAH9kg5nmUvV0DviwGyhtOFCUpTsSAB3CGk1aYTrgaXV79daumtdK9ze02hpAQ2kIQnQlIoB2QJtO1qZCGU3aylmiYzZljrdVl2nV2RPY59tt5Zpk5Nbq9pPwieWXZoZRQadZ54xZtlJZTQadZ1w+iGwKMK0RmMK0RAOVb5+8pzrUz5q4UK+fvKc61M+auFAHSVy/dsn1aW8lEGYC3LP9GyfVpbyUQZxQBmFGMULFAGFtgihFRAqZscjNs/wn7jBbFCqIAjLjhQaKBT06O+M/LYka0A6aGGD1iNK0cU8xicgDqtMCNarYTD567WxzvAhou6q/nJ/PbE8A0Kt1MNnbf2Aw9F0VbU/nthw1dEa1jsEMoEfctJxWjKPDFnrdOtX2d8TKXu40nTxjzwSaaSnQAIjII7Zt1Nbmj5oiRsS6UCiRQR7rCxRAM0hRjFCxQBmMK0QsUYUrKAOVr5+8pzrUz5q4UK+fvKc61M+auMQBrk72zqGkJTNzKUpSkACYdAAAoAAFZAAaI28M57ls14l71QoUALhnPctmvEveqFwznuWzXiXvVChQAuGc9y2a8S96oXDOe5bNeJe9UKFAC4Zz3LZrxL3qhcM57ls14l71QoUALhnPctmvEveqFwznuWzXiXvVChRIFwznuWzXiXvVC4Zz3LZrxL3qhQoAXDOe5bNeJe9ULhnPctmvEveqFCiALhnPctmvEveqFwznuWzXiXvVChQAuGc9y2a8S96oXDOe5bNeJe9UKFAC4Zz3LZrxL3qhcM57ls14l71RiFAEXnJ1xTi1KWtSlKUVKKiSSSSSSTUknXChQo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MY"/>
          </a:p>
        </p:txBody>
      </p:sp>
      <p:sp>
        <p:nvSpPr>
          <p:cNvPr id="6" name="TextBox 5"/>
          <p:cNvSpPr txBox="1"/>
          <p:nvPr/>
        </p:nvSpPr>
        <p:spPr>
          <a:xfrm>
            <a:off x="2745850" y="1155699"/>
            <a:ext cx="3731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Current Business Model</a:t>
            </a:r>
            <a:endParaRPr lang="en-US" sz="2800" b="1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217794" y="2704697"/>
            <a:ext cx="1621406" cy="3848503"/>
            <a:chOff x="307975" y="2704697"/>
            <a:chExt cx="1621406" cy="3848503"/>
          </a:xfrm>
        </p:grpSpPr>
        <p:grpSp>
          <p:nvGrpSpPr>
            <p:cNvPr id="30" name="Group 29"/>
            <p:cNvGrpSpPr/>
            <p:nvPr/>
          </p:nvGrpSpPr>
          <p:grpSpPr>
            <a:xfrm>
              <a:off x="460375" y="2704697"/>
              <a:ext cx="1360488" cy="1930400"/>
              <a:chOff x="7452320" y="3717032"/>
              <a:chExt cx="1360488" cy="1930400"/>
            </a:xfrm>
          </p:grpSpPr>
          <p:pic>
            <p:nvPicPr>
              <p:cNvPr id="13318" name="Picture 55" descr="girl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739658" y="3717032"/>
                <a:ext cx="1073150" cy="1577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345" name="Picture 59" descr="sme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452320" y="4009132"/>
                <a:ext cx="1150938" cy="163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0" name="TextBox 49"/>
            <p:cNvSpPr txBox="1"/>
            <p:nvPr/>
          </p:nvSpPr>
          <p:spPr>
            <a:xfrm>
              <a:off x="307975" y="6029980"/>
              <a:ext cx="16214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</a:rPr>
                <a:t>Customer</a:t>
              </a:r>
              <a:endParaRPr lang="en-US" sz="2800" dirty="0"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8513" y="2854894"/>
            <a:ext cx="2071687" cy="3688126"/>
            <a:chOff x="3696388" y="2854894"/>
            <a:chExt cx="2071687" cy="3688126"/>
          </a:xfrm>
        </p:grpSpPr>
        <p:pic>
          <p:nvPicPr>
            <p:cNvPr id="14359" name="Picture 3" descr="C:\Documents and Settings\jrdavid\Local Settings\Temporary Internet Files\Content.IE5\1Y711OX1\MP900444013[1]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96388" y="2854894"/>
              <a:ext cx="2071687" cy="1377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" name="TextBox 50"/>
            <p:cNvSpPr txBox="1"/>
            <p:nvPr/>
          </p:nvSpPr>
          <p:spPr>
            <a:xfrm>
              <a:off x="3852022" y="6019800"/>
              <a:ext cx="17604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</a:rPr>
                <a:t>Businesses</a:t>
              </a:r>
              <a:endParaRPr lang="en-US" sz="2800" dirty="0"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1000" y="1676400"/>
            <a:ext cx="2655556" cy="4876800"/>
            <a:chOff x="6107444" y="1676400"/>
            <a:chExt cx="2655556" cy="4876800"/>
          </a:xfrm>
        </p:grpSpPr>
        <p:grpSp>
          <p:nvGrpSpPr>
            <p:cNvPr id="2" name="Group 1"/>
            <p:cNvGrpSpPr/>
            <p:nvPr/>
          </p:nvGrpSpPr>
          <p:grpSpPr>
            <a:xfrm>
              <a:off x="6107444" y="1676400"/>
              <a:ext cx="2655556" cy="4357741"/>
              <a:chOff x="5833603" y="1922596"/>
              <a:chExt cx="2655556" cy="435774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7014653" y="3415912"/>
                <a:ext cx="1474506" cy="1510897"/>
                <a:chOff x="2499589" y="1661559"/>
                <a:chExt cx="1474506" cy="1510897"/>
              </a:xfrm>
            </p:grpSpPr>
            <p:pic>
              <p:nvPicPr>
                <p:cNvPr id="14348" name="Picture 3" descr="C:\Documents and Settings\jrdavid\Local Settings\Temporary Internet Files\Content.IE5\K4XNENVU\MC900431564[1]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618511" y="1927856"/>
                  <a:ext cx="1236662" cy="1244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" name="TextBox 2"/>
                <p:cNvSpPr txBox="1"/>
                <p:nvPr/>
              </p:nvSpPr>
              <p:spPr>
                <a:xfrm>
                  <a:off x="2499589" y="1661559"/>
                  <a:ext cx="14745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800" b="1" dirty="0" smtClean="0">
                      <a:latin typeface="+mj-lt"/>
                    </a:rPr>
                    <a:t>Development</a:t>
                  </a:r>
                  <a:endParaRPr lang="en-US" sz="1800" b="1" dirty="0">
                    <a:latin typeface="+mj-lt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6002338" y="3409919"/>
                <a:ext cx="1236662" cy="1510897"/>
                <a:chOff x="2618511" y="1661559"/>
                <a:chExt cx="1236662" cy="1510897"/>
              </a:xfrm>
            </p:grpSpPr>
            <p:pic>
              <p:nvPicPr>
                <p:cNvPr id="34" name="Picture 3" descr="C:\Documents and Settings\jrdavid\Local Settings\Temporary Internet Files\Content.IE5\K4XNENVU\MC900431564[1]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618511" y="1927856"/>
                  <a:ext cx="1236662" cy="1244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5" name="TextBox 34"/>
                <p:cNvSpPr txBox="1"/>
                <p:nvPr/>
              </p:nvSpPr>
              <p:spPr>
                <a:xfrm>
                  <a:off x="2754658" y="1661559"/>
                  <a:ext cx="964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800" b="1" dirty="0" smtClean="0">
                      <a:latin typeface="+mj-lt"/>
                    </a:rPr>
                    <a:t>Website</a:t>
                  </a:r>
                  <a:endParaRPr lang="en-US" sz="1800" b="1" dirty="0">
                    <a:latin typeface="+mj-lt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7186575" y="4769440"/>
                <a:ext cx="1236662" cy="1510897"/>
                <a:chOff x="2618511" y="1661559"/>
                <a:chExt cx="1236662" cy="1510897"/>
              </a:xfrm>
            </p:grpSpPr>
            <p:pic>
              <p:nvPicPr>
                <p:cNvPr id="37" name="Picture 3" descr="C:\Documents and Settings\jrdavid\Local Settings\Temporary Internet Files\Content.IE5\K4XNENVU\MC900431564[1]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618511" y="1927856"/>
                  <a:ext cx="1236662" cy="1244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8" name="TextBox 37"/>
                <p:cNvSpPr txBox="1"/>
                <p:nvPr/>
              </p:nvSpPr>
              <p:spPr>
                <a:xfrm>
                  <a:off x="2759373" y="1661559"/>
                  <a:ext cx="9549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800" b="1" dirty="0" smtClean="0">
                      <a:latin typeface="+mj-lt"/>
                    </a:rPr>
                    <a:t>Intranet</a:t>
                  </a:r>
                  <a:endParaRPr lang="en-US" sz="1800" b="1" dirty="0">
                    <a:latin typeface="+mj-lt"/>
                  </a:endParaRPr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6005278" y="1922596"/>
                <a:ext cx="1236662" cy="1510897"/>
                <a:chOff x="2618511" y="1661559"/>
                <a:chExt cx="1236662" cy="1510897"/>
              </a:xfrm>
            </p:grpSpPr>
            <p:pic>
              <p:nvPicPr>
                <p:cNvPr id="40" name="Picture 3" descr="C:\Documents and Settings\jrdavid\Local Settings\Temporary Internet Files\Content.IE5\K4XNENVU\MC900431564[1]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618511" y="1927856"/>
                  <a:ext cx="1236662" cy="1244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TextBox 40"/>
                <p:cNvSpPr txBox="1"/>
                <p:nvPr/>
              </p:nvSpPr>
              <p:spPr>
                <a:xfrm>
                  <a:off x="2881619" y="1661559"/>
                  <a:ext cx="7104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800" b="1" dirty="0" smtClean="0">
                      <a:latin typeface="+mj-lt"/>
                    </a:rPr>
                    <a:t>Email</a:t>
                  </a:r>
                  <a:endParaRPr lang="en-US" sz="1800" b="1" dirty="0">
                    <a:latin typeface="+mj-lt"/>
                  </a:endParaRP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833603" y="4768245"/>
                <a:ext cx="1534523" cy="1510897"/>
                <a:chOff x="2469583" y="1661559"/>
                <a:chExt cx="1534523" cy="1510897"/>
              </a:xfrm>
            </p:grpSpPr>
            <p:pic>
              <p:nvPicPr>
                <p:cNvPr id="43" name="Picture 3" descr="C:\Documents and Settings\jrdavid\Local Settings\Temporary Internet Files\Content.IE5\K4XNENVU\MC900431564[1]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618511" y="1927856"/>
                  <a:ext cx="1236662" cy="1244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TextBox 43"/>
                <p:cNvSpPr txBox="1"/>
                <p:nvPr/>
              </p:nvSpPr>
              <p:spPr>
                <a:xfrm>
                  <a:off x="2469583" y="1661559"/>
                  <a:ext cx="15345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800" b="1" dirty="0" smtClean="0">
                      <a:latin typeface="+mj-lt"/>
                    </a:rPr>
                    <a:t>Customer Info</a:t>
                  </a:r>
                  <a:endParaRPr lang="en-US" sz="1800" b="1" dirty="0">
                    <a:latin typeface="+mj-lt"/>
                  </a:endParaRPr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7133575" y="1956533"/>
                <a:ext cx="1236662" cy="1510897"/>
                <a:chOff x="2618511" y="1661559"/>
                <a:chExt cx="1236662" cy="1510897"/>
              </a:xfrm>
            </p:grpSpPr>
            <p:pic>
              <p:nvPicPr>
                <p:cNvPr id="46" name="Picture 3" descr="C:\Documents and Settings\jrdavid\Local Settings\Temporary Internet Files\Content.IE5\K4XNENVU\MC900431564[1]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618511" y="1927856"/>
                  <a:ext cx="1236662" cy="1244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7" name="TextBox 46"/>
                <p:cNvSpPr txBox="1"/>
                <p:nvPr/>
              </p:nvSpPr>
              <p:spPr>
                <a:xfrm>
                  <a:off x="2797267" y="1661559"/>
                  <a:ext cx="8791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800" b="1" dirty="0" smtClean="0">
                      <a:latin typeface="+mj-lt"/>
                    </a:rPr>
                    <a:t>Backup</a:t>
                  </a:r>
                  <a:endParaRPr lang="en-US" sz="1800" b="1" dirty="0">
                    <a:latin typeface="+mj-lt"/>
                  </a:endParaRPr>
                </a:p>
              </p:txBody>
            </p:sp>
          </p:grpSp>
        </p:grpSp>
        <p:sp>
          <p:nvSpPr>
            <p:cNvPr id="32" name="TextBox 31"/>
            <p:cNvSpPr txBox="1"/>
            <p:nvPr/>
          </p:nvSpPr>
          <p:spPr>
            <a:xfrm>
              <a:off x="6864374" y="6029980"/>
              <a:ext cx="10246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</a:rPr>
                <a:t>Cloud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48" name="Title 1"/>
          <p:cNvSpPr txBox="1">
            <a:spLocks/>
          </p:cNvSpPr>
          <p:nvPr/>
        </p:nvSpPr>
        <p:spPr>
          <a:xfrm>
            <a:off x="457200" y="4572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With Cloud Computing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41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6309" y="2480608"/>
            <a:ext cx="7409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Open-Source Solutions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82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http://blog.isimtescil.net/wp-content/uploads/2014/10/mysql-alternatifle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476250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http://2.bp.blogspot.com/-xiBNHcpxjWE/TndsywouDGI/AAAAAAAAAoY/X3SPSn0bhcE/s1600/postgresql_logo-555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006" y="990600"/>
            <a:ext cx="2895743" cy="321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6" name="Picture 12" descr="http://dev.monetdb.org/imgs/monetdb-final-5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334031"/>
            <a:ext cx="47625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8" name="Picture 14" descr="http://miko.com/wp-content/uploads/2014/03/basho-transparent-vertical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52925"/>
            <a:ext cx="1809750" cy="194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57200" y="4572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Basic Open-Source DBMS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50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ttp://upload.wikimedia.org/wikipedia/commons/thumb/5/5e/Cassandra_logo.svg/1280px-Cassandra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805" y="1877721"/>
            <a:ext cx="3371850" cy="226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2" name="Picture 4" descr="http://s3.amazonaws.com/info-mongodb-com/_com_assets/media/mongodb-logo-rgb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674075"/>
            <a:ext cx="4736670" cy="135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4" name="Picture 6" descr="http://media.charlesleifer.com/blog/photos/p1432653421.7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72158"/>
            <a:ext cx="3905248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4572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Advance Open-Source DBMS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65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57200" y="4572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Open-Source Processing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794" name="Picture 2" descr="https://spark.apache.org/images/spark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77" y="2021062"/>
            <a:ext cx="3505200" cy="186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4" descr="http://ddf912383141a8d7bbe4-e053e711fc85de3290f121ef0f0e3a1f.r87.cf1.rackcdn.com/hadoop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4572000"/>
            <a:ext cx="78105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8" name="Picture 6" descr="http://upload.wikimedia.org/wikipedia/en/8/8e/Riak_distributed_NoSQL_key-value_data_store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176" y="2514600"/>
            <a:ext cx="3796474" cy="119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29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572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Glossary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8288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DBMS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Row-Oriented DBMS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Mining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OLTP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OLAP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C.A.P Theorem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Distributed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Parallel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Cloud Computing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Open-Source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82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Makes data management more efficient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effective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 language allows quick answers to ad hoc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Provides better access to more and better managed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Promotes integrated view of organization’s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Reduces the probability of inconsistent data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572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Importances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of DBMS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14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572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User and DBMS Interaction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encrypted-tbn2.gstatic.com/images?q=tbn:ANd9GcSzsl561B6K4-bUmycbbqN6ohdJvVKAkQvnx3XEK85qS6wvIf_rJ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.tmocache.com/content/dam/tmo/en-p/cell-phones/apple-iphone-6/space-gray/stills/browse-apple-iphone-6-space-gray.jpg/jcr:content/renditions/cq5dam.web.280.280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038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queenslandcomputers.com.au/wp-content/uploads/2013/12/comput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25" y="1968535"/>
            <a:ext cx="2060575" cy="12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544418"/>
              </p:ext>
            </p:extLst>
          </p:nvPr>
        </p:nvGraphicFramePr>
        <p:xfrm>
          <a:off x="6096000" y="2209800"/>
          <a:ext cx="2786623" cy="290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Image" r:id="rId6" imgW="6844320" imgH="7123680" progId="Photoshop.Image.12">
                  <p:embed/>
                </p:oleObj>
              </mc:Choice>
              <mc:Fallback>
                <p:oleObj name="Image" r:id="rId6" imgW="6844320" imgH="712368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0" y="2209800"/>
                        <a:ext cx="2786623" cy="290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Elbow Connector 7"/>
          <p:cNvCxnSpPr>
            <a:stCxn id="1026" idx="3"/>
            <a:endCxn id="1032" idx="1"/>
          </p:cNvCxnSpPr>
          <p:nvPr/>
        </p:nvCxnSpPr>
        <p:spPr>
          <a:xfrm flipV="1">
            <a:off x="1905000" y="2610748"/>
            <a:ext cx="835025" cy="818252"/>
          </a:xfrm>
          <a:prstGeom prst="bentConnector3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026" idx="3"/>
            <a:endCxn id="1030" idx="1"/>
          </p:cNvCxnSpPr>
          <p:nvPr/>
        </p:nvCxnSpPr>
        <p:spPr>
          <a:xfrm>
            <a:off x="1905000" y="3429000"/>
            <a:ext cx="1295400" cy="1295400"/>
          </a:xfrm>
          <a:prstGeom prst="bentConnector3">
            <a:avLst>
              <a:gd name="adj1" fmla="val 31818"/>
            </a:avLst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032" idx="3"/>
            <a:endCxn id="6" idx="1"/>
          </p:cNvCxnSpPr>
          <p:nvPr/>
        </p:nvCxnSpPr>
        <p:spPr>
          <a:xfrm>
            <a:off x="4800600" y="2610748"/>
            <a:ext cx="1295400" cy="1049233"/>
          </a:xfrm>
          <a:prstGeom prst="bentConnector3">
            <a:avLst>
              <a:gd name="adj1" fmla="val 50000"/>
            </a:avLst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30" idx="3"/>
            <a:endCxn id="6" idx="1"/>
          </p:cNvCxnSpPr>
          <p:nvPr/>
        </p:nvCxnSpPr>
        <p:spPr>
          <a:xfrm flipV="1">
            <a:off x="4572000" y="3659981"/>
            <a:ext cx="1524000" cy="1064419"/>
          </a:xfrm>
          <a:prstGeom prst="bentConnector3">
            <a:avLst>
              <a:gd name="adj1" fmla="val 58182"/>
            </a:avLst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94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572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Terms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C:\Users\gilbert.ooi\Desktop\Untitled-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562" y="2025233"/>
            <a:ext cx="9279124" cy="30801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52400" y="1676400"/>
            <a:ext cx="225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myacel_course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09749" y="1907232"/>
            <a:ext cx="13240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78296" y="1689953"/>
            <a:ext cx="1777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Table name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2138064"/>
            <a:ext cx="2743200" cy="2967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71600" y="5105400"/>
            <a:ext cx="0" cy="685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9983" y="5791200"/>
            <a:ext cx="1983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Column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flipH="1" flipV="1">
            <a:off x="457200" y="2151618"/>
            <a:ext cx="8458200" cy="321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934200" y="1789232"/>
            <a:ext cx="0" cy="362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72665" y="1375981"/>
            <a:ext cx="232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Structures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 flipH="1" flipV="1">
            <a:off x="0" y="3962400"/>
            <a:ext cx="8915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86600" y="4343400"/>
            <a:ext cx="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95508" y="5969345"/>
            <a:ext cx="238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Row/Tuple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392747" y="5059680"/>
            <a:ext cx="0" cy="685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flipH="1" flipV="1">
            <a:off x="3032173" y="4678680"/>
            <a:ext cx="2724665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552652" y="5689659"/>
            <a:ext cx="1686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Value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25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5" grpId="0"/>
      <p:bldP spid="16" grpId="0" animBg="1"/>
      <p:bldP spid="19" grpId="0"/>
      <p:bldP spid="20" grpId="0" animBg="1"/>
      <p:bldP spid="25" grpId="0"/>
      <p:bldP spid="33" grpId="0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572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Relational DBMS (RDBMS)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lowchart: Multidocument 1"/>
          <p:cNvSpPr/>
          <p:nvPr/>
        </p:nvSpPr>
        <p:spPr>
          <a:xfrm>
            <a:off x="762000" y="1752600"/>
            <a:ext cx="2590800" cy="13716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table1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lowchart: Multidocument 21"/>
          <p:cNvSpPr/>
          <p:nvPr/>
        </p:nvSpPr>
        <p:spPr>
          <a:xfrm>
            <a:off x="609600" y="4191000"/>
            <a:ext cx="2590800" cy="13716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table3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lowchart: Multidocument 22"/>
          <p:cNvSpPr/>
          <p:nvPr/>
        </p:nvSpPr>
        <p:spPr>
          <a:xfrm>
            <a:off x="5334000" y="1752600"/>
            <a:ext cx="2590800" cy="13716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table2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owchart: Multidocument 23"/>
          <p:cNvSpPr/>
          <p:nvPr/>
        </p:nvSpPr>
        <p:spPr>
          <a:xfrm>
            <a:off x="5791200" y="4191000"/>
            <a:ext cx="2590800" cy="13716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table4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>
            <a:stCxn id="2" idx="3"/>
            <a:endCxn id="23" idx="1"/>
          </p:cNvCxnSpPr>
          <p:nvPr/>
        </p:nvCxnSpPr>
        <p:spPr>
          <a:xfrm>
            <a:off x="3352800" y="2438400"/>
            <a:ext cx="1981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2"/>
            <a:endCxn id="22" idx="0"/>
          </p:cNvCxnSpPr>
          <p:nvPr/>
        </p:nvCxnSpPr>
        <p:spPr>
          <a:xfrm rot="5400000">
            <a:off x="3706869" y="1448625"/>
            <a:ext cx="1118743" cy="43660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2"/>
            <a:endCxn id="24" idx="0"/>
          </p:cNvCxnSpPr>
          <p:nvPr/>
        </p:nvCxnSpPr>
        <p:spPr>
          <a:xfrm rot="16200000" flipH="1">
            <a:off x="6297669" y="3223831"/>
            <a:ext cx="1118743" cy="8155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2399" y="5867400"/>
            <a:ext cx="8839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 these tables are connected through “Primary keys” or “Foreign keys”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48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572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Representation of RDBMS (Data Cube)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://blog.softwareadvice.com/wp-content/uploads/2011/11/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68215"/>
            <a:ext cx="7125290" cy="551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10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4572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Structured Query Language (SQL)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905506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do you inform the DBMS which data you want to insert or retrieve?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language that can be understood by the DBMS which is structure query language (SQL).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query?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SQL to ask the DBMS a question and get the answer!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90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3741</TotalTime>
  <Words>857</Words>
  <Application>Microsoft Office PowerPoint</Application>
  <PresentationFormat>On-screen Show (4:3)</PresentationFormat>
  <Paragraphs>203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Constantia</vt:lpstr>
      <vt:lpstr>Times New Roman</vt:lpstr>
      <vt:lpstr>Wingdings 2</vt:lpstr>
      <vt:lpstr>Flow</vt:lpstr>
      <vt:lpstr>Adobe Photoshop Image</vt:lpstr>
      <vt:lpstr>PowerPoint Presentation</vt:lpstr>
      <vt:lpstr>Introducing the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HELP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&amp; Hadoop</dc:title>
  <dc:creator>OOI SIN CHEAK, GILBERT</dc:creator>
  <cp:lastModifiedBy>OOI SIN CHEAK, GILBERT</cp:lastModifiedBy>
  <cp:revision>280</cp:revision>
  <cp:lastPrinted>1601-01-01T00:00:00Z</cp:lastPrinted>
  <dcterms:created xsi:type="dcterms:W3CDTF">2013-07-22T05:51:59Z</dcterms:created>
  <dcterms:modified xsi:type="dcterms:W3CDTF">2015-06-02T06:05:55Z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TC010184561033</vt:lpwstr>
  </property>
</Properties>
</file>