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88" r:id="rId21"/>
    <p:sldId id="289" r:id="rId22"/>
    <p:sldId id="290" r:id="rId23"/>
    <p:sldId id="274" r:id="rId24"/>
    <p:sldId id="275" r:id="rId25"/>
    <p:sldId id="276" r:id="rId26"/>
    <p:sldId id="277" r:id="rId27"/>
    <p:sldId id="291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" y="2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5EFAD-6022-44FD-BD37-218C82B94318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B455C-8354-4E9B-B4A8-FB604C1C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Read this quote.  That data is something like 4 exabytes.</a:t>
            </a:r>
          </a:p>
        </p:txBody>
      </p:sp>
    </p:spTree>
    <p:extLst>
      <p:ext uri="{BB962C8B-B14F-4D97-AF65-F5344CB8AC3E}">
        <p14:creationId xmlns:p14="http://schemas.microsoft.com/office/powerpoint/2010/main" val="305133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User-generated content</a:t>
            </a:r>
          </a:p>
        </p:txBody>
      </p:sp>
    </p:spTree>
    <p:extLst>
      <p:ext uri="{BB962C8B-B14F-4D97-AF65-F5344CB8AC3E}">
        <p14:creationId xmlns:p14="http://schemas.microsoft.com/office/powerpoint/2010/main" val="365850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Traditional retailers are creating this data too</a:t>
            </a:r>
          </a:p>
        </p:txBody>
      </p:sp>
    </p:spTree>
    <p:extLst>
      <p:ext uri="{BB962C8B-B14F-4D97-AF65-F5344CB8AC3E}">
        <p14:creationId xmlns:p14="http://schemas.microsoft.com/office/powerpoint/2010/main" val="337988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And government has troves of data too</a:t>
            </a:r>
          </a:p>
        </p:txBody>
      </p:sp>
    </p:spTree>
    <p:extLst>
      <p:ext uri="{BB962C8B-B14F-4D97-AF65-F5344CB8AC3E}">
        <p14:creationId xmlns:p14="http://schemas.microsoft.com/office/powerpoint/2010/main" val="424281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In the cluster there are two kinds of nodes….</a:t>
            </a:r>
          </a:p>
        </p:txBody>
      </p:sp>
    </p:spTree>
    <p:extLst>
      <p:ext uri="{BB962C8B-B14F-4D97-AF65-F5344CB8AC3E}">
        <p14:creationId xmlns:p14="http://schemas.microsoft.com/office/powerpoint/2010/main" val="309495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B32D7-004C-4570-B2F4-F4B4DD66CFD3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9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3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246-C91D-4642-802C-56B743FE05CD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5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CEF-3563-4F42-B0F5-ECA601128E88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3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403D-8139-4303-8C0F-EB0E9AB0417F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129D-800F-4033-B4B4-BA3897FC004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4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0918-E441-4FCD-90A9-04578C7F583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34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1F4-B82C-4456-9871-6F467AE9DAF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67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AC30-B7C8-4210-8265-20C00A66793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36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ED8-87AE-4228-A355-42099F7AA83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9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73AA574-2C8A-4DBF-9D38-A2858C86E4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77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D6D3-2ADB-4E8B-90B5-55806F594C24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47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9EF5-D952-40D0-8E86-43939A9CA7B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4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EAF9E3-7B88-4377-8B44-FC753C80FAF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81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645" y="5904025"/>
            <a:ext cx="15240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2770" y="5915693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Calibri"/>
              </a:rPr>
              <a:t>Gilbert </a:t>
            </a:r>
            <a:r>
              <a:rPr lang="en-US" b="1" dirty="0" err="1" smtClean="0">
                <a:solidFill>
                  <a:prstClr val="white"/>
                </a:solidFill>
                <a:latin typeface="Calibri"/>
              </a:rPr>
              <a:t>Ooi</a:t>
            </a:r>
            <a:r>
              <a:rPr lang="en-US" b="1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Calibri"/>
              </a:rPr>
              <a:t>Sin </a:t>
            </a:r>
            <a:r>
              <a:rPr lang="en-US" b="1" dirty="0" err="1" smtClean="0">
                <a:solidFill>
                  <a:prstClr val="white"/>
                </a:solidFill>
                <a:latin typeface="Calibri"/>
              </a:rPr>
              <a:t>Cheak</a:t>
            </a:r>
            <a:endParaRPr lang="en-US" b="1" dirty="0" smtClean="0">
              <a:solidFill>
                <a:prstClr val="white"/>
              </a:solidFill>
              <a:latin typeface="Calibri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Calibri"/>
              </a:rPr>
              <a:t>03 June 2015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9432" y="2176840"/>
            <a:ext cx="7409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MapReduce &amp; Hadoop</a:t>
            </a:r>
          </a:p>
        </p:txBody>
      </p:sp>
      <p:pic>
        <p:nvPicPr>
          <p:cNvPr id="22531" name="Picture 3" descr="C:\Users\gilbert.ooi\Desktop\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28" y="2916092"/>
            <a:ext cx="2540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638800"/>
            <a:ext cx="11430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11430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Mommy gives you a huge bag of mixed of 5 different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colours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of beans (8,000 beans)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Mommy tells you that since you have nothing to do, divide and count all the beans by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colour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Mommy tells you this at 4pm and wants this done by 6pm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Mommy will decide to cook bean soup based on the highest count of beans by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colour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22" name="Picture 2" descr="http://thumbs.dreamstime.com/x/angry-grandma-136144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687384"/>
            <a:ext cx="2971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2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638800"/>
            <a:ext cx="114300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2057401"/>
            <a:ext cx="838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Option 1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Start dividing and counting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Option 2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Call your 10 friends and delegate the task and tell them they can have bean soup after completing the task</a:t>
            </a:r>
          </a:p>
        </p:txBody>
      </p:sp>
    </p:spTree>
    <p:extLst>
      <p:ext uri="{BB962C8B-B14F-4D97-AF65-F5344CB8AC3E}">
        <p14:creationId xmlns:p14="http://schemas.microsoft.com/office/powerpoint/2010/main" val="25701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Flashback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47800"/>
            <a:ext cx="85725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67" y="3733800"/>
            <a:ext cx="857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638800"/>
            <a:ext cx="1143000" cy="1143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81201" y="21336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0005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Option 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Option 2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Method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 smtClean="0">
                          <a:latin typeface="+mj-lt"/>
                        </a:rPr>
                        <a:t>Sequential processing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Parallel</a:t>
                      </a:r>
                      <a:r>
                        <a:rPr lang="en-US" sz="2800" baseline="0" dirty="0" smtClean="0">
                          <a:latin typeface="+mj-lt"/>
                        </a:rPr>
                        <a:t> processing</a:t>
                      </a:r>
                      <a:endParaRPr lang="en-US" sz="2800" dirty="0" smtClean="0">
                        <a:latin typeface="+mj-lt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Completion</a:t>
                      </a:r>
                      <a:r>
                        <a:rPr lang="en-US" sz="2800" baseline="0" dirty="0" smtClean="0">
                          <a:latin typeface="+mj-lt"/>
                        </a:rPr>
                        <a:t> time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5 – 6 hours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45</a:t>
                      </a:r>
                      <a:r>
                        <a:rPr lang="en-US" sz="2800" baseline="0" dirty="0" smtClean="0">
                          <a:latin typeface="+mj-lt"/>
                        </a:rPr>
                        <a:t> minutes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Chances of having bean soup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low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very high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 –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1" y="1066800"/>
            <a:ext cx="42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Defining several parameters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438400" y="1524000"/>
          <a:ext cx="7848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4876800"/>
              </a:tblGrid>
              <a:tr h="4142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Parameter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Parameter Value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Input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8,000 beans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51963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Problem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Divide</a:t>
                      </a:r>
                      <a:r>
                        <a:rPr lang="en-US" sz="2400" baseline="0" dirty="0" smtClean="0">
                          <a:latin typeface="+mj-lt"/>
                        </a:rPr>
                        <a:t> and count beans by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colour</a:t>
                      </a:r>
                      <a:r>
                        <a:rPr lang="en-US" sz="2400" baseline="0" dirty="0" smtClean="0">
                          <a:latin typeface="+mj-lt"/>
                        </a:rPr>
                        <a:t> and answer which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colour</a:t>
                      </a:r>
                      <a:r>
                        <a:rPr lang="en-US" sz="2400" baseline="0" dirty="0" smtClean="0">
                          <a:latin typeface="+mj-lt"/>
                        </a:rPr>
                        <a:t> beans count is the highest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Master Node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You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Worker Nodes /</a:t>
                      </a:r>
                    </a:p>
                    <a:p>
                      <a:r>
                        <a:rPr lang="en-US" sz="2400" dirty="0" smtClean="0">
                          <a:latin typeface="+mj-lt"/>
                        </a:rPr>
                        <a:t>Distributed</a:t>
                      </a:r>
                      <a:r>
                        <a:rPr lang="en-US" sz="2400" baseline="0" dirty="0" smtClean="0">
                          <a:latin typeface="+mj-lt"/>
                        </a:rPr>
                        <a:t> System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10 friends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Key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>
                          <a:latin typeface="+mj-lt"/>
                        </a:rPr>
                        <a:t>5 colours</a:t>
                      </a:r>
                    </a:p>
                    <a:p>
                      <a:pPr algn="r"/>
                      <a:r>
                        <a:rPr lang="en-US" sz="2400" smtClean="0">
                          <a:latin typeface="+mj-lt"/>
                        </a:rPr>
                        <a:t>(red,</a:t>
                      </a:r>
                      <a:r>
                        <a:rPr lang="en-US" sz="2400" baseline="0" smtClean="0">
                          <a:latin typeface="+mj-lt"/>
                        </a:rPr>
                        <a:t> green, black, brown, yellow)</a:t>
                      </a:r>
                      <a:endParaRPr lang="en-US" sz="2400" smtClean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Values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Bean count by </a:t>
                      </a:r>
                      <a:r>
                        <a:rPr lang="en-US" sz="2400" dirty="0" err="1" smtClean="0">
                          <a:latin typeface="+mj-lt"/>
                        </a:rPr>
                        <a:t>colour</a:t>
                      </a:r>
                      <a:r>
                        <a:rPr lang="en-US" sz="2400" baseline="0" dirty="0" smtClean="0">
                          <a:latin typeface="+mj-lt"/>
                        </a:rPr>
                        <a:t> in form of [1, ..]</a:t>
                      </a:r>
                      <a:endParaRPr lang="en-US" sz="2400" dirty="0" smtClean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Answer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Summary of all bean counts by </a:t>
                      </a:r>
                      <a:r>
                        <a:rPr lang="en-US" sz="2400" dirty="0" err="1" smtClean="0">
                          <a:latin typeface="+mj-lt"/>
                        </a:rPr>
                        <a:t>colour</a:t>
                      </a:r>
                      <a:endParaRPr lang="en-US" sz="2400" dirty="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 –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1" y="1197248"/>
            <a:ext cx="854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1628134"/>
            <a:ext cx="838200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8000 beans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24200" y="162384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6843" y="1223264"/>
            <a:ext cx="167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prstClr val="black"/>
                </a:solidFill>
                <a:latin typeface="Calibri"/>
              </a:rPr>
              <a:t>split/shuffle</a:t>
            </a:r>
            <a:endParaRPr lang="en-US" sz="2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24200" y="212676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24200" y="262928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24200" y="313220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124200" y="363512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24200" y="413804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24200" y="464096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24200" y="514388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24200" y="5635669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124200" y="6138589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62859" y="2678746"/>
            <a:ext cx="838200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[1, ..]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553200" y="3181666"/>
            <a:ext cx="838200" cy="5029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[1, ..]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3684586"/>
            <a:ext cx="838200" cy="502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[1, ..]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53200" y="4181633"/>
            <a:ext cx="838200" cy="502920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[1, ..]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53200" y="4678680"/>
            <a:ext cx="838200" cy="502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[1, ..]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39248" y="1209807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map</a:t>
            </a:r>
          </a:p>
        </p:txBody>
      </p:sp>
      <p:cxnSp>
        <p:nvCxnSpPr>
          <p:cNvPr id="20" name="Elbow Connector 19"/>
          <p:cNvCxnSpPr>
            <a:stCxn id="30" idx="3"/>
            <a:endCxn id="58" idx="1"/>
          </p:cNvCxnSpPr>
          <p:nvPr/>
        </p:nvCxnSpPr>
        <p:spPr>
          <a:xfrm>
            <a:off x="3962401" y="1875302"/>
            <a:ext cx="2600459" cy="1054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19"/>
          <p:cNvCxnSpPr>
            <a:stCxn id="49" idx="3"/>
            <a:endCxn id="58" idx="1"/>
          </p:cNvCxnSpPr>
          <p:nvPr/>
        </p:nvCxnSpPr>
        <p:spPr>
          <a:xfrm>
            <a:off x="3962401" y="2378222"/>
            <a:ext cx="2600459" cy="551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9"/>
          <p:cNvCxnSpPr>
            <a:stCxn id="50" idx="3"/>
            <a:endCxn id="58" idx="1"/>
          </p:cNvCxnSpPr>
          <p:nvPr/>
        </p:nvCxnSpPr>
        <p:spPr>
          <a:xfrm>
            <a:off x="3962401" y="2880742"/>
            <a:ext cx="2600459" cy="49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9"/>
          <p:cNvCxnSpPr>
            <a:stCxn id="51" idx="3"/>
            <a:endCxn id="59" idx="1"/>
          </p:cNvCxnSpPr>
          <p:nvPr/>
        </p:nvCxnSpPr>
        <p:spPr>
          <a:xfrm>
            <a:off x="3962400" y="3383662"/>
            <a:ext cx="2590800" cy="49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9"/>
          <p:cNvCxnSpPr>
            <a:stCxn id="50" idx="3"/>
            <a:endCxn id="59" idx="1"/>
          </p:cNvCxnSpPr>
          <p:nvPr/>
        </p:nvCxnSpPr>
        <p:spPr>
          <a:xfrm>
            <a:off x="3962400" y="2880742"/>
            <a:ext cx="2590800" cy="552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9"/>
          <p:cNvCxnSpPr>
            <a:stCxn id="52" idx="3"/>
            <a:endCxn id="59" idx="1"/>
          </p:cNvCxnSpPr>
          <p:nvPr/>
        </p:nvCxnSpPr>
        <p:spPr>
          <a:xfrm flipV="1">
            <a:off x="3962400" y="3433127"/>
            <a:ext cx="2590800" cy="45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9"/>
          <p:cNvCxnSpPr>
            <a:stCxn id="53" idx="3"/>
            <a:endCxn id="58" idx="1"/>
          </p:cNvCxnSpPr>
          <p:nvPr/>
        </p:nvCxnSpPr>
        <p:spPr>
          <a:xfrm flipV="1">
            <a:off x="3962401" y="2930207"/>
            <a:ext cx="2600459" cy="1459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9"/>
          <p:cNvCxnSpPr>
            <a:stCxn id="54" idx="3"/>
            <a:endCxn id="58" idx="1"/>
          </p:cNvCxnSpPr>
          <p:nvPr/>
        </p:nvCxnSpPr>
        <p:spPr>
          <a:xfrm flipV="1">
            <a:off x="3962401" y="2930207"/>
            <a:ext cx="2600459" cy="1962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9"/>
          <p:cNvCxnSpPr>
            <a:stCxn id="51" idx="3"/>
            <a:endCxn id="58" idx="1"/>
          </p:cNvCxnSpPr>
          <p:nvPr/>
        </p:nvCxnSpPr>
        <p:spPr>
          <a:xfrm flipV="1">
            <a:off x="3962401" y="2930207"/>
            <a:ext cx="2600459" cy="45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19"/>
          <p:cNvCxnSpPr>
            <a:stCxn id="52" idx="3"/>
            <a:endCxn id="58" idx="1"/>
          </p:cNvCxnSpPr>
          <p:nvPr/>
        </p:nvCxnSpPr>
        <p:spPr>
          <a:xfrm flipV="1">
            <a:off x="3962401" y="2930207"/>
            <a:ext cx="2600459" cy="956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19"/>
          <p:cNvCxnSpPr>
            <a:stCxn id="55" idx="3"/>
            <a:endCxn id="58" idx="1"/>
          </p:cNvCxnSpPr>
          <p:nvPr/>
        </p:nvCxnSpPr>
        <p:spPr>
          <a:xfrm flipV="1">
            <a:off x="3962401" y="2930207"/>
            <a:ext cx="2600459" cy="2465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9"/>
          <p:cNvCxnSpPr>
            <a:stCxn id="56" idx="3"/>
            <a:endCxn id="58" idx="1"/>
          </p:cNvCxnSpPr>
          <p:nvPr/>
        </p:nvCxnSpPr>
        <p:spPr>
          <a:xfrm flipV="1">
            <a:off x="3962401" y="2930207"/>
            <a:ext cx="2600459" cy="295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9"/>
          <p:cNvCxnSpPr>
            <a:stCxn id="57" idx="3"/>
            <a:endCxn id="58" idx="1"/>
          </p:cNvCxnSpPr>
          <p:nvPr/>
        </p:nvCxnSpPr>
        <p:spPr>
          <a:xfrm flipV="1">
            <a:off x="3962401" y="2930207"/>
            <a:ext cx="2600459" cy="3459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9"/>
          <p:cNvCxnSpPr>
            <a:stCxn id="30" idx="3"/>
            <a:endCxn id="59" idx="1"/>
          </p:cNvCxnSpPr>
          <p:nvPr/>
        </p:nvCxnSpPr>
        <p:spPr>
          <a:xfrm>
            <a:off x="3962400" y="1875302"/>
            <a:ext cx="2590800" cy="1557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9"/>
          <p:cNvCxnSpPr>
            <a:stCxn id="49" idx="3"/>
            <a:endCxn id="59" idx="1"/>
          </p:cNvCxnSpPr>
          <p:nvPr/>
        </p:nvCxnSpPr>
        <p:spPr>
          <a:xfrm>
            <a:off x="3962400" y="2378222"/>
            <a:ext cx="2590800" cy="1054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9"/>
          <p:cNvCxnSpPr>
            <a:stCxn id="53" idx="3"/>
            <a:endCxn id="59" idx="1"/>
          </p:cNvCxnSpPr>
          <p:nvPr/>
        </p:nvCxnSpPr>
        <p:spPr>
          <a:xfrm flipV="1">
            <a:off x="3962400" y="3433127"/>
            <a:ext cx="2590800" cy="956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9"/>
          <p:cNvCxnSpPr>
            <a:stCxn id="54" idx="3"/>
            <a:endCxn id="59" idx="1"/>
          </p:cNvCxnSpPr>
          <p:nvPr/>
        </p:nvCxnSpPr>
        <p:spPr>
          <a:xfrm flipV="1">
            <a:off x="3962400" y="3433127"/>
            <a:ext cx="2590800" cy="1459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9"/>
          <p:cNvCxnSpPr>
            <a:stCxn id="55" idx="3"/>
            <a:endCxn id="59" idx="1"/>
          </p:cNvCxnSpPr>
          <p:nvPr/>
        </p:nvCxnSpPr>
        <p:spPr>
          <a:xfrm flipV="1">
            <a:off x="3962400" y="3433127"/>
            <a:ext cx="2590800" cy="1962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9"/>
          <p:cNvCxnSpPr>
            <a:stCxn id="56" idx="3"/>
            <a:endCxn id="59" idx="1"/>
          </p:cNvCxnSpPr>
          <p:nvPr/>
        </p:nvCxnSpPr>
        <p:spPr>
          <a:xfrm flipV="1">
            <a:off x="3962400" y="3433127"/>
            <a:ext cx="2590800" cy="2454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9"/>
          <p:cNvCxnSpPr>
            <a:stCxn id="57" idx="3"/>
            <a:endCxn id="59" idx="1"/>
          </p:cNvCxnSpPr>
          <p:nvPr/>
        </p:nvCxnSpPr>
        <p:spPr>
          <a:xfrm flipV="1">
            <a:off x="3962400" y="3433127"/>
            <a:ext cx="2590800" cy="295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9"/>
          <p:cNvCxnSpPr>
            <a:stCxn id="30" idx="3"/>
            <a:endCxn id="60" idx="1"/>
          </p:cNvCxnSpPr>
          <p:nvPr/>
        </p:nvCxnSpPr>
        <p:spPr>
          <a:xfrm>
            <a:off x="3962400" y="1875302"/>
            <a:ext cx="2590800" cy="2060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9"/>
          <p:cNvCxnSpPr>
            <a:stCxn id="49" idx="3"/>
            <a:endCxn id="60" idx="1"/>
          </p:cNvCxnSpPr>
          <p:nvPr/>
        </p:nvCxnSpPr>
        <p:spPr>
          <a:xfrm>
            <a:off x="3962400" y="2378222"/>
            <a:ext cx="2590800" cy="1557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9"/>
          <p:cNvCxnSpPr>
            <a:stCxn id="50" idx="3"/>
            <a:endCxn id="60" idx="1"/>
          </p:cNvCxnSpPr>
          <p:nvPr/>
        </p:nvCxnSpPr>
        <p:spPr>
          <a:xfrm>
            <a:off x="3962400" y="2880742"/>
            <a:ext cx="2590800" cy="105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9"/>
          <p:cNvCxnSpPr>
            <a:stCxn id="53" idx="3"/>
            <a:endCxn id="60" idx="1"/>
          </p:cNvCxnSpPr>
          <p:nvPr/>
        </p:nvCxnSpPr>
        <p:spPr>
          <a:xfrm flipV="1">
            <a:off x="3962400" y="3936047"/>
            <a:ext cx="2590800" cy="45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9"/>
          <p:cNvCxnSpPr>
            <a:stCxn id="54" idx="3"/>
            <a:endCxn id="60" idx="1"/>
          </p:cNvCxnSpPr>
          <p:nvPr/>
        </p:nvCxnSpPr>
        <p:spPr>
          <a:xfrm flipV="1">
            <a:off x="3962400" y="3936047"/>
            <a:ext cx="2590800" cy="956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9"/>
          <p:cNvCxnSpPr>
            <a:stCxn id="51" idx="3"/>
            <a:endCxn id="60" idx="1"/>
          </p:cNvCxnSpPr>
          <p:nvPr/>
        </p:nvCxnSpPr>
        <p:spPr>
          <a:xfrm>
            <a:off x="3962400" y="3383662"/>
            <a:ext cx="2590800" cy="552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9"/>
          <p:cNvCxnSpPr>
            <a:stCxn id="52" idx="3"/>
            <a:endCxn id="60" idx="1"/>
          </p:cNvCxnSpPr>
          <p:nvPr/>
        </p:nvCxnSpPr>
        <p:spPr>
          <a:xfrm>
            <a:off x="3962400" y="3886582"/>
            <a:ext cx="2590800" cy="49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9"/>
          <p:cNvCxnSpPr>
            <a:stCxn id="55" idx="3"/>
            <a:endCxn id="60" idx="1"/>
          </p:cNvCxnSpPr>
          <p:nvPr/>
        </p:nvCxnSpPr>
        <p:spPr>
          <a:xfrm flipV="1">
            <a:off x="3962400" y="3936047"/>
            <a:ext cx="2590800" cy="1459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9"/>
          <p:cNvCxnSpPr>
            <a:stCxn id="56" idx="3"/>
            <a:endCxn id="60" idx="1"/>
          </p:cNvCxnSpPr>
          <p:nvPr/>
        </p:nvCxnSpPr>
        <p:spPr>
          <a:xfrm flipV="1">
            <a:off x="3962400" y="3936047"/>
            <a:ext cx="2590800" cy="1951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9"/>
          <p:cNvCxnSpPr>
            <a:stCxn id="57" idx="3"/>
            <a:endCxn id="60" idx="1"/>
          </p:cNvCxnSpPr>
          <p:nvPr/>
        </p:nvCxnSpPr>
        <p:spPr>
          <a:xfrm flipV="1">
            <a:off x="3962400" y="3936047"/>
            <a:ext cx="2590800" cy="2454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9"/>
          <p:cNvCxnSpPr>
            <a:stCxn id="30" idx="3"/>
            <a:endCxn id="61" idx="1"/>
          </p:cNvCxnSpPr>
          <p:nvPr/>
        </p:nvCxnSpPr>
        <p:spPr>
          <a:xfrm>
            <a:off x="3962400" y="1875301"/>
            <a:ext cx="2590800" cy="2557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9"/>
          <p:cNvCxnSpPr>
            <a:stCxn id="49" idx="3"/>
            <a:endCxn id="61" idx="1"/>
          </p:cNvCxnSpPr>
          <p:nvPr/>
        </p:nvCxnSpPr>
        <p:spPr>
          <a:xfrm>
            <a:off x="3962400" y="2378221"/>
            <a:ext cx="2590800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9"/>
          <p:cNvCxnSpPr>
            <a:stCxn id="50" idx="3"/>
            <a:endCxn id="61" idx="1"/>
          </p:cNvCxnSpPr>
          <p:nvPr/>
        </p:nvCxnSpPr>
        <p:spPr>
          <a:xfrm>
            <a:off x="3962400" y="2880741"/>
            <a:ext cx="2590800" cy="155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9"/>
          <p:cNvCxnSpPr>
            <a:stCxn id="53" idx="3"/>
            <a:endCxn id="61" idx="1"/>
          </p:cNvCxnSpPr>
          <p:nvPr/>
        </p:nvCxnSpPr>
        <p:spPr>
          <a:xfrm>
            <a:off x="3962400" y="4389501"/>
            <a:ext cx="2590800" cy="43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9"/>
          <p:cNvCxnSpPr>
            <a:stCxn id="54" idx="3"/>
            <a:endCxn id="61" idx="1"/>
          </p:cNvCxnSpPr>
          <p:nvPr/>
        </p:nvCxnSpPr>
        <p:spPr>
          <a:xfrm flipV="1">
            <a:off x="3962400" y="4433093"/>
            <a:ext cx="2590800" cy="459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9"/>
          <p:cNvCxnSpPr>
            <a:stCxn id="51" idx="3"/>
            <a:endCxn id="61" idx="1"/>
          </p:cNvCxnSpPr>
          <p:nvPr/>
        </p:nvCxnSpPr>
        <p:spPr>
          <a:xfrm>
            <a:off x="3962400" y="3383661"/>
            <a:ext cx="2590800" cy="1049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9"/>
          <p:cNvCxnSpPr>
            <a:stCxn id="52" idx="3"/>
            <a:endCxn id="61" idx="1"/>
          </p:cNvCxnSpPr>
          <p:nvPr/>
        </p:nvCxnSpPr>
        <p:spPr>
          <a:xfrm>
            <a:off x="3962400" y="3886581"/>
            <a:ext cx="2590800" cy="546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9"/>
          <p:cNvCxnSpPr>
            <a:stCxn id="55" idx="3"/>
            <a:endCxn id="61" idx="1"/>
          </p:cNvCxnSpPr>
          <p:nvPr/>
        </p:nvCxnSpPr>
        <p:spPr>
          <a:xfrm flipV="1">
            <a:off x="3962400" y="4433093"/>
            <a:ext cx="2590800" cy="962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9"/>
          <p:cNvCxnSpPr>
            <a:stCxn id="56" idx="3"/>
            <a:endCxn id="61" idx="1"/>
          </p:cNvCxnSpPr>
          <p:nvPr/>
        </p:nvCxnSpPr>
        <p:spPr>
          <a:xfrm flipV="1">
            <a:off x="3962400" y="4433093"/>
            <a:ext cx="2590800" cy="1454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9"/>
          <p:cNvCxnSpPr>
            <a:stCxn id="57" idx="3"/>
            <a:endCxn id="61" idx="1"/>
          </p:cNvCxnSpPr>
          <p:nvPr/>
        </p:nvCxnSpPr>
        <p:spPr>
          <a:xfrm flipV="1">
            <a:off x="3962400" y="4433093"/>
            <a:ext cx="2590800" cy="1956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9"/>
          <p:cNvCxnSpPr>
            <a:stCxn id="30" idx="3"/>
            <a:endCxn id="62" idx="1"/>
          </p:cNvCxnSpPr>
          <p:nvPr/>
        </p:nvCxnSpPr>
        <p:spPr>
          <a:xfrm>
            <a:off x="3962400" y="1875302"/>
            <a:ext cx="2590800" cy="3054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9"/>
          <p:cNvCxnSpPr>
            <a:stCxn id="49" idx="3"/>
            <a:endCxn id="62" idx="1"/>
          </p:cNvCxnSpPr>
          <p:nvPr/>
        </p:nvCxnSpPr>
        <p:spPr>
          <a:xfrm>
            <a:off x="3962400" y="2378222"/>
            <a:ext cx="2590800" cy="2551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9"/>
          <p:cNvCxnSpPr>
            <a:stCxn id="50" idx="3"/>
            <a:endCxn id="62" idx="1"/>
          </p:cNvCxnSpPr>
          <p:nvPr/>
        </p:nvCxnSpPr>
        <p:spPr>
          <a:xfrm>
            <a:off x="3962400" y="2880742"/>
            <a:ext cx="2590800" cy="2049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9"/>
          <p:cNvCxnSpPr>
            <a:stCxn id="53" idx="3"/>
            <a:endCxn id="62" idx="1"/>
          </p:cNvCxnSpPr>
          <p:nvPr/>
        </p:nvCxnSpPr>
        <p:spPr>
          <a:xfrm>
            <a:off x="3962400" y="4389502"/>
            <a:ext cx="2590800" cy="5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9"/>
          <p:cNvCxnSpPr>
            <a:stCxn id="54" idx="3"/>
            <a:endCxn id="62" idx="1"/>
          </p:cNvCxnSpPr>
          <p:nvPr/>
        </p:nvCxnSpPr>
        <p:spPr>
          <a:xfrm>
            <a:off x="3962400" y="4892422"/>
            <a:ext cx="2590800" cy="37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9"/>
          <p:cNvCxnSpPr>
            <a:stCxn id="51" idx="3"/>
            <a:endCxn id="62" idx="1"/>
          </p:cNvCxnSpPr>
          <p:nvPr/>
        </p:nvCxnSpPr>
        <p:spPr>
          <a:xfrm>
            <a:off x="3962400" y="3383662"/>
            <a:ext cx="2590800" cy="1546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9"/>
          <p:cNvCxnSpPr>
            <a:stCxn id="52" idx="3"/>
            <a:endCxn id="62" idx="1"/>
          </p:cNvCxnSpPr>
          <p:nvPr/>
        </p:nvCxnSpPr>
        <p:spPr>
          <a:xfrm>
            <a:off x="3962400" y="3886582"/>
            <a:ext cx="2590800" cy="1043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9"/>
          <p:cNvCxnSpPr>
            <a:stCxn id="55" idx="3"/>
            <a:endCxn id="62" idx="1"/>
          </p:cNvCxnSpPr>
          <p:nvPr/>
        </p:nvCxnSpPr>
        <p:spPr>
          <a:xfrm flipV="1">
            <a:off x="3962400" y="4930141"/>
            <a:ext cx="2590800" cy="465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9"/>
          <p:cNvCxnSpPr>
            <a:stCxn id="56" idx="3"/>
            <a:endCxn id="62" idx="1"/>
          </p:cNvCxnSpPr>
          <p:nvPr/>
        </p:nvCxnSpPr>
        <p:spPr>
          <a:xfrm flipV="1">
            <a:off x="3962400" y="4930141"/>
            <a:ext cx="2590800" cy="956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"/>
          <p:cNvCxnSpPr>
            <a:stCxn id="57" idx="3"/>
            <a:endCxn id="62" idx="1"/>
          </p:cNvCxnSpPr>
          <p:nvPr/>
        </p:nvCxnSpPr>
        <p:spPr>
          <a:xfrm flipV="1">
            <a:off x="3962400" y="4930141"/>
            <a:ext cx="2590800" cy="1459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152900" y="1209807"/>
            <a:ext cx="220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map (</a:t>
            </a:r>
            <a:r>
              <a:rPr lang="en-US" sz="2200" b="1" dirty="0" err="1">
                <a:solidFill>
                  <a:prstClr val="black"/>
                </a:solidFill>
                <a:latin typeface="Calibri"/>
              </a:rPr>
              <a:t>colour</a:t>
            </a:r>
            <a:r>
              <a:rPr lang="en-US" sz="22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200" b="1" dirty="0" err="1">
                <a:solidFill>
                  <a:prstClr val="black"/>
                </a:solidFill>
                <a:latin typeface="Calibri"/>
              </a:rPr>
              <a:t>cnt</a:t>
            </a:r>
            <a:r>
              <a:rPr lang="en-US" sz="2200" b="1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8010659" y="1905000"/>
            <a:ext cx="838200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3200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8001000" y="2773680"/>
            <a:ext cx="838200" cy="5029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1500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8001000" y="3688080"/>
            <a:ext cx="838200" cy="502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Calibri"/>
              </a:rPr>
              <a:t>250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4562633"/>
            <a:ext cx="838200" cy="502920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Calibri"/>
              </a:rPr>
              <a:t>1130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5440680"/>
            <a:ext cx="838200" cy="502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1920</a:t>
            </a:r>
          </a:p>
        </p:txBody>
      </p:sp>
      <p:cxnSp>
        <p:nvCxnSpPr>
          <p:cNvPr id="228" name="Elbow Connector 19"/>
          <p:cNvCxnSpPr>
            <a:stCxn id="58" idx="3"/>
            <a:endCxn id="223" idx="1"/>
          </p:cNvCxnSpPr>
          <p:nvPr/>
        </p:nvCxnSpPr>
        <p:spPr>
          <a:xfrm flipV="1">
            <a:off x="7401059" y="2156460"/>
            <a:ext cx="609600" cy="773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19"/>
          <p:cNvCxnSpPr>
            <a:stCxn id="59" idx="3"/>
            <a:endCxn id="224" idx="1"/>
          </p:cNvCxnSpPr>
          <p:nvPr/>
        </p:nvCxnSpPr>
        <p:spPr>
          <a:xfrm flipV="1">
            <a:off x="7391400" y="3025140"/>
            <a:ext cx="609600" cy="407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19"/>
          <p:cNvCxnSpPr>
            <a:stCxn id="60" idx="3"/>
            <a:endCxn id="225" idx="1"/>
          </p:cNvCxnSpPr>
          <p:nvPr/>
        </p:nvCxnSpPr>
        <p:spPr>
          <a:xfrm>
            <a:off x="7391400" y="3936046"/>
            <a:ext cx="609600" cy="3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19"/>
          <p:cNvCxnSpPr>
            <a:stCxn id="61" idx="3"/>
            <a:endCxn id="226" idx="1"/>
          </p:cNvCxnSpPr>
          <p:nvPr/>
        </p:nvCxnSpPr>
        <p:spPr>
          <a:xfrm>
            <a:off x="7391400" y="4433093"/>
            <a:ext cx="6096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19"/>
          <p:cNvCxnSpPr>
            <a:stCxn id="62" idx="3"/>
            <a:endCxn id="227" idx="1"/>
          </p:cNvCxnSpPr>
          <p:nvPr/>
        </p:nvCxnSpPr>
        <p:spPr>
          <a:xfrm>
            <a:off x="7391400" y="4930140"/>
            <a:ext cx="6096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467601" y="1214883"/>
            <a:ext cx="2042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reduce (</a:t>
            </a:r>
            <a:r>
              <a:rPr lang="en-US" sz="2200" b="1" dirty="0" err="1">
                <a:solidFill>
                  <a:prstClr val="black"/>
                </a:solidFill>
                <a:latin typeface="Calibri"/>
              </a:rPr>
              <a:t>colour</a:t>
            </a:r>
            <a:r>
              <a:rPr lang="en-US" sz="2200" b="1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9525001" y="3688080"/>
            <a:ext cx="838200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3200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448800" y="1219201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max</a:t>
            </a:r>
          </a:p>
        </p:txBody>
      </p:sp>
      <p:cxnSp>
        <p:nvCxnSpPr>
          <p:cNvPr id="248" name="Elbow Connector 19"/>
          <p:cNvCxnSpPr>
            <a:stCxn id="223" idx="3"/>
            <a:endCxn id="244" idx="1"/>
          </p:cNvCxnSpPr>
          <p:nvPr/>
        </p:nvCxnSpPr>
        <p:spPr>
          <a:xfrm>
            <a:off x="8848859" y="2156460"/>
            <a:ext cx="676142" cy="1783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6388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30" grpId="0" animBg="1"/>
      <p:bldP spid="31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212" grpId="0"/>
      <p:bldP spid="223" grpId="0" animBg="1"/>
      <p:bldP spid="224" grpId="0" animBg="1"/>
      <p:bldP spid="225" grpId="0" animBg="1"/>
      <p:bldP spid="226" grpId="0" animBg="1"/>
      <p:bldP spid="227" grpId="0" animBg="1"/>
      <p:bldP spid="243" grpId="0"/>
      <p:bldP spid="244" grpId="0" animBg="1"/>
      <p:bldP spid="2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8952" y="316739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That’s what FRIENDs are for!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 –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2936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ssets.kingletas.com/wp-content/uploads/2013/04/Question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57338"/>
            <a:ext cx="4019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7276" y="2362201"/>
            <a:ext cx="4052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We have the method, what now?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276" y="3481786"/>
            <a:ext cx="4052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Implement it and manage it!</a:t>
            </a:r>
          </a:p>
        </p:txBody>
      </p:sp>
    </p:spTree>
    <p:extLst>
      <p:ext uri="{BB962C8B-B14F-4D97-AF65-F5344CB8AC3E}">
        <p14:creationId xmlns:p14="http://schemas.microsoft.com/office/powerpoint/2010/main" val="23066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2541984" y="1960066"/>
            <a:ext cx="7116961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1D1D1D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“Every two days now we create as much information as we did from the dawn of civilization up until  2003”</a:t>
            </a:r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6096000" y="4000500"/>
            <a:ext cx="375939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Gill Sans" charset="0"/>
              <a:buChar char="-"/>
            </a:pPr>
            <a:r>
              <a:rPr lang="en-US" altLang="en-US" sz="2953" i="1">
                <a:ea typeface="Gill Sans" charset="0"/>
                <a:cs typeface="Gill Sans" charset="0"/>
              </a:rPr>
              <a:t>Eric Schmidt</a:t>
            </a:r>
            <a:endParaRPr lang="en-US" altLang="en-US" sz="2953">
              <a:ea typeface="Gill Sans" charset="0"/>
              <a:cs typeface="Gill Sans" charset="0"/>
            </a:endParaRPr>
          </a:p>
          <a:p>
            <a:r>
              <a:rPr lang="en-US" altLang="en-US" sz="2953" i="1">
                <a:ea typeface="Gill Sans" charset="0"/>
                <a:cs typeface="Gill Sans" charset="0"/>
              </a:rPr>
              <a:t>then CEO of Google</a:t>
            </a:r>
            <a:endParaRPr lang="en-US" altLang="en-US" sz="2953">
              <a:ea typeface="Gill Sans" charset="0"/>
              <a:cs typeface="Gill Sans" charset="0"/>
            </a:endParaRPr>
          </a:p>
          <a:p>
            <a:r>
              <a:rPr lang="en-US" altLang="en-US" sz="2953" i="1">
                <a:ea typeface="Gill Sans" charset="0"/>
                <a:cs typeface="Gill Sans" charset="0"/>
              </a:rPr>
              <a:t>Aug 4, 2010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Data Everywhere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4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72" y="2062758"/>
            <a:ext cx="3009305" cy="11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72" y="3657824"/>
            <a:ext cx="2723555" cy="192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55" y="3714750"/>
            <a:ext cx="2721322" cy="168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92" y="1643063"/>
            <a:ext cx="2580680" cy="18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Data Everywhere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4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Flashback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186" y="1735324"/>
            <a:ext cx="115882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Parallel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Distributed </a:t>
            </a:r>
            <a:r>
              <a:rPr lang="en-US" sz="3200" dirty="0" smtClean="0">
                <a:latin typeface="+mj-lt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Master (A computer that manages other computers)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Nodes (Computers that provide services. </a:t>
            </a:r>
            <a:r>
              <a:rPr lang="en-US" sz="3200" dirty="0" err="1" smtClean="0">
                <a:latin typeface="+mj-lt"/>
              </a:rPr>
              <a:t>i.e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>
                <a:latin typeface="+mj-lt"/>
              </a:rPr>
              <a:t>p</a:t>
            </a:r>
            <a:r>
              <a:rPr lang="en-US" sz="3200" dirty="0" smtClean="0">
                <a:latin typeface="+mj-lt"/>
              </a:rPr>
              <a:t>rocessing power, storage, memory)</a:t>
            </a:r>
          </a:p>
        </p:txBody>
      </p:sp>
    </p:spTree>
    <p:extLst>
      <p:ext uri="{BB962C8B-B14F-4D97-AF65-F5344CB8AC3E}">
        <p14:creationId xmlns:p14="http://schemas.microsoft.com/office/powerpoint/2010/main" val="12310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381" y="1310409"/>
            <a:ext cx="6251239" cy="515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Data Everywhere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9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31" y="1165086"/>
            <a:ext cx="5316140" cy="562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Data Everywhere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5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142186" y="1524000"/>
            <a:ext cx="7924800" cy="330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prstClr val="black"/>
              </a:buClr>
              <a:buNone/>
            </a:pPr>
            <a:r>
              <a:rPr lang="en-US" sz="2800" kern="0" dirty="0">
                <a:solidFill>
                  <a:prstClr val="black"/>
                </a:solidFill>
                <a:latin typeface="Calibri"/>
              </a:rPr>
              <a:t>Apache Hadoop (High-availability distributed object-oriented platform) is an open-source software framework that supports </a:t>
            </a:r>
            <a:r>
              <a:rPr lang="en-US" sz="2800" kern="0" dirty="0">
                <a:solidFill>
                  <a:srgbClr val="FF0000"/>
                </a:solidFill>
                <a:latin typeface="Calibri"/>
              </a:rPr>
              <a:t>data-intensive distributed applications</a:t>
            </a:r>
            <a:r>
              <a:rPr lang="en-US" sz="2800" kern="0" dirty="0">
                <a:solidFill>
                  <a:prstClr val="black"/>
                </a:solidFill>
                <a:latin typeface="Calibri"/>
              </a:rPr>
              <a:t>. It supports the running of applications on </a:t>
            </a:r>
            <a:r>
              <a:rPr lang="en-US" sz="2800" kern="0" dirty="0">
                <a:solidFill>
                  <a:srgbClr val="FF0000"/>
                </a:solidFill>
                <a:latin typeface="Calibri"/>
              </a:rPr>
              <a:t>large clusters</a:t>
            </a:r>
            <a:r>
              <a:rPr lang="en-US" sz="2800" kern="0" dirty="0">
                <a:solidFill>
                  <a:prstClr val="black"/>
                </a:solidFill>
                <a:latin typeface="Calibri"/>
              </a:rPr>
              <a:t> of commodity hardware.</a:t>
            </a:r>
          </a:p>
          <a:p>
            <a:pPr marL="0" indent="0" algn="just">
              <a:buClr>
                <a:prstClr val="black"/>
              </a:buClr>
              <a:buNone/>
            </a:pPr>
            <a:endParaRPr lang="en-US" sz="2800" kern="0" dirty="0">
              <a:solidFill>
                <a:prstClr val="black"/>
              </a:solidFill>
              <a:latin typeface="Calibri"/>
            </a:endParaRPr>
          </a:p>
          <a:p>
            <a:pPr marL="0" indent="0" algn="r">
              <a:buClr>
                <a:prstClr val="black"/>
              </a:buClr>
              <a:buNone/>
            </a:pPr>
            <a:r>
              <a:rPr lang="en-US" sz="1800" kern="0" dirty="0">
                <a:solidFill>
                  <a:prstClr val="black"/>
                </a:solidFill>
                <a:latin typeface="Calibri"/>
              </a:rPr>
              <a:t>http://en.wikipedia.org/wiki/Apache_Hadoop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What is Hadoop?</a:t>
            </a:r>
          </a:p>
        </p:txBody>
      </p:sp>
      <p:pic>
        <p:nvPicPr>
          <p:cNvPr id="5" name="Picture 2" descr="C:\Users\gilbert.ooi\Desktop\had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8779"/>
            <a:ext cx="2540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1" y="457200"/>
            <a:ext cx="838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Who Created Hadoop?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51539" y="1600201"/>
            <a:ext cx="3658872" cy="3978843"/>
            <a:chOff x="685800" y="1676400"/>
            <a:chExt cx="3658872" cy="3978843"/>
          </a:xfrm>
        </p:grpSpPr>
        <p:pic>
          <p:nvPicPr>
            <p:cNvPr id="40962" name="Picture 2" descr="https://si0.twimg.com/profile_images/1550705879/DougBWSquar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676400"/>
              <a:ext cx="3658872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32365" y="5193578"/>
              <a:ext cx="2965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Douglass Read Cutting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29401" y="6185268"/>
            <a:ext cx="352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Worked on Hadoop project since 2005</a:t>
            </a:r>
          </a:p>
        </p:txBody>
      </p:sp>
    </p:spTree>
    <p:extLst>
      <p:ext uri="{BB962C8B-B14F-4D97-AF65-F5344CB8AC3E}">
        <p14:creationId xmlns:p14="http://schemas.microsoft.com/office/powerpoint/2010/main" val="31577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1" y="457200"/>
            <a:ext cx="838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Hadoop the Logo</a:t>
            </a:r>
          </a:p>
        </p:txBody>
      </p:sp>
      <p:pic>
        <p:nvPicPr>
          <p:cNvPr id="9218" name="Picture 2" descr="http://online.wsj.com/media/0605_cio_hadoop2_DV_201206052026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557338"/>
            <a:ext cx="24860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gilbert.ooi\Desktop\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52" y="2146299"/>
            <a:ext cx="2540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1" y="45720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How Hadoop Works?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9134" y="1524001"/>
            <a:ext cx="81416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Hadoop was developed with the MapReduce method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Hadoop is essentially a manager of 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table of contents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containing processed data (Map) in each data storages clusters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When data is requested, relevant data from the table of contents will be extracted for summary (Reduce) and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summarised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results are presented</a:t>
            </a:r>
          </a:p>
        </p:txBody>
      </p:sp>
    </p:spTree>
    <p:extLst>
      <p:ext uri="{BB962C8B-B14F-4D97-AF65-F5344CB8AC3E}">
        <p14:creationId xmlns:p14="http://schemas.microsoft.com/office/powerpoint/2010/main" val="41036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80" y="3295055"/>
            <a:ext cx="13394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74" y="2955726"/>
            <a:ext cx="1173138" cy="8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2955726"/>
            <a:ext cx="1173138" cy="8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74" y="3839765"/>
            <a:ext cx="1173138" cy="8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3839765"/>
            <a:ext cx="1173138" cy="8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4392662" y="3202410"/>
            <a:ext cx="2750344" cy="5112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4392663" y="3845347"/>
            <a:ext cx="2762622" cy="1116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rot="10800000">
            <a:off x="4404941" y="4000500"/>
            <a:ext cx="2750344" cy="47439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30730" name="Rectangle 10"/>
          <p:cNvSpPr>
            <a:spLocks/>
          </p:cNvSpPr>
          <p:nvPr/>
        </p:nvSpPr>
        <p:spPr bwMode="auto">
          <a:xfrm>
            <a:off x="2452641" y="2366864"/>
            <a:ext cx="2356415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>
                <a:ea typeface="Gill Sans" charset="0"/>
                <a:cs typeface="Gill Sans" charset="0"/>
              </a:rPr>
              <a:t>Master Nodes</a:t>
            </a:r>
          </a:p>
        </p:txBody>
      </p:sp>
      <p:sp>
        <p:nvSpPr>
          <p:cNvPr id="30731" name="Rectangle 11"/>
          <p:cNvSpPr>
            <a:spLocks/>
          </p:cNvSpPr>
          <p:nvPr/>
        </p:nvSpPr>
        <p:spPr bwMode="auto">
          <a:xfrm>
            <a:off x="7193506" y="2366864"/>
            <a:ext cx="2144818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>
                <a:ea typeface="Gill Sans" charset="0"/>
                <a:cs typeface="Gill Sans" charset="0"/>
              </a:rPr>
              <a:t>Slave Nodes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1" y="45720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2 Kinds of Nodes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0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1" y="45720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How Hadoop Works?</a:t>
            </a:r>
          </a:p>
        </p:txBody>
      </p:sp>
      <p:pic>
        <p:nvPicPr>
          <p:cNvPr id="4098" name="Picture 2" descr="http://gigaom2.files.wordpress.com/2011/06/hadoopdatafabric-k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343024"/>
            <a:ext cx="767715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6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28801" y="45720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Data Storage and Input Mode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21" y="1095756"/>
            <a:ext cx="8108559" cy="57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6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146" y="1439882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This is exactly what happens on the Internet, HUGE amount of data are being generated every second from: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Data entry </a:t>
            </a:r>
          </a:p>
          <a:p>
            <a:pPr marL="1371600" lvl="2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sales, reports, hotel and flight booking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User generated data</a:t>
            </a:r>
          </a:p>
          <a:p>
            <a:pPr marL="1485900" lvl="2" indent="-5715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social media, mobile devices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Machine generated data </a:t>
            </a:r>
          </a:p>
          <a:p>
            <a:pPr marL="1485900" lvl="2" indent="-5715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weather forecast, CCTV, web bots / crawlers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147" y="457200"/>
            <a:ext cx="8456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Scenario</a:t>
            </a:r>
          </a:p>
        </p:txBody>
      </p:sp>
    </p:spTree>
    <p:extLst>
      <p:ext uri="{BB962C8B-B14F-4D97-AF65-F5344CB8AC3E}">
        <p14:creationId xmlns:p14="http://schemas.microsoft.com/office/powerpoint/2010/main" val="15202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133600" y="2257826"/>
            <a:ext cx="7924800" cy="235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prstClr val="black"/>
              </a:buClr>
              <a:buNone/>
            </a:pPr>
            <a:r>
              <a:rPr lang="en-US" sz="3200" kern="0" dirty="0">
                <a:solidFill>
                  <a:prstClr val="black"/>
                </a:solidFill>
                <a:latin typeface="Calibri"/>
              </a:rPr>
              <a:t>MapReduce is a programming framework and an associated implementation for </a:t>
            </a:r>
            <a:r>
              <a:rPr lang="en-US" sz="3200" kern="0" dirty="0">
                <a:solidFill>
                  <a:srgbClr val="FF0000"/>
                </a:solidFill>
                <a:latin typeface="Calibri"/>
              </a:rPr>
              <a:t>processing</a:t>
            </a:r>
            <a:r>
              <a:rPr lang="en-US" sz="3200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3200" kern="0" dirty="0">
                <a:solidFill>
                  <a:srgbClr val="FF0000"/>
                </a:solidFill>
                <a:latin typeface="Calibri"/>
              </a:rPr>
              <a:t>generating large data sets</a:t>
            </a:r>
            <a:r>
              <a:rPr lang="en-US" sz="3200" kern="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0" indent="0">
              <a:buClr>
                <a:prstClr val="black"/>
              </a:buClr>
              <a:buNone/>
            </a:pPr>
            <a:endParaRPr lang="en-US" sz="1600" kern="0" dirty="0">
              <a:solidFill>
                <a:prstClr val="black"/>
              </a:solidFill>
              <a:latin typeface="Calibri"/>
            </a:endParaRPr>
          </a:p>
          <a:p>
            <a:pPr marL="0" indent="0" algn="r">
              <a:buClr>
                <a:prstClr val="black"/>
              </a:buClr>
              <a:buNone/>
            </a:pPr>
            <a:r>
              <a:rPr lang="en-US" sz="1800" kern="0" dirty="0">
                <a:solidFill>
                  <a:prstClr val="black"/>
                </a:solidFill>
                <a:latin typeface="Calibri"/>
              </a:rPr>
              <a:t>Jeffrey Dean and Sanjay </a:t>
            </a:r>
            <a:r>
              <a:rPr lang="en-US" sz="1800" kern="0" dirty="0" err="1">
                <a:solidFill>
                  <a:prstClr val="black"/>
                </a:solidFill>
                <a:latin typeface="Calibri"/>
              </a:rPr>
              <a:t>Ghemawat</a:t>
            </a:r>
            <a:r>
              <a:rPr lang="en-US" sz="1800" kern="0" dirty="0">
                <a:solidFill>
                  <a:prstClr val="black"/>
                </a:solidFill>
                <a:latin typeface="Calibri"/>
              </a:rPr>
              <a:t>, Google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What is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96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Where to Process Big Data?</a:t>
            </a:r>
          </a:p>
        </p:txBody>
      </p:sp>
      <p:pic>
        <p:nvPicPr>
          <p:cNvPr id="34818" name="Picture 2" descr="http://blog.esds.co.in/wp-content/uploads/2011/08/Data-Processing-Ce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905000"/>
            <a:ext cx="63531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23449" y="5410201"/>
            <a:ext cx="394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Simple data processing center</a:t>
            </a:r>
          </a:p>
        </p:txBody>
      </p:sp>
    </p:spTree>
    <p:extLst>
      <p:ext uri="{BB962C8B-B14F-4D97-AF65-F5344CB8AC3E}">
        <p14:creationId xmlns:p14="http://schemas.microsoft.com/office/powerpoint/2010/main" val="111863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Where to Process Big Data?</a:t>
            </a:r>
          </a:p>
        </p:txBody>
      </p:sp>
      <p:pic>
        <p:nvPicPr>
          <p:cNvPr id="23554" name="Picture 2" descr="http://archive.computerhistory.org/resources/still-image/ibm/ibm_7000/IBM.7000.1963.102646611.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566862"/>
            <a:ext cx="4762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3258" y="5410201"/>
            <a:ext cx="414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processing center in 1960s</a:t>
            </a:r>
          </a:p>
        </p:txBody>
      </p:sp>
    </p:spTree>
    <p:extLst>
      <p:ext uri="{BB962C8B-B14F-4D97-AF65-F5344CB8AC3E}">
        <p14:creationId xmlns:p14="http://schemas.microsoft.com/office/powerpoint/2010/main" val="174145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Where to Process Big Data?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3129" y="5410201"/>
            <a:ext cx="556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processing center in 1970s and 1980s</a:t>
            </a:r>
          </a:p>
        </p:txBody>
      </p:sp>
      <p:pic>
        <p:nvPicPr>
          <p:cNvPr id="36866" name="Picture 2" descr="http://image1.masterfile.com/em_w/02/79/49/846-02794939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2" y="1557338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Where to Process Big Data?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595" y="5410201"/>
            <a:ext cx="549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processing center in 1990s and 2000s</a:t>
            </a:r>
          </a:p>
        </p:txBody>
      </p:sp>
      <p:pic>
        <p:nvPicPr>
          <p:cNvPr id="8194" name="Picture 2" descr="http://yourtenantrep.files.wordpress.com/2013/01/data_center_interior_lit1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96" y="1447801"/>
            <a:ext cx="59912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9889771">
            <a:off x="2938811" y="2657744"/>
            <a:ext cx="64590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Calibri"/>
              </a:rPr>
              <a:t>This is what heaven looks like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Calibri"/>
              </a:rPr>
              <a:t>in the Cloud</a:t>
            </a:r>
          </a:p>
        </p:txBody>
      </p:sp>
    </p:spTree>
    <p:extLst>
      <p:ext uri="{BB962C8B-B14F-4D97-AF65-F5344CB8AC3E}">
        <p14:creationId xmlns:p14="http://schemas.microsoft.com/office/powerpoint/2010/main" val="14269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How to process Big Data FAST?</a:t>
            </a:r>
          </a:p>
        </p:txBody>
      </p:sp>
      <p:cxnSp>
        <p:nvCxnSpPr>
          <p:cNvPr id="18" name="Elbow Connector 17"/>
          <p:cNvCxnSpPr>
            <a:stCxn id="16" idx="3"/>
            <a:endCxn id="5" idx="1"/>
          </p:cNvCxnSpPr>
          <p:nvPr/>
        </p:nvCxnSpPr>
        <p:spPr>
          <a:xfrm flipV="1">
            <a:off x="3896962" y="1774032"/>
            <a:ext cx="1528993" cy="20070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6" idx="1"/>
          </p:cNvCxnSpPr>
          <p:nvPr/>
        </p:nvCxnSpPr>
        <p:spPr>
          <a:xfrm flipV="1">
            <a:off x="3896961" y="2797970"/>
            <a:ext cx="1528992" cy="9830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7" idx="1"/>
          </p:cNvCxnSpPr>
          <p:nvPr/>
        </p:nvCxnSpPr>
        <p:spPr>
          <a:xfrm>
            <a:off x="3896961" y="3781055"/>
            <a:ext cx="1528990" cy="75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8" idx="1"/>
          </p:cNvCxnSpPr>
          <p:nvPr/>
        </p:nvCxnSpPr>
        <p:spPr>
          <a:xfrm>
            <a:off x="3896962" y="3781055"/>
            <a:ext cx="1528993" cy="9981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3"/>
            <a:endCxn id="10" idx="1"/>
          </p:cNvCxnSpPr>
          <p:nvPr/>
        </p:nvCxnSpPr>
        <p:spPr>
          <a:xfrm>
            <a:off x="3896962" y="3781055"/>
            <a:ext cx="1528989" cy="19887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5" idx="3"/>
          </p:cNvCxnSpPr>
          <p:nvPr/>
        </p:nvCxnSpPr>
        <p:spPr>
          <a:xfrm rot="10800000">
            <a:off x="6156449" y="1774032"/>
            <a:ext cx="1692153" cy="2014536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6" idx="3"/>
          </p:cNvCxnSpPr>
          <p:nvPr/>
        </p:nvCxnSpPr>
        <p:spPr>
          <a:xfrm rot="10800000">
            <a:off x="6156446" y="2797971"/>
            <a:ext cx="1692154" cy="99059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7" idx="3"/>
          </p:cNvCxnSpPr>
          <p:nvPr/>
        </p:nvCxnSpPr>
        <p:spPr>
          <a:xfrm rot="10800000" flipV="1">
            <a:off x="6156444" y="3788568"/>
            <a:ext cx="1692156" cy="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8" idx="3"/>
          </p:cNvCxnSpPr>
          <p:nvPr/>
        </p:nvCxnSpPr>
        <p:spPr>
          <a:xfrm rot="10800000" flipV="1">
            <a:off x="6156449" y="3788568"/>
            <a:ext cx="1692153" cy="99060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3"/>
          </p:cNvCxnSpPr>
          <p:nvPr/>
        </p:nvCxnSpPr>
        <p:spPr>
          <a:xfrm rot="10800000" flipV="1">
            <a:off x="6156445" y="3788568"/>
            <a:ext cx="1692157" cy="198120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76" y="2677767"/>
            <a:ext cx="3079711" cy="192481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057401" y="2959523"/>
            <a:ext cx="2347561" cy="1643062"/>
            <a:chOff x="533400" y="2959523"/>
            <a:chExt cx="2347561" cy="1643062"/>
          </a:xfrm>
        </p:grpSpPr>
        <p:pic>
          <p:nvPicPr>
            <p:cNvPr id="16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959523"/>
              <a:ext cx="1839561" cy="164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95" y="3323943"/>
              <a:ext cx="905169" cy="9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961" y="3400053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5425954" y="1393032"/>
            <a:ext cx="1249226" cy="762000"/>
            <a:chOff x="3901954" y="1393032"/>
            <a:chExt cx="1249226" cy="762000"/>
          </a:xfrm>
        </p:grpSpPr>
        <p:pic>
          <p:nvPicPr>
            <p:cNvPr id="5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4" y="1447800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180" y="1393032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77" y="1405911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425954" y="2396543"/>
            <a:ext cx="1238495" cy="762000"/>
            <a:chOff x="3901953" y="2396543"/>
            <a:chExt cx="1238495" cy="762000"/>
          </a:xfrm>
        </p:grpSpPr>
        <p:pic>
          <p:nvPicPr>
            <p:cNvPr id="6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3" y="2471737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448" y="2396543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76" y="2445403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5425952" y="3407570"/>
            <a:ext cx="1228849" cy="762000"/>
            <a:chOff x="3901951" y="3407570"/>
            <a:chExt cx="1228849" cy="762000"/>
          </a:xfrm>
        </p:grpSpPr>
        <p:pic>
          <p:nvPicPr>
            <p:cNvPr id="7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1" y="3462337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800" y="3407570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097" y="3450520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425954" y="4394411"/>
            <a:ext cx="1238494" cy="762000"/>
            <a:chOff x="3901954" y="4394411"/>
            <a:chExt cx="1238494" cy="762000"/>
          </a:xfrm>
        </p:grpSpPr>
        <p:pic>
          <p:nvPicPr>
            <p:cNvPr id="8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4" y="4452937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448" y="4394411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77" y="4443271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425950" y="5377063"/>
            <a:ext cx="1238498" cy="762000"/>
            <a:chOff x="3901950" y="5377063"/>
            <a:chExt cx="1238498" cy="762000"/>
          </a:xfrm>
        </p:grpSpPr>
        <p:pic>
          <p:nvPicPr>
            <p:cNvPr id="10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0" y="5443537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448" y="5377063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77" y="5443537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2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6292" y="2918833"/>
            <a:ext cx="3499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54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146" y="1676401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This framework allows processing of data or a search of query / topic across several HUGE databases in lightning speed and providing 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summary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in the form of table of contents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is easy to implement as it has combination of two methods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Map method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Reduce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What is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95" y="3197736"/>
            <a:ext cx="837502" cy="9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Map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1389996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Master node delegates problem by dividing it into sub-problems to worker nodes for processing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If worker nodes could not manage the problems, they too repeat step a.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Worker nodes then filter, sort and map keys to values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Return the processed mapped values back to master node</a:t>
            </a:r>
          </a:p>
        </p:txBody>
      </p:sp>
    </p:spTree>
    <p:extLst>
      <p:ext uri="{BB962C8B-B14F-4D97-AF65-F5344CB8AC3E}">
        <p14:creationId xmlns:p14="http://schemas.microsoft.com/office/powerpoint/2010/main" val="390760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Reduce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2325232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Master node collects the processed mapped values and perform summary functions like sum, max or min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Master node then provides the answer(s) which are relevant to user’s requests</a:t>
            </a:r>
          </a:p>
        </p:txBody>
      </p:sp>
    </p:spTree>
    <p:extLst>
      <p:ext uri="{BB962C8B-B14F-4D97-AF65-F5344CB8AC3E}">
        <p14:creationId xmlns:p14="http://schemas.microsoft.com/office/powerpoint/2010/main" val="149087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9001" y="457200"/>
            <a:ext cx="69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Who Pioneered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18" y="2400658"/>
            <a:ext cx="5079365" cy="2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800" y="2169824"/>
            <a:ext cx="324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research team in</a:t>
            </a:r>
          </a:p>
        </p:txBody>
      </p:sp>
    </p:spTree>
    <p:extLst>
      <p:ext uri="{BB962C8B-B14F-4D97-AF65-F5344CB8AC3E}">
        <p14:creationId xmlns:p14="http://schemas.microsoft.com/office/powerpoint/2010/main" val="9793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9001" y="457200"/>
            <a:ext cx="69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Who Pioneered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8400" y="1351952"/>
            <a:ext cx="3009900" cy="4089447"/>
            <a:chOff x="5343258" y="1371600"/>
            <a:chExt cx="3009900" cy="4089447"/>
          </a:xfrm>
        </p:grpSpPr>
        <p:sp>
          <p:nvSpPr>
            <p:cNvPr id="8" name="Rectangle 7"/>
            <p:cNvSpPr txBox="1">
              <a:spLocks noChangeArrowheads="1"/>
            </p:cNvSpPr>
            <p:nvPr/>
          </p:nvSpPr>
          <p:spPr bwMode="auto">
            <a:xfrm>
              <a:off x="5343258" y="4998740"/>
              <a:ext cx="3009900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buChar char="−"/>
                <a:defRPr sz="22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buChar char="−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Clr>
                  <a:prstClr val="black"/>
                </a:buClr>
                <a:buNone/>
              </a:pPr>
              <a:r>
                <a:rPr lang="en-US" b="1" kern="0" dirty="0">
                  <a:solidFill>
                    <a:prstClr val="black"/>
                  </a:solidFill>
                  <a:latin typeface="Calibri"/>
                </a:rPr>
                <a:t>Jeffrey Dean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83" y="1371600"/>
              <a:ext cx="2990850" cy="36195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755909" y="1328394"/>
            <a:ext cx="3009900" cy="4081807"/>
            <a:chOff x="1256094" y="1355501"/>
            <a:chExt cx="3009900" cy="4081807"/>
          </a:xfrm>
        </p:grpSpPr>
        <p:sp>
          <p:nvSpPr>
            <p:cNvPr id="10" name="Rectangle 7"/>
            <p:cNvSpPr txBox="1">
              <a:spLocks noChangeArrowheads="1"/>
            </p:cNvSpPr>
            <p:nvPr/>
          </p:nvSpPr>
          <p:spPr bwMode="auto">
            <a:xfrm>
              <a:off x="1256094" y="4975001"/>
              <a:ext cx="3009900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buChar char="−"/>
                <a:defRPr sz="22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buChar char="−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Clr>
                  <a:prstClr val="black"/>
                </a:buClr>
                <a:buNone/>
              </a:pPr>
              <a:r>
                <a:rPr lang="en-US" b="1" kern="0" dirty="0">
                  <a:solidFill>
                    <a:prstClr val="black"/>
                  </a:solidFill>
                  <a:latin typeface="Calibri"/>
                </a:rPr>
                <a:t>Sanjay </a:t>
              </a:r>
              <a:r>
                <a:rPr lang="en-US" b="1" kern="0" dirty="0" err="1">
                  <a:solidFill>
                    <a:prstClr val="black"/>
                  </a:solidFill>
                  <a:latin typeface="Calibri"/>
                </a:rPr>
                <a:t>Ghemawat</a:t>
              </a:r>
              <a:endParaRPr lang="en-US" b="1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619" y="1355501"/>
              <a:ext cx="3000375" cy="36195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333626" y="5715000"/>
            <a:ext cx="7543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: Simplified Data Processing on Large Clusters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Publication appeared in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OSDI'04: Sixth Symposium on Operating System Design and Implementation,</a:t>
            </a:r>
            <a:br>
              <a:rPr lang="en-US" sz="1600" b="1" dirty="0">
                <a:solidFill>
                  <a:prstClr val="black"/>
                </a:solidFill>
                <a:latin typeface="Calibri"/>
              </a:rPr>
            </a:br>
            <a:r>
              <a:rPr lang="en-US" sz="1600" b="1" dirty="0">
                <a:solidFill>
                  <a:prstClr val="black"/>
                </a:solidFill>
                <a:latin typeface="Calibri"/>
              </a:rPr>
              <a:t>San Francisco, CA, December, 2004. </a:t>
            </a:r>
          </a:p>
        </p:txBody>
      </p:sp>
    </p:spTree>
    <p:extLst>
      <p:ext uri="{BB962C8B-B14F-4D97-AF65-F5344CB8AC3E}">
        <p14:creationId xmlns:p14="http://schemas.microsoft.com/office/powerpoint/2010/main" val="32759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1" y="3025914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Trivia</a:t>
            </a:r>
          </a:p>
        </p:txBody>
      </p:sp>
      <p:pic>
        <p:nvPicPr>
          <p:cNvPr id="4098" name="Picture 2" descr="http://assets.kingletas.com/wp-content/uploads/2013/04/Question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57338"/>
            <a:ext cx="4019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9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849</Words>
  <Application>Microsoft Office PowerPoint</Application>
  <PresentationFormat>Widescreen</PresentationFormat>
  <Paragraphs>176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Constantia</vt:lpstr>
      <vt:lpstr>Gill Sans</vt:lpstr>
      <vt:lpstr>Lucida Grande</vt:lpstr>
      <vt:lpstr>Times New Roman</vt:lpstr>
      <vt:lpstr>Wingdings 2</vt:lpstr>
      <vt:lpstr>Office Theme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OOI SIN CHEAK, GILBERT</dc:creator>
  <cp:lastModifiedBy>OOI SIN CHEAK, GILBERT</cp:lastModifiedBy>
  <cp:revision>13</cp:revision>
  <dcterms:created xsi:type="dcterms:W3CDTF">2015-04-27T05:48:24Z</dcterms:created>
  <dcterms:modified xsi:type="dcterms:W3CDTF">2015-06-02T06:42:11Z</dcterms:modified>
</cp:coreProperties>
</file>