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
  </p:notesMasterIdLst>
  <p:sldIdLst>
    <p:sldId id="256" r:id="rId2"/>
    <p:sldId id="257" r:id="rId3"/>
    <p:sldId id="258" r:id="rId4"/>
    <p:sldId id="282" r:id="rId5"/>
    <p:sldId id="278" r:id="rId6"/>
    <p:sldId id="273" r:id="rId7"/>
    <p:sldId id="283" r:id="rId8"/>
    <p:sldId id="261" r:id="rId9"/>
    <p:sldId id="284" r:id="rId10"/>
    <p:sldId id="291" r:id="rId11"/>
    <p:sldId id="262" r:id="rId12"/>
    <p:sldId id="263" r:id="rId13"/>
    <p:sldId id="285" r:id="rId14"/>
    <p:sldId id="260" r:id="rId15"/>
    <p:sldId id="264" r:id="rId16"/>
    <p:sldId id="268" r:id="rId17"/>
    <p:sldId id="269" r:id="rId18"/>
    <p:sldId id="280" r:id="rId19"/>
    <p:sldId id="270" r:id="rId20"/>
    <p:sldId id="271" r:id="rId21"/>
    <p:sldId id="265" r:id="rId22"/>
    <p:sldId id="286" r:id="rId23"/>
    <p:sldId id="279" r:id="rId24"/>
    <p:sldId id="272" r:id="rId25"/>
    <p:sldId id="277" r:id="rId26"/>
    <p:sldId id="275" r:id="rId27"/>
    <p:sldId id="288" r:id="rId28"/>
    <p:sldId id="281" r:id="rId29"/>
    <p:sldId id="293"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60" autoAdjust="0"/>
  </p:normalViewPr>
  <p:slideViewPr>
    <p:cSldViewPr>
      <p:cViewPr varScale="1">
        <p:scale>
          <a:sx n="78" d="100"/>
          <a:sy n="78" d="100"/>
        </p:scale>
        <p:origin x="-91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Without Optimization</a:t>
            </a:r>
          </a:p>
        </c:rich>
      </c:tx>
      <c:layout/>
      <c:overlay val="0"/>
    </c:title>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a:ln>
              <a:solidFill>
                <a:srgbClr val="7030A0"/>
              </a:solidFill>
            </a:ln>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dLbls>
          <c:showLegendKey val="0"/>
          <c:showVal val="0"/>
          <c:showCatName val="0"/>
          <c:showSerName val="0"/>
          <c:showPercent val="0"/>
          <c:showBubbleSize val="0"/>
        </c:dLbls>
        <c:gapWidth val="150"/>
        <c:axId val="64198144"/>
        <c:axId val="64199680"/>
      </c:barChart>
      <c:catAx>
        <c:axId val="64198144"/>
        <c:scaling>
          <c:orientation val="minMax"/>
        </c:scaling>
        <c:delete val="0"/>
        <c:axPos val="b"/>
        <c:majorTickMark val="out"/>
        <c:minorTickMark val="none"/>
        <c:tickLblPos val="nextTo"/>
        <c:crossAx val="64199680"/>
        <c:crosses val="autoZero"/>
        <c:auto val="1"/>
        <c:lblAlgn val="ctr"/>
        <c:lblOffset val="100"/>
        <c:noMultiLvlLbl val="0"/>
      </c:catAx>
      <c:valAx>
        <c:axId val="64199680"/>
        <c:scaling>
          <c:orientation val="minMax"/>
        </c:scaling>
        <c:delete val="0"/>
        <c:axPos val="l"/>
        <c:majorGridlines/>
        <c:numFmt formatCode="General" sourceLinked="1"/>
        <c:majorTickMark val="out"/>
        <c:minorTickMark val="none"/>
        <c:tickLblPos val="nextTo"/>
        <c:crossAx val="64198144"/>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 Optimization</a:t>
            </a:r>
          </a:p>
        </c:rich>
      </c:tx>
      <c:layout/>
      <c:overlay val="0"/>
    </c:title>
    <c:autoTitleDeleted val="0"/>
    <c:plotArea>
      <c:layout/>
      <c:barChart>
        <c:barDir val="col"/>
        <c:grouping val="clustered"/>
        <c:varyColors val="0"/>
        <c:ser>
          <c:idx val="0"/>
          <c:order val="0"/>
          <c:tx>
            <c:strRef>
              <c:f>Sheet1!$C$27</c:f>
              <c:strCache>
                <c:ptCount val="1"/>
                <c:pt idx="0">
                  <c:v>Time (s)</c:v>
                </c:pt>
              </c:strCache>
            </c:strRef>
          </c:tx>
          <c:spPr>
            <a:solidFill>
              <a:srgbClr val="7030A0"/>
            </a:solidFill>
          </c:spPr>
          <c:invertIfNegative val="0"/>
          <c:cat>
            <c:strRef>
              <c:f>Sheet1!$D$26:$E$26</c:f>
              <c:strCache>
                <c:ptCount val="2"/>
                <c:pt idx="0">
                  <c:v>MonetDB</c:v>
                </c:pt>
                <c:pt idx="1">
                  <c:v>MySQL</c:v>
                </c:pt>
              </c:strCache>
            </c:strRef>
          </c:cat>
          <c:val>
            <c:numRef>
              <c:f>Sheet1!$D$27:$E$27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32617984"/>
        <c:axId val="32619520"/>
      </c:barChart>
      <c:catAx>
        <c:axId val="32617984"/>
        <c:scaling>
          <c:orientation val="minMax"/>
        </c:scaling>
        <c:delete val="0"/>
        <c:axPos val="b"/>
        <c:majorTickMark val="out"/>
        <c:minorTickMark val="none"/>
        <c:tickLblPos val="nextTo"/>
        <c:crossAx val="32619520"/>
        <c:crosses val="autoZero"/>
        <c:auto val="1"/>
        <c:lblAlgn val="ctr"/>
        <c:lblOffset val="100"/>
        <c:noMultiLvlLbl val="0"/>
      </c:catAx>
      <c:valAx>
        <c:axId val="32619520"/>
        <c:scaling>
          <c:orientation val="minMax"/>
        </c:scaling>
        <c:delete val="0"/>
        <c:axPos val="l"/>
        <c:majorGridlines/>
        <c:numFmt formatCode="General" sourceLinked="1"/>
        <c:majorTickMark val="out"/>
        <c:minorTickMark val="none"/>
        <c:tickLblPos val="nextTo"/>
        <c:crossAx val="32617984"/>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ser>
          <c:idx val="1"/>
          <c:order val="1"/>
          <c:tx>
            <c:strRef>
              <c:f>Sheet1!$C$7</c:f>
              <c:strCache>
                <c:ptCount val="1"/>
                <c:pt idx="0">
                  <c:v>With OP</c:v>
                </c:pt>
              </c:strCache>
            </c:strRef>
          </c:tx>
          <c:spPr>
            <a:solidFill>
              <a:srgbClr val="00B0F0"/>
            </a:solidFill>
          </c:spPr>
          <c:invertIfNegative val="0"/>
          <c:cat>
            <c:strRef>
              <c:f>Sheet1!$D$5:$E$5</c:f>
              <c:strCache>
                <c:ptCount val="2"/>
                <c:pt idx="0">
                  <c:v>MonetDB</c:v>
                </c:pt>
                <c:pt idx="1">
                  <c:v>MySQL</c:v>
                </c:pt>
              </c:strCache>
            </c:strRef>
          </c:cat>
          <c:val>
            <c:numRef>
              <c:f>Sheet1!$D$7:$E$7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66160128"/>
        <c:axId val="66161664"/>
      </c:barChart>
      <c:catAx>
        <c:axId val="66160128"/>
        <c:scaling>
          <c:orientation val="minMax"/>
        </c:scaling>
        <c:delete val="0"/>
        <c:axPos val="b"/>
        <c:majorTickMark val="out"/>
        <c:minorTickMark val="none"/>
        <c:tickLblPos val="nextTo"/>
        <c:crossAx val="66161664"/>
        <c:crosses val="autoZero"/>
        <c:auto val="1"/>
        <c:lblAlgn val="ctr"/>
        <c:lblOffset val="100"/>
        <c:noMultiLvlLbl val="0"/>
      </c:catAx>
      <c:valAx>
        <c:axId val="66161664"/>
        <c:scaling>
          <c:orientation val="minMax"/>
        </c:scaling>
        <c:delete val="0"/>
        <c:axPos val="l"/>
        <c:majorGridlines/>
        <c:numFmt formatCode="General" sourceLinked="1"/>
        <c:majorTickMark val="out"/>
        <c:minorTickMark val="none"/>
        <c:tickLblPos val="nextTo"/>
        <c:crossAx val="66160128"/>
        <c:crosses val="autoZero"/>
        <c:crossBetween val="between"/>
      </c:valAx>
    </c:plotArea>
    <c:legend>
      <c:legendPos val="r"/>
      <c:layout/>
      <c:overlay val="0"/>
    </c:legend>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F08C4-19E2-45C3-B624-C97CC54881AA}" type="datetimeFigureOut">
              <a:rPr lang="en-US" smtClean="0"/>
              <a:t>5/20/2015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BDF29-CEC0-43FE-AE08-3D15B56C141E}" type="slidenum">
              <a:rPr lang="en-US" smtClean="0"/>
              <a:t>‹#›</a:t>
            </a:fld>
            <a:endParaRPr lang="en-US"/>
          </a:p>
        </p:txBody>
      </p:sp>
    </p:spTree>
    <p:extLst>
      <p:ext uri="{BB962C8B-B14F-4D97-AF65-F5344CB8AC3E}">
        <p14:creationId xmlns:p14="http://schemas.microsoft.com/office/powerpoint/2010/main" val="181758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3</a:t>
            </a:fld>
            <a:endParaRPr lang="en-US"/>
          </a:p>
        </p:txBody>
      </p:sp>
    </p:spTree>
    <p:extLst>
      <p:ext uri="{BB962C8B-B14F-4D97-AF65-F5344CB8AC3E}">
        <p14:creationId xmlns:p14="http://schemas.microsoft.com/office/powerpoint/2010/main" val="236095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4</a:t>
            </a:fld>
            <a:endParaRPr lang="en-US"/>
          </a:p>
        </p:txBody>
      </p:sp>
    </p:spTree>
    <p:extLst>
      <p:ext uri="{BB962C8B-B14F-4D97-AF65-F5344CB8AC3E}">
        <p14:creationId xmlns:p14="http://schemas.microsoft.com/office/powerpoint/2010/main" val="236095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5</a:t>
            </a:fld>
            <a:endParaRPr lang="en-US"/>
          </a:p>
        </p:txBody>
      </p:sp>
    </p:spTree>
    <p:extLst>
      <p:ext uri="{BB962C8B-B14F-4D97-AF65-F5344CB8AC3E}">
        <p14:creationId xmlns:p14="http://schemas.microsoft.com/office/powerpoint/2010/main" val="236095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CBAC602-64DA-4CCD-AFCB-7521516D8C55}" type="datetimeFigureOut">
              <a:rPr lang="en-US" smtClean="0"/>
              <a:t>5/20/2015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302E401-4A06-48B0-BF93-CF3D45590E5A}"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BAC602-64DA-4CCD-AFCB-7521516D8C55}"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AC602-64DA-4CCD-AFCB-7521516D8C55}"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BAC602-64DA-4CCD-AFCB-7521516D8C55}" type="datetimeFigureOut">
              <a:rPr lang="en-US" smtClean="0"/>
              <a:t>5/20/2015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BAC602-64DA-4CCD-AFCB-7521516D8C55}" type="datetimeFigureOut">
              <a:rPr lang="en-US" smtClean="0"/>
              <a:t>5/20/2015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AC602-64DA-4CCD-AFCB-7521516D8C55}" type="datetimeFigureOut">
              <a:rPr lang="en-US" smtClean="0"/>
              <a:t>5/20/2015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5/20/2015</a:t>
            </a:fld>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AC602-64DA-4CCD-AFCB-7521516D8C55}" type="datetimeFigureOut">
              <a:rPr lang="en-US" smtClean="0"/>
              <a:t>5/20/2015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CBAC602-64DA-4CCD-AFCB-7521516D8C55}" type="datetimeFigureOut">
              <a:rPr lang="en-US" smtClean="0"/>
              <a:t>5/20/2015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302E401-4A06-48B0-BF93-CF3D45590E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667000"/>
            <a:ext cx="3627120" cy="1702160"/>
          </a:xfrm>
        </p:spPr>
        <p:txBody>
          <a:bodyPr>
            <a:normAutofit fontScale="90000"/>
          </a:bodyPr>
          <a:lstStyle/>
          <a:p>
            <a:r>
              <a:rPr lang="en-US" dirty="0" smtClean="0">
                <a:solidFill>
                  <a:schemeClr val="tx1"/>
                </a:solidFill>
              </a:rPr>
              <a:t>MonetDB</a:t>
            </a:r>
            <a:br>
              <a:rPr lang="en-US" dirty="0" smtClean="0">
                <a:solidFill>
                  <a:schemeClr val="tx1"/>
                </a:solidFill>
              </a:rPr>
            </a:br>
            <a:r>
              <a:rPr lang="en-US" dirty="0" smtClean="0">
                <a:solidFill>
                  <a:schemeClr val="tx1"/>
                </a:solidFill>
              </a:rPr>
              <a:t>Column-Oriented DBMS</a:t>
            </a:r>
            <a:endParaRPr lang="en-US" dirty="0">
              <a:solidFill>
                <a:schemeClr val="tx1"/>
              </a:solidFill>
            </a:endParaRPr>
          </a:p>
        </p:txBody>
      </p:sp>
      <p:sp>
        <p:nvSpPr>
          <p:cNvPr id="3" name="Subtitle 2"/>
          <p:cNvSpPr>
            <a:spLocks noGrp="1"/>
          </p:cNvSpPr>
          <p:nvPr>
            <p:ph type="subTitle" idx="1"/>
          </p:nvPr>
        </p:nvSpPr>
        <p:spPr/>
        <p:txBody>
          <a:bodyPr/>
          <a:lstStyle/>
          <a:p>
            <a:r>
              <a:rPr lang="en-US" dirty="0" err="1" smtClean="0"/>
              <a:t>Lylian</a:t>
            </a:r>
            <a:r>
              <a:rPr lang="en-US" dirty="0" smtClean="0"/>
              <a:t> </a:t>
            </a:r>
            <a:r>
              <a:rPr lang="en-US" dirty="0" err="1" smtClean="0"/>
              <a:t>Blaud</a:t>
            </a:r>
            <a:endParaRPr lang="en-US" dirty="0" smtClean="0"/>
          </a:p>
          <a:p>
            <a:endParaRPr lang="en-US" dirty="0"/>
          </a:p>
        </p:txBody>
      </p:sp>
    </p:spTree>
    <p:extLst>
      <p:ext uri="{BB962C8B-B14F-4D97-AF65-F5344CB8AC3E}">
        <p14:creationId xmlns:p14="http://schemas.microsoft.com/office/powerpoint/2010/main" val="3176053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762000"/>
            <a:ext cx="5029200" cy="170360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pic>
        <p:nvPicPr>
          <p:cNvPr id="9"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2486824"/>
            <a:ext cx="5029200" cy="17036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511359081"/>
              </p:ext>
            </p:extLst>
          </p:nvPr>
        </p:nvGraphicFramePr>
        <p:xfrm>
          <a:off x="1295400" y="4800600"/>
          <a:ext cx="6100286" cy="176403"/>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Name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err="1">
                          <a:solidFill>
                            <a:schemeClr val="tx1"/>
                          </a:solidFill>
                          <a:effectLst/>
                          <a:latin typeface="Arial" pitchFamily="34" charset="0"/>
                          <a:cs typeface="Arial" pitchFamily="34" charset="0"/>
                        </a:rPr>
                        <a:t>Post_category</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Contain</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Date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61022438"/>
              </p:ext>
            </p:extLst>
          </p:nvPr>
        </p:nvGraphicFramePr>
        <p:xfrm>
          <a:off x="1295400" y="5029200"/>
          <a:ext cx="6100286" cy="192786"/>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err="1" smtClean="0">
                          <a:solidFill>
                            <a:schemeClr val="tx1"/>
                          </a:solidFill>
                          <a:effectLst/>
                        </a:rPr>
                        <a:t>Lylian</a:t>
                      </a:r>
                      <a:r>
                        <a:rPr lang="en-US" sz="1100" dirty="0" smtClean="0">
                          <a:solidFill>
                            <a:schemeClr val="tx1"/>
                          </a:solidFill>
                          <a:effectLst/>
                        </a:rPr>
                        <a:t> </a:t>
                      </a:r>
                      <a:r>
                        <a:rPr lang="en-US" sz="1100" dirty="0" err="1" smtClean="0">
                          <a:solidFill>
                            <a:schemeClr val="tx1"/>
                          </a:solidFill>
                          <a:effectLst/>
                        </a:rPr>
                        <a:t>Blaud</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rPr>
                        <a:t>Status</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mn-lt"/>
                          <a:ea typeface="+mn-ea"/>
                          <a:cs typeface="+mn-cs"/>
                        </a:rPr>
                        <a:t>“Hello</a:t>
                      </a:r>
                      <a:r>
                        <a:rPr lang="en-US" sz="1100" baseline="0" dirty="0" smtClean="0">
                          <a:solidFill>
                            <a:schemeClr val="tx1"/>
                          </a:solidFill>
                          <a:effectLst/>
                          <a:latin typeface="+mn-lt"/>
                          <a:ea typeface="+mn-ea"/>
                          <a:cs typeface="+mn-cs"/>
                        </a:rPr>
                        <a:t> !”</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mn-lt"/>
                          <a:ea typeface="+mn-ea"/>
                          <a:cs typeface="+mn-cs"/>
                        </a:rPr>
                        <a:t>05/19/2015</a:t>
                      </a:r>
                      <a:r>
                        <a:rPr lang="en-US" sz="1100" baseline="0" dirty="0" smtClean="0">
                          <a:solidFill>
                            <a:schemeClr val="tx1"/>
                          </a:solidFill>
                          <a:effectLst/>
                          <a:latin typeface="+mn-lt"/>
                          <a:ea typeface="+mn-ea"/>
                          <a:cs typeface="+mn-cs"/>
                        </a:rPr>
                        <a:t> 10:00</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99184117"/>
              </p:ext>
            </p:extLst>
          </p:nvPr>
        </p:nvGraphicFramePr>
        <p:xfrm>
          <a:off x="1295400" y="5029200"/>
          <a:ext cx="6100286" cy="176403"/>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err="1" smtClean="0">
                          <a:solidFill>
                            <a:schemeClr val="tx1"/>
                          </a:solidFill>
                          <a:effectLst/>
                          <a:latin typeface="Arial" pitchFamily="34" charset="0"/>
                          <a:cs typeface="Arial" pitchFamily="34" charset="0"/>
                        </a:rPr>
                        <a:t>Lylian</a:t>
                      </a:r>
                      <a:r>
                        <a:rPr lang="en-US" sz="1100" dirty="0" smtClean="0">
                          <a:solidFill>
                            <a:schemeClr val="tx1"/>
                          </a:solidFill>
                          <a:effectLst/>
                          <a:latin typeface="Arial" pitchFamily="34" charset="0"/>
                          <a:cs typeface="Arial" pitchFamily="34" charset="0"/>
                        </a:rPr>
                        <a:t> </a:t>
                      </a:r>
                      <a:r>
                        <a:rPr lang="en-US" sz="1100" dirty="0" err="1" smtClean="0">
                          <a:solidFill>
                            <a:schemeClr val="tx1"/>
                          </a:solidFill>
                          <a:effectLst/>
                          <a:latin typeface="Arial" pitchFamily="34" charset="0"/>
                          <a:cs typeface="Arial" pitchFamily="34" charset="0"/>
                        </a:rPr>
                        <a:t>Blaud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Status</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“Row-Oriented</a:t>
                      </a:r>
                      <a:r>
                        <a:rPr lang="en-US" sz="1100" baseline="0" dirty="0" smtClean="0">
                          <a:solidFill>
                            <a:schemeClr val="tx1"/>
                          </a:solidFill>
                          <a:effectLst/>
                          <a:latin typeface="Arial" pitchFamily="34" charset="0"/>
                          <a:ea typeface="+mn-ea"/>
                          <a:cs typeface="Arial" pitchFamily="34" charset="0"/>
                        </a:rPr>
                        <a:t>?”</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05/19/2015</a:t>
                      </a:r>
                      <a:r>
                        <a:rPr lang="en-US" sz="1100" baseline="0" dirty="0" smtClean="0">
                          <a:solidFill>
                            <a:schemeClr val="tx1"/>
                          </a:solidFill>
                          <a:effectLst/>
                          <a:latin typeface="Arial" pitchFamily="34" charset="0"/>
                          <a:ea typeface="+mn-ea"/>
                          <a:cs typeface="Arial" pitchFamily="34" charset="0"/>
                        </a:rPr>
                        <a:t> 10:01</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1030" name="Picture 6" descr="C:\Users\user\Desktop\workshop\f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872" y="778887"/>
            <a:ext cx="5032248" cy="170463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Résultat de recherche d'images pour &quot;facebook&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Résultat de recherche d'images pour &quot;facebook&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descr="C:\Users\user\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3" y="391477"/>
            <a:ext cx="904875" cy="904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p:cNvGraphicFramePr>
            <a:graphicFrameLocks noGrp="1"/>
          </p:cNvGraphicFramePr>
          <p:nvPr>
            <p:extLst>
              <p:ext uri="{D42A27DB-BD31-4B8C-83A1-F6EECF244321}">
                <p14:modId xmlns:p14="http://schemas.microsoft.com/office/powerpoint/2010/main" val="1551344642"/>
              </p:ext>
            </p:extLst>
          </p:nvPr>
        </p:nvGraphicFramePr>
        <p:xfrm>
          <a:off x="1295400" y="5257800"/>
          <a:ext cx="6100286" cy="176403"/>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err="1" smtClean="0">
                          <a:solidFill>
                            <a:schemeClr val="tx1"/>
                          </a:solidFill>
                          <a:effectLst/>
                          <a:latin typeface="Arial" pitchFamily="34" charset="0"/>
                          <a:cs typeface="Arial" pitchFamily="34" charset="0"/>
                        </a:rPr>
                        <a:t>Lylian</a:t>
                      </a:r>
                      <a:r>
                        <a:rPr lang="en-US" sz="1100" dirty="0" smtClean="0">
                          <a:solidFill>
                            <a:schemeClr val="tx1"/>
                          </a:solidFill>
                          <a:effectLst/>
                          <a:latin typeface="Arial" pitchFamily="34" charset="0"/>
                          <a:cs typeface="Arial" pitchFamily="34" charset="0"/>
                        </a:rPr>
                        <a:t> </a:t>
                      </a:r>
                      <a:r>
                        <a:rPr lang="en-US" sz="1100" dirty="0" err="1" smtClean="0">
                          <a:solidFill>
                            <a:schemeClr val="tx1"/>
                          </a:solidFill>
                          <a:effectLst/>
                          <a:latin typeface="Arial" pitchFamily="34" charset="0"/>
                          <a:cs typeface="Arial" pitchFamily="34" charset="0"/>
                        </a:rPr>
                        <a:t>Blaud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Status</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“Hello</a:t>
                      </a:r>
                      <a:r>
                        <a:rPr lang="en-US" sz="1100" baseline="0" dirty="0" smtClean="0">
                          <a:solidFill>
                            <a:schemeClr val="tx1"/>
                          </a:solidFill>
                          <a:effectLst/>
                          <a:latin typeface="Arial" pitchFamily="34" charset="0"/>
                          <a:ea typeface="+mn-ea"/>
                          <a:cs typeface="Arial" pitchFamily="34" charset="0"/>
                        </a:rPr>
                        <a:t> !”</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05/19/2015</a:t>
                      </a:r>
                      <a:r>
                        <a:rPr lang="en-US" sz="1100" baseline="0" dirty="0" smtClean="0">
                          <a:solidFill>
                            <a:schemeClr val="tx1"/>
                          </a:solidFill>
                          <a:effectLst/>
                          <a:latin typeface="Arial" pitchFamily="34" charset="0"/>
                          <a:ea typeface="+mn-ea"/>
                          <a:cs typeface="Arial" pitchFamily="34" charset="0"/>
                        </a:rPr>
                        <a:t> 10:00</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1159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p:tgtEl>
                                          <p:spTgt spid="1028"/>
                                        </p:tgtEl>
                                        <p:attrNameLst>
                                          <p:attrName>ppt_y</p:attrName>
                                        </p:attrNameLst>
                                      </p:cBhvr>
                                      <p:tavLst>
                                        <p:tav tm="0">
                                          <p:val>
                                            <p:strVal val="#ppt_y-#ppt_h*1.125000"/>
                                          </p:val>
                                        </p:tav>
                                        <p:tav tm="100000">
                                          <p:val>
                                            <p:strVal val="#ppt_y"/>
                                          </p:val>
                                        </p:tav>
                                      </p:tavLst>
                                    </p:anim>
                                    <p:animEffect transition="in" filter="wipe(down)">
                                      <p:cBhvr>
                                        <p:cTn id="8" dur="500"/>
                                        <p:tgtEl>
                                          <p:spTgt spid="1028"/>
                                        </p:tgtEl>
                                      </p:cBhvr>
                                    </p:animEffec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 calcmode="lin" valueType="num">
                                      <p:cBhvr additive="base">
                                        <p:cTn id="17" dur="500"/>
                                        <p:tgtEl>
                                          <p:spTgt spid="1030"/>
                                        </p:tgtEl>
                                        <p:attrNameLst>
                                          <p:attrName>ppt_y</p:attrName>
                                        </p:attrNameLst>
                                      </p:cBhvr>
                                      <p:tavLst>
                                        <p:tav tm="0">
                                          <p:val>
                                            <p:strVal val="#ppt_y-#ppt_h*1.125000"/>
                                          </p:val>
                                        </p:tav>
                                        <p:tav tm="100000">
                                          <p:val>
                                            <p:strVal val="#ppt_y"/>
                                          </p:val>
                                        </p:tav>
                                      </p:tavLst>
                                    </p:anim>
                                    <p:animEffect transition="in" filter="wipe(down)">
                                      <p:cBhvr>
                                        <p:cTn id="18" dur="500"/>
                                        <p:tgtEl>
                                          <p:spTgt spid="1030"/>
                                        </p:tgtEl>
                                      </p:cBhvr>
                                    </p:animEffect>
                                  </p:childTnLst>
                                </p:cTn>
                              </p:par>
                              <p:par>
                                <p:cTn id="19" presetID="1" presetClass="exit" presetSubtype="0" fill="hold" nodeType="withEffect">
                                  <p:stCondLst>
                                    <p:cond delay="0"/>
                                  </p:stCondLst>
                                  <p:childTnLst>
                                    <p:set>
                                      <p:cBhvr>
                                        <p:cTn id="20" dur="1" fill="hold">
                                          <p:stCondLst>
                                            <p:cond delay="0"/>
                                          </p:stCondLst>
                                        </p:cTn>
                                        <p:tgtEl>
                                          <p:spTgt spid="1028"/>
                                        </p:tgtEl>
                                        <p:attrNameLst>
                                          <p:attrName>style.visibility</p:attrName>
                                        </p:attrNameLst>
                                      </p:cBhvr>
                                      <p:to>
                                        <p:strVal val="hidden"/>
                                      </p:to>
                                    </p:set>
                                  </p:childTnLst>
                                </p:cTn>
                              </p:par>
                              <p:par>
                                <p:cTn id="21" presetID="1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down)">
                                      <p:cBhvr>
                                        <p:cTn id="24" dur="500"/>
                                        <p:tgtEl>
                                          <p:spTgt spid="9"/>
                                        </p:tgtEl>
                                      </p:cBhvr>
                                    </p:animEffec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1600" y="0"/>
            <a:ext cx="33432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66800" y="609600"/>
            <a:ext cx="6777317" cy="1066800"/>
          </a:xfrm>
        </p:spPr>
        <p:txBody>
          <a:bodyPr>
            <a:normAutofit/>
          </a:bodyPr>
          <a:lstStyle/>
          <a:p>
            <a:pPr marL="68580" indent="0" algn="ctr">
              <a:buNone/>
            </a:pPr>
            <a:endParaRPr lang="en-US" dirty="0"/>
          </a:p>
          <a:p>
            <a:r>
              <a:rPr lang="en-US" dirty="0" smtClean="0"/>
              <a:t>Serializes </a:t>
            </a:r>
            <a:r>
              <a:rPr lang="en-US" dirty="0"/>
              <a:t>all </a:t>
            </a:r>
            <a:r>
              <a:rPr lang="en-US" dirty="0" smtClean="0"/>
              <a:t>values </a:t>
            </a:r>
            <a:r>
              <a:rPr lang="en-US" dirty="0"/>
              <a:t>of a same line together</a:t>
            </a:r>
          </a:p>
        </p:txBody>
      </p:sp>
      <p:sp>
        <p:nvSpPr>
          <p:cNvPr id="4" name="Flowchart: Magnetic Disk 3"/>
          <p:cNvSpPr/>
          <p:nvPr/>
        </p:nvSpPr>
        <p:spPr>
          <a:xfrm>
            <a:off x="4949372" y="1698170"/>
            <a:ext cx="3448200" cy="3181375"/>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Rectangle 4"/>
          <p:cNvSpPr/>
          <p:nvPr/>
        </p:nvSpPr>
        <p:spPr>
          <a:xfrm>
            <a:off x="609600" y="3810000"/>
            <a:ext cx="4114800" cy="26575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TextBox 5"/>
          <p:cNvSpPr txBox="1"/>
          <p:nvPr/>
        </p:nvSpPr>
        <p:spPr>
          <a:xfrm>
            <a:off x="5378072" y="2011910"/>
            <a:ext cx="2590800" cy="338554"/>
          </a:xfrm>
          <a:prstGeom prst="rect">
            <a:avLst/>
          </a:prstGeom>
          <a:noFill/>
        </p:spPr>
        <p:txBody>
          <a:bodyPr wrap="square" rtlCol="0">
            <a:spAutoFit/>
          </a:bodyPr>
          <a:lstStyle/>
          <a:p>
            <a:r>
              <a:rPr lang="en-US" sz="1600" dirty="0" smtClean="0"/>
              <a:t>Row-Oriented Database</a:t>
            </a:r>
            <a:endParaRPr lang="en-US" sz="1600" dirty="0"/>
          </a:p>
        </p:txBody>
      </p:sp>
      <p:graphicFrame>
        <p:nvGraphicFramePr>
          <p:cNvPr id="8" name="Table 7"/>
          <p:cNvGraphicFramePr>
            <a:graphicFrameLocks noGrp="1"/>
          </p:cNvGraphicFramePr>
          <p:nvPr>
            <p:extLst>
              <p:ext uri="{D42A27DB-BD31-4B8C-83A1-F6EECF244321}">
                <p14:modId xmlns:p14="http://schemas.microsoft.com/office/powerpoint/2010/main" val="1974319119"/>
              </p:ext>
            </p:extLst>
          </p:nvPr>
        </p:nvGraphicFramePr>
        <p:xfrm>
          <a:off x="776514" y="4041422"/>
          <a:ext cx="3780971" cy="2255520"/>
        </p:xfrm>
        <a:graphic>
          <a:graphicData uri="http://schemas.openxmlformats.org/drawingml/2006/table">
            <a:tbl>
              <a:tblPr firstRow="1" bandRow="1">
                <a:tableStyleId>{F5AB1C69-6EDB-4FF4-983F-18BD219EF322}</a:tableStyleId>
              </a:tblPr>
              <a:tblGrid>
                <a:gridCol w="756194"/>
                <a:gridCol w="1424577"/>
                <a:gridCol w="609600"/>
                <a:gridCol w="990600"/>
              </a:tblGrid>
              <a:tr h="457200">
                <a:tc>
                  <a:txBody>
                    <a:bodyPr/>
                    <a:lstStyle/>
                    <a:p>
                      <a:r>
                        <a:rPr lang="en-US" sz="1000" dirty="0" smtClean="0">
                          <a:latin typeface="Arial" pitchFamily="34" charset="0"/>
                          <a:cs typeface="Arial" pitchFamily="34" charset="0"/>
                        </a:rPr>
                        <a:t>Id</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Name</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Parent</a:t>
                      </a:r>
                      <a:endParaRPr lang="en-US" sz="1000" dirty="0">
                        <a:latin typeface="Arial" pitchFamily="34" charset="0"/>
                        <a:cs typeface="Arial" pitchFamily="34" charset="0"/>
                      </a:endParaRPr>
                    </a:p>
                  </a:txBody>
                  <a:tcPr/>
                </a:tc>
                <a:tc>
                  <a:txBody>
                    <a:bodyPr/>
                    <a:lstStyle/>
                    <a:p>
                      <a:r>
                        <a:rPr lang="en-US" sz="1000" dirty="0" err="1" smtClean="0">
                          <a:latin typeface="Arial" pitchFamily="34" charset="0"/>
                          <a:cs typeface="Arial" pitchFamily="34" charset="0"/>
                        </a:rPr>
                        <a:t>Coursecount</a:t>
                      </a:r>
                      <a:endParaRPr lang="en-US" sz="1000" dirty="0">
                        <a:latin typeface="Arial" pitchFamily="34" charset="0"/>
                        <a:cs typeface="Arial" pitchFamily="34" charset="0"/>
                      </a:endParaRPr>
                    </a:p>
                  </a:txBody>
                  <a:tcPr/>
                </a:tc>
              </a:tr>
              <a:tr h="381000">
                <a:tc>
                  <a:txBody>
                    <a:bodyPr/>
                    <a:lstStyle/>
                    <a:p>
                      <a:r>
                        <a:rPr lang="en-US" sz="1000" dirty="0" smtClean="0">
                          <a:latin typeface="Arial" pitchFamily="34" charset="0"/>
                          <a:cs typeface="Arial" pitchFamily="34" charset="0"/>
                        </a:rPr>
                        <a:t>7</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CSU Bachelor</a:t>
                      </a:r>
                      <a:r>
                        <a:rPr lang="en-US" sz="1000" baseline="0" dirty="0" smtClean="0">
                          <a:latin typeface="Arial" pitchFamily="34" charset="0"/>
                          <a:cs typeface="Arial" pitchFamily="34" charset="0"/>
                        </a:rPr>
                        <a:t> of information Technology</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26</a:t>
                      </a:r>
                      <a:endParaRPr lang="en-US" sz="1000" dirty="0">
                        <a:latin typeface="Arial" pitchFamily="34" charset="0"/>
                        <a:cs typeface="Arial" pitchFamily="34" charset="0"/>
                      </a:endParaRPr>
                    </a:p>
                  </a:txBody>
                  <a:tcPr/>
                </a:tc>
              </a:tr>
              <a:tr h="701040">
                <a:tc>
                  <a:txBody>
                    <a:bodyPr/>
                    <a:lstStyle/>
                    <a:p>
                      <a:r>
                        <a:rPr lang="en-US" sz="1000" dirty="0" smtClean="0">
                          <a:latin typeface="Arial" pitchFamily="34" charset="0"/>
                          <a:cs typeface="Arial" pitchFamily="34" charset="0"/>
                        </a:rPr>
                        <a:t>8</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UEL BSc </a:t>
                      </a:r>
                      <a:r>
                        <a:rPr lang="en-US" sz="1000" dirty="0" err="1" smtClean="0">
                          <a:latin typeface="Arial" pitchFamily="34" charset="0"/>
                          <a:cs typeface="Arial" pitchFamily="34" charset="0"/>
                        </a:rPr>
                        <a:t>Hons</a:t>
                      </a:r>
                      <a:r>
                        <a:rPr lang="en-US" sz="1000" dirty="0" smtClean="0">
                          <a:latin typeface="Arial" pitchFamily="34" charset="0"/>
                          <a:cs typeface="Arial" pitchFamily="34" charset="0"/>
                        </a:rPr>
                        <a:t> Business Information Systems</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24</a:t>
                      </a:r>
                      <a:endParaRPr lang="en-US" sz="1000" dirty="0">
                        <a:latin typeface="Arial" pitchFamily="34" charset="0"/>
                        <a:cs typeface="Arial" pitchFamily="34" charset="0"/>
                      </a:endParaRPr>
                    </a:p>
                  </a:txBody>
                  <a:tcPr/>
                </a:tc>
              </a:tr>
              <a:tr h="548640">
                <a:tc>
                  <a:txBody>
                    <a:bodyPr/>
                    <a:lstStyle/>
                    <a:p>
                      <a:r>
                        <a:rPr lang="en-US" sz="1000" dirty="0" smtClean="0">
                          <a:latin typeface="Arial" pitchFamily="34" charset="0"/>
                          <a:cs typeface="Arial" pitchFamily="34" charset="0"/>
                        </a:rPr>
                        <a:t>9</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CSU Master of information Technology</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23</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r>
            </a:tbl>
          </a:graphicData>
        </a:graphic>
      </p:graphicFrame>
      <p:cxnSp>
        <p:nvCxnSpPr>
          <p:cNvPr id="10" name="Elbow Connector 9"/>
          <p:cNvCxnSpPr/>
          <p:nvPr/>
        </p:nvCxnSpPr>
        <p:spPr>
          <a:xfrm rot="5400000" flipH="1" flipV="1">
            <a:off x="3185886" y="2205114"/>
            <a:ext cx="1638300" cy="1808843"/>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827075300"/>
              </p:ext>
            </p:extLst>
          </p:nvPr>
        </p:nvGraphicFramePr>
        <p:xfrm>
          <a:off x="5111372" y="2966912"/>
          <a:ext cx="3124200" cy="350520"/>
        </p:xfrm>
        <a:graphic>
          <a:graphicData uri="http://schemas.openxmlformats.org/drawingml/2006/table">
            <a:tbl>
              <a:tblPr firstRow="1" bandRow="1">
                <a:tableStyleId>{F5AB1C69-6EDB-4FF4-983F-18BD219EF322}</a:tableStyleId>
              </a:tblPr>
              <a:tblGrid>
                <a:gridCol w="538314"/>
                <a:gridCol w="1747686"/>
                <a:gridCol w="457201"/>
                <a:gridCol w="380999"/>
              </a:tblGrid>
              <a:tr h="350520">
                <a:tc>
                  <a:txBody>
                    <a:bodyPr/>
                    <a:lstStyle/>
                    <a:p>
                      <a:r>
                        <a:rPr lang="en-US" sz="900" dirty="0" smtClean="0">
                          <a:latin typeface="Arial" pitchFamily="34" charset="0"/>
                          <a:cs typeface="Arial" pitchFamily="34" charset="0"/>
                        </a:rPr>
                        <a:t>7</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CSU Bachelor</a:t>
                      </a:r>
                      <a:r>
                        <a:rPr lang="en-US" sz="800" baseline="0" dirty="0" smtClean="0">
                          <a:latin typeface="Arial" pitchFamily="34" charset="0"/>
                          <a:cs typeface="Arial" pitchFamily="34" charset="0"/>
                        </a:rPr>
                        <a:t>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10</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26</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7998890"/>
              </p:ext>
            </p:extLst>
          </p:nvPr>
        </p:nvGraphicFramePr>
        <p:xfrm>
          <a:off x="5105400" y="3962400"/>
          <a:ext cx="3124203" cy="335280"/>
        </p:xfrm>
        <a:graphic>
          <a:graphicData uri="http://schemas.openxmlformats.org/drawingml/2006/table">
            <a:tbl>
              <a:tblPr firstRow="1" bandRow="1">
                <a:tableStyleId>{F5AB1C69-6EDB-4FF4-983F-18BD219EF322}</a:tableStyleId>
              </a:tblPr>
              <a:tblGrid>
                <a:gridCol w="533400"/>
                <a:gridCol w="1752600"/>
                <a:gridCol w="457201"/>
                <a:gridCol w="381002"/>
              </a:tblGrid>
              <a:tr h="304800">
                <a:tc>
                  <a:txBody>
                    <a:bodyPr/>
                    <a:lstStyle/>
                    <a:p>
                      <a:r>
                        <a:rPr lang="en-US" sz="800" dirty="0" smtClean="0">
                          <a:latin typeface="Arial" pitchFamily="34" charset="0"/>
                          <a:cs typeface="Arial" pitchFamily="34" charset="0"/>
                        </a:rPr>
                        <a:t>9</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CSU Master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23</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343597861"/>
              </p:ext>
            </p:extLst>
          </p:nvPr>
        </p:nvGraphicFramePr>
        <p:xfrm>
          <a:off x="5111372" y="3478530"/>
          <a:ext cx="3124200" cy="350520"/>
        </p:xfrm>
        <a:graphic>
          <a:graphicData uri="http://schemas.openxmlformats.org/drawingml/2006/table">
            <a:tbl>
              <a:tblPr firstRow="1" bandRow="1">
                <a:tableStyleId>{F5AB1C69-6EDB-4FF4-983F-18BD219EF322}</a:tableStyleId>
              </a:tblPr>
              <a:tblGrid>
                <a:gridCol w="538314"/>
                <a:gridCol w="1741714"/>
                <a:gridCol w="457200"/>
                <a:gridCol w="386972"/>
              </a:tblGrid>
              <a:tr h="350520">
                <a:tc>
                  <a:txBody>
                    <a:bodyPr/>
                    <a:lstStyle/>
                    <a:p>
                      <a:r>
                        <a:rPr lang="en-US" sz="800" dirty="0" smtClean="0">
                          <a:latin typeface="Arial" pitchFamily="34" charset="0"/>
                          <a:cs typeface="Arial" pitchFamily="34" charset="0"/>
                        </a:rPr>
                        <a:t>8</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UEL BSc </a:t>
                      </a:r>
                      <a:r>
                        <a:rPr lang="en-US" sz="800" dirty="0" err="1" smtClean="0">
                          <a:latin typeface="Arial" pitchFamily="34" charset="0"/>
                          <a:cs typeface="Arial" pitchFamily="34" charset="0"/>
                        </a:rPr>
                        <a:t>Hons</a:t>
                      </a:r>
                      <a:r>
                        <a:rPr lang="en-US" sz="800" dirty="0" smtClean="0">
                          <a:latin typeface="Arial" pitchFamily="34" charset="0"/>
                          <a:cs typeface="Arial" pitchFamily="34" charset="0"/>
                        </a:rPr>
                        <a:t> Business Information Systems</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24</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9564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0"/>
            <a:ext cx="32766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1"/>
            <a:ext cx="6777317" cy="5410200"/>
          </a:xfrm>
        </p:spPr>
        <p:txBody>
          <a:bodyPr>
            <a:normAutofit/>
          </a:bodyPr>
          <a:lstStyle/>
          <a:p>
            <a:pPr marL="68580" indent="0" algn="ctr">
              <a:buNone/>
            </a:pPr>
            <a:r>
              <a:rPr lang="en-US" dirty="0" smtClean="0"/>
              <a:t>MySQL</a:t>
            </a:r>
            <a:endParaRPr lang="en-US" dirty="0"/>
          </a:p>
          <a:p>
            <a:pPr marL="68580" indent="0">
              <a:buNone/>
            </a:pPr>
            <a:endParaRPr lang="en-US" dirty="0" smtClean="0"/>
          </a:p>
          <a:p>
            <a:pPr marL="68580" indent="0">
              <a:buNone/>
            </a:pPr>
            <a:endParaRPr lang="en-US" dirty="0"/>
          </a:p>
          <a:p>
            <a:pPr marL="68580" indent="0">
              <a:buNone/>
            </a:pPr>
            <a:endParaRPr lang="en-US" dirty="0" smtClean="0"/>
          </a:p>
          <a:p>
            <a:pPr marL="68580" indent="0">
              <a:buNone/>
            </a:pPr>
            <a:endParaRPr lang="en-US" dirty="0"/>
          </a:p>
          <a:p>
            <a:pPr marL="68580" indent="0">
              <a:buNone/>
            </a:pPr>
            <a:endParaRPr lang="en-US" dirty="0" smtClean="0"/>
          </a:p>
          <a:p>
            <a:r>
              <a:rPr lang="en-US" dirty="0" smtClean="0"/>
              <a:t>Open source RDBMS (</a:t>
            </a:r>
            <a:r>
              <a:rPr lang="en-US" dirty="0"/>
              <a:t>Relational Database Management </a:t>
            </a:r>
            <a:r>
              <a:rPr lang="en-US" dirty="0" smtClean="0"/>
              <a:t>System)</a:t>
            </a:r>
            <a:endParaRPr lang="en-US" dirty="0"/>
          </a:p>
          <a:p>
            <a:pPr marL="68580" indent="0">
              <a:buNone/>
            </a:pPr>
            <a:endParaRPr lang="en-US" dirty="0" smtClean="0"/>
          </a:p>
          <a:p>
            <a:r>
              <a:rPr lang="en-US" dirty="0" smtClean="0">
                <a:solidFill>
                  <a:schemeClr val="tx2">
                    <a:lumMod val="75000"/>
                  </a:schemeClr>
                </a:solidFill>
              </a:rPr>
              <a:t>Cross Platforms (Windows, Linux, …)</a:t>
            </a:r>
          </a:p>
          <a:p>
            <a:endParaRPr lang="en-US" dirty="0">
              <a:solidFill>
                <a:schemeClr val="tx2">
                  <a:lumMod val="75000"/>
                </a:schemeClr>
              </a:solidFill>
            </a:endParaRPr>
          </a:p>
          <a:p>
            <a:r>
              <a:rPr lang="en-US" dirty="0" smtClean="0">
                <a:solidFill>
                  <a:schemeClr val="tx2">
                    <a:lumMod val="75000"/>
                  </a:schemeClr>
                </a:solidFill>
              </a:rPr>
              <a:t>Row-Oriented DBMS</a:t>
            </a:r>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p:txBody>
      </p:sp>
      <p:pic>
        <p:nvPicPr>
          <p:cNvPr id="6" name="Picture 2" descr="http://www.cosmocreations.ca/images/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0200"/>
            <a:ext cx="2971800" cy="153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12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66800" y="1066800"/>
            <a:ext cx="6777317" cy="4724400"/>
          </a:xfrm>
        </p:spPr>
        <p:txBody>
          <a:bodyPr>
            <a:normAutofit fontScale="92500" lnSpcReduction="10000"/>
          </a:bodyPr>
          <a:lstStyle/>
          <a:p>
            <a:pPr marL="68580" indent="0" algn="ctr">
              <a:buNone/>
            </a:pPr>
            <a:r>
              <a:rPr lang="en-US" dirty="0" smtClean="0"/>
              <a:t>History</a:t>
            </a:r>
          </a:p>
          <a:p>
            <a:pPr marL="68580" indent="0" algn="ctr">
              <a:buNone/>
            </a:pPr>
            <a:endParaRPr lang="en-US" dirty="0"/>
          </a:p>
          <a:p>
            <a:pPr marL="68580" indent="0" algn="just">
              <a:buNone/>
            </a:pPr>
            <a:r>
              <a:rPr lang="en-US" dirty="0"/>
              <a:t>Column stores or transposed files have been implemented from the early days of DBMS development</a:t>
            </a:r>
            <a:r>
              <a:rPr lang="en-US" dirty="0" smtClean="0"/>
              <a:t>.</a:t>
            </a:r>
          </a:p>
          <a:p>
            <a:pPr marL="68580" indent="0" algn="just">
              <a:buNone/>
            </a:pPr>
            <a:endParaRPr lang="en-US" dirty="0" smtClean="0"/>
          </a:p>
          <a:p>
            <a:pPr marL="68580" indent="0" algn="just">
              <a:buNone/>
            </a:pPr>
            <a:endParaRPr lang="en-US" dirty="0"/>
          </a:p>
          <a:p>
            <a:pPr marL="68580" indent="0" algn="just">
              <a:buNone/>
            </a:pPr>
            <a:endParaRPr lang="en-US" dirty="0"/>
          </a:p>
          <a:p>
            <a:pPr marL="68580" indent="0" algn="just">
              <a:buNone/>
            </a:pPr>
            <a:r>
              <a:rPr lang="en-US" dirty="0"/>
              <a:t>Statistics Canada implemented the RAPID </a:t>
            </a:r>
            <a:r>
              <a:rPr lang="en-US" dirty="0" smtClean="0"/>
              <a:t>system</a:t>
            </a:r>
            <a:r>
              <a:rPr lang="en-US" dirty="0"/>
              <a:t> in 1976 and used it for processing and retrieval of the Canadian Census of Population and Housing as well as several other statistical applications.</a:t>
            </a:r>
          </a:p>
          <a:p>
            <a:pPr marL="68580" indent="0" algn="just">
              <a:buNone/>
            </a:pPr>
            <a:endParaRPr lang="en-US" dirty="0" smtClean="0"/>
          </a:p>
        </p:txBody>
      </p:sp>
    </p:spTree>
    <p:extLst>
      <p:ext uri="{BB962C8B-B14F-4D97-AF65-F5344CB8AC3E}">
        <p14:creationId xmlns:p14="http://schemas.microsoft.com/office/powerpoint/2010/main" val="3073815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914401" y="838200"/>
            <a:ext cx="6967184" cy="1447800"/>
          </a:xfrm>
        </p:spPr>
        <p:txBody>
          <a:bodyPr>
            <a:normAutofit fontScale="92500" lnSpcReduction="10000"/>
          </a:bodyPr>
          <a:lstStyle/>
          <a:p>
            <a:pPr marL="68580" indent="0" algn="ctr">
              <a:buNone/>
            </a:pPr>
            <a:r>
              <a:rPr lang="en-US" dirty="0" smtClean="0"/>
              <a:t>What is it?</a:t>
            </a:r>
          </a:p>
          <a:p>
            <a:pPr marL="68580" indent="0" algn="ctr">
              <a:buNone/>
            </a:pPr>
            <a:endParaRPr lang="en-US" dirty="0" smtClean="0"/>
          </a:p>
          <a:p>
            <a:pPr marL="68580" indent="0">
              <a:buNone/>
            </a:pPr>
            <a:r>
              <a:rPr lang="en-US" sz="2200" dirty="0" smtClean="0"/>
              <a:t>Store each </a:t>
            </a:r>
            <a:r>
              <a:rPr lang="en-US" sz="2200" dirty="0"/>
              <a:t>column in a table with an id that can be used for the joins</a:t>
            </a:r>
          </a:p>
        </p:txBody>
      </p:sp>
      <p:sp>
        <p:nvSpPr>
          <p:cNvPr id="4" name="TextBox 3"/>
          <p:cNvSpPr txBox="1"/>
          <p:nvPr/>
        </p:nvSpPr>
        <p:spPr>
          <a:xfrm>
            <a:off x="914400" y="6056466"/>
            <a:ext cx="8727774" cy="400110"/>
          </a:xfrm>
          <a:prstGeom prst="rect">
            <a:avLst/>
          </a:prstGeom>
          <a:noFill/>
        </p:spPr>
        <p:txBody>
          <a:bodyPr wrap="square" rtlCol="0">
            <a:spAutoFit/>
          </a:bodyPr>
          <a:lstStyle/>
          <a:p>
            <a:r>
              <a:rPr lang="en-US" sz="2000" dirty="0">
                <a:solidFill>
                  <a:schemeClr val="tx2"/>
                </a:solidFill>
              </a:rPr>
              <a:t>High performance in </a:t>
            </a:r>
            <a:r>
              <a:rPr lang="en-US" sz="2000" dirty="0" smtClean="0">
                <a:solidFill>
                  <a:schemeClr val="tx2"/>
                </a:solidFill>
              </a:rPr>
              <a:t>Online Analytical Processing </a:t>
            </a:r>
            <a:r>
              <a:rPr lang="en-US" sz="2000" dirty="0">
                <a:solidFill>
                  <a:schemeClr val="tx2"/>
                </a:solidFill>
              </a:rPr>
              <a:t>(OLAP)</a:t>
            </a:r>
          </a:p>
        </p:txBody>
      </p:sp>
      <p:pic>
        <p:nvPicPr>
          <p:cNvPr id="7" name="Picture 6" descr="C:\Users\gilbert.ooi\Desktop\Untitled-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992" y="2209800"/>
            <a:ext cx="7696200" cy="3752850"/>
          </a:xfrm>
          <a:prstGeom prst="rect">
            <a:avLst/>
          </a:prstGeom>
          <a:noFill/>
          <a:ln>
            <a:noFill/>
          </a:ln>
        </p:spPr>
      </p:pic>
    </p:spTree>
    <p:extLst>
      <p:ext uri="{BB962C8B-B14F-4D97-AF65-F5344CB8AC3E}">
        <p14:creationId xmlns:p14="http://schemas.microsoft.com/office/powerpoint/2010/main" val="1251277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43492" y="914400"/>
            <a:ext cx="6777317" cy="5486400"/>
          </a:xfrm>
        </p:spPr>
        <p:txBody>
          <a:bodyPr>
            <a:normAutofit/>
          </a:bodyPr>
          <a:lstStyle/>
          <a:p>
            <a:pPr marL="68580" indent="0" algn="ctr">
              <a:buNone/>
            </a:pPr>
            <a:r>
              <a:rPr lang="en-US" dirty="0" smtClean="0"/>
              <a:t>MonetDB</a:t>
            </a:r>
            <a:endParaRPr lang="en-US" dirty="0"/>
          </a:p>
          <a:p>
            <a:endParaRPr lang="en-US" dirty="0" smtClean="0"/>
          </a:p>
          <a:p>
            <a:endParaRPr lang="en-US" dirty="0"/>
          </a:p>
          <a:p>
            <a:endParaRPr lang="en-US" dirty="0" smtClean="0"/>
          </a:p>
          <a:p>
            <a:endParaRPr lang="en-US" dirty="0"/>
          </a:p>
          <a:p>
            <a:pPr marL="68580" indent="0">
              <a:buNone/>
            </a:pPr>
            <a:endParaRPr lang="en-US" dirty="0" smtClean="0"/>
          </a:p>
          <a:p>
            <a:r>
              <a:rPr lang="en-US" dirty="0" smtClean="0"/>
              <a:t>Open source DBMS</a:t>
            </a:r>
          </a:p>
          <a:p>
            <a:endParaRPr lang="en-US" dirty="0" smtClean="0"/>
          </a:p>
          <a:p>
            <a:r>
              <a:rPr lang="en-US" dirty="0" smtClean="0"/>
              <a:t>Cross Platforms </a:t>
            </a:r>
            <a:r>
              <a:rPr lang="en-US" dirty="0">
                <a:solidFill>
                  <a:schemeClr val="tx2">
                    <a:lumMod val="75000"/>
                  </a:schemeClr>
                </a:solidFill>
              </a:rPr>
              <a:t>(Windows, Linux, </a:t>
            </a:r>
            <a:r>
              <a:rPr lang="en-US" dirty="0" smtClean="0">
                <a:solidFill>
                  <a:schemeClr val="tx2">
                    <a:lumMod val="75000"/>
                  </a:schemeClr>
                </a:solidFill>
              </a:rPr>
              <a:t>…)</a:t>
            </a:r>
            <a:endParaRPr lang="en-US" dirty="0" smtClean="0"/>
          </a:p>
          <a:p>
            <a:endParaRPr lang="en-US" dirty="0"/>
          </a:p>
          <a:p>
            <a:r>
              <a:rPr lang="en-US" dirty="0" smtClean="0"/>
              <a:t>Column-Oriented DBMS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752600"/>
            <a:ext cx="3652792" cy="1504950"/>
          </a:xfrm>
          <a:prstGeom prst="rect">
            <a:avLst/>
          </a:prstGeom>
        </p:spPr>
      </p:pic>
    </p:spTree>
    <p:extLst>
      <p:ext uri="{BB962C8B-B14F-4D97-AF65-F5344CB8AC3E}">
        <p14:creationId xmlns:p14="http://schemas.microsoft.com/office/powerpoint/2010/main" val="915347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343400"/>
          </a:xfrm>
        </p:spPr>
        <p:txBody>
          <a:bodyPr>
            <a:normAutofit/>
          </a:bodyPr>
          <a:lstStyle/>
          <a:p>
            <a:pPr marL="68580" indent="0" algn="ctr">
              <a:buNone/>
            </a:pPr>
            <a:r>
              <a:rPr lang="en-US" dirty="0" smtClean="0"/>
              <a:t>Materialized view</a:t>
            </a:r>
          </a:p>
          <a:p>
            <a:pPr marL="68580" indent="0">
              <a:buNone/>
            </a:pPr>
            <a:endParaRPr lang="en-US" dirty="0" smtClean="0"/>
          </a:p>
          <a:p>
            <a:r>
              <a:rPr lang="en-US" sz="2000" dirty="0" smtClean="0"/>
              <a:t>Pre-computed data using aggregation functions (such as SUM, COUNT, MIN, MAX)</a:t>
            </a:r>
          </a:p>
          <a:p>
            <a:r>
              <a:rPr lang="en-US" sz="2000" dirty="0" smtClean="0"/>
              <a:t>Massive improvement in query processing time</a:t>
            </a:r>
          </a:p>
          <a:p>
            <a:pPr marL="68580" indent="0">
              <a:buNone/>
            </a:pPr>
            <a:endParaRPr lang="en-US" sz="2000" dirty="0" smtClean="0"/>
          </a:p>
          <a:p>
            <a:pPr marL="68580" indent="0">
              <a:buNone/>
            </a:pPr>
            <a:endParaRPr lang="en-US" dirty="0"/>
          </a:p>
          <a:p>
            <a:endParaRPr lang="en-US" dirty="0"/>
          </a:p>
          <a:p>
            <a:endParaRPr lang="en-US" dirty="0"/>
          </a:p>
        </p:txBody>
      </p:sp>
      <p:pic>
        <p:nvPicPr>
          <p:cNvPr id="8" name="Picture 7" descr="C:\Users\gilbert.ooi\Desktop\Presentation1-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983992"/>
            <a:ext cx="6063343" cy="3200400"/>
          </a:xfrm>
          <a:prstGeom prst="rect">
            <a:avLst/>
          </a:prstGeom>
          <a:noFill/>
          <a:ln>
            <a:noFill/>
          </a:ln>
        </p:spPr>
      </p:pic>
    </p:spTree>
    <p:extLst>
      <p:ext uri="{BB962C8B-B14F-4D97-AF65-F5344CB8AC3E}">
        <p14:creationId xmlns:p14="http://schemas.microsoft.com/office/powerpoint/2010/main" val="2838957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437352"/>
          </a:xfrm>
        </p:spPr>
        <p:txBody>
          <a:bodyPr>
            <a:normAutofit/>
          </a:bodyPr>
          <a:lstStyle/>
          <a:p>
            <a:pPr marL="68580" indent="0" algn="ctr">
              <a:buNone/>
            </a:pPr>
            <a:r>
              <a:rPr lang="en-US" dirty="0" smtClean="0"/>
              <a:t>Query rewriting</a:t>
            </a:r>
          </a:p>
          <a:p>
            <a:pPr marL="68580" indent="0">
              <a:buNone/>
            </a:pPr>
            <a:endParaRPr lang="en-US" dirty="0" smtClean="0"/>
          </a:p>
          <a:p>
            <a:r>
              <a:rPr lang="en-US" sz="2000" dirty="0" smtClean="0"/>
              <a:t>Use the materialized view for rewrite the same query but more simply</a:t>
            </a:r>
            <a:endParaRPr lang="en-US" sz="2000" dirty="0"/>
          </a:p>
          <a:p>
            <a:endParaRPr lang="en-US" sz="2000" dirty="0" smtClean="0"/>
          </a:p>
          <a:p>
            <a:endParaRPr lang="en-US" sz="2000" dirty="0" smtClean="0"/>
          </a:p>
          <a:p>
            <a:r>
              <a:rPr lang="en-US" sz="2000" dirty="0" smtClean="0"/>
              <a:t>The query rewrite runs faster than the first query </a:t>
            </a:r>
          </a:p>
          <a:p>
            <a:pPr marL="68580" indent="0">
              <a:buNone/>
            </a:pPr>
            <a:endParaRPr lang="en-US" sz="2000" dirty="0" smtClean="0"/>
          </a:p>
          <a:p>
            <a:pPr marL="68580" indent="0">
              <a:buNone/>
            </a:pPr>
            <a:endParaRPr lang="en-US" sz="2000" dirty="0" smtClean="0"/>
          </a:p>
          <a:p>
            <a:r>
              <a:rPr lang="en-US" sz="2000" dirty="0"/>
              <a:t>If the query is long, difficult and need to compute, the result return time will be long also</a:t>
            </a:r>
          </a:p>
          <a:p>
            <a:pPr lvl="1"/>
            <a:endParaRPr lang="en-US" sz="1800" dirty="0"/>
          </a:p>
          <a:p>
            <a:endParaRPr lang="en-US" sz="2000" dirty="0"/>
          </a:p>
          <a:p>
            <a:endParaRPr lang="en-US" sz="2000" dirty="0" smtClean="0"/>
          </a:p>
          <a:p>
            <a:pPr marL="68580" indent="0">
              <a:buNone/>
            </a:pPr>
            <a:endParaRPr lang="en-US" sz="2000" dirty="0" smtClean="0"/>
          </a:p>
          <a:p>
            <a:pPr marL="68580" indent="0">
              <a:buNone/>
            </a:pPr>
            <a:endParaRPr lang="en-US" sz="2000" dirty="0" smtClean="0"/>
          </a:p>
          <a:p>
            <a:pPr marL="68580" indent="0">
              <a:buNone/>
            </a:pPr>
            <a:endParaRPr lang="en-US" sz="2000" dirty="0" smtClean="0"/>
          </a:p>
          <a:p>
            <a:pPr marL="68580" indent="0">
              <a:buNone/>
            </a:pPr>
            <a:endParaRPr lang="en-US" dirty="0" smtClean="0"/>
          </a:p>
          <a:p>
            <a:endParaRPr lang="en-US" dirty="0" smtClean="0"/>
          </a:p>
          <a:p>
            <a:pPr marL="68580" indent="0">
              <a:buNone/>
            </a:pPr>
            <a:endParaRPr lang="en-US" dirty="0"/>
          </a:p>
        </p:txBody>
      </p:sp>
    </p:spTree>
    <p:extLst>
      <p:ext uri="{BB962C8B-B14F-4D97-AF65-F5344CB8AC3E}">
        <p14:creationId xmlns:p14="http://schemas.microsoft.com/office/powerpoint/2010/main" val="1276848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5791200"/>
          </a:xfrm>
        </p:spPr>
        <p:txBody>
          <a:bodyPr>
            <a:normAutofit/>
          </a:bodyPr>
          <a:lstStyle/>
          <a:p>
            <a:pPr marL="68580" indent="0" algn="ctr">
              <a:buNone/>
            </a:pPr>
            <a:r>
              <a:rPr lang="en-US" dirty="0" smtClean="0"/>
              <a:t>Query rewriting</a:t>
            </a:r>
          </a:p>
          <a:p>
            <a:pPr marL="68580" indent="0" algn="ctr">
              <a:buNone/>
            </a:pPr>
            <a:endParaRPr lang="en-US" dirty="0"/>
          </a:p>
          <a:p>
            <a:pPr marL="68580" indent="0">
              <a:buNone/>
            </a:pPr>
            <a:r>
              <a:rPr lang="en-US" dirty="0" smtClean="0"/>
              <a:t>Example:</a:t>
            </a:r>
          </a:p>
          <a:p>
            <a:pPr marL="68580" indent="0">
              <a:buNone/>
            </a:pPr>
            <a:endParaRPr lang="en-US" dirty="0" smtClean="0"/>
          </a:p>
          <a:p>
            <a:r>
              <a:rPr lang="en-US" sz="2000" dirty="0" smtClean="0"/>
              <a:t>If the first query </a:t>
            </a:r>
            <a:r>
              <a:rPr lang="en-US" sz="2000" b="1" dirty="0" smtClean="0"/>
              <a:t>Q</a:t>
            </a:r>
            <a:r>
              <a:rPr lang="en-US" sz="2000" dirty="0" smtClean="0"/>
              <a:t> is </a:t>
            </a:r>
            <a:r>
              <a:rPr lang="en-US" sz="2000" dirty="0" smtClean="0">
                <a:solidFill>
                  <a:srgbClr val="FF0000"/>
                </a:solidFill>
              </a:rPr>
              <a:t>“</a:t>
            </a:r>
            <a:r>
              <a:rPr lang="en-US" sz="1800" b="1" dirty="0" smtClean="0">
                <a:solidFill>
                  <a:srgbClr val="FF0000"/>
                </a:solidFill>
              </a:rPr>
              <a:t>give </a:t>
            </a:r>
            <a:r>
              <a:rPr lang="en-US" sz="1800" b="1" dirty="0">
                <a:solidFill>
                  <a:srgbClr val="FF0000"/>
                </a:solidFill>
              </a:rPr>
              <a:t>me the total </a:t>
            </a:r>
            <a:r>
              <a:rPr lang="en-US" sz="1800" b="1" dirty="0" smtClean="0">
                <a:solidFill>
                  <a:srgbClr val="FF0000"/>
                </a:solidFill>
              </a:rPr>
              <a:t>connection </a:t>
            </a:r>
            <a:r>
              <a:rPr lang="en-US" sz="1800" b="1" dirty="0">
                <a:solidFill>
                  <a:srgbClr val="FF0000"/>
                </a:solidFill>
              </a:rPr>
              <a:t>per </a:t>
            </a:r>
            <a:r>
              <a:rPr lang="en-US" sz="1800" b="1" dirty="0" smtClean="0">
                <a:solidFill>
                  <a:srgbClr val="FF0000"/>
                </a:solidFill>
              </a:rPr>
              <a:t>day” </a:t>
            </a:r>
            <a:r>
              <a:rPr lang="en-US" sz="2000" dirty="0"/>
              <a:t>and </a:t>
            </a:r>
            <a:r>
              <a:rPr lang="en-US" sz="2000" dirty="0" smtClean="0"/>
              <a:t>if we already have evaluated (and stored) the total connection per day per course, the new query </a:t>
            </a:r>
            <a:r>
              <a:rPr lang="en-US" sz="2000" b="1" dirty="0" smtClean="0"/>
              <a:t>Q’</a:t>
            </a:r>
            <a:r>
              <a:rPr lang="en-US" sz="2000" dirty="0" smtClean="0"/>
              <a:t> can be rewritten as:</a:t>
            </a:r>
          </a:p>
          <a:p>
            <a:pPr marL="68580" indent="0">
              <a:buNone/>
            </a:pPr>
            <a:endParaRPr lang="en-US" sz="2000" b="1" dirty="0" smtClean="0">
              <a:solidFill>
                <a:srgbClr val="FF0000"/>
              </a:solidFill>
            </a:endParaRPr>
          </a:p>
          <a:p>
            <a:pPr marL="68580" indent="0">
              <a:buNone/>
            </a:pPr>
            <a:r>
              <a:rPr lang="en-US" sz="2000" b="1" dirty="0" smtClean="0">
                <a:solidFill>
                  <a:srgbClr val="FF0000"/>
                </a:solidFill>
              </a:rPr>
              <a:t>“</a:t>
            </a:r>
            <a:r>
              <a:rPr lang="en-US" sz="2000" b="1" dirty="0">
                <a:solidFill>
                  <a:srgbClr val="FF0000"/>
                </a:solidFill>
              </a:rPr>
              <a:t>give me the sum of totals per </a:t>
            </a:r>
            <a:r>
              <a:rPr lang="en-US" sz="2000" b="1" dirty="0" smtClean="0">
                <a:solidFill>
                  <a:srgbClr val="FF0000"/>
                </a:solidFill>
              </a:rPr>
              <a:t>day </a:t>
            </a:r>
            <a:r>
              <a:rPr lang="en-US" sz="2000" b="1" dirty="0">
                <a:solidFill>
                  <a:srgbClr val="FF0000"/>
                </a:solidFill>
              </a:rPr>
              <a:t>per </a:t>
            </a:r>
            <a:r>
              <a:rPr lang="en-US" sz="2000" b="1" dirty="0" smtClean="0">
                <a:solidFill>
                  <a:srgbClr val="FF0000"/>
                </a:solidFill>
              </a:rPr>
              <a:t>course”</a:t>
            </a:r>
            <a:endParaRPr lang="en-US" sz="2000" b="1" dirty="0">
              <a:solidFill>
                <a:srgbClr val="FF0000"/>
              </a:solidFill>
            </a:endParaRPr>
          </a:p>
          <a:p>
            <a:pPr marL="68580" indent="0">
              <a:buNone/>
            </a:pPr>
            <a:endParaRPr lang="en-US" sz="2000" dirty="0" smtClean="0"/>
          </a:p>
          <a:p>
            <a:r>
              <a:rPr lang="en-US" sz="2000" b="1" dirty="0" smtClean="0"/>
              <a:t>Q</a:t>
            </a:r>
            <a:r>
              <a:rPr lang="en-US" sz="2000" dirty="0" smtClean="0"/>
              <a:t> and </a:t>
            </a:r>
            <a:r>
              <a:rPr lang="en-US" sz="2000" b="1" dirty="0" smtClean="0"/>
              <a:t>Q’</a:t>
            </a:r>
            <a:r>
              <a:rPr lang="en-US" sz="2000" dirty="0" smtClean="0"/>
              <a:t> return </a:t>
            </a:r>
            <a:r>
              <a:rPr lang="en-US" sz="2000" dirty="0"/>
              <a:t>the same result but the rewritten </a:t>
            </a:r>
            <a:r>
              <a:rPr lang="en-US" sz="2000" dirty="0" smtClean="0"/>
              <a:t>query is easier to evaluate because it reuse already stored results 	</a:t>
            </a:r>
            <a:endParaRPr lang="en-US" sz="1800" b="1" dirty="0" smtClean="0">
              <a:solidFill>
                <a:srgbClr val="FF0000"/>
              </a:solidFill>
            </a:endParaRPr>
          </a:p>
          <a:p>
            <a:endParaRPr lang="en-US" sz="2000" dirty="0"/>
          </a:p>
          <a:p>
            <a:endParaRPr lang="en-US" sz="2000" dirty="0" smtClean="0"/>
          </a:p>
          <a:p>
            <a:pPr marL="68580" indent="0">
              <a:buNone/>
            </a:pPr>
            <a:endParaRPr lang="en-US" sz="2000" dirty="0" smtClean="0"/>
          </a:p>
          <a:p>
            <a:pPr marL="68580" indent="0">
              <a:buNone/>
            </a:pPr>
            <a:endParaRPr lang="en-US" sz="2000" dirty="0" smtClean="0"/>
          </a:p>
          <a:p>
            <a:pPr marL="68580" indent="0">
              <a:buNone/>
            </a:pPr>
            <a:endParaRPr lang="en-US" sz="2000" dirty="0" smtClean="0"/>
          </a:p>
          <a:p>
            <a:pPr marL="68580" indent="0">
              <a:buNone/>
            </a:pPr>
            <a:endParaRPr lang="en-US" dirty="0" smtClean="0"/>
          </a:p>
          <a:p>
            <a:endParaRPr lang="en-US" dirty="0" smtClean="0"/>
          </a:p>
          <a:p>
            <a:pPr marL="68580" indent="0">
              <a:buNone/>
            </a:pPr>
            <a:endParaRPr lang="en-US" dirty="0"/>
          </a:p>
        </p:txBody>
      </p:sp>
    </p:spTree>
    <p:extLst>
      <p:ext uri="{BB962C8B-B14F-4D97-AF65-F5344CB8AC3E}">
        <p14:creationId xmlns:p14="http://schemas.microsoft.com/office/powerpoint/2010/main" val="375257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t>Query Rewriting</a:t>
            </a:r>
          </a:p>
          <a:p>
            <a:pPr marL="68580" indent="0">
              <a:buNone/>
            </a:pPr>
            <a:endParaRPr lang="en-US" dirty="0" smtClean="0"/>
          </a:p>
          <a:p>
            <a:pPr marL="68580" indent="0">
              <a:buNone/>
            </a:pPr>
            <a:r>
              <a:rPr lang="en-US" dirty="0" smtClean="0"/>
              <a:t>Example:</a:t>
            </a:r>
          </a:p>
          <a:p>
            <a:pPr marL="68580" indent="0">
              <a:buNone/>
            </a:pPr>
            <a:endParaRPr lang="en-US" dirty="0" smtClean="0"/>
          </a:p>
          <a:p>
            <a:endParaRPr lang="en-US" dirty="0" smtClean="0"/>
          </a:p>
          <a:p>
            <a:pPr marL="6858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121" y="2209800"/>
            <a:ext cx="6228879"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55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Summary</a:t>
            </a:r>
            <a:endParaRPr lang="en-US" sz="2800" dirty="0">
              <a:solidFill>
                <a:schemeClr val="bg1"/>
              </a:solidFill>
            </a:endParaRPr>
          </a:p>
        </p:txBody>
      </p:sp>
      <p:sp>
        <p:nvSpPr>
          <p:cNvPr id="3" name="Content Placeholder 2"/>
          <p:cNvSpPr>
            <a:spLocks noGrp="1"/>
          </p:cNvSpPr>
          <p:nvPr>
            <p:ph idx="1"/>
          </p:nvPr>
        </p:nvSpPr>
        <p:spPr>
          <a:xfrm>
            <a:off x="990600" y="990600"/>
            <a:ext cx="6777317" cy="4918229"/>
          </a:xfrm>
        </p:spPr>
        <p:txBody>
          <a:bodyPr>
            <a:normAutofit fontScale="25000" lnSpcReduction="20000"/>
          </a:bodyPr>
          <a:lstStyle/>
          <a:p>
            <a:r>
              <a:rPr lang="en-US" sz="9600" dirty="0" smtClean="0">
                <a:latin typeface="Arial" pitchFamily="34" charset="0"/>
                <a:cs typeface="Arial" pitchFamily="34" charset="0"/>
              </a:rPr>
              <a:t>Big Data </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e-Learning </a:t>
            </a:r>
            <a:r>
              <a:rPr lang="en-US" sz="9600" dirty="0">
                <a:latin typeface="Arial" pitchFamily="34" charset="0"/>
                <a:cs typeface="Arial" pitchFamily="34" charset="0"/>
              </a:rPr>
              <a:t>P</a:t>
            </a:r>
            <a:r>
              <a:rPr lang="en-US" sz="9600" dirty="0" smtClean="0">
                <a:latin typeface="Arial" pitchFamily="34" charset="0"/>
                <a:cs typeface="Arial" pitchFamily="34" charset="0"/>
              </a:rPr>
              <a:t>latform</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Row-Oriented DBMS</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Column-Oriented DBMS</a:t>
            </a:r>
          </a:p>
          <a:p>
            <a:pPr marL="68580" indent="0">
              <a:buNone/>
            </a:pPr>
            <a:endParaRPr lang="en-US" sz="9600" dirty="0">
              <a:latin typeface="Arial" pitchFamily="34" charset="0"/>
              <a:cs typeface="Arial" pitchFamily="34" charset="0"/>
            </a:endParaRPr>
          </a:p>
          <a:p>
            <a:r>
              <a:rPr lang="en-US" sz="9600" dirty="0" smtClean="0">
                <a:latin typeface="Arial" pitchFamily="34" charset="0"/>
                <a:cs typeface="Arial" pitchFamily="34" charset="0"/>
              </a:rPr>
              <a:t>Optimized Performance</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Performance Comparisons between MonetDB and MySQL</a:t>
            </a:r>
          </a:p>
          <a:p>
            <a:endParaRPr lang="en-US" sz="9600" dirty="0" smtClean="0">
              <a:latin typeface="Arial" pitchFamily="34" charset="0"/>
              <a:cs typeface="Arial" pitchFamily="34" charset="0"/>
            </a:endParaRPr>
          </a:p>
          <a:p>
            <a:r>
              <a:rPr lang="en-US" sz="9600" dirty="0" smtClean="0">
                <a:latin typeface="Arial" pitchFamily="34" charset="0"/>
                <a:cs typeface="Arial" pitchFamily="34" charset="0"/>
              </a:rPr>
              <a:t>Future Work</a:t>
            </a:r>
          </a:p>
          <a:p>
            <a:pPr marL="68580" indent="0">
              <a:buNone/>
            </a:pPr>
            <a:endParaRPr lang="en-US" dirty="0"/>
          </a:p>
        </p:txBody>
      </p:sp>
    </p:spTree>
    <p:extLst>
      <p:ext uri="{BB962C8B-B14F-4D97-AF65-F5344CB8AC3E}">
        <p14:creationId xmlns:p14="http://schemas.microsoft.com/office/powerpoint/2010/main" val="593183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t>Query rewriting</a:t>
            </a:r>
          </a:p>
          <a:p>
            <a:pPr marL="68580" indent="0">
              <a:buNone/>
            </a:pPr>
            <a:endParaRPr lang="en-US" dirty="0" smtClean="0"/>
          </a:p>
          <a:p>
            <a:pPr marL="68580" indent="0">
              <a:buNone/>
            </a:pPr>
            <a:r>
              <a:rPr lang="en-US" dirty="0" smtClean="0"/>
              <a:t>Example:</a:t>
            </a:r>
          </a:p>
          <a:p>
            <a:pPr marL="68580" indent="0">
              <a:buNone/>
            </a:pPr>
            <a:endParaRPr lang="en-US" dirty="0" smtClean="0"/>
          </a:p>
          <a:p>
            <a:endParaRPr lang="en-US" dirty="0" smtClean="0"/>
          </a:p>
          <a:p>
            <a:pPr marL="6858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505201" cy="326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479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rPr>
              <a:t>Performance comparison between MonetDB and MySQL</a:t>
            </a:r>
          </a:p>
        </p:txBody>
      </p:sp>
      <p:sp>
        <p:nvSpPr>
          <p:cNvPr id="4" name="TextBox 3"/>
          <p:cNvSpPr txBox="1"/>
          <p:nvPr/>
        </p:nvSpPr>
        <p:spPr>
          <a:xfrm>
            <a:off x="838200" y="1981200"/>
            <a:ext cx="7162800" cy="4247317"/>
          </a:xfrm>
          <a:prstGeom prst="rect">
            <a:avLst/>
          </a:prstGeom>
          <a:noFill/>
        </p:spPr>
        <p:txBody>
          <a:bodyPr wrap="square" rtlCol="0">
            <a:spAutoFit/>
          </a:bodyPr>
          <a:lstStyle/>
          <a:p>
            <a:r>
              <a:rPr lang="en-US" dirty="0" smtClean="0"/>
              <a:t>For do the test we dispose of one computer with these characteristics:</a:t>
            </a:r>
          </a:p>
          <a:p>
            <a:endParaRPr lang="en-US" dirty="0" smtClean="0"/>
          </a:p>
          <a:p>
            <a:endParaRPr lang="en-US" dirty="0"/>
          </a:p>
          <a:p>
            <a:r>
              <a:rPr lang="en-US" dirty="0" smtClean="0"/>
              <a:t>OS: windows 7</a:t>
            </a:r>
          </a:p>
          <a:p>
            <a:endParaRPr lang="en-US" dirty="0" smtClean="0"/>
          </a:p>
          <a:p>
            <a:endParaRPr lang="en-US" dirty="0"/>
          </a:p>
          <a:p>
            <a:r>
              <a:rPr lang="en-US" dirty="0" smtClean="0"/>
              <a:t>RAM: 4GB</a:t>
            </a:r>
          </a:p>
          <a:p>
            <a:endParaRPr lang="en-US" dirty="0" smtClean="0"/>
          </a:p>
          <a:p>
            <a:endParaRPr lang="en-US" dirty="0"/>
          </a:p>
          <a:p>
            <a:r>
              <a:rPr lang="en-US" dirty="0" smtClean="0"/>
              <a:t>Processor: Quad-Core 2.5GHz</a:t>
            </a:r>
          </a:p>
          <a:p>
            <a:endParaRPr lang="en-US" dirty="0" smtClean="0"/>
          </a:p>
          <a:p>
            <a:endParaRPr lang="en-US" dirty="0"/>
          </a:p>
          <a:p>
            <a:r>
              <a:rPr lang="en-US" dirty="0" smtClean="0"/>
              <a:t>Database : 4GB (5Million rows)</a:t>
            </a:r>
          </a:p>
          <a:p>
            <a:r>
              <a:rPr lang="en-US" dirty="0" smtClean="0"/>
              <a:t> </a:t>
            </a:r>
            <a:endParaRPr lang="en-US" dirty="0"/>
          </a:p>
        </p:txBody>
      </p:sp>
    </p:spTree>
    <p:extLst>
      <p:ext uri="{BB962C8B-B14F-4D97-AF65-F5344CB8AC3E}">
        <p14:creationId xmlns:p14="http://schemas.microsoft.com/office/powerpoint/2010/main" val="820798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3" name="Rectangle 2"/>
          <p:cNvSpPr/>
          <p:nvPr/>
        </p:nvSpPr>
        <p:spPr>
          <a:xfrm>
            <a:off x="738560"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dl_log</a:t>
            </a:r>
            <a:endParaRPr lang="en-US" sz="2000" dirty="0"/>
          </a:p>
        </p:txBody>
      </p:sp>
      <p:sp>
        <p:nvSpPr>
          <p:cNvPr id="7" name="Rectangle 6"/>
          <p:cNvSpPr/>
          <p:nvPr/>
        </p:nvSpPr>
        <p:spPr>
          <a:xfrm>
            <a:off x="3767328"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a:t>
            </a:r>
            <a:endParaRPr lang="en-US" sz="2000" dirty="0"/>
          </a:p>
        </p:txBody>
      </p:sp>
      <p:sp>
        <p:nvSpPr>
          <p:cNvPr id="8" name="Rectangle 7"/>
          <p:cNvSpPr/>
          <p:nvPr/>
        </p:nvSpPr>
        <p:spPr>
          <a:xfrm>
            <a:off x="6482589" y="3048000"/>
            <a:ext cx="184404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dl_course_categories</a:t>
            </a:r>
            <a:endParaRPr lang="en-US" sz="2000" dirty="0"/>
          </a:p>
        </p:txBody>
      </p:sp>
      <p:sp>
        <p:nvSpPr>
          <p:cNvPr id="10" name="Rectangle 9"/>
          <p:cNvSpPr/>
          <p:nvPr/>
        </p:nvSpPr>
        <p:spPr>
          <a:xfrm>
            <a:off x="3767328" y="15494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Database</a:t>
            </a:r>
            <a:endParaRPr lang="en-US" sz="2400" dirty="0"/>
          </a:p>
        </p:txBody>
      </p:sp>
      <p:cxnSp>
        <p:nvCxnSpPr>
          <p:cNvPr id="12" name="Straight Connector 11"/>
          <p:cNvCxnSpPr>
            <a:stCxn id="10" idx="2"/>
          </p:cNvCxnSpPr>
          <p:nvPr/>
        </p:nvCxnSpPr>
        <p:spPr>
          <a:xfrm>
            <a:off x="4643628" y="2311400"/>
            <a:ext cx="0" cy="3556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1614860" y="2667000"/>
            <a:ext cx="30287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endCxn id="3" idx="0"/>
          </p:cNvCxnSpPr>
          <p:nvPr/>
        </p:nvCxnSpPr>
        <p:spPr>
          <a:xfrm>
            <a:off x="1614860"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7" idx="0"/>
          </p:cNvCxnSpPr>
          <p:nvPr/>
        </p:nvCxnSpPr>
        <p:spPr>
          <a:xfrm>
            <a:off x="4643628"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643628" y="2667000"/>
            <a:ext cx="2760981"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0"/>
          </p:cNvCxnSpPr>
          <p:nvPr/>
        </p:nvCxnSpPr>
        <p:spPr>
          <a:xfrm flipV="1">
            <a:off x="7404609" y="2667000"/>
            <a:ext cx="0" cy="38100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85800" y="4876800"/>
            <a:ext cx="7467600" cy="923330"/>
          </a:xfrm>
          <a:prstGeom prst="rect">
            <a:avLst/>
          </a:prstGeom>
          <a:noFill/>
        </p:spPr>
        <p:txBody>
          <a:bodyPr wrap="square" rtlCol="0">
            <a:spAutoFit/>
          </a:bodyPr>
          <a:lstStyle/>
          <a:p>
            <a:pPr algn="just"/>
            <a:r>
              <a:rPr lang="en-US" dirty="0" smtClean="0"/>
              <a:t>Motivation: We must compare MySQL and MonetDB for find what is the faster without the optimization performance in the first time and with in the second part.</a:t>
            </a:r>
            <a:endParaRPr lang="en-US" dirty="0"/>
          </a:p>
        </p:txBody>
      </p:sp>
      <p:sp>
        <p:nvSpPr>
          <p:cNvPr id="35" name="TextBox 34"/>
          <p:cNvSpPr txBox="1"/>
          <p:nvPr/>
        </p:nvSpPr>
        <p:spPr>
          <a:xfrm>
            <a:off x="509960" y="3962400"/>
            <a:ext cx="2209800" cy="369332"/>
          </a:xfrm>
          <a:prstGeom prst="rect">
            <a:avLst/>
          </a:prstGeom>
          <a:noFill/>
        </p:spPr>
        <p:txBody>
          <a:bodyPr wrap="square" rtlCol="0">
            <a:spAutoFit/>
          </a:bodyPr>
          <a:lstStyle/>
          <a:p>
            <a:pPr algn="ctr"/>
            <a:r>
              <a:rPr lang="en-US" dirty="0" smtClean="0"/>
              <a:t>4.7 million of rows</a:t>
            </a:r>
            <a:endParaRPr lang="en-US" dirty="0"/>
          </a:p>
        </p:txBody>
      </p:sp>
      <p:sp>
        <p:nvSpPr>
          <p:cNvPr id="36" name="TextBox 35"/>
          <p:cNvSpPr txBox="1"/>
          <p:nvPr/>
        </p:nvSpPr>
        <p:spPr>
          <a:xfrm>
            <a:off x="3614928" y="3938016"/>
            <a:ext cx="2057400" cy="369332"/>
          </a:xfrm>
          <a:prstGeom prst="rect">
            <a:avLst/>
          </a:prstGeom>
          <a:noFill/>
        </p:spPr>
        <p:txBody>
          <a:bodyPr wrap="square" rtlCol="0">
            <a:spAutoFit/>
          </a:bodyPr>
          <a:lstStyle/>
          <a:p>
            <a:pPr algn="ctr"/>
            <a:r>
              <a:rPr lang="en-US" dirty="0" smtClean="0"/>
              <a:t>4000 rows</a:t>
            </a:r>
            <a:endParaRPr lang="en-US" dirty="0"/>
          </a:p>
        </p:txBody>
      </p:sp>
      <p:sp>
        <p:nvSpPr>
          <p:cNvPr id="37" name="TextBox 36"/>
          <p:cNvSpPr txBox="1"/>
          <p:nvPr/>
        </p:nvSpPr>
        <p:spPr>
          <a:xfrm>
            <a:off x="6375909" y="3962400"/>
            <a:ext cx="2057400" cy="369332"/>
          </a:xfrm>
          <a:prstGeom prst="rect">
            <a:avLst/>
          </a:prstGeom>
          <a:noFill/>
        </p:spPr>
        <p:txBody>
          <a:bodyPr wrap="square" rtlCol="0">
            <a:spAutoFit/>
          </a:bodyPr>
          <a:lstStyle/>
          <a:p>
            <a:pPr algn="ctr"/>
            <a:r>
              <a:rPr lang="en-US" dirty="0" smtClean="0"/>
              <a:t>149 rows</a:t>
            </a:r>
            <a:endParaRPr lang="en-US" dirty="0"/>
          </a:p>
        </p:txBody>
      </p:sp>
    </p:spTree>
    <p:extLst>
      <p:ext uri="{BB962C8B-B14F-4D97-AF65-F5344CB8AC3E}">
        <p14:creationId xmlns:p14="http://schemas.microsoft.com/office/powerpoint/2010/main" val="897547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rPr>
              <a:t>Performance </a:t>
            </a:r>
            <a:r>
              <a:rPr lang="en-US" sz="2400" dirty="0" smtClean="0">
                <a:solidFill>
                  <a:schemeClr val="tx2"/>
                </a:solidFill>
              </a:rPr>
              <a:t>Comparison </a:t>
            </a:r>
            <a:r>
              <a:rPr lang="en-US" sz="2400" dirty="0">
                <a:solidFill>
                  <a:schemeClr val="tx2"/>
                </a:solidFill>
              </a:rPr>
              <a:t>between MonetDB and MySQL</a:t>
            </a:r>
          </a:p>
        </p:txBody>
      </p:sp>
      <p:sp>
        <p:nvSpPr>
          <p:cNvPr id="7" name="TextBox 6"/>
          <p:cNvSpPr txBox="1"/>
          <p:nvPr/>
        </p:nvSpPr>
        <p:spPr>
          <a:xfrm>
            <a:off x="-27562" y="7271266"/>
            <a:ext cx="2865846" cy="369332"/>
          </a:xfrm>
          <a:prstGeom prst="rect">
            <a:avLst/>
          </a:prstGeom>
          <a:noFill/>
        </p:spPr>
        <p:txBody>
          <a:bodyPr wrap="square" rtlCol="0">
            <a:spAutoFit/>
          </a:bodyPr>
          <a:lstStyle/>
          <a:p>
            <a:r>
              <a:rPr lang="en-US" dirty="0" smtClean="0"/>
              <a:t>MonetDB: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 y="7772400"/>
            <a:ext cx="3181598" cy="50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725" y="2097314"/>
            <a:ext cx="7467600" cy="923330"/>
          </a:xfrm>
          <a:prstGeom prst="rect">
            <a:avLst/>
          </a:prstGeom>
          <a:noFill/>
        </p:spPr>
        <p:txBody>
          <a:bodyPr wrap="square" rtlCol="0">
            <a:spAutoFit/>
          </a:bodyPr>
          <a:lstStyle/>
          <a:p>
            <a:r>
              <a:rPr lang="en-US" dirty="0" smtClean="0"/>
              <a:t>The query is: </a:t>
            </a:r>
          </a:p>
          <a:p>
            <a:r>
              <a:rPr lang="en-US" b="1" dirty="0" smtClean="0"/>
              <a:t>Give me </a:t>
            </a:r>
            <a:r>
              <a:rPr lang="en-US" dirty="0" smtClean="0"/>
              <a:t>the number of unique e-Learning sign on between the </a:t>
            </a:r>
            <a:r>
              <a:rPr lang="en-US" b="1" dirty="0" smtClean="0"/>
              <a:t>2014/01/01</a:t>
            </a:r>
            <a:r>
              <a:rPr lang="en-US" dirty="0" smtClean="0"/>
              <a:t> and </a:t>
            </a:r>
            <a:r>
              <a:rPr lang="en-US" b="1" dirty="0" smtClean="0"/>
              <a:t>2015/01/01 </a:t>
            </a:r>
            <a:r>
              <a:rPr lang="en-US" dirty="0" smtClean="0"/>
              <a:t>per hour</a:t>
            </a:r>
            <a:endParaRPr lang="en-US" dirty="0"/>
          </a:p>
        </p:txBody>
      </p:sp>
      <p:sp>
        <p:nvSpPr>
          <p:cNvPr id="8" name="TextBox 7"/>
          <p:cNvSpPr txBox="1"/>
          <p:nvPr/>
        </p:nvSpPr>
        <p:spPr>
          <a:xfrm>
            <a:off x="766354" y="3004066"/>
            <a:ext cx="6904446" cy="369332"/>
          </a:xfrm>
          <a:prstGeom prst="rect">
            <a:avLst/>
          </a:prstGeom>
          <a:noFill/>
        </p:spPr>
        <p:txBody>
          <a:bodyPr wrap="square" rtlCol="0">
            <a:spAutoFit/>
          </a:bodyPr>
          <a:lstStyle/>
          <a:p>
            <a:r>
              <a:rPr lang="en-US" dirty="0" smtClean="0"/>
              <a:t>The result return time without optimized performance:</a:t>
            </a:r>
            <a:endParaRPr lang="en-US" dirty="0"/>
          </a:p>
        </p:txBody>
      </p:sp>
      <p:graphicFrame>
        <p:nvGraphicFramePr>
          <p:cNvPr id="13" name="Chart 12"/>
          <p:cNvGraphicFramePr>
            <a:graphicFrameLocks/>
          </p:cNvGraphicFramePr>
          <p:nvPr>
            <p:extLst>
              <p:ext uri="{D42A27DB-BD31-4B8C-83A1-F6EECF244321}">
                <p14:modId xmlns:p14="http://schemas.microsoft.com/office/powerpoint/2010/main" val="2125079698"/>
              </p:ext>
            </p:extLst>
          </p:nvPr>
        </p:nvGraphicFramePr>
        <p:xfrm>
          <a:off x="947202" y="3505200"/>
          <a:ext cx="4536141" cy="27544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6295098"/>
              </p:ext>
            </p:extLst>
          </p:nvPr>
        </p:nvGraphicFramePr>
        <p:xfrm>
          <a:off x="5638800" y="47244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26.66</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93.676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457390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18754" y="1066800"/>
            <a:ext cx="7315200" cy="830997"/>
          </a:xfrm>
          <a:prstGeom prst="rect">
            <a:avLst/>
          </a:prstGeom>
        </p:spPr>
        <p:txBody>
          <a:bodyPr wrap="square">
            <a:spAutoFit/>
          </a:bodyPr>
          <a:lstStyle/>
          <a:p>
            <a:pPr algn="ctr"/>
            <a:r>
              <a:rPr lang="en-US" sz="2400" dirty="0">
                <a:solidFill>
                  <a:schemeClr val="tx2"/>
                </a:solidFill>
              </a:rPr>
              <a:t>Performance comparison between MonetDB and MySQL</a:t>
            </a:r>
          </a:p>
        </p:txBody>
      </p:sp>
      <p:sp>
        <p:nvSpPr>
          <p:cNvPr id="4" name="TextBox 3"/>
          <p:cNvSpPr txBox="1"/>
          <p:nvPr/>
        </p:nvSpPr>
        <p:spPr>
          <a:xfrm>
            <a:off x="740954" y="2057400"/>
            <a:ext cx="6904446" cy="369332"/>
          </a:xfrm>
          <a:prstGeom prst="rect">
            <a:avLst/>
          </a:prstGeom>
          <a:noFill/>
        </p:spPr>
        <p:txBody>
          <a:bodyPr wrap="square" rtlCol="0">
            <a:spAutoFit/>
          </a:bodyPr>
          <a:lstStyle/>
          <a:p>
            <a:r>
              <a:rPr lang="en-US" dirty="0" smtClean="0"/>
              <a:t>The result return time with optimized performance:</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3010593132"/>
              </p:ext>
            </p:extLst>
          </p:nvPr>
        </p:nvGraphicFramePr>
        <p:xfrm>
          <a:off x="740954" y="2971800"/>
          <a:ext cx="453614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59261064"/>
              </p:ext>
            </p:extLst>
          </p:nvPr>
        </p:nvGraphicFramePr>
        <p:xfrm>
          <a:off x="5457516" y="40386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5.11</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10.46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683761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Result Discussion</a:t>
            </a:r>
            <a:endParaRPr lang="en-US" sz="2800" dirty="0">
              <a:solidFill>
                <a:schemeClr val="bg1"/>
              </a:solidFill>
            </a:endParaRPr>
          </a:p>
        </p:txBody>
      </p:sp>
      <p:sp>
        <p:nvSpPr>
          <p:cNvPr id="5" name="Rectangle 4"/>
          <p:cNvSpPr/>
          <p:nvPr/>
        </p:nvSpPr>
        <p:spPr>
          <a:xfrm>
            <a:off x="904675" y="1066800"/>
            <a:ext cx="7315200" cy="1384995"/>
          </a:xfrm>
          <a:prstGeom prst="rect">
            <a:avLst/>
          </a:prstGeom>
        </p:spPr>
        <p:txBody>
          <a:bodyPr wrap="square">
            <a:spAutoFit/>
          </a:bodyPr>
          <a:lstStyle/>
          <a:p>
            <a:pPr algn="ctr"/>
            <a:r>
              <a:rPr lang="en-US" sz="2800" dirty="0" smtClean="0">
                <a:solidFill>
                  <a:schemeClr val="tx2"/>
                </a:solidFill>
              </a:rPr>
              <a:t>We saw a significant difference between MonetDB and MySQL with the optimize performance in the result return time.</a:t>
            </a:r>
            <a:endParaRPr lang="en-US" sz="2800" dirty="0">
              <a:solidFill>
                <a:schemeClr val="tx2"/>
              </a:solidFill>
            </a:endParaRPr>
          </a:p>
        </p:txBody>
      </p:sp>
      <p:graphicFrame>
        <p:nvGraphicFramePr>
          <p:cNvPr id="4" name="Chart 3"/>
          <p:cNvGraphicFramePr>
            <a:graphicFrameLocks/>
          </p:cNvGraphicFramePr>
          <p:nvPr>
            <p:extLst>
              <p:ext uri="{D42A27DB-BD31-4B8C-83A1-F6EECF244321}">
                <p14:modId xmlns:p14="http://schemas.microsoft.com/office/powerpoint/2010/main" val="2233540259"/>
              </p:ext>
            </p:extLst>
          </p:nvPr>
        </p:nvGraphicFramePr>
        <p:xfrm>
          <a:off x="1666332" y="2590800"/>
          <a:ext cx="6106068"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57800" y="6172200"/>
            <a:ext cx="3505200" cy="369332"/>
          </a:xfrm>
          <a:prstGeom prst="rect">
            <a:avLst/>
          </a:prstGeom>
          <a:noFill/>
        </p:spPr>
        <p:txBody>
          <a:bodyPr wrap="square" rtlCol="0">
            <a:spAutoFit/>
          </a:bodyPr>
          <a:lstStyle/>
          <a:p>
            <a:r>
              <a:rPr lang="en-US" dirty="0" smtClean="0"/>
              <a:t>OP : Optimized Performance</a:t>
            </a:r>
            <a:endParaRPr lang="en-US" dirty="0"/>
          </a:p>
        </p:txBody>
      </p:sp>
    </p:spTree>
    <p:extLst>
      <p:ext uri="{BB962C8B-B14F-4D97-AF65-F5344CB8AC3E}">
        <p14:creationId xmlns:p14="http://schemas.microsoft.com/office/powerpoint/2010/main" val="3256110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Future work</a:t>
            </a:r>
            <a:endParaRPr lang="en-US" sz="2800" dirty="0">
              <a:solidFill>
                <a:schemeClr val="bg1"/>
              </a:solidFill>
            </a:endParaRPr>
          </a:p>
        </p:txBody>
      </p:sp>
      <p:sp>
        <p:nvSpPr>
          <p:cNvPr id="4" name="Rectangle 3"/>
          <p:cNvSpPr/>
          <p:nvPr/>
        </p:nvSpPr>
        <p:spPr>
          <a:xfrm>
            <a:off x="926011" y="1066800"/>
            <a:ext cx="7315200" cy="954107"/>
          </a:xfrm>
          <a:prstGeom prst="rect">
            <a:avLst/>
          </a:prstGeom>
        </p:spPr>
        <p:txBody>
          <a:bodyPr wrap="square">
            <a:spAutoFit/>
          </a:bodyPr>
          <a:lstStyle/>
          <a:p>
            <a:pPr algn="ctr"/>
            <a:r>
              <a:rPr lang="en-US" sz="2800" dirty="0" smtClean="0">
                <a:solidFill>
                  <a:schemeClr val="tx2"/>
                </a:solidFill>
              </a:rPr>
              <a:t>Try a hybrid storage model with mediator based prototype</a:t>
            </a:r>
            <a:endParaRPr lang="en-US" sz="2800" dirty="0">
              <a:solidFill>
                <a:schemeClr val="tx2"/>
              </a:solidFill>
            </a:endParaRPr>
          </a:p>
        </p:txBody>
      </p:sp>
      <p:sp>
        <p:nvSpPr>
          <p:cNvPr id="6" name="Rectangle 5"/>
          <p:cNvSpPr/>
          <p:nvPr/>
        </p:nvSpPr>
        <p:spPr>
          <a:xfrm>
            <a:off x="4383656" y="2352475"/>
            <a:ext cx="1740994" cy="5236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solidFill>
                  <a:schemeClr val="tx1"/>
                </a:solidFill>
                <a:latin typeface="+mj-lt"/>
              </a:rPr>
              <a:t>Client</a:t>
            </a:r>
          </a:p>
        </p:txBody>
      </p:sp>
      <p:sp>
        <p:nvSpPr>
          <p:cNvPr id="7" name="Cylindre 7"/>
          <p:cNvSpPr/>
          <p:nvPr/>
        </p:nvSpPr>
        <p:spPr>
          <a:xfrm>
            <a:off x="3450350" y="5133121"/>
            <a:ext cx="1251340" cy="850952"/>
          </a:xfrm>
          <a:prstGeom prst="can">
            <a:avLst/>
          </a:prstGeom>
          <a:solidFill>
            <a:schemeClr val="bg1"/>
          </a:solidFill>
          <a:ln w="38100">
            <a:solidFill>
              <a:srgbClr val="FFCC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Row</a:t>
            </a:r>
            <a:r>
              <a:rPr lang="fr-FR" sz="1600" dirty="0">
                <a:solidFill>
                  <a:srgbClr val="000000"/>
                </a:solidFill>
                <a:latin typeface="+mj-lt"/>
              </a:rPr>
              <a:t> DB</a:t>
            </a:r>
          </a:p>
        </p:txBody>
      </p:sp>
      <p:sp>
        <p:nvSpPr>
          <p:cNvPr id="8" name="Cylindre 8"/>
          <p:cNvSpPr/>
          <p:nvPr/>
        </p:nvSpPr>
        <p:spPr>
          <a:xfrm>
            <a:off x="5671505" y="5133121"/>
            <a:ext cx="1251340" cy="850952"/>
          </a:xfrm>
          <a:prstGeom prst="can">
            <a:avLst/>
          </a:prstGeom>
          <a:solidFill>
            <a:schemeClr val="bg1"/>
          </a:solidFill>
          <a:ln w="38100">
            <a:solidFill>
              <a:srgbClr val="4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Column</a:t>
            </a:r>
            <a:r>
              <a:rPr lang="fr-FR" sz="1600" dirty="0">
                <a:solidFill>
                  <a:srgbClr val="000000"/>
                </a:solidFill>
                <a:latin typeface="+mj-lt"/>
              </a:rPr>
              <a:t> DB</a:t>
            </a:r>
          </a:p>
        </p:txBody>
      </p:sp>
      <p:sp>
        <p:nvSpPr>
          <p:cNvPr id="9" name="Rectangle à coins arrondis 9"/>
          <p:cNvSpPr/>
          <p:nvPr/>
        </p:nvSpPr>
        <p:spPr>
          <a:xfrm>
            <a:off x="4383656" y="3669788"/>
            <a:ext cx="1740994" cy="589121"/>
          </a:xfrm>
          <a:prstGeom prst="roundRect">
            <a:avLst/>
          </a:prstGeom>
          <a:solidFill>
            <a:schemeClr val="bg1"/>
          </a:solidFill>
          <a:ln w="25400">
            <a:solidFill>
              <a:srgbClr val="00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Mediator</a:t>
            </a:r>
            <a:endParaRPr lang="fr-FR" sz="1600" dirty="0">
              <a:solidFill>
                <a:srgbClr val="000000"/>
              </a:solidFill>
              <a:latin typeface="+mj-lt"/>
            </a:endParaRPr>
          </a:p>
        </p:txBody>
      </p:sp>
      <p:sp>
        <p:nvSpPr>
          <p:cNvPr id="10" name="Rectangle 9"/>
          <p:cNvSpPr/>
          <p:nvPr/>
        </p:nvSpPr>
        <p:spPr>
          <a:xfrm>
            <a:off x="1313799" y="3669788"/>
            <a:ext cx="1740994" cy="5891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chemeClr val="tx1"/>
                </a:solidFill>
                <a:latin typeface="+mj-lt"/>
              </a:rPr>
              <a:t>Registry</a:t>
            </a:r>
            <a:endParaRPr lang="fr-FR" sz="1600" dirty="0">
              <a:solidFill>
                <a:schemeClr val="tx1"/>
              </a:solidFill>
              <a:latin typeface="+mj-lt"/>
            </a:endParaRPr>
          </a:p>
        </p:txBody>
      </p:sp>
      <p:cxnSp>
        <p:nvCxnSpPr>
          <p:cNvPr id="11" name="Connecteur droit avec flèche 14"/>
          <p:cNvCxnSpPr>
            <a:stCxn id="9" idx="1"/>
            <a:endCxn id="10" idx="3"/>
          </p:cNvCxnSpPr>
          <p:nvPr/>
        </p:nvCxnSpPr>
        <p:spPr>
          <a:xfrm flipH="1">
            <a:off x="3054793" y="3964349"/>
            <a:ext cx="1328863" cy="0"/>
          </a:xfrm>
          <a:prstGeom prst="straightConnector1">
            <a:avLst/>
          </a:prstGeom>
          <a:ln>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Connecteur droit avec flèche 17"/>
          <p:cNvCxnSpPr>
            <a:stCxn id="9" idx="0"/>
            <a:endCxn id="6" idx="2"/>
          </p:cNvCxnSpPr>
          <p:nvPr/>
        </p:nvCxnSpPr>
        <p:spPr>
          <a:xfrm flipV="1">
            <a:off x="5254153" y="2876138"/>
            <a:ext cx="0" cy="79365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8"/>
          <p:cNvCxnSpPr>
            <a:stCxn id="9" idx="2"/>
            <a:endCxn id="8" idx="1"/>
          </p:cNvCxnSpPr>
          <p:nvPr/>
        </p:nvCxnSpPr>
        <p:spPr>
          <a:xfrm>
            <a:off x="5254153" y="4258909"/>
            <a:ext cx="1043022"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9"/>
          <p:cNvCxnSpPr>
            <a:stCxn id="9" idx="2"/>
            <a:endCxn id="7" idx="1"/>
          </p:cNvCxnSpPr>
          <p:nvPr/>
        </p:nvCxnSpPr>
        <p:spPr>
          <a:xfrm flipH="1">
            <a:off x="4076020" y="4258909"/>
            <a:ext cx="1178133"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26"/>
          <p:cNvSpPr txBox="1"/>
          <p:nvPr/>
        </p:nvSpPr>
        <p:spPr>
          <a:xfrm>
            <a:off x="3806350" y="2939492"/>
            <a:ext cx="913933" cy="584775"/>
          </a:xfrm>
          <a:prstGeom prst="rect">
            <a:avLst/>
          </a:prstGeom>
          <a:noFill/>
        </p:spPr>
        <p:txBody>
          <a:bodyPr wrap="square" rtlCol="0">
            <a:spAutoFit/>
          </a:bodyPr>
          <a:lstStyle/>
          <a:p>
            <a:r>
              <a:rPr lang="fr-FR" sz="1600" dirty="0">
                <a:solidFill>
                  <a:srgbClr val="000000"/>
                </a:solidFill>
                <a:latin typeface="+mj-lt"/>
                <a:cs typeface="Trebuchet MS"/>
              </a:rPr>
              <a:t>SQL </a:t>
            </a:r>
            <a:r>
              <a:rPr lang="fr-FR" sz="1600" dirty="0" err="1">
                <a:solidFill>
                  <a:srgbClr val="000000"/>
                </a:solidFill>
                <a:latin typeface="+mj-lt"/>
                <a:cs typeface="Trebuchet MS"/>
              </a:rPr>
              <a:t>Query</a:t>
            </a:r>
            <a:endParaRPr lang="fr-FR" sz="1600" dirty="0">
              <a:solidFill>
                <a:srgbClr val="000000"/>
              </a:solidFill>
              <a:latin typeface="+mj-lt"/>
              <a:cs typeface="Trebuchet MS"/>
            </a:endParaRPr>
          </a:p>
        </p:txBody>
      </p:sp>
    </p:spTree>
    <p:extLst>
      <p:ext uri="{BB962C8B-B14F-4D97-AF65-F5344CB8AC3E}">
        <p14:creationId xmlns:p14="http://schemas.microsoft.com/office/powerpoint/2010/main" val="177822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Conclusion</a:t>
            </a:r>
            <a:endParaRPr lang="en-US" sz="2800" dirty="0">
              <a:solidFill>
                <a:schemeClr val="bg1"/>
              </a:solidFill>
            </a:endParaRPr>
          </a:p>
        </p:txBody>
      </p:sp>
      <p:sp>
        <p:nvSpPr>
          <p:cNvPr id="4" name="Rectangle 3"/>
          <p:cNvSpPr/>
          <p:nvPr/>
        </p:nvSpPr>
        <p:spPr>
          <a:xfrm>
            <a:off x="926011" y="1905000"/>
            <a:ext cx="7315200" cy="3108543"/>
          </a:xfrm>
          <a:prstGeom prst="rect">
            <a:avLst/>
          </a:prstGeom>
        </p:spPr>
        <p:txBody>
          <a:bodyPr wrap="square">
            <a:spAutoFit/>
          </a:bodyPr>
          <a:lstStyle/>
          <a:p>
            <a:pPr algn="ctr"/>
            <a:r>
              <a:rPr lang="en-US" sz="2800" dirty="0" smtClean="0">
                <a:solidFill>
                  <a:schemeClr val="tx2"/>
                </a:solidFill>
              </a:rPr>
              <a:t>With the result and the future works we can conclude that we can have the choice and the test with the hybrid storage model can be really important and can improve the result return time and the choice between row and column oriented </a:t>
            </a:r>
            <a:endParaRPr lang="en-US" sz="2800" dirty="0">
              <a:solidFill>
                <a:schemeClr val="tx2"/>
              </a:solidFill>
            </a:endParaRPr>
          </a:p>
        </p:txBody>
      </p:sp>
    </p:spTree>
    <p:extLst>
      <p:ext uri="{BB962C8B-B14F-4D97-AF65-F5344CB8AC3E}">
        <p14:creationId xmlns:p14="http://schemas.microsoft.com/office/powerpoint/2010/main" val="2690808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The End</a:t>
            </a:r>
            <a:endParaRPr lang="en-US" sz="2800" dirty="0">
              <a:solidFill>
                <a:schemeClr val="bg1"/>
              </a:solidFill>
            </a:endParaRPr>
          </a:p>
        </p:txBody>
      </p:sp>
      <p:sp>
        <p:nvSpPr>
          <p:cNvPr id="5" name="Rectangle 4"/>
          <p:cNvSpPr/>
          <p:nvPr/>
        </p:nvSpPr>
        <p:spPr>
          <a:xfrm>
            <a:off x="926011" y="1676400"/>
            <a:ext cx="7315200" cy="1384995"/>
          </a:xfrm>
          <a:prstGeom prst="rect">
            <a:avLst/>
          </a:prstGeom>
        </p:spPr>
        <p:txBody>
          <a:bodyPr wrap="square">
            <a:spAutoFit/>
          </a:bodyPr>
          <a:lstStyle/>
          <a:p>
            <a:pPr algn="ctr"/>
            <a:r>
              <a:rPr lang="en-US" sz="2800" dirty="0" smtClean="0">
                <a:solidFill>
                  <a:schemeClr val="tx2"/>
                </a:solidFill>
              </a:rPr>
              <a:t>Thank you for your attention</a:t>
            </a:r>
          </a:p>
          <a:p>
            <a:pPr algn="ctr"/>
            <a:endParaRPr lang="en-US" sz="2800" dirty="0">
              <a:solidFill>
                <a:schemeClr val="tx2"/>
              </a:solidFill>
            </a:endParaRPr>
          </a:p>
          <a:p>
            <a:pPr algn="ctr"/>
            <a:r>
              <a:rPr lang="en-US" sz="2800" dirty="0" smtClean="0">
                <a:solidFill>
                  <a:schemeClr val="tx2"/>
                </a:solidFill>
              </a:rPr>
              <a:t>Any question?</a:t>
            </a:r>
            <a:endParaRPr lang="en-US" sz="2800" dirty="0">
              <a:solidFill>
                <a:schemeClr val="tx2"/>
              </a:solidFill>
            </a:endParaRPr>
          </a:p>
        </p:txBody>
      </p:sp>
    </p:spTree>
    <p:extLst>
      <p:ext uri="{BB962C8B-B14F-4D97-AF65-F5344CB8AC3E}">
        <p14:creationId xmlns:p14="http://schemas.microsoft.com/office/powerpoint/2010/main" val="335330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Glossary</a:t>
            </a:r>
            <a:endParaRPr lang="en-US" sz="2800" dirty="0">
              <a:solidFill>
                <a:schemeClr val="bg1"/>
              </a:solidFill>
            </a:endParaRPr>
          </a:p>
        </p:txBody>
      </p:sp>
      <p:sp>
        <p:nvSpPr>
          <p:cNvPr id="5" name="Rectangle 4"/>
          <p:cNvSpPr/>
          <p:nvPr/>
        </p:nvSpPr>
        <p:spPr>
          <a:xfrm>
            <a:off x="926011" y="1171468"/>
            <a:ext cx="7315200" cy="523220"/>
          </a:xfrm>
          <a:prstGeom prst="rect">
            <a:avLst/>
          </a:prstGeom>
        </p:spPr>
        <p:txBody>
          <a:bodyPr wrap="square">
            <a:spAutoFit/>
          </a:bodyPr>
          <a:lstStyle/>
          <a:p>
            <a:pPr algn="ctr"/>
            <a:r>
              <a:rPr lang="en-US" sz="2800" dirty="0" smtClean="0">
                <a:solidFill>
                  <a:schemeClr val="tx2"/>
                </a:solidFill>
              </a:rPr>
              <a:t>Keyword</a:t>
            </a:r>
            <a:endParaRPr lang="en-US" sz="2800" dirty="0">
              <a:solidFill>
                <a:schemeClr val="tx2"/>
              </a:solidFill>
            </a:endParaRPr>
          </a:p>
        </p:txBody>
      </p:sp>
    </p:spTree>
    <p:extLst>
      <p:ext uri="{BB962C8B-B14F-4D97-AF65-F5344CB8AC3E}">
        <p14:creationId xmlns:p14="http://schemas.microsoft.com/office/powerpoint/2010/main" val="249603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Big Data</a:t>
            </a:r>
            <a:endParaRPr lang="en-US" sz="2800" dirty="0">
              <a:solidFill>
                <a:schemeClr val="bg1"/>
              </a:solidFill>
            </a:endParaRPr>
          </a:p>
        </p:txBody>
      </p:sp>
      <p:pic>
        <p:nvPicPr>
          <p:cNvPr id="1027" name="Picture 3" descr="C:\Users\user\Desktop\workshop\4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753836"/>
            <a:ext cx="63246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391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104267" y="838200"/>
            <a:ext cx="6777317" cy="533400"/>
          </a:xfrm>
        </p:spPr>
        <p:txBody>
          <a:bodyPr/>
          <a:lstStyle/>
          <a:p>
            <a:pPr marL="68580" indent="0" algn="ctr">
              <a:buNone/>
            </a:pPr>
            <a:r>
              <a:rPr lang="en-US" dirty="0" smtClean="0"/>
              <a:t>Online Analytical Processing (OLAP) </a:t>
            </a:r>
          </a:p>
        </p:txBody>
      </p:sp>
      <p:sp>
        <p:nvSpPr>
          <p:cNvPr id="7" name="Content Placeholder 2"/>
          <p:cNvSpPr txBox="1">
            <a:spLocks/>
          </p:cNvSpPr>
          <p:nvPr/>
        </p:nvSpPr>
        <p:spPr>
          <a:xfrm>
            <a:off x="1033272" y="1371600"/>
            <a:ext cx="6777317" cy="27432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endParaRPr lang="en-US" dirty="0" smtClean="0"/>
          </a:p>
          <a:p>
            <a:pPr marL="68580" indent="0" algn="just">
              <a:buNone/>
            </a:pPr>
            <a:r>
              <a:rPr lang="en-US" dirty="0" smtClean="0"/>
              <a:t>OLAP is </a:t>
            </a:r>
            <a:r>
              <a:rPr lang="en-US" dirty="0"/>
              <a:t>an approach to answering multi-dimensional </a:t>
            </a:r>
            <a:r>
              <a:rPr lang="en-US" dirty="0" smtClean="0"/>
              <a:t>analytical queries swiftly. It’s </a:t>
            </a:r>
            <a:r>
              <a:rPr lang="en-US" dirty="0"/>
              <a:t>part of the broader category of business intelligence, which also encompasses relational database, report writing and data mining.</a:t>
            </a:r>
            <a:endParaRPr lang="en-US" dirty="0" smtClean="0"/>
          </a:p>
        </p:txBody>
      </p:sp>
    </p:spTree>
    <p:extLst>
      <p:ext uri="{BB962C8B-B14F-4D97-AF65-F5344CB8AC3E}">
        <p14:creationId xmlns:p14="http://schemas.microsoft.com/office/powerpoint/2010/main" val="28872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5410200"/>
          </a:xfrm>
        </p:spPr>
        <p:txBody>
          <a:bodyPr>
            <a:normAutofit/>
          </a:bodyPr>
          <a:lstStyle/>
          <a:p>
            <a:pPr marL="68580" indent="0" algn="ctr">
              <a:buNone/>
            </a:pPr>
            <a:r>
              <a:rPr lang="en-US" dirty="0" smtClean="0"/>
              <a:t>Online Transaction </a:t>
            </a:r>
            <a:r>
              <a:rPr lang="en-US" dirty="0"/>
              <a:t>P</a:t>
            </a:r>
            <a:r>
              <a:rPr lang="en-US" dirty="0" smtClean="0"/>
              <a:t>rocessing (OLTP)</a:t>
            </a:r>
          </a:p>
          <a:p>
            <a:pPr marL="68580" indent="0" algn="ctr">
              <a:buNone/>
            </a:pPr>
            <a:endParaRPr lang="en-US" dirty="0" smtClean="0"/>
          </a:p>
          <a:p>
            <a:pPr marL="68580" indent="0">
              <a:buNone/>
            </a:pPr>
            <a:endParaRPr lang="en-US" dirty="0" smtClean="0"/>
          </a:p>
          <a:p>
            <a:pPr marL="68580" indent="0" algn="just">
              <a:buNone/>
            </a:pPr>
            <a:r>
              <a:rPr lang="en-US" dirty="0" smtClean="0"/>
              <a:t>OLTP is </a:t>
            </a:r>
            <a:r>
              <a:rPr lang="en-US" dirty="0"/>
              <a:t>a class of information systems that facilitate and manage transaction-oriented applications, typically for data entry and retrieval transaction processing</a:t>
            </a:r>
          </a:p>
        </p:txBody>
      </p:sp>
    </p:spTree>
    <p:extLst>
      <p:ext uri="{BB962C8B-B14F-4D97-AF65-F5344CB8AC3E}">
        <p14:creationId xmlns:p14="http://schemas.microsoft.com/office/powerpoint/2010/main" val="2556190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pic>
        <p:nvPicPr>
          <p:cNvPr id="3074" name="Picture 2" descr="http://www.tree-learning.fr/mod_turbolead/getvue.php/66_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95800"/>
            <a:ext cx="5334000" cy="178369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1107141" y="1370405"/>
            <a:ext cx="6777317" cy="4918229"/>
          </a:xfrm>
        </p:spPr>
        <p:txBody>
          <a:bodyPr>
            <a:normAutofit/>
          </a:bodyPr>
          <a:lstStyle/>
          <a:p>
            <a:r>
              <a:rPr lang="en-US" dirty="0" smtClean="0">
                <a:latin typeface="Arial" pitchFamily="34" charset="0"/>
                <a:cs typeface="Arial" pitchFamily="34" charset="0"/>
              </a:rPr>
              <a:t>Variety: Different courses</a:t>
            </a:r>
          </a:p>
          <a:p>
            <a:pPr marL="68580" indent="0">
              <a:buNone/>
            </a:pPr>
            <a:endParaRPr lang="en-US" i="1" dirty="0">
              <a:latin typeface="Arial" pitchFamily="34" charset="0"/>
              <a:cs typeface="Arial" pitchFamily="34" charset="0"/>
            </a:endParaRPr>
          </a:p>
          <a:p>
            <a:r>
              <a:rPr lang="en-US" dirty="0" smtClean="0">
                <a:latin typeface="Arial" pitchFamily="34" charset="0"/>
                <a:cs typeface="Arial" pitchFamily="34" charset="0"/>
              </a:rPr>
              <a:t>Volume: Data increase all time</a:t>
            </a:r>
          </a:p>
          <a:p>
            <a:endParaRPr lang="en-US" dirty="0">
              <a:latin typeface="Arial" pitchFamily="34" charset="0"/>
              <a:cs typeface="Arial" pitchFamily="34" charset="0"/>
            </a:endParaRPr>
          </a:p>
          <a:p>
            <a:r>
              <a:rPr lang="en-US" dirty="0" smtClean="0">
                <a:latin typeface="Arial" pitchFamily="34" charset="0"/>
                <a:cs typeface="Arial" pitchFamily="34" charset="0"/>
              </a:rPr>
              <a:t>Velocity: Need to be faster</a:t>
            </a:r>
          </a:p>
          <a:p>
            <a:pPr marL="68580" indent="0">
              <a:buNone/>
            </a:pPr>
            <a:endParaRPr lang="en-US" dirty="0"/>
          </a:p>
        </p:txBody>
      </p:sp>
    </p:spTree>
    <p:extLst>
      <p:ext uri="{BB962C8B-B14F-4D97-AF65-F5344CB8AC3E}">
        <p14:creationId xmlns:p14="http://schemas.microsoft.com/office/powerpoint/2010/main" val="4035838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30941" y="2286000"/>
            <a:ext cx="6777317" cy="3810000"/>
          </a:xfrm>
        </p:spPr>
        <p:txBody>
          <a:bodyPr>
            <a:normAutofit/>
          </a:bodyPr>
          <a:lstStyle/>
          <a:p>
            <a:endParaRPr lang="en-US" dirty="0" smtClean="0">
              <a:latin typeface="Arial" pitchFamily="34" charset="0"/>
              <a:cs typeface="Arial" pitchFamily="34" charset="0"/>
            </a:endParaRPr>
          </a:p>
          <a:p>
            <a:r>
              <a:rPr lang="en-US" dirty="0">
                <a:latin typeface="Arial" pitchFamily="34" charset="0"/>
                <a:cs typeface="Arial" pitchFamily="34" charset="0"/>
              </a:rPr>
              <a:t>Modular Object-Oriented Dynamic Learning Environment (Moodle</a:t>
            </a:r>
            <a:r>
              <a:rPr lang="en-US" dirty="0" smtClean="0">
                <a:latin typeface="Arial" pitchFamily="34" charset="0"/>
                <a:cs typeface="Arial" pitchFamily="34" charset="0"/>
              </a:rPr>
              <a:t>)</a:t>
            </a:r>
            <a:endParaRPr lang="en-US" dirty="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platform</a:t>
            </a:r>
          </a:p>
          <a:p>
            <a:endParaRPr lang="en-US" dirty="0">
              <a:latin typeface="Arial" pitchFamily="34" charset="0"/>
              <a:cs typeface="Arial" pitchFamily="34" charset="0"/>
            </a:endParaRPr>
          </a:p>
          <a:p>
            <a:r>
              <a:rPr lang="en-US" dirty="0" smtClean="0">
                <a:latin typeface="Arial" pitchFamily="34" charset="0"/>
                <a:cs typeface="Arial" pitchFamily="34" charset="0"/>
              </a:rPr>
              <a:t>Increasing interest</a:t>
            </a:r>
          </a:p>
        </p:txBody>
      </p:sp>
      <p:pic>
        <p:nvPicPr>
          <p:cNvPr id="4" name="Picture 3" descr="https://buelearning.hkbu.edu.hk/theme/decaf/images/moodle.jpg"/>
          <p:cNvPicPr/>
          <p:nvPr/>
        </p:nvPicPr>
        <p:blipFill>
          <a:blip r:embed="rId3">
            <a:extLst>
              <a:ext uri="{28A0092B-C50C-407E-A947-70E740481C1C}">
                <a14:useLocalDpi xmlns:a14="http://schemas.microsoft.com/office/drawing/2010/main" val="0"/>
              </a:ext>
            </a:extLst>
          </a:blip>
          <a:srcRect/>
          <a:stretch>
            <a:fillRect/>
          </a:stretch>
        </p:blipFill>
        <p:spPr bwMode="auto">
          <a:xfrm>
            <a:off x="2590800" y="762000"/>
            <a:ext cx="3657600" cy="1676400"/>
          </a:xfrm>
          <a:prstGeom prst="rect">
            <a:avLst/>
          </a:prstGeom>
          <a:noFill/>
          <a:ln>
            <a:noFill/>
          </a:ln>
        </p:spPr>
      </p:pic>
    </p:spTree>
    <p:extLst>
      <p:ext uri="{BB962C8B-B14F-4D97-AF65-F5344CB8AC3E}">
        <p14:creationId xmlns:p14="http://schemas.microsoft.com/office/powerpoint/2010/main" val="644645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400" dirty="0" smtClean="0">
                <a:solidFill>
                  <a:schemeClr val="bg1"/>
                </a:solidFill>
              </a:rPr>
              <a:t>Cloud Computing</a:t>
            </a:r>
            <a:endParaRPr lang="en-US" sz="2400" dirty="0">
              <a:solidFill>
                <a:schemeClr val="bg1"/>
              </a:solidFill>
            </a:endParaRPr>
          </a:p>
        </p:txBody>
      </p:sp>
      <p:pic>
        <p:nvPicPr>
          <p:cNvPr id="2050" name="Picture 2" descr="http://cdn.xenlife.com.au/wp-content/uploads/nuv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29" y="914400"/>
            <a:ext cx="7639282" cy="540226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3918317" y="914400"/>
            <a:ext cx="4533330" cy="533400"/>
          </a:xfrm>
        </p:spPr>
        <p:txBody>
          <a:bodyPr/>
          <a:lstStyle/>
          <a:p>
            <a:pPr marL="68580" indent="0" algn="ctr">
              <a:buNone/>
            </a:pPr>
            <a:r>
              <a:rPr lang="en-US" dirty="0" smtClean="0"/>
              <a:t>What is Cloud Computing?</a:t>
            </a:r>
          </a:p>
          <a:p>
            <a:endParaRPr lang="en-US" dirty="0"/>
          </a:p>
          <a:p>
            <a:endParaRPr lang="en-US" dirty="0"/>
          </a:p>
        </p:txBody>
      </p:sp>
    </p:spTree>
    <p:extLst>
      <p:ext uri="{BB962C8B-B14F-4D97-AF65-F5344CB8AC3E}">
        <p14:creationId xmlns:p14="http://schemas.microsoft.com/office/powerpoint/2010/main" val="137742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25563" y="990600"/>
            <a:ext cx="6777317" cy="762000"/>
          </a:xfrm>
        </p:spPr>
        <p:txBody>
          <a:bodyPr>
            <a:normAutofit/>
          </a:bodyPr>
          <a:lstStyle/>
          <a:p>
            <a:pPr marL="68580" indent="0" algn="ctr">
              <a:buNone/>
            </a:pPr>
            <a:r>
              <a:rPr lang="en-US" dirty="0">
                <a:latin typeface="Arial" pitchFamily="34" charset="0"/>
                <a:cs typeface="Arial" pitchFamily="34" charset="0"/>
              </a:rPr>
              <a:t>Moodle + </a:t>
            </a:r>
            <a:r>
              <a:rPr lang="en-US" dirty="0" smtClean="0">
                <a:latin typeface="Arial" pitchFamily="34" charset="0"/>
                <a:cs typeface="Arial" pitchFamily="34" charset="0"/>
              </a:rPr>
              <a:t>Cloud </a:t>
            </a:r>
            <a:r>
              <a:rPr lang="en-US" dirty="0">
                <a:latin typeface="Arial" pitchFamily="34" charset="0"/>
                <a:cs typeface="Arial" pitchFamily="34" charset="0"/>
              </a:rPr>
              <a:t>= </a:t>
            </a:r>
            <a:r>
              <a:rPr lang="en-US" dirty="0" err="1">
                <a:latin typeface="Arial" pitchFamily="34" charset="0"/>
                <a:cs typeface="Arial" pitchFamily="34" charset="0"/>
              </a:rPr>
              <a:t>Cloodle</a:t>
            </a:r>
            <a:endParaRPr lang="en-US" dirty="0">
              <a:latin typeface="Arial" pitchFamily="34" charset="0"/>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524000"/>
            <a:ext cx="6400800" cy="4800600"/>
          </a:xfrm>
          <a:prstGeom prst="rect">
            <a:avLst/>
          </a:prstGeom>
        </p:spPr>
      </p:pic>
      <p:pic>
        <p:nvPicPr>
          <p:cNvPr id="8" name="Picture 2" descr="http://www.sonicfoundry.com/sites/default/files/partner-image/logo_mood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41" y="3037872"/>
            <a:ext cx="2382717" cy="17728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891" y="3293773"/>
            <a:ext cx="1351806" cy="10841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0208" y="3581400"/>
            <a:ext cx="1280497" cy="1026933"/>
          </a:xfrm>
          <a:prstGeom prst="rect">
            <a:avLst/>
          </a:prstGeom>
        </p:spPr>
      </p:pic>
    </p:spTree>
    <p:extLst>
      <p:ext uri="{BB962C8B-B14F-4D97-AF65-F5344CB8AC3E}">
        <p14:creationId xmlns:p14="http://schemas.microsoft.com/office/powerpoint/2010/main" val="1741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1981200"/>
          </a:xfrm>
        </p:spPr>
        <p:txBody>
          <a:bodyPr>
            <a:normAutofit/>
          </a:bodyPr>
          <a:lstStyle/>
          <a:p>
            <a:pPr marL="68580" indent="0" algn="ctr">
              <a:buNone/>
            </a:pPr>
            <a:r>
              <a:rPr lang="en-US" dirty="0" smtClean="0">
                <a:latin typeface="Arial" pitchFamily="34" charset="0"/>
                <a:cs typeface="Arial" pitchFamily="34" charset="0"/>
              </a:rPr>
              <a:t>History </a:t>
            </a:r>
          </a:p>
          <a:p>
            <a:pPr marL="68580" indent="0">
              <a:buNone/>
            </a:pPr>
            <a:endParaRPr lang="en-US" dirty="0" smtClean="0">
              <a:latin typeface="Arial" pitchFamily="34" charset="0"/>
              <a:cs typeface="Arial" pitchFamily="34" charset="0"/>
            </a:endParaRPr>
          </a:p>
          <a:p>
            <a:pPr marL="68580" indent="0">
              <a:buNone/>
            </a:pPr>
            <a:r>
              <a:rPr lang="en-US" dirty="0">
                <a:latin typeface="Arial" pitchFamily="34" charset="0"/>
                <a:cs typeface="Arial" pitchFamily="34" charset="0"/>
              </a:rPr>
              <a:t>The relational model, first proposed in 1970 by Edgar F. </a:t>
            </a:r>
            <a:r>
              <a:rPr lang="en-US" dirty="0" err="1">
                <a:latin typeface="Arial" pitchFamily="34" charset="0"/>
                <a:cs typeface="Arial" pitchFamily="34" charset="0"/>
              </a:rPr>
              <a:t>Codd</a:t>
            </a:r>
            <a:endParaRPr lang="en-US" dirty="0">
              <a:latin typeface="Arial" pitchFamily="34" charset="0"/>
              <a:cs typeface="Arial" pitchFamily="34" charset="0"/>
            </a:endParaRPr>
          </a:p>
        </p:txBody>
      </p:sp>
      <p:sp>
        <p:nvSpPr>
          <p:cNvPr id="4" name="TextBox 3"/>
          <p:cNvSpPr txBox="1"/>
          <p:nvPr/>
        </p:nvSpPr>
        <p:spPr>
          <a:xfrm>
            <a:off x="1207394" y="2762071"/>
            <a:ext cx="7010400" cy="1200329"/>
          </a:xfrm>
          <a:prstGeom prst="rect">
            <a:avLst/>
          </a:prstGeom>
          <a:noFill/>
        </p:spPr>
        <p:txBody>
          <a:bodyPr wrap="square" rtlCol="0">
            <a:spAutoFit/>
          </a:bodyPr>
          <a:lstStyle/>
          <a:p>
            <a:r>
              <a:rPr lang="en-US" dirty="0" smtClean="0">
                <a:latin typeface="Arial" pitchFamily="34" charset="0"/>
                <a:cs typeface="Arial" pitchFamily="34" charset="0"/>
              </a:rPr>
              <a:t>Founded on the notion of relation: </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A two-dimensional </a:t>
            </a:r>
            <a:r>
              <a:rPr lang="en-US" dirty="0">
                <a:latin typeface="Arial" pitchFamily="34" charset="0"/>
                <a:cs typeface="Arial" pitchFamily="34" charset="0"/>
              </a:rPr>
              <a:t>array containing a set of n-tuples (rows)</a:t>
            </a:r>
          </a:p>
        </p:txBody>
      </p:sp>
      <p:pic>
        <p:nvPicPr>
          <p:cNvPr id="7" name="Picture 6" descr="C:\Users\gilbert.ooi\Desktop\Untitled-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630" y="3962400"/>
            <a:ext cx="6983569" cy="2318167"/>
          </a:xfrm>
          <a:prstGeom prst="rect">
            <a:avLst/>
          </a:prstGeom>
          <a:noFill/>
          <a:ln>
            <a:noFill/>
          </a:ln>
        </p:spPr>
      </p:pic>
    </p:spTree>
    <p:extLst>
      <p:ext uri="{BB962C8B-B14F-4D97-AF65-F5344CB8AC3E}">
        <p14:creationId xmlns:p14="http://schemas.microsoft.com/office/powerpoint/2010/main" val="1132829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5410200"/>
          </a:xfrm>
        </p:spPr>
        <p:txBody>
          <a:bodyPr>
            <a:normAutofit/>
          </a:bodyPr>
          <a:lstStyle/>
          <a:p>
            <a:pPr marL="68580" indent="0" algn="ctr">
              <a:buNone/>
            </a:pPr>
            <a:r>
              <a:rPr lang="en-US" dirty="0" smtClean="0">
                <a:latin typeface="Arial" pitchFamily="34" charset="0"/>
                <a:cs typeface="Arial" pitchFamily="34" charset="0"/>
              </a:rPr>
              <a:t>What is it?</a:t>
            </a:r>
          </a:p>
          <a:p>
            <a:pPr marL="68580" indent="0" algn="ctr">
              <a:buNone/>
            </a:pPr>
            <a:endParaRPr lang="en-US"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DBMS      Database Management System</a:t>
            </a: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r>
              <a:rPr lang="en-US" dirty="0" smtClean="0">
                <a:latin typeface="Arial" pitchFamily="34" charset="0"/>
                <a:cs typeface="Arial" pitchFamily="34" charset="0"/>
              </a:rPr>
              <a:t>Store </a:t>
            </a:r>
            <a:r>
              <a:rPr lang="en-US" dirty="0">
                <a:latin typeface="Arial" pitchFamily="34" charset="0"/>
                <a:cs typeface="Arial" pitchFamily="34" charset="0"/>
              </a:rPr>
              <a:t>data in row </a:t>
            </a:r>
            <a:r>
              <a:rPr lang="en-US" dirty="0" smtClean="0">
                <a:latin typeface="Arial" pitchFamily="34" charset="0"/>
                <a:cs typeface="Arial" pitchFamily="34" charset="0"/>
              </a:rPr>
              <a:t>fashion</a:t>
            </a:r>
          </a:p>
          <a:p>
            <a:pPr marL="68580" indent="0">
              <a:buNone/>
            </a:pP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High performance writes in Online Transaction Processing applications (OLTP)</a:t>
            </a:r>
          </a:p>
          <a:p>
            <a:pPr marL="68580" indent="0">
              <a:buNone/>
            </a:pPr>
            <a:endParaRPr lang="en-US" dirty="0">
              <a:latin typeface="Arial" pitchFamily="34" charset="0"/>
              <a:cs typeface="Arial" pitchFamily="34" charset="0"/>
            </a:endParaRPr>
          </a:p>
        </p:txBody>
      </p:sp>
      <p:cxnSp>
        <p:nvCxnSpPr>
          <p:cNvPr id="5" name="Straight Arrow Connector 4"/>
          <p:cNvCxnSpPr/>
          <p:nvPr/>
        </p:nvCxnSpPr>
        <p:spPr>
          <a:xfrm>
            <a:off x="2438400" y="2481944"/>
            <a:ext cx="381000"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6269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9456</TotalTime>
  <Words>781</Words>
  <Application>Microsoft Office PowerPoint</Application>
  <PresentationFormat>On-screen Show (4:3)</PresentationFormat>
  <Paragraphs>268</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Austin</vt:lpstr>
      <vt:lpstr>MonetDB Column-Oriented DBMS</vt:lpstr>
      <vt:lpstr>Summary</vt:lpstr>
      <vt:lpstr>Big Data</vt:lpstr>
      <vt:lpstr>e-Learning</vt:lpstr>
      <vt:lpstr>e-Learning</vt:lpstr>
      <vt:lpstr>Cloud Computing</vt:lpstr>
      <vt:lpstr>e-Learning</vt:lpstr>
      <vt:lpstr>Row-Oriented DBMS</vt:lpstr>
      <vt:lpstr>Row-Oriented DBMS</vt:lpstr>
      <vt:lpstr>Row-Oriented DBMS</vt:lpstr>
      <vt:lpstr>Row-Oriented DBMS</vt:lpstr>
      <vt:lpstr>Row-Oriented DBMS</vt:lpstr>
      <vt:lpstr>Column-Oriented DBMS</vt:lpstr>
      <vt:lpstr>Column-Oriented DBMS</vt:lpstr>
      <vt:lpstr>Column-Oriented DBMS</vt:lpstr>
      <vt:lpstr>Optimized Performance</vt:lpstr>
      <vt:lpstr>Optimized Performance</vt:lpstr>
      <vt:lpstr>Optimized Performance</vt:lpstr>
      <vt:lpstr>Optimized Performance</vt:lpstr>
      <vt:lpstr>Optimized Performance</vt:lpstr>
      <vt:lpstr>Environment</vt:lpstr>
      <vt:lpstr>Environment</vt:lpstr>
      <vt:lpstr>Comparison</vt:lpstr>
      <vt:lpstr>Comparison</vt:lpstr>
      <vt:lpstr>Result Discussion</vt:lpstr>
      <vt:lpstr>Future work</vt:lpstr>
      <vt:lpstr>Conclusion</vt:lpstr>
      <vt:lpstr>The End</vt:lpstr>
      <vt:lpstr>Glossary</vt:lpstr>
      <vt:lpstr>Column-Oriented DBMS</vt:lpstr>
      <vt:lpstr>Row-Oriented DBMS</vt:lpstr>
    </vt:vector>
  </TitlesOfParts>
  <Company>HELP CAT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MonetDB Column oriented DBMS</dc:title>
  <dc:creator>user</dc:creator>
  <cp:lastModifiedBy>user</cp:lastModifiedBy>
  <cp:revision>166</cp:revision>
  <dcterms:created xsi:type="dcterms:W3CDTF">2015-05-05T01:40:36Z</dcterms:created>
  <dcterms:modified xsi:type="dcterms:W3CDTF">2015-05-20T08:01:17Z</dcterms:modified>
</cp:coreProperties>
</file>