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257" r:id="rId3"/>
    <p:sldId id="298" r:id="rId4"/>
    <p:sldId id="258" r:id="rId5"/>
    <p:sldId id="282" r:id="rId6"/>
    <p:sldId id="278" r:id="rId7"/>
    <p:sldId id="273" r:id="rId8"/>
    <p:sldId id="283" r:id="rId9"/>
    <p:sldId id="261" r:id="rId10"/>
    <p:sldId id="299" r:id="rId11"/>
    <p:sldId id="284" r:id="rId12"/>
    <p:sldId id="291" r:id="rId13"/>
    <p:sldId id="263" r:id="rId14"/>
    <p:sldId id="297" r:id="rId15"/>
    <p:sldId id="285" r:id="rId16"/>
    <p:sldId id="260" r:id="rId17"/>
    <p:sldId id="294" r:id="rId18"/>
    <p:sldId id="264" r:id="rId19"/>
    <p:sldId id="296" r:id="rId20"/>
    <p:sldId id="268" r:id="rId21"/>
    <p:sldId id="300" r:id="rId22"/>
    <p:sldId id="295" r:id="rId23"/>
    <p:sldId id="301" r:id="rId24"/>
    <p:sldId id="269" r:id="rId25"/>
    <p:sldId id="280" r:id="rId26"/>
    <p:sldId id="270" r:id="rId27"/>
    <p:sldId id="271" r:id="rId28"/>
    <p:sldId id="265" r:id="rId29"/>
    <p:sldId id="286" r:id="rId30"/>
    <p:sldId id="279" r:id="rId31"/>
    <p:sldId id="272" r:id="rId32"/>
    <p:sldId id="277" r:id="rId33"/>
    <p:sldId id="275" r:id="rId34"/>
    <p:sldId id="288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1" autoAdjust="0"/>
    <p:restoredTop sz="94454" autoAdjust="0"/>
  </p:normalViewPr>
  <p:slideViewPr>
    <p:cSldViewPr>
      <p:cViewPr>
        <p:scale>
          <a:sx n="75" d="100"/>
          <a:sy n="75" d="100"/>
        </p:scale>
        <p:origin x="-99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9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workshop\te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Without Optimization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Without OP</c:v>
                </c:pt>
              </c:strCache>
            </c:strRef>
          </c:tx>
          <c:spPr>
            <a:solidFill>
              <a:srgbClr val="7030A0"/>
            </a:solidFill>
            <a:ln>
              <a:solidFill>
                <a:srgbClr val="7030A0"/>
              </a:solidFill>
            </a:ln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26.660000000000004</c:v>
                </c:pt>
                <c:pt idx="1">
                  <c:v>93.676000000000016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161536"/>
        <c:axId val="68163072"/>
      </c:barChart>
      <c:catAx>
        <c:axId val="68161536"/>
        <c:scaling>
          <c:orientation val="minMax"/>
        </c:scaling>
        <c:delete val="0"/>
        <c:axPos val="b"/>
        <c:majorTickMark val="out"/>
        <c:minorTickMark val="none"/>
        <c:tickLblPos val="nextTo"/>
        <c:crossAx val="68163072"/>
        <c:crosses val="autoZero"/>
        <c:auto val="1"/>
        <c:lblAlgn val="ctr"/>
        <c:lblOffset val="100"/>
        <c:noMultiLvlLbl val="0"/>
      </c:catAx>
      <c:valAx>
        <c:axId val="68163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161536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With Optimization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Time (s)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Sheet1!$D$26:$E$26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Sheet1!$D$27:$E$27</c:f>
              <c:numCache>
                <c:formatCode>General</c:formatCode>
                <c:ptCount val="2"/>
                <c:pt idx="0">
                  <c:v>5.1100000000000003</c:v>
                </c:pt>
                <c:pt idx="1">
                  <c:v>10.468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206592"/>
        <c:axId val="68208128"/>
      </c:barChart>
      <c:catAx>
        <c:axId val="68206592"/>
        <c:scaling>
          <c:orientation val="minMax"/>
        </c:scaling>
        <c:delete val="0"/>
        <c:axPos val="b"/>
        <c:majorTickMark val="out"/>
        <c:minorTickMark val="none"/>
        <c:tickLblPos val="nextTo"/>
        <c:crossAx val="68208128"/>
        <c:crosses val="autoZero"/>
        <c:auto val="1"/>
        <c:lblAlgn val="ctr"/>
        <c:lblOffset val="100"/>
        <c:noMultiLvlLbl val="0"/>
      </c:catAx>
      <c:valAx>
        <c:axId val="68208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206592"/>
        <c:crosses val="autoZero"/>
        <c:crossBetween val="between"/>
      </c:valAx>
    </c:plotArea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Without OP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Sheet1!$D$6:$E$6</c:f>
              <c:numCache>
                <c:formatCode>General</c:formatCode>
                <c:ptCount val="2"/>
                <c:pt idx="0">
                  <c:v>26.660000000000004</c:v>
                </c:pt>
                <c:pt idx="1">
                  <c:v>93.676000000000016</c:v>
                </c:pt>
              </c:numCache>
            </c:numRef>
          </c:val>
        </c:ser>
        <c:ser>
          <c:idx val="1"/>
          <c:order val="1"/>
          <c:tx>
            <c:strRef>
              <c:f>Sheet1!$C$7</c:f>
              <c:strCache>
                <c:ptCount val="1"/>
                <c:pt idx="0">
                  <c:v>With OP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strRef>
              <c:f>Sheet1!$D$5:$E$5</c:f>
              <c:strCache>
                <c:ptCount val="2"/>
                <c:pt idx="0">
                  <c:v>MonetDB</c:v>
                </c:pt>
                <c:pt idx="1">
                  <c:v>MySQL</c:v>
                </c:pt>
              </c:strCache>
            </c:strRef>
          </c:cat>
          <c:val>
            <c:numRef>
              <c:f>Sheet1!$D$7:$E$7</c:f>
              <c:numCache>
                <c:formatCode>General</c:formatCode>
                <c:ptCount val="2"/>
                <c:pt idx="0">
                  <c:v>5.1100000000000003</c:v>
                </c:pt>
                <c:pt idx="1">
                  <c:v>10.468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0479872"/>
        <c:axId val="70481408"/>
      </c:barChart>
      <c:catAx>
        <c:axId val="70479872"/>
        <c:scaling>
          <c:orientation val="minMax"/>
        </c:scaling>
        <c:delete val="0"/>
        <c:axPos val="b"/>
        <c:majorTickMark val="out"/>
        <c:minorTickMark val="none"/>
        <c:tickLblPos val="nextTo"/>
        <c:crossAx val="70481408"/>
        <c:crosses val="autoZero"/>
        <c:auto val="1"/>
        <c:lblAlgn val="ctr"/>
        <c:lblOffset val="100"/>
        <c:noMultiLvlLbl val="0"/>
      </c:catAx>
      <c:valAx>
        <c:axId val="70481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47987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50"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15875" cap="flat" cmpd="sng" algn="ctr">
      <a:solidFill>
        <a:schemeClr val="accent5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F08C4-19E2-45C3-B624-C97CC54881AA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BDF29-CEC0-43FE-AE08-3D15B56C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8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BDF29-CEC0-43FE-AE08-3D15B56C14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5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CBAC602-64DA-4CCD-AFCB-7521516D8C55}" type="datetimeFigureOut">
              <a:rPr lang="en-US" smtClean="0"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302E401-4A06-48B0-BF93-CF3D45590E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648200" y="4953000"/>
            <a:ext cx="3505200" cy="838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7240" y="2133600"/>
            <a:ext cx="3627120" cy="17021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MonetDB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Column-Oriented DBMS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0099" y="3886200"/>
            <a:ext cx="3309803" cy="1260629"/>
          </a:xfrm>
        </p:spPr>
        <p:txBody>
          <a:bodyPr/>
          <a:lstStyle/>
          <a:p>
            <a:r>
              <a:rPr lang="en-US" dirty="0" smtClean="0"/>
              <a:t>Lylian Blaud</a:t>
            </a:r>
          </a:p>
          <a:p>
            <a:endParaRPr lang="en-US" dirty="0"/>
          </a:p>
        </p:txBody>
      </p:sp>
      <p:sp>
        <p:nvSpPr>
          <p:cNvPr id="5" name="AutoShape 2" descr="https://www.easyuni.com/media/institution/logo/new_help_cat_logo_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easyuni.com/media/institution/logo/new_help_cat_logo_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https://www.easyuni.com/media/institution/logo/new_help_cat_logo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001" y="4952998"/>
            <a:ext cx="1781176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user\Desktop\UBP-LOGOTYPE-QUADRI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41" y="4965698"/>
            <a:ext cx="1096882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4610099" y="4322683"/>
            <a:ext cx="3309803" cy="126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rgbClr val="42424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04 June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1981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 of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79447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two-dimensional </a:t>
            </a:r>
            <a:r>
              <a:rPr lang="en-US" dirty="0">
                <a:latin typeface="Arial" pitchFamily="34" charset="0"/>
                <a:cs typeface="Arial" pitchFamily="34" charset="0"/>
              </a:rPr>
              <a:t>array containing a set of n-tuples (rows)</a:t>
            </a:r>
          </a:p>
        </p:txBody>
      </p:sp>
      <p:pic>
        <p:nvPicPr>
          <p:cNvPr id="7" name="Picture 6" descr="C:\Users\gilbert.ooi\Desktop\Untitled-2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2" y="2590800"/>
            <a:ext cx="8063783" cy="2907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6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410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DBMS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Database Management System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Store </a:t>
            </a:r>
            <a:r>
              <a:rPr lang="en-US" dirty="0">
                <a:latin typeface="Arial" pitchFamily="34" charset="0"/>
                <a:cs typeface="Arial" pitchFamily="34" charset="0"/>
              </a:rPr>
              <a:t>data in row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fashion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High performance writes in Online Transaction Processing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OLTP) applications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ser\Desktop\workshop\f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762000"/>
            <a:ext cx="5029200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4" descr="C:\Users\user\Desktop\workshop\fb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2486824"/>
            <a:ext cx="5029200" cy="170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75007"/>
              </p:ext>
            </p:extLst>
          </p:nvPr>
        </p:nvGraphicFramePr>
        <p:xfrm>
          <a:off x="1066800" y="48006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47282"/>
              </p:ext>
            </p:extLst>
          </p:nvPr>
        </p:nvGraphicFramePr>
        <p:xfrm>
          <a:off x="1066799" y="50292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295400"/>
                <a:gridCol w="1828800"/>
              </a:tblGrid>
              <a:tr h="40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29370"/>
              </p:ext>
            </p:extLst>
          </p:nvPr>
        </p:nvGraphicFramePr>
        <p:xfrm>
          <a:off x="1066800" y="5257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0" name="Picture 6" descr="C:\Users\user\Desktop\workshop\fb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72" y="778887"/>
            <a:ext cx="5032248" cy="170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Résultat de recherche d'images pour &quot;facebook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Résultat de recherche d'images pour &quot;facebook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user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1477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9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1"/>
            <a:ext cx="6777317" cy="5410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MySQL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 RDBMS (</a:t>
            </a:r>
            <a:r>
              <a:rPr lang="en-US" dirty="0">
                <a:latin typeface="Arial" pitchFamily="34" charset="0"/>
                <a:cs typeface="Arial" pitchFamily="34" charset="0"/>
              </a:rPr>
              <a:t>Relational Database Management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Cross Platforms (Windows, Linux, …)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Row-Oriented DBMS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http://www.cosmocreations.ca/images/my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00200"/>
            <a:ext cx="2971800" cy="15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996" y="990600"/>
            <a:ext cx="6777317" cy="6096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Cross Platforms?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www.yuuguu.com/images/features/cross-plat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73864"/>
            <a:ext cx="5257800" cy="298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mg0.gm.gtsstatic.com/wallpapers/e9e8fffe62fff0343dc56a22ef7c6d13_large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970462"/>
            <a:ext cx="2362200" cy="132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52800" y="5634830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http://patentlyo.com/media/2015/02/Apple-logo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54524"/>
            <a:ext cx="990600" cy="116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blogs-images.forbes.com/thomasbrewster/files/2014/09/Android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682" y="5054523"/>
            <a:ext cx="1059918" cy="12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8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6777317" cy="4724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History</a:t>
            </a:r>
          </a:p>
          <a:p>
            <a:pPr marL="6858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Column stores or transposed files have been implemented from the early days of DBMS development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68580" indent="0" algn="just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Statistics Canada implemented the RAPID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system</a:t>
            </a:r>
            <a:r>
              <a:rPr lang="en-US" dirty="0">
                <a:latin typeface="Arial" pitchFamily="34" charset="0"/>
                <a:cs typeface="Arial" pitchFamily="34" charset="0"/>
              </a:rPr>
              <a:t> in 1976 and used it for processing and retrieval of the Canadian Census of Population and Housing as well as several other statistical applications.</a:t>
            </a:r>
          </a:p>
          <a:p>
            <a:pPr marL="68580" indent="0" algn="just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povnet.org/sites/default/files/imagecache/contextual/sites/povnet.org/files/Screen%20shot%202010-08-19%20at%2012.00.16%20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741" y="5334000"/>
            <a:ext cx="19050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1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1" y="838200"/>
            <a:ext cx="6967184" cy="14478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  <a:p>
            <a:pPr marL="68580" indent="0" algn="ctr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Store each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column in a table with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a reference ID (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oid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that can be used for the joins</a:t>
            </a:r>
          </a:p>
        </p:txBody>
      </p:sp>
      <p:pic>
        <p:nvPicPr>
          <p:cNvPr id="7" name="Picture 6" descr="C:\Users\gilbert.ooi\Desktop\Untitled-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92" y="2209800"/>
            <a:ext cx="7696200" cy="3752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2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303" y="1066800"/>
            <a:ext cx="6967184" cy="685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it?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24556"/>
              </p:ext>
            </p:extLst>
          </p:nvPr>
        </p:nvGraphicFramePr>
        <p:xfrm>
          <a:off x="1400238" y="2209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32750"/>
              </p:ext>
            </p:extLst>
          </p:nvPr>
        </p:nvGraphicFramePr>
        <p:xfrm>
          <a:off x="1400237" y="24384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295400"/>
                <a:gridCol w="1828800"/>
              </a:tblGrid>
              <a:tr h="40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755143"/>
              </p:ext>
            </p:extLst>
          </p:nvPr>
        </p:nvGraphicFramePr>
        <p:xfrm>
          <a:off x="1400238" y="26670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295400"/>
                <a:gridCol w="18288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28027"/>
              </p:ext>
            </p:extLst>
          </p:nvPr>
        </p:nvGraphicFramePr>
        <p:xfrm>
          <a:off x="714438" y="3657600"/>
          <a:ext cx="12192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54958"/>
              </p:ext>
            </p:extLst>
          </p:nvPr>
        </p:nvGraphicFramePr>
        <p:xfrm>
          <a:off x="2543238" y="36576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Lylian Blaud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Lylian 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20731"/>
              </p:ext>
            </p:extLst>
          </p:nvPr>
        </p:nvGraphicFramePr>
        <p:xfrm>
          <a:off x="6324600" y="3657600"/>
          <a:ext cx="1981200" cy="621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058"/>
                <a:gridCol w="130314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38838" y="3810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" name="Elbow Connector 14"/>
          <p:cNvCxnSpPr>
            <a:endCxn id="5" idx="0"/>
          </p:cNvCxnSpPr>
          <p:nvPr/>
        </p:nvCxnSpPr>
        <p:spPr>
          <a:xfrm rot="5400000">
            <a:off x="1133538" y="3086100"/>
            <a:ext cx="762000" cy="381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0" idx="0"/>
          </p:cNvCxnSpPr>
          <p:nvPr/>
        </p:nvCxnSpPr>
        <p:spPr>
          <a:xfrm rot="16200000" flipH="1">
            <a:off x="2943289" y="3028951"/>
            <a:ext cx="762000" cy="4952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16200000" flipH="1">
            <a:off x="6600887" y="2971799"/>
            <a:ext cx="762000" cy="4952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5181600"/>
            <a:ext cx="6675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High performance in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Online Analytical Processing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(OLAP)</a:t>
            </a:r>
          </a:p>
        </p:txBody>
      </p:sp>
      <p:pic>
        <p:nvPicPr>
          <p:cNvPr id="31" name="Picture 11" descr="C:\Users\user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91477"/>
            <a:ext cx="9048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Column-Oriented DBMS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486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MonetDB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 DBMS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Cross Platforms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(Windows, Linux,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…)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Column-Oriented DBMS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52600"/>
            <a:ext cx="3652792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3810000" cy="494264"/>
          </a:xfrm>
        </p:spPr>
        <p:txBody>
          <a:bodyPr>
            <a:no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Column or Row?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6096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Row- or Column-Oriented DBMS?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53858"/>
              </p:ext>
            </p:extLst>
          </p:nvPr>
        </p:nvGraphicFramePr>
        <p:xfrm>
          <a:off x="609600" y="17526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0"/>
                <a:gridCol w="1143000"/>
                <a:gridCol w="1143000"/>
                <a:gridCol w="15240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Post_category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Content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00008"/>
              </p:ext>
            </p:extLst>
          </p:nvPr>
        </p:nvGraphicFramePr>
        <p:xfrm>
          <a:off x="609599" y="1981200"/>
          <a:ext cx="6172201" cy="192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001"/>
                <a:gridCol w="1143000"/>
                <a:gridCol w="1143000"/>
                <a:gridCol w="1524000"/>
                <a:gridCol w="1600200"/>
              </a:tblGrid>
              <a:tr h="1927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!”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55835"/>
              </p:ext>
            </p:extLst>
          </p:nvPr>
        </p:nvGraphicFramePr>
        <p:xfrm>
          <a:off x="609600" y="2209800"/>
          <a:ext cx="6172200" cy="19278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62000"/>
                <a:gridCol w="1143000"/>
                <a:gridCol w="1143000"/>
                <a:gridCol w="1524000"/>
                <a:gridCol w="1600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Lylian Blaud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</a:rPr>
                        <a:t> 10:01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16456"/>
              </p:ext>
            </p:extLst>
          </p:nvPr>
        </p:nvGraphicFramePr>
        <p:xfrm>
          <a:off x="6553200" y="28956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205180"/>
              </p:ext>
            </p:extLst>
          </p:nvPr>
        </p:nvGraphicFramePr>
        <p:xfrm>
          <a:off x="6553200" y="3581400"/>
          <a:ext cx="2057400" cy="581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Lylian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Lylian Blaud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716476"/>
              </p:ext>
            </p:extLst>
          </p:nvPr>
        </p:nvGraphicFramePr>
        <p:xfrm>
          <a:off x="6553200" y="5715000"/>
          <a:ext cx="20574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258"/>
                <a:gridCol w="130314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  <a:latin typeface="+mj-lt"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j-lt"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effectLst/>
                          <a:latin typeface="+mj-lt"/>
                        </a:rPr>
                        <a:t>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10:00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effectLst/>
                          <a:latin typeface="+mj-lt"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05/19/2015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Arial" pitchFamily="34" charset="0"/>
                        </a:rPr>
                        <a:t> 10:01</a:t>
                      </a:r>
                      <a:endParaRPr lang="en-US" sz="1100" b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948604"/>
              </p:ext>
            </p:extLst>
          </p:nvPr>
        </p:nvGraphicFramePr>
        <p:xfrm>
          <a:off x="6553200" y="4267200"/>
          <a:ext cx="2057400" cy="61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 smtClean="0">
                          <a:effectLst/>
                        </a:rPr>
                        <a:t>Post_category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38529"/>
              </p:ext>
            </p:extLst>
          </p:nvPr>
        </p:nvGraphicFramePr>
        <p:xfrm>
          <a:off x="6553200" y="5029200"/>
          <a:ext cx="2057400" cy="569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295400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oid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Content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“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Hello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”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“Row-Oriented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?”</a:t>
                      </a:r>
                      <a:endParaRPr lang="en-US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 flipV="1">
            <a:off x="609600" y="2819400"/>
            <a:ext cx="5867400" cy="35814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1117599" y="3505200"/>
            <a:ext cx="243840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Row-Oriented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3124200" y="5029200"/>
            <a:ext cx="3048001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Column-Oriented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880" y="12700"/>
            <a:ext cx="3962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Flashback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1295400"/>
            <a:ext cx="6777317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Do you remember 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4Vs </a:t>
            </a:r>
            <a:r>
              <a:rPr lang="en-US" dirty="0">
                <a:latin typeface="Arial" pitchFamily="34" charset="0"/>
                <a:cs typeface="Arial" pitchFamily="34" charset="0"/>
              </a:rPr>
              <a:t>(Volume, Variety, Velocity,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Veracity)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Row-Oriented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Online Transaction Processing (OLTP)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Online Analytical Processing (OLAP)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Cloud Computing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Open-Source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8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2971800"/>
            <a:ext cx="7391400" cy="914400"/>
          </a:xfrm>
        </p:spPr>
        <p:txBody>
          <a:bodyPr>
            <a:noAutofit/>
          </a:bodyPr>
          <a:lstStyle/>
          <a:p>
            <a:pPr marL="68580" indent="0" algn="ctr">
              <a:buNone/>
            </a:pPr>
            <a:r>
              <a:rPr lang="en-US" sz="4800" dirty="0" smtClean="0">
                <a:latin typeface="Arial" pitchFamily="34" charset="0"/>
                <a:cs typeface="Arial" pitchFamily="34" charset="0"/>
              </a:rPr>
              <a:t>Optimization Performance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5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1" y="914400"/>
            <a:ext cx="6777317" cy="43434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Materialized view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Pre-computed data using aggregation functions (such as SUM, COUNT, MIN, MAX)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Massive improvement in query processing time</a:t>
            </a: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C:\Users\gilbert.ooi\Desktop\Presentation1-6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629" y="2983992"/>
            <a:ext cx="5834742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6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74556" y="721667"/>
            <a:ext cx="3656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 algn="ctr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Before Materialized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iew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899530"/>
              </p:ext>
            </p:extLst>
          </p:nvPr>
        </p:nvGraphicFramePr>
        <p:xfrm>
          <a:off x="900763" y="1752600"/>
          <a:ext cx="7328837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1"/>
                <a:gridCol w="914400"/>
                <a:gridCol w="990600"/>
                <a:gridCol w="1295400"/>
                <a:gridCol w="1295400"/>
                <a:gridCol w="1309036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Col6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5,000,</a:t>
                      </a:r>
                      <a:r>
                        <a:rPr lang="en-US" baseline="0" dirty="0" smtClean="0"/>
                        <a:t> 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8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03598" y="721667"/>
            <a:ext cx="3398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" indent="0" algn="ctr">
              <a:buNone/>
            </a:pP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After Materialized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iew</a:t>
            </a:r>
            <a:endParaRPr lang="en-US" sz="2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61667"/>
              </p:ext>
            </p:extLst>
          </p:nvPr>
        </p:nvGraphicFramePr>
        <p:xfrm>
          <a:off x="580866" y="1699260"/>
          <a:ext cx="7953534" cy="3352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1102"/>
                <a:gridCol w="1224232"/>
                <a:gridCol w="1066800"/>
                <a:gridCol w="1066800"/>
                <a:gridCol w="1295400"/>
                <a:gridCol w="1219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Group6</a:t>
                      </a:r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6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Summary30,000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4437352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Using the materialized view for rewrite the same query but simpler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query rewrite does not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recompute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therefore it’s runs faster than the first query </a:t>
            </a: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If the query is long, difficult and need to compute, the result return time will be long also</a:t>
            </a:r>
          </a:p>
          <a:p>
            <a:pPr lvl="1"/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84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dirty="0" smtClean="0">
                <a:solidFill>
                  <a:schemeClr val="bg1"/>
                </a:solidFill>
              </a:rPr>
              <a:t>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57912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 algn="ctr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If the first query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is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 the total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connection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day”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if we already have evaluated (and stored) the total connection per day per course, the new query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can be rewritten as:</a:t>
            </a:r>
          </a:p>
          <a:p>
            <a:pPr marL="68580" indent="0">
              <a:buNone/>
            </a:pPr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“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give me the sum of totals per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day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course”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Q’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return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same result but the rewritten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query is easier to evaluate because it reuse already stored results 	</a:t>
            </a:r>
            <a:endParaRPr lang="en-US" sz="1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914400"/>
            <a:ext cx="6347908" cy="11430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121" y="2209800"/>
            <a:ext cx="6228879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55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276600" cy="494264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Optimized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3" y="914400"/>
            <a:ext cx="6347908" cy="1143000"/>
          </a:xfrm>
        </p:spPr>
        <p:txBody>
          <a:bodyPr>
            <a:normAutofit fontScale="92500" lnSpcReduction="10000"/>
          </a:bodyPr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362200"/>
            <a:ext cx="3505201" cy="326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47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Environment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154" y="914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comparison between MonetDB and 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9812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For do the test we dispose of one computer with these characteristics: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577" y="2909450"/>
            <a:ext cx="2286000" cy="18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3029128"/>
            <a:ext cx="2649811" cy="1687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54" y="5105400"/>
            <a:ext cx="2561046" cy="89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69428" y="4950634"/>
            <a:ext cx="200095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5 Million rows</a:t>
            </a:r>
            <a:endParaRPr lang="en-US" sz="3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Environment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8560" y="3048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dl_log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767328" y="30480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dl_course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482589" y="3048000"/>
            <a:ext cx="184404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  <a:r>
              <a:rPr lang="en-US" sz="2000" dirty="0" smtClean="0"/>
              <a:t>dl_course_categories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767328" y="1549400"/>
            <a:ext cx="17526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>
            <a:off x="4643628" y="2311400"/>
            <a:ext cx="0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614860" y="2667000"/>
            <a:ext cx="30287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3" idx="0"/>
          </p:cNvCxnSpPr>
          <p:nvPr/>
        </p:nvCxnSpPr>
        <p:spPr>
          <a:xfrm>
            <a:off x="1614860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7" idx="0"/>
          </p:cNvCxnSpPr>
          <p:nvPr/>
        </p:nvCxnSpPr>
        <p:spPr>
          <a:xfrm>
            <a:off x="4643628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43628" y="2667000"/>
            <a:ext cx="2760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</p:cNvCxnSpPr>
          <p:nvPr/>
        </p:nvCxnSpPr>
        <p:spPr>
          <a:xfrm flipV="1">
            <a:off x="7404609" y="2667000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48768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Motivation: We must compare MySQL and MonetDB for find what is the faster without the optimization performance in the first time and with in the second part.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9960" y="396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4.7 million of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14928" y="393801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4,000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75909" y="3962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149 rows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Summary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6777317" cy="491822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Big Data 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e-Learning </a:t>
            </a:r>
            <a:r>
              <a:rPr lang="en-US" sz="9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latform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Row-Oriented DBMS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Column-Oriented DBMS</a:t>
            </a:r>
          </a:p>
          <a:p>
            <a:pPr marL="68580" indent="0">
              <a:buNone/>
            </a:pPr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Optimized Performance</a:t>
            </a:r>
          </a:p>
          <a:p>
            <a:endParaRPr lang="en-US" sz="9600" dirty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Performance Comparisons between MySQL and MonetDB</a:t>
            </a:r>
          </a:p>
          <a:p>
            <a:pPr marL="68580" indent="0">
              <a:buNone/>
            </a:pPr>
            <a:endParaRPr lang="en-US" sz="9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9600" dirty="0" smtClean="0">
                <a:latin typeface="Arial" pitchFamily="34" charset="0"/>
                <a:cs typeface="Arial" pitchFamily="34" charset="0"/>
              </a:rPr>
              <a:t>Future Work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4" name="Picture 2" descr="http://blog.octo.com/wp-content/uploads/2014/05/Big-Data-Mem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38200"/>
            <a:ext cx="3240580" cy="227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4154" y="9144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Comparison </a:t>
            </a: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between MonetDB and MySQL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27562" y="7271266"/>
            <a:ext cx="286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MonetDB: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2" y="7772400"/>
            <a:ext cx="3181598" cy="503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2725" y="2097314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query is: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Give me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number of unique e-Learning sign on between 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2014/01/01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2015/01/01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per hour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6354" y="3004066"/>
            <a:ext cx="69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result return time without optimized performance: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079698"/>
              </p:ext>
            </p:extLst>
          </p:nvPr>
        </p:nvGraphicFramePr>
        <p:xfrm>
          <a:off x="947202" y="3505200"/>
          <a:ext cx="4536141" cy="275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95098"/>
              </p:ext>
            </p:extLst>
          </p:nvPr>
        </p:nvGraphicFramePr>
        <p:xfrm>
          <a:off x="5638800" y="4724400"/>
          <a:ext cx="2789646" cy="60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9882"/>
                <a:gridCol w="1089291"/>
                <a:gridCol w="77047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MonetDB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MySQL</a:t>
                      </a:r>
                      <a:endParaRPr lang="en-US" sz="14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26.66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93.676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3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8754" y="1066800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Performance comparison between MonetDB and MySQL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954" y="2057400"/>
            <a:ext cx="690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result return time with optimized performance: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593132"/>
              </p:ext>
            </p:extLst>
          </p:nvPr>
        </p:nvGraphicFramePr>
        <p:xfrm>
          <a:off x="740954" y="2971800"/>
          <a:ext cx="453614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261064"/>
              </p:ext>
            </p:extLst>
          </p:nvPr>
        </p:nvGraphicFramePr>
        <p:xfrm>
          <a:off x="5457516" y="4038600"/>
          <a:ext cx="2789646" cy="609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9882"/>
                <a:gridCol w="1089291"/>
                <a:gridCol w="770473"/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DBMS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MonetDB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MySQL</a:t>
                      </a:r>
                      <a:endParaRPr lang="en-US" sz="1400" dirty="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(s)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5.11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</a:rPr>
                        <a:t>10.46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Result Discussion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4675" y="10668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saw a significant difference between MonetDB and MySQL with the optimize performance in the result return time.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963157"/>
              </p:ext>
            </p:extLst>
          </p:nvPr>
        </p:nvGraphicFramePr>
        <p:xfrm>
          <a:off x="1666332" y="2590800"/>
          <a:ext cx="6106068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7800" y="6172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 : Optimized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Future work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6011" y="1066800"/>
            <a:ext cx="731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Try a hybrid storage model with mediator based prototype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83656" y="2352475"/>
            <a:ext cx="1740994" cy="523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+mj-lt"/>
              </a:rPr>
              <a:t>Client</a:t>
            </a:r>
          </a:p>
        </p:txBody>
      </p:sp>
      <p:sp>
        <p:nvSpPr>
          <p:cNvPr id="7" name="Cylindre 7"/>
          <p:cNvSpPr/>
          <p:nvPr/>
        </p:nvSpPr>
        <p:spPr>
          <a:xfrm>
            <a:off x="3450350" y="5133121"/>
            <a:ext cx="1251340" cy="850952"/>
          </a:xfrm>
          <a:prstGeom prst="can">
            <a:avLst/>
          </a:prstGeom>
          <a:solidFill>
            <a:schemeClr val="bg1"/>
          </a:solidFill>
          <a:ln w="38100">
            <a:solidFill>
              <a:srgbClr val="FFCC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Row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 DB</a:t>
            </a:r>
          </a:p>
        </p:txBody>
      </p:sp>
      <p:sp>
        <p:nvSpPr>
          <p:cNvPr id="8" name="Cylindre 8"/>
          <p:cNvSpPr/>
          <p:nvPr/>
        </p:nvSpPr>
        <p:spPr>
          <a:xfrm>
            <a:off x="5671505" y="5133121"/>
            <a:ext cx="1251340" cy="850952"/>
          </a:xfrm>
          <a:prstGeom prst="can">
            <a:avLst/>
          </a:prstGeom>
          <a:solidFill>
            <a:schemeClr val="bg1"/>
          </a:solidFill>
          <a:ln w="38100">
            <a:solidFill>
              <a:srgbClr val="4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Column</a:t>
            </a:r>
            <a:r>
              <a:rPr lang="fr-FR" sz="1600" dirty="0">
                <a:solidFill>
                  <a:srgbClr val="000000"/>
                </a:solidFill>
                <a:latin typeface="+mj-lt"/>
              </a:rPr>
              <a:t> DB</a:t>
            </a:r>
          </a:p>
        </p:txBody>
      </p:sp>
      <p:sp>
        <p:nvSpPr>
          <p:cNvPr id="9" name="Rectangle à coins arrondis 9"/>
          <p:cNvSpPr/>
          <p:nvPr/>
        </p:nvSpPr>
        <p:spPr>
          <a:xfrm>
            <a:off x="4383656" y="3669788"/>
            <a:ext cx="1740994" cy="589121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rgbClr val="000000"/>
                </a:solidFill>
                <a:latin typeface="+mj-lt"/>
              </a:rPr>
              <a:t>Mediator</a:t>
            </a:r>
            <a:endParaRPr lang="fr-FR" sz="16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13799" y="3669788"/>
            <a:ext cx="1740994" cy="5891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  <a:latin typeface="+mj-lt"/>
              </a:rPr>
              <a:t>Registry</a:t>
            </a:r>
            <a:endParaRPr lang="fr-FR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Connecteur droit avec flèche 14"/>
          <p:cNvCxnSpPr>
            <a:stCxn id="9" idx="1"/>
            <a:endCxn id="10" idx="3"/>
          </p:cNvCxnSpPr>
          <p:nvPr/>
        </p:nvCxnSpPr>
        <p:spPr>
          <a:xfrm flipH="1">
            <a:off x="3054793" y="3964349"/>
            <a:ext cx="1328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7"/>
          <p:cNvCxnSpPr>
            <a:stCxn id="9" idx="0"/>
            <a:endCxn id="6" idx="2"/>
          </p:cNvCxnSpPr>
          <p:nvPr/>
        </p:nvCxnSpPr>
        <p:spPr>
          <a:xfrm flipV="1">
            <a:off x="5254153" y="2876138"/>
            <a:ext cx="0" cy="7936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8"/>
          <p:cNvCxnSpPr>
            <a:stCxn id="9" idx="2"/>
            <a:endCxn id="8" idx="1"/>
          </p:cNvCxnSpPr>
          <p:nvPr/>
        </p:nvCxnSpPr>
        <p:spPr>
          <a:xfrm>
            <a:off x="5254153" y="4258909"/>
            <a:ext cx="1043022" cy="8742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9"/>
          <p:cNvCxnSpPr>
            <a:stCxn id="9" idx="2"/>
            <a:endCxn id="7" idx="1"/>
          </p:cNvCxnSpPr>
          <p:nvPr/>
        </p:nvCxnSpPr>
        <p:spPr>
          <a:xfrm flipH="1">
            <a:off x="4076020" y="4258909"/>
            <a:ext cx="1178133" cy="87421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26"/>
          <p:cNvSpPr txBox="1"/>
          <p:nvPr/>
        </p:nvSpPr>
        <p:spPr>
          <a:xfrm>
            <a:off x="3806350" y="2939492"/>
            <a:ext cx="913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+mj-lt"/>
                <a:cs typeface="Trebuchet MS"/>
              </a:rPr>
              <a:t>SQL </a:t>
            </a:r>
            <a:r>
              <a:rPr lang="fr-FR" sz="1600" dirty="0" err="1">
                <a:solidFill>
                  <a:srgbClr val="000000"/>
                </a:solidFill>
                <a:latin typeface="+mj-lt"/>
                <a:cs typeface="Trebuchet MS"/>
              </a:rPr>
              <a:t>Query</a:t>
            </a:r>
            <a:endParaRPr lang="fr-FR" sz="1600" dirty="0">
              <a:solidFill>
                <a:srgbClr val="000000"/>
              </a:solidFill>
              <a:latin typeface="+mj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8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Conclusion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upload.wikimedia.org/wikipedia/commons/thumb/5/5e/Cassandra_logo.svg/1280px-Cassandra_logo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307" y="4800600"/>
            <a:ext cx="2091208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6777317" cy="3886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Using a Column-Oriented DBMS can improve the result return time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result can be further improved with the Optimization Performance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 view of this, we are looking for an other type of hybrid DBMS: Cassandra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1270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Glossary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26011" y="5029200"/>
            <a:ext cx="7315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Merci beaucoup !</a:t>
            </a:r>
            <a:endParaRPr lang="en-US" sz="2800" b="1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Any question?</a:t>
            </a:r>
            <a:endParaRPr lang="en-US" sz="28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6011" y="1295400"/>
            <a:ext cx="6777317" cy="3886201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Column-Oriented DBMS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Materialize View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Query Rewriting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Hybrid Storage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Big Data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user\Desktop\workshop\4V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229" y="753836"/>
            <a:ext cx="6324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http://www.tree-learning.fr/mod_turbolead/getvue.php/66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62" y="5448300"/>
            <a:ext cx="3154362" cy="105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40466" y="1227137"/>
            <a:ext cx="6777317" cy="49182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Variety: Different type of data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i="1" dirty="0">
                <a:latin typeface="Arial" pitchFamily="34" charset="0"/>
                <a:cs typeface="Arial" pitchFamily="34" charset="0"/>
              </a:rPr>
              <a:t>	</a:t>
            </a:r>
            <a:endParaRPr lang="en-US" i="1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i="1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Volume: Data increase all time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Velocity: Need to be faster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3" name="AutoShape 2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data:image/jpeg;base64,/9j/4AAQSkZJRgABAQAAAQABAAD/2wCEAAkGBxAQEBUUEBIUFBQPEA8UEBQUFBAXEBQWFRQXFhQUFBQYHCggGBolGxQVITEhJSkrLi4uFx8zODMsNygtLisBCgoKDg0OGxAQGy8lICUsLCwsLC4sLSwsLCwsLC0sLywsLCwtLCwsLCwsLCwsLCwsLCwsLCwsLCwsLCwsLCwsLP/AABEIAMwAzAMBEQACEQEDEQH/xAAbAAABBQEBAAAAAAAAAAAAAAAAAQQFBgcDAv/EAEoQAAEDAQEICw0HAgcBAAAAAAEAAgMRBAUGBxIhMVGREzJBU2FxgZKxstEVFyIjJDM0UlRyc3ShFEKio8HC0mLDFmOCk7Ph8EP/xAAbAQEAAgMBAQAAAAAAAAAAAAAAAQUCAwQGB//EADgRAAIBAgEHCQgDAQEBAQAAAAABAgMRBAUSITEyUXETFTNBUpGhscEGFBYiYXKB0SNC8OE08WL/2gAMAwEAAhEDEQA/ANxQAgBAcrRaGRtxnuDQN0lYznGCvJ2RlCEpu0VdlZujfi0ZIGY39TsjeRuc/RVdbKkVopq/1Za0clSemo7fREaLVdG07XHDT6oxG61zKpjK+q9u46uTwVDatf66Rf8ADNtftnj/AFSOJWXuGJltPxY5xwsdleAf4PtO+R639inmyrvRHOtHsvwEN5do3yPW/sU811e0vEc70ey/AT/BFo3yLW/sTmup2kTzvR7L8DybxrRvkX4+xOa6naRPPFHsvwEN4to3yL8fYnNlTeieeKPZfgeTeHaN8i/H2KebKm9Dnmj2X4CG8G077F+PsTmypvRPPNHsvwPJvAtO+xfmdic2VN6J56o9l+B5OD6077F+PsU821N6J57o9l+Ahwe2nfYvzP4pzbU3oc90ey/A8nB3ad9h/M/inNtTeiefKPZfgeTg5tW+w/mfxU821N6J58o9l+B5ODi1b7D+Z/FObqm9E8+0ey/AQ4NrVv0P5n8VPN096HPtHsvwPJwa2rfofzP4pzdPeiefqHZfgeTgztW/Q/mfxU83z3onn6h2X4FavqvfksDgyVzHGSMuBZjUpUihqFz1qDpNJss8BjYYpZ0E1Z20m23MlLmAlXx4EeIAQAgIm7l3GWYU20hHgtrm4XaAuPFYyNBW1vcdmFwcq7vqW/8ARVoLHaroPx3mjQdsdoOBjd1VUKVfGSzpPR4fgt51aGDjmxWnd1/kslhuPZrPmbjvH3nUJ5BmCsqeHoUOq7Kqri61brstyHr7UdzItkq8nqNCprrORmdpK1upLeZ5iE2V2k61jny3k5q3HnZXaTrTPlvJzVuE2V2k6ymfLeM1bg2V2k6yoz5byc1bhNmd6x1lM+W8nNW4TZnesdZTPlvGYtwmzO9Y6ymfLeMxbg2Z3rHWUz5bycxbg2Z3rHWUz5bxmLcJszvWOspny3jMW4Nmd6x1lM+W8Zi3BszvWOspny3jMW4Nmd6x1lM+W8Zi3C7M71jrKZ8t4zFuDZnesdZTPlvIzFuPcUrsYZTnG6dKyjOWctJEoqz0GfYYz5RF8u7rla8ftxPQezvRS+5eRpNx/NhWh5IfoAQETfDdgWZmShkfXEGj+o8C48ZilQjo1vUdmDwrry06lr/RXLhXGdaXGacksJrlzvPYq3CYR1nytXV5/wDCzxeLVBclS1+X/S1PlAGKwUAFBT9FZzq/1jqKdRu7y1nBaDYCgkQlCTzVAJVQSIShNhKoSJVCbCVUE2EqgsFUJEqgsFUFgqgsFUFgqgsFUAtUIsdIT4Q94dKyhtIxktDKBhlPlEXyz+uVGO24l97OdHL7l5Gl3H82FaHkR+gOVpnbGxz3GgYCTyLGc1CLk9SMoQc5KK1sothhfdC1Fz8jRQu4G/dYP/aVQUoSxldylq9Nx6GrOODoKMdfVx3lwmeAA1uQNFKDNk3FbVZ/1jqKOKbec9ZwWg2CVUE2ELkJseaqCbCFyE2PJchNhMZQTYSqEiVQmwlUJsJVQLBVCbCVQmwVQWCqCwVQWCqEWFqgsFUIsdID4Tfeb0rKG0jGa+VlCwzekRfLO65U47biXns50UvuXkaZcfzYVmeRH6Aql/VvxWtiB2/hP4htRrrqVTlStaKprr0st8lUbydR9WhEhcOx/Z7MPXk8J2mpGQcgW/D0+QoLezmxdXlqz3LQjqsDAFBJmtsYNlkyf/WTrFUNRLPfF+Z6ik/448F5HgMGha7IzuetjGhLIi7ELBoSyJuc3MGhTZE3OTmDQskkTcVtrlZtZHt4nOpqW2NSS1NmDpwlrS7h/Zb6bTHtsWQboeMvI5tCF0wxU1r0/wC+hzzwFKWrRw/6Wa5N3rPaSGg7HIc0byKOOhj8x4jQrsp1IVdCdnufoytr4arR0vSt69USTwQaHIQsmmnZmlWaujxVQZWCqCwmMgsGMgsGMgsLjILBVCLC1Uix0gPhN95vSsobSMJr5WUTDR6RD8s/rlTjtuJdeznRS+5eRptx/NhWZ5EfoCg2zym6WLnaJA3/AEsz9BVBUXL4zN6r27j0VP8AgwWd12v3lvtbstNCtK8rysUlJaLnBc5tPNUJM6tY8bJ8STrFUNTbfF+Z6alsR4LyEaFrMj3RQDy4KQcnBSScXhZIyRxeskScHrIyG71mjIvF598P2ilmtDvGAHYJDndTLiOO6dCtMPW5VcnPX1P0KPHYTkf5qa0da9UTsjS0kHOM6lpp2Zzxakro8VUGVgqgsFUFgqgsLVBYKoLC1Qix1s7vDb7zelZQ2lxNc18r4FGw0+kw/LP65WeO2kXPs30U/uXkadcfzYVkeQH6AoV6fh217joldrd/2qLAfNiXLj5noco/LhVHgWqc+EeNd1R/MyohqRyK1mYhUEkJLe5C5xcXSVc4k5WUymvqrjlgoNt3fh+jvjj6iSVl4/sjbs3Ljga0sLjjOocYtpmJ3AFy4nDRpRTTf+/B14XEzqyakkRdVxnaeXFSCYuPcJk8DpXPcCyQtoMWhyNNcvvKww2DjVpOo29Dt5fs4MTjJUqqppLSr+f6EnvaH3JD/qA6QpeDXUyY459aIO6Ny5YcrhVvrDK3l0LROjKGs7KVeFTVrIt6wR0Dd6zRkcmyuY4OaaOaQWkZwRlBWxNp3QcVJWeo1qK1i02aG0DPI0B/A4VDhrBVtN8pCNRdes8zGDo1ZUX1auBxqtJusFUJsJVBYC8aQouLM87M3SFGcicx7g+0N0pnocnIPtLeFRnockzrZrQMdvvt6QsoTWcuJhUpvMfBlMw1ekw/LP65W7HbSLP2b6Kf3LyNQuP5sKyPID9AUK8b0l/BG7rBUeTOlfA9DlboY8fQtE22PGV1z2mVMdSOZWJmeSVBJ5JQyIK+s+LZ8T9pXDjthcfQsMn7b4FbxlWFqeS5SC5XpegyfHPVjV5k/wD80uP6KPKH/qjw/Z3IWzNMEznI2ooRUHIQcxWDW82J7ijXw2AQyeDtHireDSFXVqeZLRqLnDVeUjp1ohXlYI6Tg9ZolGhXgzl1z527zIXDlAd+is8M74eS3f8A0osoRti4Pev+HZ1qdwLn5Rm5UkeDO7Ssc5mSpxPJedKi5OaJjKCbBjILHrGUkWFDkIsd7GfGM+IzrBZ09tcUaqq+SXB+RWcNXpMPyz+uV147aR1+zfRT+5eRqFx/NhWR5AfoChXhHyiT4R64VJkvpZcPU9DlfoY8fQs8x8I8ZXVPaZVR1I5lYGZ5KEnglQZEDfafFs+J+0rixuwuPoWGT9t8CsYyrrFqIXJYWL7eCAbK+u/v6jFf5LX8L4vyR57K+iuvtXmycmucx2bwTwZtS7pUYvUcEcRJa9JHWq58jdqMfiz6lonRktWk6qdeEtbsUq/OuKzGFCHnJQg5lW4paFcusDa7syovK5EWRweVmZF7wcei2vk6hVjhOin/ALqKTKn/AKKX+6zrVch1WExkFgxkFgxkFhaoLC4yEWPQchFhxYj4xnxGdYLOntrijVWX8cuD8iuYa/SYPl39crsxu0jp9m+hn9y8jULj+bCsjx4/QFAwfekSfBPWaqTJfSS4HossdDHj6Fol2x4z0rpntMqo6kcisTM8lQSjyShkivX4HxbPiftK48ZsriWOT9t8CrYyry1ELksDQcHZ8lf8w/qRq+yX0T4vyR5zLHTL7V5stSsypBAZphNui18zImmuwtJfwOdmGrLyqmyjUUpqC6j0mRqLjTdR9ergijvKry6OLisiTQbzGbFcqaQ//eUtbw0ozJ+LUrKis3DSe/8A+FHjHn46Eeyv+nDZguRxZ2pHrGWJNgxkFhcZBYMZBY9ByEWFDlJFhzYT41nxI+sFnT21xRprL+OXB+RX8NfpMHy7uuV243aRv9m+hn9y8jUbj+bCsTx4/QGfYPD5RJ8E9ZqpMl9JLgejyx0MePoWmbbH3j0rpntMqo6kcisTNHkqDI8EqDJEBfm3xDHf5+L+Ak/oufFx/jT+vozuye/5XH6epT8dV1i3EL0sLFyvLvhs1mgcyZ5a4zOcBivOQsYK1A0gq1wOJp0qbjN9foimylgq1aqpQV1a2tb2Tj7+LCPvuPFG/wDULs5wob/BnAsk4l9S70Qd2sIVWltlYQTk2R9MnCG6eNc9bKN1amvyztw+RrO9V/hfsoE8xc4ucSS4kuJzknOSq3S3dl7GKirLUN3FSZiQQule1jBVz3BrRpJNAsoxcnZESkoRcpakblc+4cTLLHZ3NxmxsA3RV2dzqjdJJPKr+NGPJqD1HjKmLqOtKrF2b8txFW+84HLDIR/S/KNYXPPBL+rO2jlVrRUj3FZuhci1WfK6N1B95vhN+mblouOdCpHWi2o4uhV2Zfh6GR7boEZxXpWix18mOYrax27Q6DkUGDptDgOUGFhQUIseg5SRYc2A+Nj+JH1gs6e3HijTWX8cuD8iDw1+kwfLu65XdjdpGz2b6Kf3LyNRuP5sKxPID9AZ7g6PlEnwT1mqkyZ0kuB6PLPQx4+haZtsfePSume0yqjqRyKxM0eHFYmaQ1ln0LW5bjdGG8j8IEWx2OAbuzZeMscSs8dDNoRX19GbMlzz8RN/T1RQcdVNi+sGOlhY8l6mwPBcsrEnNzlNgcnOWRkc3FSSaXg7vUMVLTaG0eQdhYc7AcmORuOIzaAVbYPDZvzy19R5zKuPU/4ab0db3/Q0BWBRAgBARV0r3bLaNvGA71meC/WM/LVaamHpz1o7KGPr0dmWjc9KKndPB+8VNnkDv6ZMh5wyfRcdTAv+jLihluL0VY2+q/RWLXY7XZT4yN7BpIqznCoXFOlOG0i2pV6FfYkn5/sWG7Hrt5R2LAylQ3EhBbY37Vw4jkOoqDTKnJa0SFzz42P4sfWC2U9tcV5nPXX8cuD8iGw1+kwfLu65XdjdpE+zfRT+5eRqNx/NhWJ5AfoDO8HB8pk+Ceu1UuTOkfA9JlnoY8fQtU22PvHpXRPaZVR1I4SPAWtuxsirjOWQlam7nRGKR0udDjytG4DU8QWdCGfNIxrzzKbYywqGlnh+P/bct+UujXH0ZOROllw9UZrjqmsejEx1NgeS9LE2PJepFjxjVNBlOgZ1KJ1Erc29i22kjY4HBp++/wABg4auynkBXRTw1SepHLWx2HpbUvwtLNCvYvDhsxEkx2WVuVu9sOkN3TwlWVDBxp6ZaWUGMyrUrJwhoj4stssrWCrnBo0kgD6rrlJRV2yrjCU3aKuR8t8NkbnlHIHu6oK0PGUV/bzZ1xyfiZaoeS82EV8VkdmmaPeDm9YBFjKL/t6eYlk7Ex/o/wAWfkSEMzHirHBw0ggj6LojJS0pnJKEoO0lY6KTEEAjmgihAI0HMhKbWor907zLFPU7Hsbj96M4utu1Opc08JSlptbgWNDKuJpaL3X10+OsqN1cH9pjywObKPVyMk+uQ6wuOpgprZ0lzQy3RnoqLN8V+yDiltVklZsjXtLXsIbI00NCDn7CubNlCSuraSwfI16bzWnoeoa4SbrG1SxOLQ0shc00NQfCJqF0YmpntEZHwyoQkk73Zs1x/NhWx4UfoDOcGx8pk+Ceu1UuTOkfA9LlroY8fQtNqko4+87pW6pK0nxKunG6Qxe6udaG7nSkcnFYmaJi9+HI553Tijkz/wDuBd+Dhocjhxs9KiV7CyfJ4fmP7bljlHo1x9DryJ0suHqjMMZVB6UMZAaTg0udBNZHulijeRaXgF7GuNNjjNKkZsp1q1wNOEqbcknp/R53K9apTrJRk18q1P6st3cGx+zQ/wC1H2Lt5Cn2V3FV73X7b72OYbDEzaRsbxNaOgLNQitSNUqs5a2xwsjAibuXW2EYrMryORo0lceKxPJfLHWd2DwnLPOlq8ymWud8hq9xceE/+oqec5Td5O56GlCMFaKsMpFgdERtIsTdEc3Dss8swZA8sdQkuBIDQN005Byrdh4TnO0HY04yrSp0nKqrrdvLPHfBarG4Mt7MZhNGzsFa8JAz6geBWCxVWg82utG9FNLJ+Hxcc/CSs+y/9+19S1Wa0MkYHxuDmuFWkZirGMlJXjqKSpTlTk4zVmjqsjAEAIDnPAx4o9rXDQ4AjUVDSesyjOUXeLsVO+HB5ZLXlaXQvAIBYas05Wn9KLnqYWEvoW2Ey1XoaHaS+uvvLLZYjE2hII0rpKcdgoDN8Gh8pk+B+9qpsm9I+B6bLfQx4+hY7Vt3e87pSptviyup7KG7lgbkc3KDNFqsUOJG1ugZePdVzShmQSKWrPPm5FKwunyaH5j+29cmUNhcS3yH0svt9UZbjKpPTBjIDV8Ex8if81J/xRK3yf0b4+iPL5b6dfavNl3XcUwIAQFFupIXyvJ3XHUMg6F5+vJyqNveelw0VGnFLcR0gWk64jWRQbojZ4UG6JoV6lyPs8NXDxktC/SB91vJ0q9wdDkoXet6zyuUsXy9W0dlav2S1rszJWFkjQ5rhQg5l0zhGazZK6OGlVnSkpwdmijse+5FqDSS6yzk0rlxOHjG7pCqU5YOrZ7D8D0jjDKmHzkrVY+P/H4MvrXAioyg5Qrg8w1Z2YqEAgBACAj7ovJexg953QP11IB+0UCAzfBkfKZPgfvaqbJvSPgemy30MePoyx2rbu953SUqbb4sr6eyuA3csDcjvcyHHlboacY8mb60W3DwzqiNeInm02WdW5TlBwwHyaD5j+29cOP2FxLvIXSz+31RlWMqk9MGMgNawRnyJ/zcn/FErbAdG+Pojy+W+nX2rzZeV3FMCAEBS7t2csmcNxxxm8R/7qqLFQzKjPRYOpn0l3ETIFzndEbSBYm2IWC0Mila97McMNcWtKncWdKahNSkr2FanKpTcIuzfWXGzX42V23x4zwtqNbaq2jlCk9d1/voUFTI2Ijs2f5/ZLWW6kEvm5WO4nCupdUK1Oey0zgqYWtT24tfgir+rI2SxPJzxYsjTooaHWCQubHwUqLe7Sd2Rqzp4uKX9tD/ANxPd49qMlijrnjrHyMNB9KDkWWBnnUF9NHcY5YpKni5W69PeTy6ysBACAEBG2Pxkr37laN4hkQEkgM0wYHymT4H72qmyb0j4Hp8udDHj6FltW3d7zulKm2+LK+nsrgNnLA2ombgQ0a55+8aDiH/AH0LvwcLJyODGzu1Ell2nEZ/hj9Gg+Z/tPXFjthcS8yF0s/t9UZRVVJ6cKqQa7gg9Ck+bk/4olaYDo3x/R5bLn/oX2rzZel3FKCAEAwuvc4TsyZHN2p/Q8C58RQVWP16jqwuIdGX06yk2qFzHFrhQjOCqOcXF2Z6OnOM1nRegZSLA3xG0ig3RG0ixN0Rs9QbkK66EwYWbK/EcKObjOxSOELLlZ2td2Cw9JyU81XXXbSaledYXQWONrhRzgXuG6Mc1APDSiv8HTcKKT4954rKtdVsVKUdS0dxNLqK4EAICDv1up9lsE0laO2Mtj99/gt6fotVaebBs7sm4fl8TCHVe74IeXGHiwtpwkggMywXHyqX4H72qnyb0j4HqMudDHj6FmtW3d7zulRU2nxZXU9lcDgQsDaWmzRYjGt0Aa91XNOObFIpqk8+TkdVmYFQwk3DtFtgiZZ2BzmTYzgXNbQYjhncdJC5sVTlUjaJa5KxVPD1JSqOyat4oz/ve3T3lv8AuxfyVf7nV3eJec74TteDDve3T3lv+7F/JPc6u7xHO+E7XgzRMHVxp7HZXx2hoa51oe8AOa7wSyMA1B0tK78LSlThaW8ocqYmnXqqVN3VreLLWuorDxLKG591Q2lrMoxctQrJA7MQUTT1EOLWs9KSBpdC50c4o8Zdxw2w5Vpq0IVV8yN9DE1KLvF/gqt0b2ZmVMdJG6n6t3kVZVwNSOzpXiXdDKdKWieh+BAWqyyM27HN4wQuOUJR1otKdWE9lpjCQharo6opiwXOmlNI43uroaaa8yzjSnPZVyJ4ilSV5ySLbe3eXiOElqoS2hZGMrQdwvO6eAZFZ4bJ+a86p3fsosflrPi6dDV1v9F1VoedBACAEBleGu6R8RZxm8OZ/HtWdL9YXBjZ6onqvZuht1X9EvN+hotx/Nhd55UfoDMMFh8ql+B+9qp8nbb4Hqcu9DHj6FotW3d7zulRU2nxZW09lcDpcuHGlGhvhHkzfVbMPDOqL6GOInm039Sxq1KoEAIAQAgBACA4Wmz4+7SmpYyjc2U6mYeLFZiytaVOjQsYQzdZlVqKdrEXPdd7XupQtrkBG4tEq8kzthg4Sgt53gvgiOR9WHScrdYWccTF69Brnk+otMdPmScMzXirHBw4CCt6knqOKcJQdpKx7IUmJ42Fla4ra6aCqjNW4yz5Wtc9gKTEVACAEAIAQGCYSLZs9rL9wtcG+60kDoryqoxMs6dz3uR6XJ0FH/XNsuP5sK3PBD9AZdgqPlUvwP3tVRk7bfA9Vl3oI8fQtdq27ved0lY1Np8WVlPZXAlLiQ0YXescnEF3YSFouW848XO8lHcSS6zkBACAEAIAQHmR1AToChuyJSu7DSO3itCM+ha1U3m+WHetMerac5xnsrJNu0Hky8hWMoRlrRshVnDZZD229trvNvxTodlGvOFzTwqeyzvo5ScdtX4Fdtty7XZzjNDsn3oyf0yrjnRq09K8C2o4rDV1mtrgznZb87RFkkAlA05H6x2LGGPqR2tJnUyNRqaYfK+9E9c2/eyS5HkxO/rpi8jxk10XXTyhSnoejiVeIyJiaWmPzL6a+79XLIx4cAQaggEEZiDmIXanfSioaadmelJAIAQAgIi+q6H2eyvdWhdisZ7zzijpJ5FqrzzIXOzAUOWrqPVrf4MNvs27PhnpKqqutHuMBsvib1cfzYV0fOx+gMswTnyqX5f97VUZP23wPVZe6CP3ehbbVt3e87pWNTbfFlXT2VwJexW2LFDQaUAFDkVhRrU81RvY4qtGpdysPwV0nMCAEAIAQAgEcAc6Ep21HD7GzGDhuGtNxYcmr3NnLSzbDS7UUjgMQEgVJpnrxLXWUnqN+ElCLecyHbdeaI0JrTcfn151zctOJYPCUqiuvAe2a+iI5JGlh0jK3tGpbY4uP9tBzVMl1Fpg7+DJizWuOUVje1w4CCumM4y1M4KlKdN2mrDS6NxLNaPOxNJP3gKP5wyrXUw9OptI30MdXobEnbd1dxV7Zg8aXAxSkNxhjMeK+DXLRw4NIXBPJiv8r0bn+y6pe0Ms1qpHTbQ1v4F3Y0AADIAABxBWqVjzbbbuz0hAIAQAgM6wn3QrLBADkYRK/jJxW/TG1quxs/mjH8npMh0LU51X16F5v0KfhEsexfZQRldZXPd/qeSPpRasRG2aW2SKnKOo/wD9JdyNmuP5sK2PCj9AZXgmPlcvy/72qpyftvgery90Efu9C32rbu953SsKm2+LKmnsrgN3LA3IWK0vZtXEcG5qWUakobLEqcJ7SH8F3SPONrwtz6iuqGNf9kc08Cnssk7PdGKTauFdByFdUK8J6mcdTD1Ia0OluNIIAQAgBACA5WizMkFHtDuMdB3FjKEZa0ZwqTg7xdiDt960b8sbiw6D4Te1ctTBxey7FlQyrOGiav4Mq90LgWyA4zWk0zOiJqNVCuCphq0NK8C6oY/C1lmyf4l/rDex362uE4ryJQMhDxR44MYZdawhj6sHZ6eOs21ci4aqrx+Xhq7i+XuXZFsh2QRllHFtCQQSM9CM4y6ArbDV+WhnWseYx+DeEq8m5X0XJVdBxAgBACAQlAYxaLR9tuljHayWlgA/y2uAGto+qo5T5Stf6ruue4hT92weatai++37HGGv0mD5d3XK6sbtI5/Zvop/cvI1G4/mwrI8eP0BlOCQ+Vy/L/vaqnJ+2+B6zL/QR+70LraIXYzvBdtnbh0qJwlnPQ9ZTQnHNWk4Ogf6ruaVjmS3PuNqqR3o5us7/UdzXKOTlufcZqpDeu85mzSeo7mu7FHJz3PuM1UhvXeczZZPUfzXdijk57n3Gaqw7S7xxZ57VHtRJTQWuI6Mi2wnWhqv3GqdPD1Ndu9EpZrsvzSQyDha1xGqi64YmX9ovuOOpg464TX5aJSGYPFRXlBB1FdUZKSujhlBxdmdFkYggBACAEAIBjdG5FntHnomuPrU8McThlWqpQp1NpXOmhjK9Do5NeXcdLm2COzxNjiFGsrSpqcpJNTu51lTpxpxzY6jDEV516jqT1sdLM0ggBACAh77bS+OxymNrnPe3EYGNc51XZK0AzAVK04iTVN21nbk+nGeIjntJLS7u2ozm9S5MzZ2vfDK3FkjAxo5B94EnKNCqKdOefHQ9a6meoxuJpOlJKa1PrW484a/SYPl3dcrsxu0jT7N9FP7l5Go3H82FYnkB+gMCvZvmdYJHSRhjy9mIQ4mgFQa5DwKioVZUm2kfQMbgFi4KErqzvoLH317RvMHOf2rq9+n2St+HKXal3ITvsWjeYOc/tT36fZHw5S7Uu5Hnvs2neIOdJ2p79Lsk/DlLtS7kJ32rTvEHOk7VPv0tw+G6Xbl3ITvt2neIOdJ2p79LcPhuj25dyDvt2neIOdJ2p77LcPhuj25dyE77dp9ng50nanvstxPw3R7cu5B33LT7PBzpO1T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O+5afZ4OdJ2p77LcPhuj25dyDvuWn2eDnSdqe+y3D4bo9uXcg77lp9ng50nanvstw+G6Pbl3Iq99t88l0ZGPkYxhjjLAGEkGprU1XPWrOq02i0wGAjg4uMW3d30m83H82FcnzsfoBnLc9jjUhAeO5UehAHcqPQgDuVHoQB3Kj0IA7lR6EAdyo9CAO5UehAHcqPQgDuVHoQB3Kj0IA7lR6EAdyo9CAO5UehAHcqPQgDuVHoQB3Kj0IA7lR6EAdyo9CAO5UehAHcqPQgDuVHoQB3Kj0IA7lx6EA8iiDRQID2gBACAEAIAQAgBACAEAIAQAgBACAEAIAQAgBACAEAIAQAgBACA//9k=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20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2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4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6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28" descr="data:image/png;base64,iVBORw0KGgoAAAANSUhEUgAAAMwAAADMCAMAAAAI/LzAAAAAsVBMVEX////SRiXQQyPRRCTUSSfTSCbRRSTQQyTUSSbTRyb45uPROADPMQD78O/ONw3mp5/RQBvWXkforqbdf2/ilYnQOAjtwbvruLHuxL7++vr13trTSizRQh/QPRXWVjb99/byzcTWWT7aaFDlnZD019HYYETmnIzXWTnikYHccl312tbfg3DqrqHnpJf77OjwwLXccFrdemXXVTPdb1PhhG7fi33NIADad2fdhHfkjnnbZ0uWeV2OAAAHmklEQVR4nO3d6XqiOgAGYHFhLFtjHapgokFRUdl0bDvT+7+wk2AXsYKoQY0n3+8WeR/MSkwqFREREREREZHbTDjv2te+BxYJcWf0Mmuhx2vfyJnRcbBoOX0JIAANXjGDULE73hBomgEghFUaHjG6jZ8fX+KVZiBQ3Q5nGMuNAq897CPyOKq/flWrnGIs1/8XO/0HWjiq1dovGu4wtHB0g+WKFA5EC0dtE+4wA8Xtdn4vHaSSpyHXUuEKo3T93+3YeSCFHNZkGi4xlhJ5M6ffkwGpczcO/jCWHtqkkI8NzSRPA8qyRG+aQ0xICkewGDZVUuXK0mf4w4TYH/2djXuIFvJGoyFJPGIsS+8G6/Gq14TkWyU9kDQ4xAxCex55f5oqLRxy8+ErnGEGNo4evXhlmAhKjU14xFh2FLwsh1NI66pm4ztcYSyL9qvee5vC0SRppMILxrLnpJA7Ku2PEEO9Xm/yi1FWkBRyuf6dMjHg7YlluraVxmjNejplYqrAYJlVq62kMGr9kpiaxDI1iPrde8GQgKF9PxgJ+VfDQKZJHs1avxIG9lssQzVwFV4JYzyxaVA2GWj0HrTvCu3CGKaNpi4wAiMwAiMwAiMwAiMwAvO/wsy01fs/39atrD/gCfMGqhAYxvsE61l/whOGXk+GqL6M7gRDLwnqscslRg8V/Bzp2xjyeIC5KLT66ZYwodtZT03VfLXTGMJBTpHv2u1g3NFbf/N+VPuBkSQI/cP12q1g7EUfALi5yD4M0YwGfGD0CX0t95m9GElWvUOam8C4Q0Peush+jCSZIw4wT076xrMwMjpQC9wAZgJh+qazMBJ08huc62M8Td6550yMhJZhNuXqGDTy4a4lByNvv6+4OQxsTeGPW87GpKb4bw5T/flccjESmtwwZt+bszyMjHJGBOdhZAghAPSNsaqqZrIEsGSMBHJKzWkYiExT1TStN53+Wa//+b7vui72R+uVhraWApaCWWb3A07CwGWAMdYHNBbJ1z9bA3vi0CWB5WGgg9lizG7m9UieWqBEjASy3xyehnnOw1RsTyoRg7L7m2VgKoMJqpWGgTMl63NLwVQqnlEexskcQpeEqcxAWRi5mdnbLAszn8KyMOjiGGuEzsPMXrWMvOJLYyruuMgPG7IxVnYyP7M0TOUFnIU5JWdjdPwckeAfXfNox8IDBm9WQU5jb6f6V3rVUzGZDUnZmK6aNPak9wxx+tIOPBEj97IC81/nnI8xP8czsJfWrMGJGEnOWhx34DeqDDESWKQGTqRPcyImKzLMX57GEiPDVHMWmcwx9c7FMJIRbF8aq6wxcIovh0mPAkvADPPrOaYYOC4XA5a5FsaYabmY3HkmzjAyOtA14OlrBsf5FsYVwGwbExmMMWZ+xcwYg1JvgwLGjSacHlrewLTRNPD2pWcnd2f2RkaHHgzb7swsNQ44uaO5PyD/3QxjjNxI9Zzsk4cAewN7uTOPjDHQXKeu7O88mKyfnBTEGN5BC4vxzKZzDvqpjlnFeisybIYtp5gGDA9bGIw0x0Oav487E0C4X2ynhggW+aahuMjo8/w5ADvJ7vyvNSk01WQ8VgJ1z8uzH89lXsBS3iRgo9AkIMFYgXrgmyaj7BnZS2AGw2LTs8mihq4D8h4OhHHBtY0lYQL1qOUmSyPz4ciof3gFUKmYCB63ECj0V8b+hwNVzy285rQUTLd/JIZ8rGei3TZHhsB8x0csny0BY0UIHr3ejNxJEPcBSvZISSabAGo4C1xcUgomDNTq8YvnaAbYf4nHdaiqZnP1vhx1CtXHZWKiJfh6d34khnoU28Ukrmsf7FaWjbGiuAeOWQdwA8vntzEDJdxEmfuxaULufguQ6mg2+5tA1dh0LXnGqB/T3Ek7wTvGLGf5vMAIjMAIDE8Y0O6ckd0O9ZUxVWCentfdQdu1MefsO6MJjMAIDN+Yc/Y3u7XajLQzZ2w0d2PtzF31AASGLQaNXNdVwmQyCPOOaa7G43E8m7UX7ckCcI5pSJs5DEACxbYTAiMwAnMihulujVfGgLenx5MTMOmb3ciuwGx6zTey9yyb8YzACIzAXK82u/qMJsN25m/3+fTcWDtzX90ZgREYgREYgREYgREYgRGYUjD3dMoJiH8zzAvd3kVuXm/nOcQwyVY1IL7WyUBlnNm0NdHJOya11ybfGBmmNqe8dJkBbFPHlathYKvNMgFOzz7x3M78CM89gD2YS57aWDYG0EPjm/eBGdCzpf+szG8RxxgaXaGnficHG8PmA+eYTSxLiSazfq8Owc7hwBxiPhJi32vHTp304+QH3jEbkfv8NFqPYVKUeMfQWKQo4WA9VunB8/RXWTxjPk0V1/fiz6Ik8Y35CD05/G04hQaCW1t7c4qhoWe6P3mzPiJVeI13TJJBqMyfJ3FToweKH7st+K1hPqPjYNFyeg+0KFV5xyTRcWf0snzvIYOKOMckCeeY9u96GqkcqrxjaCw9VEj/7h1ptJ2FZLDPMeYrYTRZkqJUoyWpyjsmiYL90d/YeaDHIHCPobEUt9sZLR2kGd8iXjFJaFEi/bup9lGUuMZ8xe14MSlK2l1gaKx5FOBr34SIiIiIiIjIPeU/7UZAd3Ovu4cAAAAASUVORK5CYII=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49" name="Picture 29" descr="C:\Users\user\Desktop\powerpoi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993108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31" descr="http://www.veryicon.com/icon/png/System/Scrap/Picture%20JPE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38" y="1993108"/>
            <a:ext cx="67786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3" name="Picture 33" descr="http://icons.iconarchive.com/icons/trayse101/basic-filetypes-1/256/mp4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631" y="1993108"/>
            <a:ext cx="677863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5" name="Picture 35" descr="http://upload.wikimedia.org/wikipedia/de/thumb/c/c1/Microsoft_Excel_Icon.svg/1065px-Microsoft_Excel_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772" y="1993108"/>
            <a:ext cx="705003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6" name="Picture 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147" y="3581400"/>
            <a:ext cx="2153444" cy="16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8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0941" y="2286000"/>
            <a:ext cx="6777317" cy="3810000"/>
          </a:xfrm>
        </p:spPr>
        <p:txBody>
          <a:bodyPr>
            <a:norm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Modular Object-Oriented Dynamic Learning Environment (Moodle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Open-</a:t>
            </a:r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ource platform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Increasing interest</a:t>
            </a:r>
          </a:p>
        </p:txBody>
      </p:sp>
      <p:pic>
        <p:nvPicPr>
          <p:cNvPr id="4" name="Picture 3" descr="https://buelearning.hkbu.edu.hk/theme/decaf/images/moodl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36576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4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Cloud Computing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cdn.xenlife.com.au/wp-content/uploads/nuv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25768"/>
            <a:ext cx="7057571" cy="499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52720" y="779668"/>
            <a:ext cx="4533330" cy="53340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is Cloud Computing?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0"/>
            <a:ext cx="3124200" cy="49426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n-US" sz="2800" dirty="0" smtClean="0">
                <a:solidFill>
                  <a:schemeClr val="bg1"/>
                </a:solidFill>
              </a:rPr>
              <a:t>-Learning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563" y="990600"/>
            <a:ext cx="6777317" cy="7620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Moodle +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Cloodle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6400800" cy="4800600"/>
          </a:xfrm>
          <a:prstGeom prst="rect">
            <a:avLst/>
          </a:prstGeom>
        </p:spPr>
      </p:pic>
      <p:pic>
        <p:nvPicPr>
          <p:cNvPr id="8" name="Picture 2" descr="http://www.sonicfoundry.com/sites/default/files/partner-image/logo_mood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1" y="3037872"/>
            <a:ext cx="2382717" cy="177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91" y="3293773"/>
            <a:ext cx="1351806" cy="1084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208" y="3581400"/>
            <a:ext cx="1280497" cy="10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0"/>
            <a:ext cx="3200400" cy="494264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Row-Oriented DBMS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14400"/>
            <a:ext cx="6777317" cy="685800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smtClean="0">
                <a:latin typeface="Arial" pitchFamily="34" charset="0"/>
                <a:cs typeface="Arial" pitchFamily="34" charset="0"/>
              </a:rPr>
              <a:t>History </a:t>
            </a:r>
          </a:p>
          <a:p>
            <a:pPr marL="6858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http://upload.wikimedia.org/wikipedia/en/5/58/Edgar_F_Cod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82476"/>
            <a:ext cx="2971800" cy="42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1981200"/>
            <a:ext cx="350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 algn="just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The relational model, first proposed in 1970 by Dr. Edgar Frank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700" y="5361453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Received the Turing Award in 1981.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2" name="Picture 4" descr="http://www.heidelberg-laureate-forum.org/wp-content/uploads/2013/04/tur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3276600"/>
            <a:ext cx="2819400" cy="183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82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11422</TotalTime>
  <Words>842</Words>
  <Application>Microsoft Office PowerPoint</Application>
  <PresentationFormat>On-screen Show (4:3)</PresentationFormat>
  <Paragraphs>363</Paragraphs>
  <Slides>35</Slides>
  <Notes>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Austin</vt:lpstr>
      <vt:lpstr>MonetDB Column-Oriented DBMS</vt:lpstr>
      <vt:lpstr>Flashback</vt:lpstr>
      <vt:lpstr>Summary</vt:lpstr>
      <vt:lpstr>Big Data</vt:lpstr>
      <vt:lpstr>e-Learning</vt:lpstr>
      <vt:lpstr>e-Learning</vt:lpstr>
      <vt:lpstr>Cloud Computing</vt:lpstr>
      <vt:lpstr>e-Learning</vt:lpstr>
      <vt:lpstr>Row-Oriented DBMS</vt:lpstr>
      <vt:lpstr>Row-Oriented DBMS</vt:lpstr>
      <vt:lpstr>Row-Oriented DBMS</vt:lpstr>
      <vt:lpstr>Row-Oriented DBMS</vt:lpstr>
      <vt:lpstr>Row-Oriented DBMS</vt:lpstr>
      <vt:lpstr>Row-Oriented DBMS</vt:lpstr>
      <vt:lpstr>Column-Oriented DBMS</vt:lpstr>
      <vt:lpstr>Column-Oriented DBMS</vt:lpstr>
      <vt:lpstr>Column-Oriented DBMS</vt:lpstr>
      <vt:lpstr>Column-Oriented DBMS</vt:lpstr>
      <vt:lpstr>Column or Row?</vt:lpstr>
      <vt:lpstr>PowerPoint Presentation</vt:lpstr>
      <vt:lpstr>Optimized Performance</vt:lpstr>
      <vt:lpstr>Optimized Performance</vt:lpstr>
      <vt:lpstr>Optimized Performance</vt:lpstr>
      <vt:lpstr>Optimized Performance</vt:lpstr>
      <vt:lpstr>Optimized Performance</vt:lpstr>
      <vt:lpstr>Optimized Performance</vt:lpstr>
      <vt:lpstr>Optimized Performance</vt:lpstr>
      <vt:lpstr>Environment</vt:lpstr>
      <vt:lpstr>Environment</vt:lpstr>
      <vt:lpstr>Comparison</vt:lpstr>
      <vt:lpstr>Comparison</vt:lpstr>
      <vt:lpstr>Result Discussion</vt:lpstr>
      <vt:lpstr>Future work</vt:lpstr>
      <vt:lpstr>Conclusion</vt:lpstr>
      <vt:lpstr>Glossary</vt:lpstr>
    </vt:vector>
  </TitlesOfParts>
  <Company>HELP CAT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MonetDB Column oriented DBMS</dc:title>
  <dc:creator>user</dc:creator>
  <cp:lastModifiedBy>user</cp:lastModifiedBy>
  <cp:revision>264</cp:revision>
  <dcterms:created xsi:type="dcterms:W3CDTF">2015-05-05T01:40:36Z</dcterms:created>
  <dcterms:modified xsi:type="dcterms:W3CDTF">2015-06-02T03:45:40Z</dcterms:modified>
</cp:coreProperties>
</file>