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85" r:id="rId2"/>
    <p:sldId id="322" r:id="rId3"/>
    <p:sldId id="323" r:id="rId4"/>
    <p:sldId id="324" r:id="rId5"/>
    <p:sldId id="321" r:id="rId6"/>
    <p:sldId id="338" r:id="rId7"/>
    <p:sldId id="339"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18" r:id="rId25"/>
    <p:sldId id="294" r:id="rId26"/>
    <p:sldId id="296" r:id="rId27"/>
    <p:sldId id="275" r:id="rId28"/>
    <p:sldId id="309" r:id="rId29"/>
    <p:sldId id="310" r:id="rId30"/>
    <p:sldId id="276" r:id="rId31"/>
    <p:sldId id="311" r:id="rId32"/>
    <p:sldId id="277" r:id="rId33"/>
    <p:sldId id="312" r:id="rId34"/>
    <p:sldId id="313" r:id="rId35"/>
    <p:sldId id="278" r:id="rId36"/>
    <p:sldId id="314" r:id="rId37"/>
    <p:sldId id="315" r:id="rId38"/>
    <p:sldId id="279" r:id="rId39"/>
    <p:sldId id="280" r:id="rId40"/>
    <p:sldId id="281" r:id="rId41"/>
    <p:sldId id="282" r:id="rId42"/>
    <p:sldId id="283" r:id="rId43"/>
    <p:sldId id="316" r:id="rId44"/>
    <p:sldId id="284" r:id="rId45"/>
    <p:sldId id="319" r:id="rId46"/>
    <p:sldId id="326" r:id="rId47"/>
    <p:sldId id="327" r:id="rId48"/>
    <p:sldId id="328" r:id="rId49"/>
    <p:sldId id="329" r:id="rId50"/>
    <p:sldId id="337" r:id="rId51"/>
    <p:sldId id="331" r:id="rId52"/>
    <p:sldId id="332" r:id="rId53"/>
    <p:sldId id="333" r:id="rId54"/>
    <p:sldId id="330" r:id="rId55"/>
    <p:sldId id="334" r:id="rId56"/>
    <p:sldId id="335" r:id="rId57"/>
    <p:sldId id="336" r:id="rId58"/>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94790" autoAdjust="0"/>
  </p:normalViewPr>
  <p:slideViewPr>
    <p:cSldViewPr showGuides="1">
      <p:cViewPr varScale="1">
        <p:scale>
          <a:sx n="78" d="100"/>
          <a:sy n="78" d="100"/>
        </p:scale>
        <p:origin x="100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20F98-57F0-4498-AE97-7D0E8D74E3E9}" type="doc">
      <dgm:prSet loTypeId="urn:microsoft.com/office/officeart/2005/8/layout/chevron2" loCatId="process" qsTypeId="urn:microsoft.com/office/officeart/2005/8/quickstyle/3d2" qsCatId="3D" csTypeId="urn:microsoft.com/office/officeart/2005/8/colors/accent1_3" csCatId="accent1" phldr="1"/>
      <dgm:spPr/>
      <dgm:t>
        <a:bodyPr/>
        <a:lstStyle/>
        <a:p>
          <a:endParaRPr lang="en-GB"/>
        </a:p>
      </dgm:t>
    </dgm:pt>
    <dgm:pt modelId="{DAA8F9AC-D842-48BA-97FE-B9B0AD80F45E}">
      <dgm:prSet phldrT="[Text]"/>
      <dgm:spPr>
        <a:solidFill>
          <a:schemeClr val="accent1">
            <a:lumMod val="40000"/>
            <a:lumOff val="60000"/>
            <a:alpha val="90000"/>
          </a:schemeClr>
        </a:solidFill>
      </dgm:spPr>
      <dgm:t>
        <a:bodyPr/>
        <a:lstStyle/>
        <a:p>
          <a:r>
            <a:rPr lang="en-US" dirty="0" smtClean="0">
              <a:latin typeface="+mj-lt"/>
            </a:rPr>
            <a:t>A good Distributed System is effective when there is a significant increase in number of resources and number of users.</a:t>
          </a:r>
          <a:endParaRPr lang="en-GB" dirty="0">
            <a:latin typeface="+mj-lt"/>
          </a:endParaRPr>
        </a:p>
      </dgm:t>
    </dgm:pt>
    <dgm:pt modelId="{7B601E36-7CF3-47A2-B56A-453F9F937347}" type="parTrans" cxnId="{BC5B33F6-1B6B-4B4F-BF0F-0F234AF3EDD8}">
      <dgm:prSet/>
      <dgm:spPr/>
      <dgm:t>
        <a:bodyPr/>
        <a:lstStyle/>
        <a:p>
          <a:endParaRPr lang="en-GB"/>
        </a:p>
      </dgm:t>
    </dgm:pt>
    <dgm:pt modelId="{AE0DB0FD-5676-4D42-B35A-5CD70CE658EC}" type="sibTrans" cxnId="{BC5B33F6-1B6B-4B4F-BF0F-0F234AF3EDD8}">
      <dgm:prSet/>
      <dgm:spPr/>
      <dgm:t>
        <a:bodyPr/>
        <a:lstStyle/>
        <a:p>
          <a:endParaRPr lang="en-GB"/>
        </a:p>
      </dgm:t>
    </dgm:pt>
    <dgm:pt modelId="{BD3764CD-F5D8-46A7-9084-B9E0B8C137E7}">
      <dgm:prSet/>
      <dgm:spPr>
        <a:solidFill>
          <a:schemeClr val="accent1">
            <a:lumMod val="40000"/>
            <a:lumOff val="60000"/>
            <a:alpha val="90000"/>
          </a:schemeClr>
        </a:solidFill>
      </dgm:spPr>
      <dgm:t>
        <a:bodyPr/>
        <a:lstStyle/>
        <a:p>
          <a:r>
            <a:rPr lang="en-US" b="1" dirty="0" smtClean="0">
              <a:latin typeface="+mj-lt"/>
            </a:rPr>
            <a:t>Big Data </a:t>
          </a:r>
          <a:r>
            <a:rPr lang="en-US" dirty="0" smtClean="0">
              <a:latin typeface="+mj-lt"/>
            </a:rPr>
            <a:t>is a </a:t>
          </a:r>
          <a:r>
            <a:rPr lang="en-US" i="1" dirty="0" smtClean="0">
              <a:latin typeface="+mj-lt"/>
            </a:rPr>
            <a:t>HUGE</a:t>
          </a:r>
          <a:r>
            <a:rPr lang="en-US" dirty="0" smtClean="0">
              <a:latin typeface="+mj-lt"/>
            </a:rPr>
            <a:t> increase in resources.</a:t>
          </a:r>
          <a:endParaRPr lang="en-US" dirty="0">
            <a:latin typeface="+mj-lt"/>
          </a:endParaRPr>
        </a:p>
      </dgm:t>
    </dgm:pt>
    <dgm:pt modelId="{D7F677CB-D481-447C-8144-69A1B3001797}" type="parTrans" cxnId="{4A603813-7DC4-46F1-8006-B64F55AD3A9F}">
      <dgm:prSet/>
      <dgm:spPr/>
      <dgm:t>
        <a:bodyPr/>
        <a:lstStyle/>
        <a:p>
          <a:endParaRPr lang="en-GB"/>
        </a:p>
      </dgm:t>
    </dgm:pt>
    <dgm:pt modelId="{B7A7CBE2-5AD8-485E-AFA6-87685A856BEF}" type="sibTrans" cxnId="{4A603813-7DC4-46F1-8006-B64F55AD3A9F}">
      <dgm:prSet/>
      <dgm:spPr/>
      <dgm:t>
        <a:bodyPr/>
        <a:lstStyle/>
        <a:p>
          <a:endParaRPr lang="en-GB"/>
        </a:p>
      </dgm:t>
    </dgm:pt>
    <dgm:pt modelId="{157E6C26-B3A9-4394-AB67-78664F0E0136}">
      <dgm:prSet/>
      <dgm:spPr>
        <a:solidFill>
          <a:schemeClr val="accent1">
            <a:lumMod val="40000"/>
            <a:lumOff val="60000"/>
            <a:alpha val="90000"/>
          </a:schemeClr>
        </a:solidFill>
      </dgm:spPr>
      <dgm:t>
        <a:bodyPr/>
        <a:lstStyle/>
        <a:p>
          <a:r>
            <a:rPr lang="en-US" dirty="0" smtClean="0">
              <a:latin typeface="+mj-lt"/>
            </a:rPr>
            <a:t>Adding more and/or faster processing units works well </a:t>
          </a:r>
          <a:r>
            <a:rPr lang="en-US" i="1" dirty="0" smtClean="0">
              <a:latin typeface="+mj-lt"/>
            </a:rPr>
            <a:t>ONLY </a:t>
          </a:r>
          <a:r>
            <a:rPr lang="en-US" b="0" i="0" dirty="0" smtClean="0">
              <a:latin typeface="+mj-lt"/>
            </a:rPr>
            <a:t>if the components have been designed well!</a:t>
          </a:r>
          <a:endParaRPr lang="en-US" dirty="0">
            <a:latin typeface="+mj-lt"/>
          </a:endParaRPr>
        </a:p>
      </dgm:t>
    </dgm:pt>
    <dgm:pt modelId="{FC982D4E-A2FF-4A75-9D62-EC8DEDA3BA6C}" type="parTrans" cxnId="{A1146D4D-E8F3-4207-A8D1-A7454C30F5C9}">
      <dgm:prSet/>
      <dgm:spPr/>
      <dgm:t>
        <a:bodyPr/>
        <a:lstStyle/>
        <a:p>
          <a:endParaRPr lang="en-GB"/>
        </a:p>
      </dgm:t>
    </dgm:pt>
    <dgm:pt modelId="{2CBCAF4D-7841-476E-91CC-3D85CD588B22}" type="sibTrans" cxnId="{A1146D4D-E8F3-4207-A8D1-A7454C30F5C9}">
      <dgm:prSet/>
      <dgm:spPr/>
      <dgm:t>
        <a:bodyPr/>
        <a:lstStyle/>
        <a:p>
          <a:endParaRPr lang="en-GB"/>
        </a:p>
      </dgm:t>
    </dgm:pt>
    <dgm:pt modelId="{1B8B4BA9-3143-4FC2-9937-3A74EF1E2184}">
      <dgm:prSet/>
      <dgm:spPr>
        <a:solidFill>
          <a:schemeClr val="accent1">
            <a:lumMod val="40000"/>
            <a:lumOff val="60000"/>
            <a:alpha val="90000"/>
          </a:schemeClr>
        </a:solidFill>
      </dgm:spPr>
      <dgm:t>
        <a:bodyPr/>
        <a:lstStyle/>
        <a:p>
          <a:r>
            <a:rPr lang="en-US" dirty="0" smtClean="0">
              <a:latin typeface="+mj-lt"/>
            </a:rPr>
            <a:t>Components should </a:t>
          </a:r>
          <a:r>
            <a:rPr lang="en-US" i="1" dirty="0" smtClean="0">
              <a:latin typeface="+mj-lt"/>
            </a:rPr>
            <a:t>NOT</a:t>
          </a:r>
          <a:r>
            <a:rPr lang="en-US" dirty="0" smtClean="0">
              <a:latin typeface="+mj-lt"/>
            </a:rPr>
            <a:t> need to be changed when scale of a system increases.</a:t>
          </a:r>
          <a:endParaRPr lang="en-US" dirty="0">
            <a:latin typeface="+mj-lt"/>
          </a:endParaRPr>
        </a:p>
      </dgm:t>
    </dgm:pt>
    <dgm:pt modelId="{F018C8D8-A63A-47BD-957D-98FC129426CA}" type="parTrans" cxnId="{DDC48E16-3AA2-4C48-AF7E-2D62127CB8A7}">
      <dgm:prSet/>
      <dgm:spPr/>
      <dgm:t>
        <a:bodyPr/>
        <a:lstStyle/>
        <a:p>
          <a:endParaRPr lang="en-GB"/>
        </a:p>
      </dgm:t>
    </dgm:pt>
    <dgm:pt modelId="{92B612C7-50B7-4DC8-B05B-13828DB6FA5E}" type="sibTrans" cxnId="{DDC48E16-3AA2-4C48-AF7E-2D62127CB8A7}">
      <dgm:prSet/>
      <dgm:spPr/>
      <dgm:t>
        <a:bodyPr/>
        <a:lstStyle/>
        <a:p>
          <a:endParaRPr lang="en-GB"/>
        </a:p>
      </dgm:t>
    </dgm:pt>
    <dgm:pt modelId="{89B214B1-11A5-4618-A0E6-DFA1E2AFE63D}">
      <dgm:prSet phldrT="[Text]"/>
      <dgm:spPr/>
      <dgm:t>
        <a:bodyPr/>
        <a:lstStyle/>
        <a:p>
          <a:endParaRPr lang="en-GB" dirty="0"/>
        </a:p>
      </dgm:t>
    </dgm:pt>
    <dgm:pt modelId="{3D1A5183-E634-497A-A6E9-6914222E9278}" type="parTrans" cxnId="{E6DFDC0F-5EB5-4C86-823D-40D892C3F74A}">
      <dgm:prSet/>
      <dgm:spPr/>
      <dgm:t>
        <a:bodyPr/>
        <a:lstStyle/>
        <a:p>
          <a:endParaRPr lang="en-GB"/>
        </a:p>
      </dgm:t>
    </dgm:pt>
    <dgm:pt modelId="{477BFABA-A910-40F7-AD24-EFE1452A049E}" type="sibTrans" cxnId="{E6DFDC0F-5EB5-4C86-823D-40D892C3F74A}">
      <dgm:prSet/>
      <dgm:spPr/>
      <dgm:t>
        <a:bodyPr/>
        <a:lstStyle/>
        <a:p>
          <a:endParaRPr lang="en-GB"/>
        </a:p>
      </dgm:t>
    </dgm:pt>
    <dgm:pt modelId="{59DB188B-8AAC-4024-9C9E-32399315E275}">
      <dgm:prSet/>
      <dgm:spPr/>
      <dgm:t>
        <a:bodyPr/>
        <a:lstStyle/>
        <a:p>
          <a:endParaRPr lang="en-US" dirty="0"/>
        </a:p>
      </dgm:t>
    </dgm:pt>
    <dgm:pt modelId="{FB75A546-3911-4B22-955C-DFDE88F0B403}" type="parTrans" cxnId="{C4E5EE28-406B-4396-AFF9-0B1EF0189DA2}">
      <dgm:prSet/>
      <dgm:spPr/>
      <dgm:t>
        <a:bodyPr/>
        <a:lstStyle/>
        <a:p>
          <a:endParaRPr lang="en-GB"/>
        </a:p>
      </dgm:t>
    </dgm:pt>
    <dgm:pt modelId="{BF9BC723-82F5-430E-90D6-B337FF072F69}" type="sibTrans" cxnId="{C4E5EE28-406B-4396-AFF9-0B1EF0189DA2}">
      <dgm:prSet/>
      <dgm:spPr/>
      <dgm:t>
        <a:bodyPr/>
        <a:lstStyle/>
        <a:p>
          <a:endParaRPr lang="en-GB"/>
        </a:p>
      </dgm:t>
    </dgm:pt>
    <dgm:pt modelId="{56EF14A4-A05F-48F1-B25E-FEAFD9441425}">
      <dgm:prSet/>
      <dgm:spPr/>
      <dgm:t>
        <a:bodyPr/>
        <a:lstStyle/>
        <a:p>
          <a:endParaRPr lang="en-US" dirty="0"/>
        </a:p>
      </dgm:t>
    </dgm:pt>
    <dgm:pt modelId="{3C17F010-97C6-49A0-A010-3C48C0323D36}" type="parTrans" cxnId="{2CC14E93-B290-4404-A3AC-98D9ECC1147F}">
      <dgm:prSet/>
      <dgm:spPr/>
      <dgm:t>
        <a:bodyPr/>
        <a:lstStyle/>
        <a:p>
          <a:endParaRPr lang="en-GB"/>
        </a:p>
      </dgm:t>
    </dgm:pt>
    <dgm:pt modelId="{2B7AF7C8-5B29-4020-9013-403902F7BC75}" type="sibTrans" cxnId="{2CC14E93-B290-4404-A3AC-98D9ECC1147F}">
      <dgm:prSet/>
      <dgm:spPr/>
      <dgm:t>
        <a:bodyPr/>
        <a:lstStyle/>
        <a:p>
          <a:endParaRPr lang="en-GB"/>
        </a:p>
      </dgm:t>
    </dgm:pt>
    <dgm:pt modelId="{6AF642CD-05AF-476F-BCB5-1D6D828FFF3C}">
      <dgm:prSet/>
      <dgm:spPr/>
      <dgm:t>
        <a:bodyPr/>
        <a:lstStyle/>
        <a:p>
          <a:endParaRPr lang="en-US" dirty="0"/>
        </a:p>
      </dgm:t>
    </dgm:pt>
    <dgm:pt modelId="{553CCC7F-7E40-4DE9-BEEF-577A9A1AD2F0}" type="parTrans" cxnId="{956C5F62-3A15-4155-B1C7-BF74E77C6E2A}">
      <dgm:prSet/>
      <dgm:spPr/>
      <dgm:t>
        <a:bodyPr/>
        <a:lstStyle/>
        <a:p>
          <a:endParaRPr lang="en-GB"/>
        </a:p>
      </dgm:t>
    </dgm:pt>
    <dgm:pt modelId="{9A016085-C18C-40D5-B5BE-EFF1505B4930}" type="sibTrans" cxnId="{956C5F62-3A15-4155-B1C7-BF74E77C6E2A}">
      <dgm:prSet/>
      <dgm:spPr/>
      <dgm:t>
        <a:bodyPr/>
        <a:lstStyle/>
        <a:p>
          <a:endParaRPr lang="en-GB"/>
        </a:p>
      </dgm:t>
    </dgm:pt>
    <dgm:pt modelId="{61E27340-21ED-4EFE-B0BA-B97C83F2AAE5}" type="pres">
      <dgm:prSet presAssocID="{3D220F98-57F0-4498-AE97-7D0E8D74E3E9}" presName="linearFlow" presStyleCnt="0">
        <dgm:presLayoutVars>
          <dgm:dir/>
          <dgm:animLvl val="lvl"/>
          <dgm:resizeHandles val="exact"/>
        </dgm:presLayoutVars>
      </dgm:prSet>
      <dgm:spPr/>
      <dgm:t>
        <a:bodyPr/>
        <a:lstStyle/>
        <a:p>
          <a:endParaRPr lang="en-GB"/>
        </a:p>
      </dgm:t>
    </dgm:pt>
    <dgm:pt modelId="{6D731BA5-3F7D-48E5-AAAC-522BDD88A13C}" type="pres">
      <dgm:prSet presAssocID="{89B214B1-11A5-4618-A0E6-DFA1E2AFE63D}" presName="composite" presStyleCnt="0"/>
      <dgm:spPr/>
      <dgm:t>
        <a:bodyPr/>
        <a:lstStyle/>
        <a:p>
          <a:endParaRPr lang="en-GB"/>
        </a:p>
      </dgm:t>
    </dgm:pt>
    <dgm:pt modelId="{EDFD2A5D-E190-4247-B52C-24BFC3CCE4CD}" type="pres">
      <dgm:prSet presAssocID="{89B214B1-11A5-4618-A0E6-DFA1E2AFE63D}" presName="parentText" presStyleLbl="alignNode1" presStyleIdx="0" presStyleCnt="4">
        <dgm:presLayoutVars>
          <dgm:chMax val="1"/>
          <dgm:bulletEnabled val="1"/>
        </dgm:presLayoutVars>
      </dgm:prSet>
      <dgm:spPr/>
      <dgm:t>
        <a:bodyPr/>
        <a:lstStyle/>
        <a:p>
          <a:endParaRPr lang="en-GB"/>
        </a:p>
      </dgm:t>
    </dgm:pt>
    <dgm:pt modelId="{89C006CA-863A-4E09-9A33-F330D9FA2A3B}" type="pres">
      <dgm:prSet presAssocID="{89B214B1-11A5-4618-A0E6-DFA1E2AFE63D}" presName="descendantText" presStyleLbl="alignAcc1" presStyleIdx="0" presStyleCnt="4">
        <dgm:presLayoutVars>
          <dgm:bulletEnabled val="1"/>
        </dgm:presLayoutVars>
      </dgm:prSet>
      <dgm:spPr/>
      <dgm:t>
        <a:bodyPr/>
        <a:lstStyle/>
        <a:p>
          <a:endParaRPr lang="en-GB"/>
        </a:p>
      </dgm:t>
    </dgm:pt>
    <dgm:pt modelId="{E99D480A-4301-49E3-A69E-2C14BA4EA18B}" type="pres">
      <dgm:prSet presAssocID="{477BFABA-A910-40F7-AD24-EFE1452A049E}" presName="sp" presStyleCnt="0"/>
      <dgm:spPr/>
      <dgm:t>
        <a:bodyPr/>
        <a:lstStyle/>
        <a:p>
          <a:endParaRPr lang="en-GB"/>
        </a:p>
      </dgm:t>
    </dgm:pt>
    <dgm:pt modelId="{9D45EAC4-45C7-41EF-8068-75CF46D56220}" type="pres">
      <dgm:prSet presAssocID="{59DB188B-8AAC-4024-9C9E-32399315E275}" presName="composite" presStyleCnt="0"/>
      <dgm:spPr/>
      <dgm:t>
        <a:bodyPr/>
        <a:lstStyle/>
        <a:p>
          <a:endParaRPr lang="en-GB"/>
        </a:p>
      </dgm:t>
    </dgm:pt>
    <dgm:pt modelId="{384C761A-B580-4396-A505-A6717A276053}" type="pres">
      <dgm:prSet presAssocID="{59DB188B-8AAC-4024-9C9E-32399315E275}" presName="parentText" presStyleLbl="alignNode1" presStyleIdx="1" presStyleCnt="4">
        <dgm:presLayoutVars>
          <dgm:chMax val="1"/>
          <dgm:bulletEnabled val="1"/>
        </dgm:presLayoutVars>
      </dgm:prSet>
      <dgm:spPr/>
      <dgm:t>
        <a:bodyPr/>
        <a:lstStyle/>
        <a:p>
          <a:endParaRPr lang="en-GB"/>
        </a:p>
      </dgm:t>
    </dgm:pt>
    <dgm:pt modelId="{4AE497A1-9B30-4230-BADE-68008E8EEAA5}" type="pres">
      <dgm:prSet presAssocID="{59DB188B-8AAC-4024-9C9E-32399315E275}" presName="descendantText" presStyleLbl="alignAcc1" presStyleIdx="1" presStyleCnt="4">
        <dgm:presLayoutVars>
          <dgm:bulletEnabled val="1"/>
        </dgm:presLayoutVars>
      </dgm:prSet>
      <dgm:spPr/>
      <dgm:t>
        <a:bodyPr/>
        <a:lstStyle/>
        <a:p>
          <a:endParaRPr lang="en-GB"/>
        </a:p>
      </dgm:t>
    </dgm:pt>
    <dgm:pt modelId="{AFE8C4DC-484C-44E2-B9BC-064E1E0E6E57}" type="pres">
      <dgm:prSet presAssocID="{BF9BC723-82F5-430E-90D6-B337FF072F69}" presName="sp" presStyleCnt="0"/>
      <dgm:spPr/>
      <dgm:t>
        <a:bodyPr/>
        <a:lstStyle/>
        <a:p>
          <a:endParaRPr lang="en-GB"/>
        </a:p>
      </dgm:t>
    </dgm:pt>
    <dgm:pt modelId="{AB7A900C-312F-4597-AC0C-A933273E94CF}" type="pres">
      <dgm:prSet presAssocID="{56EF14A4-A05F-48F1-B25E-FEAFD9441425}" presName="composite" presStyleCnt="0"/>
      <dgm:spPr/>
      <dgm:t>
        <a:bodyPr/>
        <a:lstStyle/>
        <a:p>
          <a:endParaRPr lang="en-GB"/>
        </a:p>
      </dgm:t>
    </dgm:pt>
    <dgm:pt modelId="{949D0AF3-DC0C-4E22-B2DB-010DA9E1CA16}" type="pres">
      <dgm:prSet presAssocID="{56EF14A4-A05F-48F1-B25E-FEAFD9441425}" presName="parentText" presStyleLbl="alignNode1" presStyleIdx="2" presStyleCnt="4">
        <dgm:presLayoutVars>
          <dgm:chMax val="1"/>
          <dgm:bulletEnabled val="1"/>
        </dgm:presLayoutVars>
      </dgm:prSet>
      <dgm:spPr/>
      <dgm:t>
        <a:bodyPr/>
        <a:lstStyle/>
        <a:p>
          <a:endParaRPr lang="en-GB"/>
        </a:p>
      </dgm:t>
    </dgm:pt>
    <dgm:pt modelId="{30AFA8A7-DB17-4FD8-A926-9C2780484430}" type="pres">
      <dgm:prSet presAssocID="{56EF14A4-A05F-48F1-B25E-FEAFD9441425}" presName="descendantText" presStyleLbl="alignAcc1" presStyleIdx="2" presStyleCnt="4">
        <dgm:presLayoutVars>
          <dgm:bulletEnabled val="1"/>
        </dgm:presLayoutVars>
      </dgm:prSet>
      <dgm:spPr/>
      <dgm:t>
        <a:bodyPr/>
        <a:lstStyle/>
        <a:p>
          <a:endParaRPr lang="en-GB"/>
        </a:p>
      </dgm:t>
    </dgm:pt>
    <dgm:pt modelId="{21C3D7CF-15BE-492E-B0D6-3BF63BCDA4CD}" type="pres">
      <dgm:prSet presAssocID="{2B7AF7C8-5B29-4020-9013-403902F7BC75}" presName="sp" presStyleCnt="0"/>
      <dgm:spPr/>
      <dgm:t>
        <a:bodyPr/>
        <a:lstStyle/>
        <a:p>
          <a:endParaRPr lang="en-GB"/>
        </a:p>
      </dgm:t>
    </dgm:pt>
    <dgm:pt modelId="{D8CFF218-D04A-40C2-A6A9-6B18554FF10F}" type="pres">
      <dgm:prSet presAssocID="{6AF642CD-05AF-476F-BCB5-1D6D828FFF3C}" presName="composite" presStyleCnt="0"/>
      <dgm:spPr/>
      <dgm:t>
        <a:bodyPr/>
        <a:lstStyle/>
        <a:p>
          <a:endParaRPr lang="en-GB"/>
        </a:p>
      </dgm:t>
    </dgm:pt>
    <dgm:pt modelId="{58ECDD3E-07EE-4C58-B5A2-A946E4C9CFA0}" type="pres">
      <dgm:prSet presAssocID="{6AF642CD-05AF-476F-BCB5-1D6D828FFF3C}" presName="parentText" presStyleLbl="alignNode1" presStyleIdx="3" presStyleCnt="4">
        <dgm:presLayoutVars>
          <dgm:chMax val="1"/>
          <dgm:bulletEnabled val="1"/>
        </dgm:presLayoutVars>
      </dgm:prSet>
      <dgm:spPr/>
      <dgm:t>
        <a:bodyPr/>
        <a:lstStyle/>
        <a:p>
          <a:endParaRPr lang="en-GB"/>
        </a:p>
      </dgm:t>
    </dgm:pt>
    <dgm:pt modelId="{CFE24D02-61D9-4977-A264-CFBD82C05B6F}" type="pres">
      <dgm:prSet presAssocID="{6AF642CD-05AF-476F-BCB5-1D6D828FFF3C}" presName="descendantText" presStyleLbl="alignAcc1" presStyleIdx="3" presStyleCnt="4">
        <dgm:presLayoutVars>
          <dgm:bulletEnabled val="1"/>
        </dgm:presLayoutVars>
      </dgm:prSet>
      <dgm:spPr/>
      <dgm:t>
        <a:bodyPr/>
        <a:lstStyle/>
        <a:p>
          <a:endParaRPr lang="en-GB"/>
        </a:p>
      </dgm:t>
    </dgm:pt>
  </dgm:ptLst>
  <dgm:cxnLst>
    <dgm:cxn modelId="{4A603813-7DC4-46F1-8006-B64F55AD3A9F}" srcId="{59DB188B-8AAC-4024-9C9E-32399315E275}" destId="{BD3764CD-F5D8-46A7-9084-B9E0B8C137E7}" srcOrd="0" destOrd="0" parTransId="{D7F677CB-D481-447C-8144-69A1B3001797}" sibTransId="{B7A7CBE2-5AD8-485E-AFA6-87685A856BEF}"/>
    <dgm:cxn modelId="{DDC48E16-3AA2-4C48-AF7E-2D62127CB8A7}" srcId="{6AF642CD-05AF-476F-BCB5-1D6D828FFF3C}" destId="{1B8B4BA9-3143-4FC2-9937-3A74EF1E2184}" srcOrd="0" destOrd="0" parTransId="{F018C8D8-A63A-47BD-957D-98FC129426CA}" sibTransId="{92B612C7-50B7-4DC8-B05B-13828DB6FA5E}"/>
    <dgm:cxn modelId="{B1C0FED4-0654-46AD-A9E8-6A5127BBA7D1}" type="presOf" srcId="{56EF14A4-A05F-48F1-B25E-FEAFD9441425}" destId="{949D0AF3-DC0C-4E22-B2DB-010DA9E1CA16}" srcOrd="0" destOrd="0" presId="urn:microsoft.com/office/officeart/2005/8/layout/chevron2"/>
    <dgm:cxn modelId="{E6DFDC0F-5EB5-4C86-823D-40D892C3F74A}" srcId="{3D220F98-57F0-4498-AE97-7D0E8D74E3E9}" destId="{89B214B1-11A5-4618-A0E6-DFA1E2AFE63D}" srcOrd="0" destOrd="0" parTransId="{3D1A5183-E634-497A-A6E9-6914222E9278}" sibTransId="{477BFABA-A910-40F7-AD24-EFE1452A049E}"/>
    <dgm:cxn modelId="{AB186C75-DEE6-416D-A210-6684368A7E49}" type="presOf" srcId="{1B8B4BA9-3143-4FC2-9937-3A74EF1E2184}" destId="{CFE24D02-61D9-4977-A264-CFBD82C05B6F}" srcOrd="0" destOrd="0" presId="urn:microsoft.com/office/officeart/2005/8/layout/chevron2"/>
    <dgm:cxn modelId="{0804A277-311C-4F61-AB8B-460D58352807}" type="presOf" srcId="{6AF642CD-05AF-476F-BCB5-1D6D828FFF3C}" destId="{58ECDD3E-07EE-4C58-B5A2-A946E4C9CFA0}" srcOrd="0" destOrd="0" presId="urn:microsoft.com/office/officeart/2005/8/layout/chevron2"/>
    <dgm:cxn modelId="{A0AD0B91-EE2B-48C6-AD77-AE80DB4D48BC}" type="presOf" srcId="{89B214B1-11A5-4618-A0E6-DFA1E2AFE63D}" destId="{EDFD2A5D-E190-4247-B52C-24BFC3CCE4CD}" srcOrd="0" destOrd="0" presId="urn:microsoft.com/office/officeart/2005/8/layout/chevron2"/>
    <dgm:cxn modelId="{956C5F62-3A15-4155-B1C7-BF74E77C6E2A}" srcId="{3D220F98-57F0-4498-AE97-7D0E8D74E3E9}" destId="{6AF642CD-05AF-476F-BCB5-1D6D828FFF3C}" srcOrd="3" destOrd="0" parTransId="{553CCC7F-7E40-4DE9-BEEF-577A9A1AD2F0}" sibTransId="{9A016085-C18C-40D5-B5BE-EFF1505B4930}"/>
    <dgm:cxn modelId="{D85BAFAF-AE4D-42A5-A5AB-5499C0901114}" type="presOf" srcId="{157E6C26-B3A9-4394-AB67-78664F0E0136}" destId="{30AFA8A7-DB17-4FD8-A926-9C2780484430}" srcOrd="0" destOrd="0" presId="urn:microsoft.com/office/officeart/2005/8/layout/chevron2"/>
    <dgm:cxn modelId="{55EA6427-25EF-4C0F-A36C-EF14EA718B83}" type="presOf" srcId="{59DB188B-8AAC-4024-9C9E-32399315E275}" destId="{384C761A-B580-4396-A505-A6717A276053}" srcOrd="0" destOrd="0" presId="urn:microsoft.com/office/officeart/2005/8/layout/chevron2"/>
    <dgm:cxn modelId="{385E5D8C-EA6F-438F-B901-AEBAE9D08FE8}" type="presOf" srcId="{DAA8F9AC-D842-48BA-97FE-B9B0AD80F45E}" destId="{89C006CA-863A-4E09-9A33-F330D9FA2A3B}" srcOrd="0" destOrd="0" presId="urn:microsoft.com/office/officeart/2005/8/layout/chevron2"/>
    <dgm:cxn modelId="{00755EFB-5B69-4D5B-8B21-6FD6C5FBA1A0}" type="presOf" srcId="{BD3764CD-F5D8-46A7-9084-B9E0B8C137E7}" destId="{4AE497A1-9B30-4230-BADE-68008E8EEAA5}" srcOrd="0" destOrd="0" presId="urn:microsoft.com/office/officeart/2005/8/layout/chevron2"/>
    <dgm:cxn modelId="{E61270F7-909A-412D-A239-2F0F0D2AC440}" type="presOf" srcId="{3D220F98-57F0-4498-AE97-7D0E8D74E3E9}" destId="{61E27340-21ED-4EFE-B0BA-B97C83F2AAE5}" srcOrd="0" destOrd="0" presId="urn:microsoft.com/office/officeart/2005/8/layout/chevron2"/>
    <dgm:cxn modelId="{2CC14E93-B290-4404-A3AC-98D9ECC1147F}" srcId="{3D220F98-57F0-4498-AE97-7D0E8D74E3E9}" destId="{56EF14A4-A05F-48F1-B25E-FEAFD9441425}" srcOrd="2" destOrd="0" parTransId="{3C17F010-97C6-49A0-A010-3C48C0323D36}" sibTransId="{2B7AF7C8-5B29-4020-9013-403902F7BC75}"/>
    <dgm:cxn modelId="{A1146D4D-E8F3-4207-A8D1-A7454C30F5C9}" srcId="{56EF14A4-A05F-48F1-B25E-FEAFD9441425}" destId="{157E6C26-B3A9-4394-AB67-78664F0E0136}" srcOrd="0" destOrd="0" parTransId="{FC982D4E-A2FF-4A75-9D62-EC8DEDA3BA6C}" sibTransId="{2CBCAF4D-7841-476E-91CC-3D85CD588B22}"/>
    <dgm:cxn modelId="{C4E5EE28-406B-4396-AFF9-0B1EF0189DA2}" srcId="{3D220F98-57F0-4498-AE97-7D0E8D74E3E9}" destId="{59DB188B-8AAC-4024-9C9E-32399315E275}" srcOrd="1" destOrd="0" parTransId="{FB75A546-3911-4B22-955C-DFDE88F0B403}" sibTransId="{BF9BC723-82F5-430E-90D6-B337FF072F69}"/>
    <dgm:cxn modelId="{BC5B33F6-1B6B-4B4F-BF0F-0F234AF3EDD8}" srcId="{89B214B1-11A5-4618-A0E6-DFA1E2AFE63D}" destId="{DAA8F9AC-D842-48BA-97FE-B9B0AD80F45E}" srcOrd="0" destOrd="0" parTransId="{7B601E36-7CF3-47A2-B56A-453F9F937347}" sibTransId="{AE0DB0FD-5676-4D42-B35A-5CD70CE658EC}"/>
    <dgm:cxn modelId="{335D2786-03D9-4AEF-BC3E-E0E013367B9F}" type="presParOf" srcId="{61E27340-21ED-4EFE-B0BA-B97C83F2AAE5}" destId="{6D731BA5-3F7D-48E5-AAAC-522BDD88A13C}" srcOrd="0" destOrd="0" presId="urn:microsoft.com/office/officeart/2005/8/layout/chevron2"/>
    <dgm:cxn modelId="{B718E86B-739B-42D7-B9BD-29DCAAA9C234}" type="presParOf" srcId="{6D731BA5-3F7D-48E5-AAAC-522BDD88A13C}" destId="{EDFD2A5D-E190-4247-B52C-24BFC3CCE4CD}" srcOrd="0" destOrd="0" presId="urn:microsoft.com/office/officeart/2005/8/layout/chevron2"/>
    <dgm:cxn modelId="{5588C07A-87FA-48E8-A14C-4B2B325A3804}" type="presParOf" srcId="{6D731BA5-3F7D-48E5-AAAC-522BDD88A13C}" destId="{89C006CA-863A-4E09-9A33-F330D9FA2A3B}" srcOrd="1" destOrd="0" presId="urn:microsoft.com/office/officeart/2005/8/layout/chevron2"/>
    <dgm:cxn modelId="{6AEE9935-64CF-4CCD-A23C-D03C0978E2D4}" type="presParOf" srcId="{61E27340-21ED-4EFE-B0BA-B97C83F2AAE5}" destId="{E99D480A-4301-49E3-A69E-2C14BA4EA18B}" srcOrd="1" destOrd="0" presId="urn:microsoft.com/office/officeart/2005/8/layout/chevron2"/>
    <dgm:cxn modelId="{0F98F7B6-0D1C-4920-B94F-7A7DC7E20AF2}" type="presParOf" srcId="{61E27340-21ED-4EFE-B0BA-B97C83F2AAE5}" destId="{9D45EAC4-45C7-41EF-8068-75CF46D56220}" srcOrd="2" destOrd="0" presId="urn:microsoft.com/office/officeart/2005/8/layout/chevron2"/>
    <dgm:cxn modelId="{40E07C68-4DB6-4C4C-AB61-4E65461C5D66}" type="presParOf" srcId="{9D45EAC4-45C7-41EF-8068-75CF46D56220}" destId="{384C761A-B580-4396-A505-A6717A276053}" srcOrd="0" destOrd="0" presId="urn:microsoft.com/office/officeart/2005/8/layout/chevron2"/>
    <dgm:cxn modelId="{920585BD-00CB-4F1D-A772-63FFA75B49CC}" type="presParOf" srcId="{9D45EAC4-45C7-41EF-8068-75CF46D56220}" destId="{4AE497A1-9B30-4230-BADE-68008E8EEAA5}" srcOrd="1" destOrd="0" presId="urn:microsoft.com/office/officeart/2005/8/layout/chevron2"/>
    <dgm:cxn modelId="{F010596F-DC6E-4DEA-B663-93070F1B0D6C}" type="presParOf" srcId="{61E27340-21ED-4EFE-B0BA-B97C83F2AAE5}" destId="{AFE8C4DC-484C-44E2-B9BC-064E1E0E6E57}" srcOrd="3" destOrd="0" presId="urn:microsoft.com/office/officeart/2005/8/layout/chevron2"/>
    <dgm:cxn modelId="{FC389EBD-307A-4024-A927-0428E6EE6F8C}" type="presParOf" srcId="{61E27340-21ED-4EFE-B0BA-B97C83F2AAE5}" destId="{AB7A900C-312F-4597-AC0C-A933273E94CF}" srcOrd="4" destOrd="0" presId="urn:microsoft.com/office/officeart/2005/8/layout/chevron2"/>
    <dgm:cxn modelId="{53EBAC38-6FB7-46C8-BFFB-E56EE0EAF22A}" type="presParOf" srcId="{AB7A900C-312F-4597-AC0C-A933273E94CF}" destId="{949D0AF3-DC0C-4E22-B2DB-010DA9E1CA16}" srcOrd="0" destOrd="0" presId="urn:microsoft.com/office/officeart/2005/8/layout/chevron2"/>
    <dgm:cxn modelId="{6F3A81B6-B916-4584-866A-426ED70E74CC}" type="presParOf" srcId="{AB7A900C-312F-4597-AC0C-A933273E94CF}" destId="{30AFA8A7-DB17-4FD8-A926-9C2780484430}" srcOrd="1" destOrd="0" presId="urn:microsoft.com/office/officeart/2005/8/layout/chevron2"/>
    <dgm:cxn modelId="{B24FEC42-D7E1-4C7D-817D-44B346AE9D84}" type="presParOf" srcId="{61E27340-21ED-4EFE-B0BA-B97C83F2AAE5}" destId="{21C3D7CF-15BE-492E-B0D6-3BF63BCDA4CD}" srcOrd="5" destOrd="0" presId="urn:microsoft.com/office/officeart/2005/8/layout/chevron2"/>
    <dgm:cxn modelId="{22781F69-068F-4695-81C8-D1A98C77DF82}" type="presParOf" srcId="{61E27340-21ED-4EFE-B0BA-B97C83F2AAE5}" destId="{D8CFF218-D04A-40C2-A6A9-6B18554FF10F}" srcOrd="6" destOrd="0" presId="urn:microsoft.com/office/officeart/2005/8/layout/chevron2"/>
    <dgm:cxn modelId="{EBB76B9E-F94D-4919-BF9B-29EA66800BB0}" type="presParOf" srcId="{D8CFF218-D04A-40C2-A6A9-6B18554FF10F}" destId="{58ECDD3E-07EE-4C58-B5A2-A946E4C9CFA0}" srcOrd="0" destOrd="0" presId="urn:microsoft.com/office/officeart/2005/8/layout/chevron2"/>
    <dgm:cxn modelId="{11E8C712-5FB9-41DA-B50E-42AF32794656}" type="presParOf" srcId="{D8CFF218-D04A-40C2-A6A9-6B18554FF10F}" destId="{CFE24D02-61D9-4977-A264-CFBD82C05B6F}" srcOrd="1" destOrd="0" presId="urn:microsoft.com/office/officeart/2005/8/layout/chevron2"/>
  </dgm:cxnLst>
  <dgm:bg>
    <a:solidFill>
      <a:schemeClr val="accent1">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D2A5D-E190-4247-B52C-24BFC3CCE4CD}">
      <dsp:nvSpPr>
        <dsp:cNvPr id="0" name=""/>
        <dsp:cNvSpPr/>
      </dsp:nvSpPr>
      <dsp:spPr>
        <a:xfrm rot="5400000">
          <a:off x="-198953" y="203176"/>
          <a:ext cx="1326356" cy="928449"/>
        </a:xfrm>
        <a:prstGeom prst="chevron">
          <a:avLst/>
        </a:prstGeom>
        <a:gradFill rotWithShape="0">
          <a:gsLst>
            <a:gs pos="0">
              <a:schemeClr val="accent1">
                <a:shade val="80000"/>
                <a:hueOff val="0"/>
                <a:satOff val="0"/>
                <a:lumOff val="0"/>
                <a:alphaOff val="0"/>
                <a:tint val="98000"/>
                <a:shade val="25000"/>
                <a:satMod val="250000"/>
              </a:schemeClr>
            </a:gs>
            <a:gs pos="68000">
              <a:schemeClr val="accent1">
                <a:shade val="80000"/>
                <a:hueOff val="0"/>
                <a:satOff val="0"/>
                <a:lumOff val="0"/>
                <a:alphaOff val="0"/>
                <a:tint val="86000"/>
                <a:satMod val="115000"/>
              </a:schemeClr>
            </a:gs>
            <a:gs pos="100000">
              <a:schemeClr val="accent1">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endParaRPr lang="en-GB" sz="2600" kern="1200" dirty="0"/>
        </a:p>
      </dsp:txBody>
      <dsp:txXfrm rot="-5400000">
        <a:off x="1" y="468448"/>
        <a:ext cx="928449" cy="397907"/>
      </dsp:txXfrm>
    </dsp:sp>
    <dsp:sp modelId="{89C006CA-863A-4E09-9A33-F330D9FA2A3B}">
      <dsp:nvSpPr>
        <dsp:cNvPr id="0" name=""/>
        <dsp:cNvSpPr/>
      </dsp:nvSpPr>
      <dsp:spPr>
        <a:xfrm rot="5400000">
          <a:off x="4338458" y="-3405786"/>
          <a:ext cx="862131" cy="7682150"/>
        </a:xfrm>
        <a:prstGeom prst="round2SameRect">
          <a:avLst/>
        </a:prstGeom>
        <a:solidFill>
          <a:schemeClr val="accent1">
            <a:lumMod val="40000"/>
            <a:lumOff val="60000"/>
            <a:alpha val="90000"/>
          </a:schemeClr>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alpha val="48000"/>
              <a:satMod val="105000"/>
            </a:scheme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latin typeface="+mj-lt"/>
            </a:rPr>
            <a:t>A good Distributed System is effective when there is a significant increase in number of resources and number of users.</a:t>
          </a:r>
          <a:endParaRPr lang="en-GB" sz="2100" kern="1200" dirty="0">
            <a:latin typeface="+mj-lt"/>
          </a:endParaRPr>
        </a:p>
      </dsp:txBody>
      <dsp:txXfrm rot="-5400000">
        <a:off x="928449" y="46309"/>
        <a:ext cx="7640064" cy="777959"/>
      </dsp:txXfrm>
    </dsp:sp>
    <dsp:sp modelId="{384C761A-B580-4396-A505-A6717A276053}">
      <dsp:nvSpPr>
        <dsp:cNvPr id="0" name=""/>
        <dsp:cNvSpPr/>
      </dsp:nvSpPr>
      <dsp:spPr>
        <a:xfrm rot="5400000">
          <a:off x="-198953" y="1383842"/>
          <a:ext cx="1326356" cy="928449"/>
        </a:xfrm>
        <a:prstGeom prst="chevron">
          <a:avLst/>
        </a:prstGeom>
        <a:gradFill rotWithShape="0">
          <a:gsLst>
            <a:gs pos="0">
              <a:schemeClr val="accent1">
                <a:shade val="80000"/>
                <a:hueOff val="236519"/>
                <a:satOff val="-13281"/>
                <a:lumOff val="11454"/>
                <a:alphaOff val="0"/>
                <a:tint val="98000"/>
                <a:shade val="25000"/>
                <a:satMod val="250000"/>
              </a:schemeClr>
            </a:gs>
            <a:gs pos="68000">
              <a:schemeClr val="accent1">
                <a:shade val="80000"/>
                <a:hueOff val="236519"/>
                <a:satOff val="-13281"/>
                <a:lumOff val="11454"/>
                <a:alphaOff val="0"/>
                <a:tint val="86000"/>
                <a:satMod val="115000"/>
              </a:schemeClr>
            </a:gs>
            <a:gs pos="100000">
              <a:schemeClr val="accent1">
                <a:shade val="80000"/>
                <a:hueOff val="236519"/>
                <a:satOff val="-13281"/>
                <a:lumOff val="11454"/>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236519"/>
              <a:satOff val="-13281"/>
              <a:lumOff val="11454"/>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endParaRPr lang="en-US" sz="2600" kern="1200" dirty="0"/>
        </a:p>
      </dsp:txBody>
      <dsp:txXfrm rot="-5400000">
        <a:off x="1" y="1649114"/>
        <a:ext cx="928449" cy="397907"/>
      </dsp:txXfrm>
    </dsp:sp>
    <dsp:sp modelId="{4AE497A1-9B30-4230-BADE-68008E8EEAA5}">
      <dsp:nvSpPr>
        <dsp:cNvPr id="0" name=""/>
        <dsp:cNvSpPr/>
      </dsp:nvSpPr>
      <dsp:spPr>
        <a:xfrm rot="5400000">
          <a:off x="4338458" y="-2225120"/>
          <a:ext cx="862131" cy="7682150"/>
        </a:xfrm>
        <a:prstGeom prst="round2SameRect">
          <a:avLst/>
        </a:prstGeom>
        <a:solidFill>
          <a:schemeClr val="accent1">
            <a:lumMod val="40000"/>
            <a:lumOff val="60000"/>
            <a:alpha val="90000"/>
          </a:schemeClr>
        </a:solidFill>
        <a:ln w="9525" cap="flat" cmpd="sng" algn="ctr">
          <a:solidFill>
            <a:schemeClr val="accent1">
              <a:shade val="80000"/>
              <a:hueOff val="236519"/>
              <a:satOff val="-13281"/>
              <a:lumOff val="11454"/>
              <a:alphaOff val="0"/>
            </a:schemeClr>
          </a:solidFill>
          <a:prstDash val="solid"/>
        </a:ln>
        <a:effectLst>
          <a:outerShdw blurRad="57150" dist="38100" dir="5400000" algn="ctr" rotWithShape="0">
            <a:schemeClr val="lt1">
              <a:alpha val="90000"/>
              <a:hueOff val="0"/>
              <a:satOff val="0"/>
              <a:lumOff val="0"/>
              <a:alphaOff val="0"/>
              <a:shade val="9000"/>
              <a:alpha val="48000"/>
              <a:satMod val="105000"/>
            </a:scheme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1" kern="1200" dirty="0" smtClean="0">
              <a:latin typeface="+mj-lt"/>
            </a:rPr>
            <a:t>Big Data </a:t>
          </a:r>
          <a:r>
            <a:rPr lang="en-US" sz="2100" kern="1200" dirty="0" smtClean="0">
              <a:latin typeface="+mj-lt"/>
            </a:rPr>
            <a:t>is a </a:t>
          </a:r>
          <a:r>
            <a:rPr lang="en-US" sz="2100" i="1" kern="1200" dirty="0" smtClean="0">
              <a:latin typeface="+mj-lt"/>
            </a:rPr>
            <a:t>HUGE</a:t>
          </a:r>
          <a:r>
            <a:rPr lang="en-US" sz="2100" kern="1200" dirty="0" smtClean="0">
              <a:latin typeface="+mj-lt"/>
            </a:rPr>
            <a:t> increase in resources.</a:t>
          </a:r>
          <a:endParaRPr lang="en-US" sz="2100" kern="1200" dirty="0">
            <a:latin typeface="+mj-lt"/>
          </a:endParaRPr>
        </a:p>
      </dsp:txBody>
      <dsp:txXfrm rot="-5400000">
        <a:off x="928449" y="1226975"/>
        <a:ext cx="7640064" cy="777959"/>
      </dsp:txXfrm>
    </dsp:sp>
    <dsp:sp modelId="{949D0AF3-DC0C-4E22-B2DB-010DA9E1CA16}">
      <dsp:nvSpPr>
        <dsp:cNvPr id="0" name=""/>
        <dsp:cNvSpPr/>
      </dsp:nvSpPr>
      <dsp:spPr>
        <a:xfrm rot="5400000">
          <a:off x="-198953" y="2564508"/>
          <a:ext cx="1326356" cy="928449"/>
        </a:xfrm>
        <a:prstGeom prst="chevron">
          <a:avLst/>
        </a:prstGeom>
        <a:gradFill rotWithShape="0">
          <a:gsLst>
            <a:gs pos="0">
              <a:schemeClr val="accent1">
                <a:shade val="80000"/>
                <a:hueOff val="473038"/>
                <a:satOff val="-26563"/>
                <a:lumOff val="22907"/>
                <a:alphaOff val="0"/>
                <a:tint val="98000"/>
                <a:shade val="25000"/>
                <a:satMod val="250000"/>
              </a:schemeClr>
            </a:gs>
            <a:gs pos="68000">
              <a:schemeClr val="accent1">
                <a:shade val="80000"/>
                <a:hueOff val="473038"/>
                <a:satOff val="-26563"/>
                <a:lumOff val="22907"/>
                <a:alphaOff val="0"/>
                <a:tint val="86000"/>
                <a:satMod val="115000"/>
              </a:schemeClr>
            </a:gs>
            <a:gs pos="100000">
              <a:schemeClr val="accent1">
                <a:shade val="80000"/>
                <a:hueOff val="473038"/>
                <a:satOff val="-26563"/>
                <a:lumOff val="22907"/>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473038"/>
              <a:satOff val="-26563"/>
              <a:lumOff val="22907"/>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endParaRPr lang="en-US" sz="2600" kern="1200" dirty="0"/>
        </a:p>
      </dsp:txBody>
      <dsp:txXfrm rot="-5400000">
        <a:off x="1" y="2829780"/>
        <a:ext cx="928449" cy="397907"/>
      </dsp:txXfrm>
    </dsp:sp>
    <dsp:sp modelId="{30AFA8A7-DB17-4FD8-A926-9C2780484430}">
      <dsp:nvSpPr>
        <dsp:cNvPr id="0" name=""/>
        <dsp:cNvSpPr/>
      </dsp:nvSpPr>
      <dsp:spPr>
        <a:xfrm rot="5400000">
          <a:off x="4338458" y="-1044454"/>
          <a:ext cx="862131" cy="7682150"/>
        </a:xfrm>
        <a:prstGeom prst="round2SameRect">
          <a:avLst/>
        </a:prstGeom>
        <a:solidFill>
          <a:schemeClr val="accent1">
            <a:lumMod val="40000"/>
            <a:lumOff val="60000"/>
            <a:alpha val="90000"/>
          </a:schemeClr>
        </a:solidFill>
        <a:ln w="9525" cap="flat" cmpd="sng" algn="ctr">
          <a:solidFill>
            <a:schemeClr val="accent1">
              <a:shade val="80000"/>
              <a:hueOff val="473038"/>
              <a:satOff val="-26563"/>
              <a:lumOff val="22907"/>
              <a:alphaOff val="0"/>
            </a:schemeClr>
          </a:solidFill>
          <a:prstDash val="solid"/>
        </a:ln>
        <a:effectLst>
          <a:outerShdw blurRad="57150" dist="38100" dir="5400000" algn="ctr" rotWithShape="0">
            <a:schemeClr val="lt1">
              <a:alpha val="90000"/>
              <a:hueOff val="0"/>
              <a:satOff val="0"/>
              <a:lumOff val="0"/>
              <a:alphaOff val="0"/>
              <a:shade val="9000"/>
              <a:alpha val="48000"/>
              <a:satMod val="105000"/>
            </a:scheme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latin typeface="+mj-lt"/>
            </a:rPr>
            <a:t>Adding more and/or faster processing units works well </a:t>
          </a:r>
          <a:r>
            <a:rPr lang="en-US" sz="2100" i="1" kern="1200" dirty="0" smtClean="0">
              <a:latin typeface="+mj-lt"/>
            </a:rPr>
            <a:t>ONLY </a:t>
          </a:r>
          <a:r>
            <a:rPr lang="en-US" sz="2100" b="0" i="0" kern="1200" dirty="0" smtClean="0">
              <a:latin typeface="+mj-lt"/>
            </a:rPr>
            <a:t>if the components have been designed well!</a:t>
          </a:r>
          <a:endParaRPr lang="en-US" sz="2100" kern="1200" dirty="0">
            <a:latin typeface="+mj-lt"/>
          </a:endParaRPr>
        </a:p>
      </dsp:txBody>
      <dsp:txXfrm rot="-5400000">
        <a:off x="928449" y="2407641"/>
        <a:ext cx="7640064" cy="777959"/>
      </dsp:txXfrm>
    </dsp:sp>
    <dsp:sp modelId="{58ECDD3E-07EE-4C58-B5A2-A946E4C9CFA0}">
      <dsp:nvSpPr>
        <dsp:cNvPr id="0" name=""/>
        <dsp:cNvSpPr/>
      </dsp:nvSpPr>
      <dsp:spPr>
        <a:xfrm rot="5400000">
          <a:off x="-198953" y="3745174"/>
          <a:ext cx="1326356" cy="928449"/>
        </a:xfrm>
        <a:prstGeom prst="chevron">
          <a:avLst/>
        </a:prstGeom>
        <a:gradFill rotWithShape="0">
          <a:gsLst>
            <a:gs pos="0">
              <a:schemeClr val="accent1">
                <a:shade val="80000"/>
                <a:hueOff val="709557"/>
                <a:satOff val="-39844"/>
                <a:lumOff val="34361"/>
                <a:alphaOff val="0"/>
                <a:tint val="98000"/>
                <a:shade val="25000"/>
                <a:satMod val="250000"/>
              </a:schemeClr>
            </a:gs>
            <a:gs pos="68000">
              <a:schemeClr val="accent1">
                <a:shade val="80000"/>
                <a:hueOff val="709557"/>
                <a:satOff val="-39844"/>
                <a:lumOff val="34361"/>
                <a:alphaOff val="0"/>
                <a:tint val="86000"/>
                <a:satMod val="115000"/>
              </a:schemeClr>
            </a:gs>
            <a:gs pos="100000">
              <a:schemeClr val="accent1">
                <a:shade val="80000"/>
                <a:hueOff val="709557"/>
                <a:satOff val="-39844"/>
                <a:lumOff val="34361"/>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709557"/>
              <a:satOff val="-39844"/>
              <a:lumOff val="34361"/>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endParaRPr lang="en-US" sz="2600" kern="1200" dirty="0"/>
        </a:p>
      </dsp:txBody>
      <dsp:txXfrm rot="-5400000">
        <a:off x="1" y="4010446"/>
        <a:ext cx="928449" cy="397907"/>
      </dsp:txXfrm>
    </dsp:sp>
    <dsp:sp modelId="{CFE24D02-61D9-4977-A264-CFBD82C05B6F}">
      <dsp:nvSpPr>
        <dsp:cNvPr id="0" name=""/>
        <dsp:cNvSpPr/>
      </dsp:nvSpPr>
      <dsp:spPr>
        <a:xfrm rot="5400000">
          <a:off x="4338458" y="136211"/>
          <a:ext cx="862131" cy="7682150"/>
        </a:xfrm>
        <a:prstGeom prst="round2SameRect">
          <a:avLst/>
        </a:prstGeom>
        <a:solidFill>
          <a:schemeClr val="accent1">
            <a:lumMod val="40000"/>
            <a:lumOff val="60000"/>
            <a:alpha val="90000"/>
          </a:schemeClr>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alpha val="90000"/>
              <a:hueOff val="0"/>
              <a:satOff val="0"/>
              <a:lumOff val="0"/>
              <a:alphaOff val="0"/>
              <a:shade val="9000"/>
              <a:alpha val="48000"/>
              <a:satMod val="105000"/>
            </a:scheme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latin typeface="+mj-lt"/>
            </a:rPr>
            <a:t>Components should </a:t>
          </a:r>
          <a:r>
            <a:rPr lang="en-US" sz="2100" i="1" kern="1200" dirty="0" smtClean="0">
              <a:latin typeface="+mj-lt"/>
            </a:rPr>
            <a:t>NOT</a:t>
          </a:r>
          <a:r>
            <a:rPr lang="en-US" sz="2100" kern="1200" dirty="0" smtClean="0">
              <a:latin typeface="+mj-lt"/>
            </a:rPr>
            <a:t> need to be changed when scale of a system increases.</a:t>
          </a:r>
          <a:endParaRPr lang="en-US" sz="2100" kern="1200" dirty="0">
            <a:latin typeface="+mj-lt"/>
          </a:endParaRPr>
        </a:p>
      </dsp:txBody>
      <dsp:txXfrm rot="-5400000">
        <a:off x="928449" y="3588306"/>
        <a:ext cx="7640064" cy="7779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483" name="Rectangle 3"/>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484" name="Rectangle 4"/>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485" name="Rectangle 5"/>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284AFBBD-4CF4-4227-A05A-4D06EDDB344C}" type="slidenum">
              <a:rPr lang="en-US"/>
              <a:pPr/>
              <a:t>‹#›</a:t>
            </a:fld>
            <a:endParaRPr lang="en-US"/>
          </a:p>
        </p:txBody>
      </p:sp>
    </p:spTree>
    <p:extLst>
      <p:ext uri="{BB962C8B-B14F-4D97-AF65-F5344CB8AC3E}">
        <p14:creationId xmlns:p14="http://schemas.microsoft.com/office/powerpoint/2010/main" val="2311852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51" name="Rectangle 3"/>
          <p:cNvSpPr>
            <a:spLocks noGrp="1" noRot="1" noChangeAspect="1" noChangeArrowheads="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5"/>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7A3B32D7-004C-4570-B2F4-F4B4DD66CFD3}" type="slidenum">
              <a:rPr lang="en-US"/>
              <a:pPr/>
              <a:t>‹#›</a:t>
            </a:fld>
            <a:endParaRPr lang="en-US"/>
          </a:p>
        </p:txBody>
      </p:sp>
    </p:spTree>
    <p:extLst>
      <p:ext uri="{BB962C8B-B14F-4D97-AF65-F5344CB8AC3E}">
        <p14:creationId xmlns:p14="http://schemas.microsoft.com/office/powerpoint/2010/main" val="3729656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pache.org/licenses/LICENSE-2.0.html"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github.com/orientechnologies/orientdb/wiki/SQ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open source, embeddable databases that allows developers to incorporate within their applications a fast, scalable, transactional database engine with industrial grade reliability and availability. It is the most widely used open source database in the world with deployments estimated at more than 200 million.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most widely used open source database in the world with deployments estimated at more than 200 million.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46</a:t>
            </a:fld>
            <a:endParaRPr lang="en-US"/>
          </a:p>
        </p:txBody>
      </p:sp>
    </p:spTree>
    <p:extLst>
      <p:ext uri="{BB962C8B-B14F-4D97-AF65-F5344CB8AC3E}">
        <p14:creationId xmlns:p14="http://schemas.microsoft.com/office/powerpoint/2010/main" val="245367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source document database MongoDB is written in C++ and is a NoSQL DB. Features include document-oriented storage (JSON-style documents, dynamic schemas), full index support (on any attribute), replication and high availability (across LANs and WANs for scale), auto-</a:t>
            </a:r>
            <a:r>
              <a:rPr lang="en-US" dirty="0" err="1" smtClean="0"/>
              <a:t>sharding</a:t>
            </a:r>
            <a:r>
              <a:rPr lang="en-US" dirty="0" smtClean="0"/>
              <a:t> (scale horizontally), querying, rapid in-place updates and map/reduce. MongoDB also has flexible aggregation and data processing, </a:t>
            </a:r>
            <a:r>
              <a:rPr lang="en-US" dirty="0" err="1" smtClean="0"/>
              <a:t>GridFS</a:t>
            </a:r>
            <a:r>
              <a:rPr lang="en-US" dirty="0" smtClean="0"/>
              <a:t>, (store files of any size), MongoDB management service and professional support. One advantages of MongoDB is embedded documents and arrays, which reduce the need for expensive joins. Additionally, dynamic schema supports fluent polymorphism and documents correspond to native data types in many programming languages.  </a:t>
            </a:r>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56</a:t>
            </a:fld>
            <a:endParaRPr lang="en-US"/>
          </a:p>
        </p:txBody>
      </p:sp>
    </p:spTree>
    <p:extLst>
      <p:ext uri="{BB962C8B-B14F-4D97-AF65-F5344CB8AC3E}">
        <p14:creationId xmlns:p14="http://schemas.microsoft.com/office/powerpoint/2010/main" val="17240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MySQL is the world's most popular open source database software for web, cloud and mobile applications, with more than 100 million copies of its software downloaded and distributed throughout its history. Oracle continues to drive MySQL innovation with a focus on growing both the community engagement as well as the user base.</a:t>
            </a:r>
          </a:p>
          <a:p>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47</a:t>
            </a:fld>
            <a:endParaRPr lang="en-US"/>
          </a:p>
        </p:txBody>
      </p:sp>
    </p:spTree>
    <p:extLst>
      <p:ext uri="{BB962C8B-B14F-4D97-AF65-F5344CB8AC3E}">
        <p14:creationId xmlns:p14="http://schemas.microsoft.com/office/powerpoint/2010/main" val="355622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2nd Generation Distributed Graph Database</a:t>
            </a:r>
            <a:r>
              <a:rPr lang="en-US" dirty="0" smtClean="0"/>
              <a:t> with the flexibility of Documents in one product with an Open Source commercial friendly license (</a:t>
            </a:r>
            <a:r>
              <a:rPr lang="en-US" dirty="0" smtClean="0">
                <a:hlinkClick r:id="rId3"/>
              </a:rPr>
              <a:t>Apache 2 license</a:t>
            </a:r>
            <a:r>
              <a:rPr lang="en-US" dirty="0" smtClean="0"/>
              <a:t>). First generation Graph Databases lack the features that Big Data demands: multi-master replication, </a:t>
            </a:r>
            <a:r>
              <a:rPr lang="en-US" dirty="0" err="1" smtClean="0"/>
              <a:t>sharding</a:t>
            </a:r>
            <a:r>
              <a:rPr lang="en-US" dirty="0" smtClean="0"/>
              <a:t> and more flexibility for modern complex use cases.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OrientDB</a:t>
            </a:r>
            <a:r>
              <a:rPr lang="en-US" dirty="0" smtClean="0"/>
              <a:t> is incredibly fast: it can store 220,000 records per second on common hardware. Even for a Document based database, the relationships are managed as in Graph Databases with direct connections among records. You can traverse parts of or entire trees and graphs of records in a few milliseconds. Supports schema-less, schema-full and schema-mixed modes. Has a strong security profiling system based on user and roles and supports </a:t>
            </a:r>
            <a:r>
              <a:rPr lang="en-US" dirty="0" smtClean="0">
                <a:hlinkClick r:id="rId4"/>
              </a:rPr>
              <a:t>SQL</a:t>
            </a:r>
            <a:r>
              <a:rPr lang="en-US" dirty="0" smtClean="0"/>
              <a:t> amongst the query languages. Thanks to the </a:t>
            </a:r>
            <a:r>
              <a:rPr lang="en-US" dirty="0" smtClean="0">
                <a:hlinkClick r:id="rId4"/>
              </a:rPr>
              <a:t>SQL</a:t>
            </a:r>
            <a:r>
              <a:rPr lang="en-US" dirty="0" smtClean="0"/>
              <a:t> layer, it's straightforward to use for those skilled in the relational database world.</a:t>
            </a:r>
          </a:p>
          <a:p>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48</a:t>
            </a:fld>
            <a:endParaRPr lang="en-US"/>
          </a:p>
        </p:txBody>
      </p:sp>
    </p:spTree>
    <p:extLst>
      <p:ext uri="{BB962C8B-B14F-4D97-AF65-F5344CB8AC3E}">
        <p14:creationId xmlns:p14="http://schemas.microsoft.com/office/powerpoint/2010/main" val="106088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RexDB</a:t>
            </a:r>
            <a:r>
              <a:rPr lang="en-US" dirty="0" smtClean="0"/>
              <a:t> is a platform for creating Configurable Data Repositories (CDRs). Unlike typical data warehouses and data marts, CDRs can be configured by implementation analysts, usually with little-to-no help from software engineers, and with no help from database administrators.</a:t>
            </a:r>
          </a:p>
          <a:p>
            <a:r>
              <a:rPr lang="en-US" dirty="0" smtClean="0"/>
              <a:t>Because it focuses on flexibility through model-driven configuration, </a:t>
            </a:r>
            <a:r>
              <a:rPr lang="en-US" dirty="0" err="1" smtClean="0"/>
              <a:t>RexDB</a:t>
            </a:r>
            <a:r>
              <a:rPr lang="en-US" dirty="0" smtClean="0"/>
              <a:t> should be considered anytime an organization needs to continuously integrate complex structured data, for example, to support on-demand data repurposing. </a:t>
            </a:r>
            <a:r>
              <a:rPr lang="en-US" dirty="0" err="1" smtClean="0"/>
              <a:t>RexDB</a:t>
            </a:r>
            <a:r>
              <a:rPr lang="en-US" dirty="0" smtClean="0"/>
              <a:t> includes a powerful set of functions for data acquisition; data centralization, organization, and curation; data use, repurposing, and dissemination; as well as a functions (such as configurable workflow screens) that support operational process management.</a:t>
            </a:r>
          </a:p>
          <a:p>
            <a:r>
              <a:rPr lang="en-US" dirty="0" err="1" smtClean="0"/>
              <a:t>RexDB</a:t>
            </a:r>
            <a:r>
              <a:rPr lang="en-US" dirty="0" smtClean="0"/>
              <a:t> is valuable where traditional data warehousing approaches are too rigid and expensive. This occurs, for example, where the data are highly variable and complex, or where the metadata changes quickly</a:t>
            </a:r>
          </a:p>
          <a:p>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49</a:t>
            </a:fld>
            <a:endParaRPr lang="en-US"/>
          </a:p>
        </p:txBody>
      </p:sp>
    </p:spTree>
    <p:extLst>
      <p:ext uri="{BB962C8B-B14F-4D97-AF65-F5344CB8AC3E}">
        <p14:creationId xmlns:p14="http://schemas.microsoft.com/office/powerpoint/2010/main" val="333914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pache</a:t>
            </a:r>
            <a:r>
              <a:rPr lang="en-US" dirty="0" smtClean="0"/>
              <a:t> Cassandra is a database providing scalability, high availability and fault-tolerance on hardware, virtual systems or cloud infrastructure. With column indexing, log-structured updates, </a:t>
            </a:r>
            <a:r>
              <a:rPr lang="en-US" dirty="0" err="1" smtClean="0"/>
              <a:t>denormalized</a:t>
            </a:r>
            <a:r>
              <a:rPr lang="en-US" dirty="0" smtClean="0"/>
              <a:t> and materialized views and built-in caching, many large-scale organizations have chosen to use Cassandra (including Constant Contact, CERN, Comcast, eBay, GitHub, </a:t>
            </a:r>
            <a:r>
              <a:rPr lang="en-US" dirty="0" err="1" smtClean="0"/>
              <a:t>GoDaddy</a:t>
            </a:r>
            <a:r>
              <a:rPr lang="en-US" dirty="0" smtClean="0"/>
              <a:t>, Hulu, Instagram, Intuit, Netflix, </a:t>
            </a:r>
            <a:r>
              <a:rPr lang="en-US" dirty="0" err="1" smtClean="0"/>
              <a:t>Reddit</a:t>
            </a:r>
            <a:r>
              <a:rPr lang="en-US" dirty="0" smtClean="0"/>
              <a:t>, The Weather Channel, and many others). Features include automatic replication to multiple nodes for fault-tolerance, avoiding single points of failure by keeping cluster nodes identical, synchronous or asynchronous replication during updates, and read/write throughput supported without downtime or interruption. Third party contract support services for Apache Cassandra are also available.</a:t>
            </a:r>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51</a:t>
            </a:fld>
            <a:endParaRPr lang="en-US"/>
          </a:p>
        </p:txBody>
      </p:sp>
    </p:spTree>
    <p:extLst>
      <p:ext uri="{BB962C8B-B14F-4D97-AF65-F5344CB8AC3E}">
        <p14:creationId xmlns:p14="http://schemas.microsoft.com/office/powerpoint/2010/main" val="150743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 include automatic replication to multiple nodes for fault-tolerance, avoiding single points of failure by keeping cluster nodes identical, synchronous or asynchronous replication during updates, and read/write throughput supported without downtime or interruption. Third party contract support services for Apache Cassandra are also available. Features include automatic replication to multiple nodes for fault-tolerance, avoiding single points of failure by keeping cluster nodes identical, synchronous or asynchronous replication during updates, and read/write throughput supported without downtime or interruption. Third party contract support services for Apache Cassandra are also available.</a:t>
            </a:r>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52</a:t>
            </a:fld>
            <a:endParaRPr lang="en-US"/>
          </a:p>
        </p:txBody>
      </p:sp>
    </p:spTree>
    <p:extLst>
      <p:ext uri="{BB962C8B-B14F-4D97-AF65-F5344CB8AC3E}">
        <p14:creationId xmlns:p14="http://schemas.microsoft.com/office/powerpoint/2010/main" val="660253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Specifically written for web application database needs, </a:t>
            </a:r>
            <a:r>
              <a:rPr lang="en-US" dirty="0" err="1" smtClean="0"/>
              <a:t>CouchDB</a:t>
            </a:r>
            <a:r>
              <a:rPr lang="en-US" dirty="0" smtClean="0"/>
              <a:t> lacks a pre-defined data structure, or schema. </a:t>
            </a:r>
            <a:r>
              <a:rPr lang="en-US" dirty="0" err="1" smtClean="0"/>
              <a:t>CouchDB</a:t>
            </a:r>
            <a:r>
              <a:rPr lang="en-US" dirty="0" smtClean="0"/>
              <a:t> data is stored in JSON documents that consist of name fields that can be strings, numbers, dates or ordered lists and associative maps. </a:t>
            </a:r>
            <a:r>
              <a:rPr lang="en-US" dirty="0" err="1" smtClean="0"/>
              <a:t>CouchDB</a:t>
            </a:r>
            <a:r>
              <a:rPr lang="en-US" dirty="0" smtClean="0"/>
              <a:t> supports web and mobile apps and can serve web apps directly out of </a:t>
            </a:r>
            <a:r>
              <a:rPr lang="en-US" dirty="0" err="1" smtClean="0"/>
              <a:t>CouchDB</a:t>
            </a:r>
            <a:r>
              <a:rPr lang="en-US" dirty="0" smtClean="0"/>
              <a:t>. Using JavaScript for description, </a:t>
            </a:r>
            <a:r>
              <a:rPr lang="en-US" dirty="0" err="1" smtClean="0"/>
              <a:t>CouchDB</a:t>
            </a:r>
            <a:r>
              <a:rPr lang="en-US" dirty="0" smtClean="0"/>
              <a:t> can </a:t>
            </a:r>
            <a:r>
              <a:rPr lang="en-US" dirty="0" err="1" smtClean="0"/>
              <a:t>aggregrate</a:t>
            </a:r>
            <a:r>
              <a:rPr lang="en-US" dirty="0" smtClean="0"/>
              <a:t>, join and report on database documents without affecting the underlying structure of the documents. </a:t>
            </a:r>
            <a:r>
              <a:rPr lang="en-US" dirty="0" err="1" smtClean="0"/>
              <a:t>CouchDB</a:t>
            </a:r>
            <a:r>
              <a:rPr lang="en-US" dirty="0" smtClean="0"/>
              <a:t> is fully distributed and peer-based, with servers and offline-clients that can have independent replica copies of the same database. Replication activities include conflict management, incremental and bi-directional replication, filtered replication and Master/Slave and Master/Master replication. </a:t>
            </a:r>
            <a:r>
              <a:rPr lang="en-US" dirty="0" err="1" smtClean="0"/>
              <a:t>CouchDB</a:t>
            </a:r>
            <a:r>
              <a:rPr lang="en-US" dirty="0" smtClean="0"/>
              <a:t> is written in the </a:t>
            </a:r>
            <a:r>
              <a:rPr lang="en-US" dirty="0" err="1" smtClean="0"/>
              <a:t>Erlang</a:t>
            </a:r>
            <a:r>
              <a:rPr lang="en-US" dirty="0" smtClean="0"/>
              <a:t> programming language which has built-in support for concurrency, distribution, fault tolerance, and the language and runtime are able to take advantage of newer hardware with multiple CPU cores.     </a:t>
            </a:r>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53</a:t>
            </a:fld>
            <a:endParaRPr lang="en-US"/>
          </a:p>
        </p:txBody>
      </p:sp>
    </p:spTree>
    <p:extLst>
      <p:ext uri="{BB962C8B-B14F-4D97-AF65-F5344CB8AC3E}">
        <p14:creationId xmlns:p14="http://schemas.microsoft.com/office/powerpoint/2010/main" val="42113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otable</a:t>
            </a:r>
            <a:r>
              <a:rPr lang="en-US" dirty="0" smtClean="0"/>
              <a:t> for running on top Hadoop Distributed File System (HDFS, Apache's Hadoop file system), Apache </a:t>
            </a:r>
            <a:r>
              <a:rPr lang="en-US" dirty="0" err="1" smtClean="0"/>
              <a:t>Hbase</a:t>
            </a:r>
            <a:r>
              <a:rPr lang="en-US" dirty="0" smtClean="0"/>
              <a:t> is distributed, scalable, secure and provides high availability. Modeled after Google's </a:t>
            </a:r>
            <a:r>
              <a:rPr lang="en-US" dirty="0" err="1" smtClean="0"/>
              <a:t>BigTable</a:t>
            </a:r>
            <a:r>
              <a:rPr lang="en-US" dirty="0" smtClean="0"/>
              <a:t>, </a:t>
            </a:r>
            <a:r>
              <a:rPr lang="en-US" dirty="0" err="1" smtClean="0"/>
              <a:t>HBase</a:t>
            </a:r>
            <a:r>
              <a:rPr lang="en-US" dirty="0" smtClean="0"/>
              <a:t> can handle massive data tables containing billions of rows, millions of columns, and utilizes storage, memory and CPU resources across multiple servers within a cluster so that the database scales horizontally. Other features include Kerberos security across tables and columns, automatic </a:t>
            </a:r>
            <a:r>
              <a:rPr lang="en-US" dirty="0" err="1" smtClean="0"/>
              <a:t>sharding</a:t>
            </a:r>
            <a:r>
              <a:rPr lang="en-US" dirty="0" smtClean="0"/>
              <a:t>, full consistency, and a scale-out architecture allowing for the addition of servers for increased capacity. </a:t>
            </a:r>
            <a:r>
              <a:rPr lang="en-US" dirty="0" err="1" smtClean="0"/>
              <a:t>HBase</a:t>
            </a:r>
            <a:r>
              <a:rPr lang="en-US" dirty="0" smtClean="0"/>
              <a:t> also features compression, in-memory operation and Bloom filters on a per-column basis. </a:t>
            </a:r>
            <a:r>
              <a:rPr lang="en-US" dirty="0" err="1" smtClean="0"/>
              <a:t>MapReduce</a:t>
            </a:r>
            <a:r>
              <a:rPr lang="en-US" dirty="0" smtClean="0"/>
              <a:t> jobs run in Hadoop and can use </a:t>
            </a:r>
            <a:r>
              <a:rPr lang="en-US" dirty="0" err="1" smtClean="0"/>
              <a:t>HBAse</a:t>
            </a:r>
            <a:r>
              <a:rPr lang="en-US" dirty="0" smtClean="0"/>
              <a:t> tables for input and output.  </a:t>
            </a:r>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54</a:t>
            </a:fld>
            <a:endParaRPr lang="en-US"/>
          </a:p>
        </p:txBody>
      </p:sp>
    </p:spTree>
    <p:extLst>
      <p:ext uri="{BB962C8B-B14F-4D97-AF65-F5344CB8AC3E}">
        <p14:creationId xmlns:p14="http://schemas.microsoft.com/office/powerpoint/2010/main" val="50644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Modeled after </a:t>
            </a:r>
            <a:r>
              <a:rPr lang="en-US" dirty="0" err="1" smtClean="0"/>
              <a:t>Bigtable</a:t>
            </a:r>
            <a:r>
              <a:rPr lang="en-US" dirty="0" smtClean="0"/>
              <a:t> (the massively scalable database from Google), </a:t>
            </a:r>
            <a:r>
              <a:rPr lang="en-US" dirty="0" err="1" smtClean="0"/>
              <a:t>Hypertable</a:t>
            </a:r>
            <a:r>
              <a:rPr lang="en-US" dirty="0" smtClean="0"/>
              <a:t> has a flattened out table structure and employs key-prefix and block data compression. In comparison to a relational database, it has little resemblance, save that it represents data as tables of information in rows and columns. Row keys in </a:t>
            </a:r>
            <a:r>
              <a:rPr lang="en-US" dirty="0" err="1" smtClean="0"/>
              <a:t>Hypertable</a:t>
            </a:r>
            <a:r>
              <a:rPr lang="en-US" dirty="0" smtClean="0"/>
              <a:t> are UTF-8 strings and there is no support for data types, joins or transactions. Stored as massive tables of data, information in </a:t>
            </a:r>
            <a:r>
              <a:rPr lang="en-US" dirty="0" err="1" smtClean="0"/>
              <a:t>Hypertable</a:t>
            </a:r>
            <a:r>
              <a:rPr lang="en-US" dirty="0" smtClean="0"/>
              <a:t> is sorted by the row key, which is the sole and primary key. Other features of </a:t>
            </a:r>
            <a:r>
              <a:rPr lang="en-US" dirty="0" err="1" smtClean="0"/>
              <a:t>Hypertable</a:t>
            </a:r>
            <a:r>
              <a:rPr lang="en-US" dirty="0" smtClean="0"/>
              <a:t> include cell versioning (timestamps), column qualifiers, namespaces (like a directory hierarchy in a </a:t>
            </a:r>
            <a:r>
              <a:rPr lang="en-US" dirty="0" err="1" smtClean="0"/>
              <a:t>filesystem</a:t>
            </a:r>
            <a:r>
              <a:rPr lang="en-US" dirty="0" smtClean="0"/>
              <a:t>), and "</a:t>
            </a:r>
            <a:r>
              <a:rPr lang="en-US" dirty="0" err="1" smtClean="0"/>
              <a:t>realtime</a:t>
            </a:r>
            <a:r>
              <a:rPr lang="en-US" dirty="0" smtClean="0"/>
              <a:t>" scaling when additional servers are added to the </a:t>
            </a:r>
            <a:r>
              <a:rPr lang="en-US" dirty="0" err="1" smtClean="0"/>
              <a:t>RangeServer</a:t>
            </a:r>
            <a:r>
              <a:rPr lang="en-US" dirty="0" smtClean="0"/>
              <a:t> processes.</a:t>
            </a:r>
            <a:endParaRPr lang="en-US" dirty="0"/>
          </a:p>
        </p:txBody>
      </p:sp>
      <p:sp>
        <p:nvSpPr>
          <p:cNvPr id="4" name="Slide Number Placeholder 3"/>
          <p:cNvSpPr>
            <a:spLocks noGrp="1"/>
          </p:cNvSpPr>
          <p:nvPr>
            <p:ph type="sldNum" sz="quarter" idx="10"/>
          </p:nvPr>
        </p:nvSpPr>
        <p:spPr/>
        <p:txBody>
          <a:bodyPr/>
          <a:lstStyle/>
          <a:p>
            <a:fld id="{7A3B32D7-004C-4570-B2F4-F4B4DD66CFD3}" type="slidenum">
              <a:rPr lang="en-US" smtClean="0"/>
              <a:pPr/>
              <a:t>55</a:t>
            </a:fld>
            <a:endParaRPr lang="en-US"/>
          </a:p>
        </p:txBody>
      </p:sp>
    </p:spTree>
    <p:extLst>
      <p:ext uri="{BB962C8B-B14F-4D97-AF65-F5344CB8AC3E}">
        <p14:creationId xmlns:p14="http://schemas.microsoft.com/office/powerpoint/2010/main" val="36905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DB0246-C91D-4642-802C-56B743FE05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9D6D3-2ADB-4E8B-90B5-55806F594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99EF5-D952-40D0-8E86-43939A9CA7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6ECEF-3563-4F42-B0F5-ECA601128E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9403D-8139-4303-8C0F-EB0E9AB0417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5129D-800F-4033-B4B4-BA3897FC00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20918-E441-4FCD-90A9-04578C7F58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E31F4-B82C-4456-9871-6F467AE9DA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2AC30-B7C8-4210-8265-20C00A6679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84ED8-87AE-4228-A355-42099F7AA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73AA574-2C8A-4DBF-9D38-A2858C86E45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EAF9E3-7B88-4377-8B44-FC753C80FAF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apache.org/licenses/LICENSE-2.0.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943600"/>
            <a:ext cx="1524000" cy="762000"/>
          </a:xfrm>
          <a:prstGeom prst="rect">
            <a:avLst/>
          </a:prstGeom>
        </p:spPr>
      </p:pic>
      <p:sp>
        <p:nvSpPr>
          <p:cNvPr id="2" name="TextBox 1"/>
          <p:cNvSpPr txBox="1"/>
          <p:nvPr/>
        </p:nvSpPr>
        <p:spPr>
          <a:xfrm>
            <a:off x="6477000" y="6100359"/>
            <a:ext cx="2308645" cy="369332"/>
          </a:xfrm>
          <a:prstGeom prst="rect">
            <a:avLst/>
          </a:prstGeom>
          <a:noFill/>
        </p:spPr>
        <p:txBody>
          <a:bodyPr wrap="square" rtlCol="0">
            <a:spAutoFit/>
          </a:bodyPr>
          <a:lstStyle/>
          <a:p>
            <a:pPr algn="r"/>
            <a:r>
              <a:rPr lang="en-US" sz="1800" b="1" dirty="0" err="1" smtClean="0">
                <a:latin typeface="+mj-lt"/>
              </a:rPr>
              <a:t>Vasugi</a:t>
            </a:r>
            <a:endParaRPr lang="en-US" sz="1800" b="1" dirty="0" smtClean="0">
              <a:latin typeface="+mj-lt"/>
            </a:endParaRPr>
          </a:p>
        </p:txBody>
      </p:sp>
      <p:sp>
        <p:nvSpPr>
          <p:cNvPr id="3" name="TextBox 2"/>
          <p:cNvSpPr txBox="1"/>
          <p:nvPr/>
        </p:nvSpPr>
        <p:spPr>
          <a:xfrm>
            <a:off x="1376309" y="2480608"/>
            <a:ext cx="7409336" cy="1938992"/>
          </a:xfrm>
          <a:prstGeom prst="rect">
            <a:avLst/>
          </a:prstGeom>
          <a:noFill/>
        </p:spPr>
        <p:txBody>
          <a:bodyPr wrap="square" rtlCol="0">
            <a:spAutoFit/>
          </a:bodyPr>
          <a:lstStyle/>
          <a:p>
            <a:pPr algn="r"/>
            <a:r>
              <a:rPr lang="en-US" sz="6000" b="1" dirty="0" smtClean="0">
                <a:effectLst>
                  <a:outerShdw blurRad="38100" dist="38100" dir="2700000" algn="tl">
                    <a:srgbClr val="000000">
                      <a:alpha val="43137"/>
                    </a:srgbClr>
                  </a:outerShdw>
                </a:effectLst>
                <a:latin typeface="+mj-lt"/>
              </a:rPr>
              <a:t>Introduction to Database Concepts</a:t>
            </a:r>
            <a:endParaRPr lang="en-US" sz="6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451598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991600" cy="617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69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8991600" cy="60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78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8991600" cy="655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0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9916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915400" cy="601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5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8763000" cy="617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16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33400"/>
            <a:ext cx="8991600" cy="617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2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55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6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991600" cy="632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1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839200" cy="640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4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Introducing the Database</a:t>
            </a:r>
            <a:endParaRPr lang="en-US" dirty="0"/>
          </a:p>
        </p:txBody>
      </p:sp>
      <p:sp>
        <p:nvSpPr>
          <p:cNvPr id="3" name="Content Placeholder 2"/>
          <p:cNvSpPr>
            <a:spLocks noGrp="1"/>
          </p:cNvSpPr>
          <p:nvPr>
            <p:ph idx="1"/>
          </p:nvPr>
        </p:nvSpPr>
        <p:spPr/>
        <p:txBody>
          <a:bodyPr/>
          <a:lstStyle/>
          <a:p>
            <a:r>
              <a:rPr lang="en-US" dirty="0"/>
              <a:t>Data Versus Information</a:t>
            </a:r>
          </a:p>
          <a:p>
            <a:pPr marL="1149350" lvl="0" indent="-457200">
              <a:buFontTx/>
              <a:buChar char="-"/>
            </a:pPr>
            <a:r>
              <a:rPr lang="en-US" sz="2800" dirty="0" smtClean="0"/>
              <a:t>Data </a:t>
            </a:r>
            <a:r>
              <a:rPr lang="en-US" sz="2800" dirty="0"/>
              <a:t>constitute building blocks of </a:t>
            </a:r>
            <a:r>
              <a:rPr lang="en-US" sz="2800" dirty="0" smtClean="0"/>
              <a:t>information</a:t>
            </a:r>
          </a:p>
          <a:p>
            <a:pPr marL="1149350" lvl="0" indent="-457200">
              <a:buFontTx/>
              <a:buChar char="-"/>
            </a:pPr>
            <a:r>
              <a:rPr lang="en-US" sz="2800" dirty="0" smtClean="0"/>
              <a:t>Information </a:t>
            </a:r>
            <a:r>
              <a:rPr lang="en-US" sz="2800" dirty="0"/>
              <a:t>produced by processing of </a:t>
            </a:r>
            <a:r>
              <a:rPr lang="en-US" sz="2800" dirty="0" smtClean="0"/>
              <a:t>data</a:t>
            </a:r>
          </a:p>
          <a:p>
            <a:pPr marL="1149350" lvl="0" indent="-457200">
              <a:buFontTx/>
              <a:buChar char="-"/>
            </a:pPr>
            <a:r>
              <a:rPr lang="en-US" sz="2800" dirty="0" smtClean="0"/>
              <a:t>Good</a:t>
            </a:r>
            <a:r>
              <a:rPr lang="en-US" sz="2800" dirty="0"/>
              <a:t>, timely, relevant information key to decision </a:t>
            </a:r>
            <a:r>
              <a:rPr lang="en-US" sz="2800" dirty="0" smtClean="0"/>
              <a:t>making</a:t>
            </a:r>
          </a:p>
          <a:p>
            <a:pPr marL="1149350" lvl="0" indent="-457200">
              <a:buFontTx/>
              <a:buChar char="-"/>
            </a:pPr>
            <a:r>
              <a:rPr lang="en-US" sz="2800" dirty="0" smtClean="0"/>
              <a:t>Good </a:t>
            </a:r>
            <a:r>
              <a:rPr lang="en-US" sz="2800" dirty="0"/>
              <a:t>decision making key to organizational survival</a:t>
            </a:r>
          </a:p>
          <a:p>
            <a:pPr marL="393700" lvl="1" indent="0">
              <a:buNone/>
            </a:pPr>
            <a:endParaRPr lang="en-US" dirty="0"/>
          </a:p>
        </p:txBody>
      </p:sp>
    </p:spTree>
    <p:extLst>
      <p:ext uri="{BB962C8B-B14F-4D97-AF65-F5344CB8AC3E}">
        <p14:creationId xmlns:p14="http://schemas.microsoft.com/office/powerpoint/2010/main" val="1486175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991600" cy="624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82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ntroduction to Databas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34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troduction to column oriented databa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459" y="457200"/>
            <a:ext cx="8991600" cy="618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75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troduction to column oriented databa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7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943600"/>
            <a:ext cx="1524000" cy="762000"/>
          </a:xfrm>
          <a:prstGeom prst="rect">
            <a:avLst/>
          </a:prstGeom>
        </p:spPr>
      </p:pic>
      <p:sp>
        <p:nvSpPr>
          <p:cNvPr id="3" name="TextBox 2"/>
          <p:cNvSpPr txBox="1"/>
          <p:nvPr/>
        </p:nvSpPr>
        <p:spPr>
          <a:xfrm>
            <a:off x="304800" y="2480608"/>
            <a:ext cx="8480845" cy="923330"/>
          </a:xfrm>
          <a:prstGeom prst="rect">
            <a:avLst/>
          </a:prstGeom>
          <a:noFill/>
        </p:spPr>
        <p:txBody>
          <a:bodyPr wrap="square" rtlCol="0">
            <a:spAutoFit/>
          </a:bodyPr>
          <a:lstStyle/>
          <a:p>
            <a:r>
              <a:rPr lang="en-US" sz="5400" b="1" dirty="0" smtClean="0">
                <a:effectLst>
                  <a:outerShdw blurRad="38100" dist="38100" dir="2700000" algn="tl">
                    <a:srgbClr val="000000">
                      <a:alpha val="43137"/>
                    </a:srgbClr>
                  </a:outerShdw>
                </a:effectLst>
                <a:latin typeface="+mj-lt"/>
              </a:rPr>
              <a:t>From Database to Big Data</a:t>
            </a:r>
            <a:endParaRPr lang="en-US" sz="54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470845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76405038"/>
              </p:ext>
            </p:extLst>
          </p:nvPr>
        </p:nvGraphicFramePr>
        <p:xfrm>
          <a:off x="266700" y="1600200"/>
          <a:ext cx="8610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04800" y="457200"/>
            <a:ext cx="8534401" cy="707886"/>
          </a:xfrm>
          <a:prstGeom prst="rect">
            <a:avLst/>
          </a:prstGeom>
          <a:noFill/>
        </p:spPr>
        <p:txBody>
          <a:bodyPr wrap="square" rtlCol="0">
            <a:spAutoFit/>
          </a:bodyPr>
          <a:lstStyle/>
          <a:p>
            <a:pPr algn="r"/>
            <a:r>
              <a:rPr lang="en-US" sz="4000" dirty="0" smtClean="0">
                <a:latin typeface="+mj-lt"/>
              </a:rPr>
              <a:t>Scalability of Distributed Systems</a:t>
            </a:r>
            <a:endParaRPr lang="en-US" sz="4000" dirty="0">
              <a:latin typeface="+mj-lt"/>
            </a:endParaRPr>
          </a:p>
        </p:txBody>
      </p:sp>
    </p:spTree>
    <p:extLst>
      <p:ext uri="{BB962C8B-B14F-4D97-AF65-F5344CB8AC3E}">
        <p14:creationId xmlns:p14="http://schemas.microsoft.com/office/powerpoint/2010/main" val="1463266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457200"/>
            <a:ext cx="8534401" cy="707886"/>
          </a:xfrm>
          <a:prstGeom prst="rect">
            <a:avLst/>
          </a:prstGeom>
          <a:noFill/>
        </p:spPr>
        <p:txBody>
          <a:bodyPr wrap="square" rtlCol="0">
            <a:spAutoFit/>
          </a:bodyPr>
          <a:lstStyle/>
          <a:p>
            <a:pPr algn="r"/>
            <a:r>
              <a:rPr lang="en-US" sz="4000" dirty="0" smtClean="0">
                <a:latin typeface="+mj-lt"/>
              </a:rPr>
              <a:t>Distributed Systems and Big Data</a:t>
            </a:r>
            <a:endParaRPr lang="en-US" sz="4000" dirty="0">
              <a:latin typeface="+mj-lt"/>
            </a:endParaRPr>
          </a:p>
        </p:txBody>
      </p:sp>
      <p:pic>
        <p:nvPicPr>
          <p:cNvPr id="11266" name="Picture 2" descr="C:\Users\gilbert.ooi\Desktop\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2438400"/>
            <a:ext cx="4051300" cy="30861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5300" y="1371600"/>
            <a:ext cx="8153400" cy="1384995"/>
          </a:xfrm>
          <a:prstGeom prst="rect">
            <a:avLst/>
          </a:prstGeom>
          <a:noFill/>
        </p:spPr>
        <p:txBody>
          <a:bodyPr wrap="square" rtlCol="0">
            <a:spAutoFit/>
          </a:bodyPr>
          <a:lstStyle/>
          <a:p>
            <a:r>
              <a:rPr lang="en-GB" sz="2800" dirty="0">
                <a:latin typeface="+mj-lt"/>
              </a:rPr>
              <a:t>A Distributed System needs to be well designed in order to handle Big Data and also adapt as the need arises</a:t>
            </a:r>
            <a:r>
              <a:rPr lang="en-GB" sz="2800" dirty="0" smtClean="0">
                <a:latin typeface="+mj-lt"/>
              </a:rPr>
              <a:t>.</a:t>
            </a:r>
            <a:endParaRPr lang="en-US" sz="2800" dirty="0">
              <a:latin typeface="+mj-lt"/>
            </a:endParaRPr>
          </a:p>
        </p:txBody>
      </p:sp>
      <p:sp>
        <p:nvSpPr>
          <p:cNvPr id="11" name="TextBox 10"/>
          <p:cNvSpPr txBox="1"/>
          <p:nvPr/>
        </p:nvSpPr>
        <p:spPr>
          <a:xfrm>
            <a:off x="495300" y="5599093"/>
            <a:ext cx="8153400" cy="954107"/>
          </a:xfrm>
          <a:prstGeom prst="rect">
            <a:avLst/>
          </a:prstGeom>
          <a:noFill/>
        </p:spPr>
        <p:txBody>
          <a:bodyPr wrap="square" rtlCol="0">
            <a:spAutoFit/>
          </a:bodyPr>
          <a:lstStyle/>
          <a:p>
            <a:pPr marL="0" indent="0">
              <a:buNone/>
            </a:pPr>
            <a:r>
              <a:rPr lang="en-GB" sz="2800" i="1" dirty="0">
                <a:latin typeface="+mj-lt"/>
              </a:rPr>
              <a:t>No alternatives, however:</a:t>
            </a:r>
          </a:p>
          <a:p>
            <a:pPr marL="0" indent="0">
              <a:buNone/>
            </a:pPr>
            <a:r>
              <a:rPr lang="en-GB" sz="2800" dirty="0">
                <a:latin typeface="+mj-lt"/>
              </a:rPr>
              <a:t>Big Data is, in fact, too big for a single computer!</a:t>
            </a:r>
            <a:endParaRPr lang="en-US" sz="2800" dirty="0">
              <a:latin typeface="+mj-lt"/>
            </a:endParaRPr>
          </a:p>
        </p:txBody>
      </p:sp>
    </p:spTree>
    <p:extLst>
      <p:ext uri="{BB962C8B-B14F-4D97-AF65-F5344CB8AC3E}">
        <p14:creationId xmlns:p14="http://schemas.microsoft.com/office/powerpoint/2010/main" val="152401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943600"/>
            <a:ext cx="1524000" cy="762000"/>
          </a:xfrm>
          <a:prstGeom prst="rect">
            <a:avLst/>
          </a:prstGeom>
        </p:spPr>
      </p:pic>
      <p:sp>
        <p:nvSpPr>
          <p:cNvPr id="3" name="TextBox 2"/>
          <p:cNvSpPr txBox="1"/>
          <p:nvPr/>
        </p:nvSpPr>
        <p:spPr>
          <a:xfrm>
            <a:off x="1376309" y="2921168"/>
            <a:ext cx="7409336" cy="1015663"/>
          </a:xfrm>
          <a:prstGeom prst="rect">
            <a:avLst/>
          </a:prstGeom>
          <a:noFill/>
        </p:spPr>
        <p:txBody>
          <a:bodyPr wrap="square" rtlCol="0">
            <a:spAutoFit/>
          </a:bodyPr>
          <a:lstStyle/>
          <a:p>
            <a:pPr algn="r"/>
            <a:r>
              <a:rPr lang="en-US" sz="6000" b="1" dirty="0" smtClean="0">
                <a:effectLst>
                  <a:outerShdw blurRad="38100" dist="38100" dir="2700000" algn="tl">
                    <a:srgbClr val="000000">
                      <a:alpha val="43137"/>
                    </a:srgbClr>
                  </a:outerShdw>
                </a:effectLst>
                <a:latin typeface="+mj-lt"/>
              </a:rPr>
              <a:t>Parallel Processing</a:t>
            </a:r>
            <a:endParaRPr lang="en-US" sz="6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25555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457200"/>
            <a:ext cx="8534401" cy="707886"/>
          </a:xfrm>
          <a:prstGeom prst="rect">
            <a:avLst/>
          </a:prstGeom>
          <a:noFill/>
        </p:spPr>
        <p:txBody>
          <a:bodyPr wrap="square" rtlCol="0">
            <a:spAutoFit/>
          </a:bodyPr>
          <a:lstStyle/>
          <a:p>
            <a:pPr algn="r"/>
            <a:r>
              <a:rPr lang="en-US" sz="4000" dirty="0" smtClean="0">
                <a:latin typeface="+mj-lt"/>
              </a:rPr>
              <a:t>What is Parallel Processing?</a:t>
            </a:r>
            <a:endParaRPr lang="en-US" sz="4000" dirty="0">
              <a:latin typeface="+mj-lt"/>
            </a:endParaRPr>
          </a:p>
        </p:txBody>
      </p:sp>
      <p:sp>
        <p:nvSpPr>
          <p:cNvPr id="4" name="TextBox 3"/>
          <p:cNvSpPr txBox="1"/>
          <p:nvPr/>
        </p:nvSpPr>
        <p:spPr>
          <a:xfrm>
            <a:off x="533400" y="2605207"/>
            <a:ext cx="8153400" cy="1661993"/>
          </a:xfrm>
          <a:prstGeom prst="rect">
            <a:avLst/>
          </a:prstGeom>
          <a:noFill/>
        </p:spPr>
        <p:txBody>
          <a:bodyPr wrap="square" rtlCol="0">
            <a:spAutoFit/>
          </a:bodyPr>
          <a:lstStyle/>
          <a:p>
            <a:pPr algn="just"/>
            <a:r>
              <a:rPr lang="en-US" sz="2800" dirty="0">
                <a:latin typeface="+mj-lt"/>
              </a:rPr>
              <a:t>Parallel processing is the ability to carry out </a:t>
            </a:r>
            <a:r>
              <a:rPr lang="en-US" sz="2800" dirty="0">
                <a:solidFill>
                  <a:srgbClr val="FF0000"/>
                </a:solidFill>
                <a:latin typeface="+mj-lt"/>
              </a:rPr>
              <a:t>multiple </a:t>
            </a:r>
            <a:r>
              <a:rPr lang="en-US" sz="2800" dirty="0">
                <a:latin typeface="+mj-lt"/>
              </a:rPr>
              <a:t>operations</a:t>
            </a:r>
            <a:r>
              <a:rPr lang="en-US" sz="2800" dirty="0">
                <a:solidFill>
                  <a:srgbClr val="FF0000"/>
                </a:solidFill>
                <a:latin typeface="+mj-lt"/>
              </a:rPr>
              <a:t> </a:t>
            </a:r>
            <a:r>
              <a:rPr lang="en-US" sz="2800" dirty="0">
                <a:latin typeface="+mj-lt"/>
              </a:rPr>
              <a:t>or tasks </a:t>
            </a:r>
            <a:r>
              <a:rPr lang="en-US" sz="2800" dirty="0">
                <a:solidFill>
                  <a:srgbClr val="FF0000"/>
                </a:solidFill>
                <a:latin typeface="+mj-lt"/>
              </a:rPr>
              <a:t>simultaneously</a:t>
            </a:r>
            <a:r>
              <a:rPr lang="en-US" sz="2800" dirty="0" smtClean="0">
                <a:latin typeface="+mj-lt"/>
              </a:rPr>
              <a:t>.</a:t>
            </a:r>
          </a:p>
          <a:p>
            <a:pPr algn="just"/>
            <a:endParaRPr lang="en-US" sz="2800" dirty="0">
              <a:latin typeface="+mj-lt"/>
            </a:endParaRPr>
          </a:p>
          <a:p>
            <a:pPr algn="r"/>
            <a:r>
              <a:rPr lang="en-US" sz="1800" dirty="0" smtClean="0">
                <a:latin typeface="+mj-lt"/>
              </a:rPr>
              <a:t>http</a:t>
            </a:r>
            <a:r>
              <a:rPr lang="en-US" sz="1800" dirty="0">
                <a:latin typeface="+mj-lt"/>
              </a:rPr>
              <a:t>://en.wikipedia.org/wiki/Parallel_processing</a:t>
            </a:r>
            <a:endParaRPr lang="en-US" sz="1800" kern="0" dirty="0">
              <a:latin typeface="+mj-lt"/>
            </a:endParaRPr>
          </a:p>
        </p:txBody>
      </p:sp>
    </p:spTree>
    <p:extLst>
      <p:ext uri="{BB962C8B-B14F-4D97-AF65-F5344CB8AC3E}">
        <p14:creationId xmlns:p14="http://schemas.microsoft.com/office/powerpoint/2010/main" val="1383755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About Parallel Processing of Big Data</a:t>
            </a:r>
            <a:endParaRPr lang="en-US" sz="4000" dirty="0">
              <a:latin typeface="+mj-lt"/>
            </a:endParaRPr>
          </a:p>
        </p:txBody>
      </p:sp>
      <p:sp>
        <p:nvSpPr>
          <p:cNvPr id="4" name="TextBox 3"/>
          <p:cNvSpPr txBox="1"/>
          <p:nvPr/>
        </p:nvSpPr>
        <p:spPr>
          <a:xfrm>
            <a:off x="609600" y="1600200"/>
            <a:ext cx="7924800" cy="3539430"/>
          </a:xfrm>
          <a:prstGeom prst="rect">
            <a:avLst/>
          </a:prstGeom>
          <a:noFill/>
        </p:spPr>
        <p:txBody>
          <a:bodyPr wrap="square" rtlCol="0">
            <a:spAutoFit/>
          </a:bodyPr>
          <a:lstStyle/>
          <a:p>
            <a:pPr marL="342900" indent="-342900">
              <a:buFont typeface="Arial" charset="0"/>
              <a:buChar char="•"/>
            </a:pPr>
            <a:r>
              <a:rPr lang="en-US" sz="2800" dirty="0" smtClean="0">
                <a:latin typeface="+mj-lt"/>
              </a:rPr>
              <a:t>Parallel </a:t>
            </a:r>
            <a:r>
              <a:rPr lang="en-US" sz="2800" dirty="0">
                <a:latin typeface="+mj-lt"/>
              </a:rPr>
              <a:t>processing involves taking a large chunk of data, dividing it into several smaller tasks, and then working on each of those smaller tasks simultaneously</a:t>
            </a:r>
            <a:r>
              <a:rPr lang="en-US" sz="2800" dirty="0" smtClean="0">
                <a:latin typeface="+mj-lt"/>
              </a:rPr>
              <a:t>.</a:t>
            </a:r>
          </a:p>
          <a:p>
            <a:pPr marL="342900" indent="-342900">
              <a:buFont typeface="Arial" charset="0"/>
              <a:buChar char="•"/>
            </a:pPr>
            <a:endParaRPr lang="en-US" sz="2800" dirty="0">
              <a:latin typeface="+mj-lt"/>
            </a:endParaRPr>
          </a:p>
          <a:p>
            <a:pPr marL="342900" indent="-342900">
              <a:buFont typeface="Arial" charset="0"/>
              <a:buChar char="•"/>
            </a:pPr>
            <a:r>
              <a:rPr lang="en-US" sz="2800" dirty="0" smtClean="0">
                <a:latin typeface="+mj-lt"/>
              </a:rPr>
              <a:t> </a:t>
            </a:r>
            <a:r>
              <a:rPr lang="en-US" sz="2800" dirty="0">
                <a:latin typeface="+mj-lt"/>
              </a:rPr>
              <a:t>The goal of this divide-and-conquer approach is to complete the larger task in less time than it would have taken to do it in one large chunk</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12454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Management System</a:t>
            </a:r>
            <a:endParaRPr lang="en-US" dirty="0"/>
          </a:p>
        </p:txBody>
      </p:sp>
      <p:sp>
        <p:nvSpPr>
          <p:cNvPr id="3" name="Content Placeholder 2"/>
          <p:cNvSpPr>
            <a:spLocks noGrp="1"/>
          </p:cNvSpPr>
          <p:nvPr>
            <p:ph idx="1"/>
          </p:nvPr>
        </p:nvSpPr>
        <p:spPr/>
        <p:txBody>
          <a:bodyPr/>
          <a:lstStyle/>
          <a:p>
            <a:pPr lvl="0"/>
            <a:r>
              <a:rPr lang="en-US" dirty="0"/>
              <a:t>Database is shared, integrated computer structure housing:</a:t>
            </a:r>
          </a:p>
          <a:p>
            <a:pPr marL="692150" lvl="0" indent="-407988">
              <a:buFontTx/>
              <a:buChar char="-"/>
            </a:pPr>
            <a:r>
              <a:rPr lang="en-US" dirty="0" smtClean="0"/>
              <a:t>End </a:t>
            </a:r>
            <a:r>
              <a:rPr lang="en-US" dirty="0"/>
              <a:t>user </a:t>
            </a:r>
            <a:r>
              <a:rPr lang="en-US" dirty="0" smtClean="0"/>
              <a:t>data</a:t>
            </a:r>
          </a:p>
          <a:p>
            <a:pPr marL="692150" lvl="0" indent="-407988">
              <a:buFontTx/>
              <a:buChar char="-"/>
            </a:pPr>
            <a:r>
              <a:rPr lang="en-US" dirty="0" smtClean="0"/>
              <a:t>Metadata</a:t>
            </a:r>
            <a:endParaRPr lang="en-US" dirty="0"/>
          </a:p>
          <a:p>
            <a:pPr lvl="0"/>
            <a:r>
              <a:rPr lang="en-US" dirty="0"/>
              <a:t>Database Management System (DBMS)</a:t>
            </a:r>
          </a:p>
          <a:p>
            <a:pPr marL="692150" lvl="0" indent="-457200">
              <a:buFontTx/>
              <a:buChar char="-"/>
            </a:pPr>
            <a:r>
              <a:rPr lang="en-US" dirty="0" smtClean="0"/>
              <a:t>Manages </a:t>
            </a:r>
            <a:r>
              <a:rPr lang="en-US" dirty="0"/>
              <a:t>Database </a:t>
            </a:r>
            <a:r>
              <a:rPr lang="en-US" dirty="0" smtClean="0"/>
              <a:t>structure</a:t>
            </a:r>
          </a:p>
          <a:p>
            <a:pPr marL="692150" lvl="0" indent="-457200">
              <a:buFontTx/>
              <a:buChar char="-"/>
            </a:pPr>
            <a:r>
              <a:rPr lang="en-US" dirty="0" smtClean="0"/>
              <a:t>Controls </a:t>
            </a:r>
            <a:r>
              <a:rPr lang="en-US" dirty="0"/>
              <a:t>access to </a:t>
            </a:r>
            <a:r>
              <a:rPr lang="en-US" dirty="0" smtClean="0"/>
              <a:t>data</a:t>
            </a:r>
          </a:p>
          <a:p>
            <a:pPr marL="692150" lvl="0" indent="-457200">
              <a:buFontTx/>
              <a:buChar char="-"/>
            </a:pPr>
            <a:r>
              <a:rPr lang="en-US" dirty="0" smtClean="0"/>
              <a:t>Contains </a:t>
            </a:r>
            <a:r>
              <a:rPr lang="en-US" dirty="0"/>
              <a:t>query language</a:t>
            </a:r>
          </a:p>
          <a:p>
            <a:endParaRPr lang="en-US" dirty="0"/>
          </a:p>
        </p:txBody>
      </p:sp>
    </p:spTree>
    <p:extLst>
      <p:ext uri="{BB962C8B-B14F-4D97-AF65-F5344CB8AC3E}">
        <p14:creationId xmlns:p14="http://schemas.microsoft.com/office/powerpoint/2010/main" val="1819819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About Parallel Processing of Big Data</a:t>
            </a:r>
            <a:endParaRPr lang="en-US" sz="4000" dirty="0">
              <a:latin typeface="+mj-lt"/>
            </a:endParaRPr>
          </a:p>
        </p:txBody>
      </p:sp>
      <p:pic>
        <p:nvPicPr>
          <p:cNvPr id="12291" name="Picture 3" descr="C:\Users\gilbert.ooi\Desktop\sequent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193" y="2679700"/>
            <a:ext cx="6805613" cy="1511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121828" y="4852372"/>
            <a:ext cx="2900346" cy="461665"/>
          </a:xfrm>
          <a:prstGeom prst="rect">
            <a:avLst/>
          </a:prstGeom>
          <a:noFill/>
        </p:spPr>
        <p:txBody>
          <a:bodyPr wrap="none" rtlCol="0">
            <a:spAutoFit/>
          </a:bodyPr>
          <a:lstStyle/>
          <a:p>
            <a:pPr algn="ctr"/>
            <a:r>
              <a:rPr lang="en-US" dirty="0" smtClean="0">
                <a:latin typeface="+mj-lt"/>
              </a:rPr>
              <a:t>Sequential Processing</a:t>
            </a:r>
            <a:endParaRPr lang="en-US" dirty="0">
              <a:latin typeface="+mj-lt"/>
            </a:endParaRPr>
          </a:p>
        </p:txBody>
      </p:sp>
    </p:spTree>
    <p:extLst>
      <p:ext uri="{BB962C8B-B14F-4D97-AF65-F5344CB8AC3E}">
        <p14:creationId xmlns:p14="http://schemas.microsoft.com/office/powerpoint/2010/main" val="2022491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About Parallel Processing of Big Data</a:t>
            </a:r>
            <a:endParaRPr lang="en-US" sz="4000" dirty="0">
              <a:latin typeface="+mj-lt"/>
            </a:endParaRPr>
          </a:p>
        </p:txBody>
      </p:sp>
      <p:pic>
        <p:nvPicPr>
          <p:cNvPr id="12292" name="Picture 4" descr="C:\Users\gilbert.ooi\Desktop\parall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193" y="1447800"/>
            <a:ext cx="6805613" cy="3136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05466" y="4852372"/>
            <a:ext cx="2533066" cy="461665"/>
          </a:xfrm>
          <a:prstGeom prst="rect">
            <a:avLst/>
          </a:prstGeom>
          <a:noFill/>
        </p:spPr>
        <p:txBody>
          <a:bodyPr wrap="none" rtlCol="0">
            <a:spAutoFit/>
          </a:bodyPr>
          <a:lstStyle/>
          <a:p>
            <a:pPr algn="ctr"/>
            <a:r>
              <a:rPr lang="en-US" dirty="0" smtClean="0">
                <a:latin typeface="+mj-lt"/>
              </a:rPr>
              <a:t>Parallel Processing</a:t>
            </a:r>
            <a:endParaRPr lang="en-US" dirty="0">
              <a:latin typeface="+mj-lt"/>
            </a:endParaRPr>
          </a:p>
        </p:txBody>
      </p:sp>
    </p:spTree>
    <p:extLst>
      <p:ext uri="{BB962C8B-B14F-4D97-AF65-F5344CB8AC3E}">
        <p14:creationId xmlns:p14="http://schemas.microsoft.com/office/powerpoint/2010/main" val="1665561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sp>
        <p:nvSpPr>
          <p:cNvPr id="4" name="TextBox 3"/>
          <p:cNvSpPr txBox="1"/>
          <p:nvPr/>
        </p:nvSpPr>
        <p:spPr>
          <a:xfrm>
            <a:off x="304800" y="1066800"/>
            <a:ext cx="8534401" cy="5693866"/>
          </a:xfrm>
          <a:prstGeom prst="rect">
            <a:avLst/>
          </a:prstGeom>
          <a:noFill/>
        </p:spPr>
        <p:txBody>
          <a:bodyPr wrap="square" rtlCol="0">
            <a:spAutoFit/>
          </a:bodyPr>
          <a:lstStyle/>
          <a:p>
            <a:pPr marL="342900" indent="-342900">
              <a:buFont typeface="Arial" pitchFamily="34" charset="0"/>
              <a:buChar char="•"/>
            </a:pPr>
            <a:r>
              <a:rPr lang="en-US" sz="2800" b="1" dirty="0" smtClean="0">
                <a:latin typeface="+mj-lt"/>
              </a:rPr>
              <a:t>Because of Big Data</a:t>
            </a:r>
          </a:p>
          <a:p>
            <a:pPr marL="342900" indent="-342900">
              <a:buFont typeface="Arial" pitchFamily="34" charset="0"/>
              <a:buChar char="•"/>
            </a:pPr>
            <a:endParaRPr lang="en-US" sz="2800" b="1" dirty="0" smtClean="0">
              <a:latin typeface="+mj-lt"/>
            </a:endParaRPr>
          </a:p>
          <a:p>
            <a:pPr marL="800100" lvl="1" indent="-342900">
              <a:buFont typeface="Arial" pitchFamily="34" charset="0"/>
              <a:buChar char="•"/>
            </a:pPr>
            <a:r>
              <a:rPr lang="en-US" sz="2800" dirty="0" smtClean="0">
                <a:latin typeface="+mj-lt"/>
              </a:rPr>
              <a:t>5 </a:t>
            </a:r>
            <a:r>
              <a:rPr lang="en-US" sz="2800" dirty="0" err="1">
                <a:latin typeface="+mj-lt"/>
              </a:rPr>
              <a:t>Exabytes</a:t>
            </a:r>
            <a:r>
              <a:rPr lang="en-US" sz="2800" dirty="0">
                <a:latin typeface="+mj-lt"/>
              </a:rPr>
              <a:t> (1018) of new information from print, film, optical storage in 2002.</a:t>
            </a:r>
            <a:br>
              <a:rPr lang="en-US" sz="2800" dirty="0">
                <a:latin typeface="+mj-lt"/>
              </a:rPr>
            </a:br>
            <a:endParaRPr lang="en-US" sz="2800" dirty="0">
              <a:latin typeface="+mj-lt"/>
            </a:endParaRPr>
          </a:p>
          <a:p>
            <a:pPr marL="800100" lvl="1" indent="-342900">
              <a:buFont typeface="Arial" pitchFamily="34" charset="0"/>
              <a:buChar char="•"/>
            </a:pPr>
            <a:r>
              <a:rPr lang="en-US" sz="2800" dirty="0">
                <a:latin typeface="+mj-lt"/>
              </a:rPr>
              <a:t>Billions of </a:t>
            </a:r>
            <a:r>
              <a:rPr lang="en-US" sz="2800" dirty="0" smtClean="0">
                <a:latin typeface="+mj-lt"/>
              </a:rPr>
              <a:t>web </a:t>
            </a:r>
            <a:r>
              <a:rPr lang="en-US" sz="2800" dirty="0">
                <a:latin typeface="+mj-lt"/>
              </a:rPr>
              <a:t>pages, social </a:t>
            </a:r>
            <a:r>
              <a:rPr lang="en-US" sz="2800" dirty="0" smtClean="0">
                <a:latin typeface="+mj-lt"/>
              </a:rPr>
              <a:t>media with </a:t>
            </a:r>
            <a:r>
              <a:rPr lang="en-US" sz="2800" dirty="0">
                <a:latin typeface="+mj-lt"/>
              </a:rPr>
              <a:t>millions of users, millions of blogs</a:t>
            </a:r>
          </a:p>
          <a:p>
            <a:pPr marL="736092" lvl="1" indent="-342900">
              <a:buFont typeface="Arial" pitchFamily="34" charset="0"/>
              <a:buChar char="•"/>
            </a:pPr>
            <a:endParaRPr lang="en-US" sz="2800" dirty="0">
              <a:latin typeface="+mj-lt"/>
            </a:endParaRPr>
          </a:p>
          <a:p>
            <a:pPr marL="800100" lvl="1" indent="-342900">
              <a:buFont typeface="Arial" pitchFamily="34" charset="0"/>
              <a:buChar char="•"/>
            </a:pPr>
            <a:r>
              <a:rPr lang="en-US" sz="2800" dirty="0">
                <a:latin typeface="+mj-lt"/>
              </a:rPr>
              <a:t>How do friends affect my reviews, purchases, choice of friends</a:t>
            </a:r>
          </a:p>
          <a:p>
            <a:pPr marL="736092" lvl="1" indent="-342900">
              <a:buFont typeface="Arial" pitchFamily="34" charset="0"/>
              <a:buChar char="•"/>
            </a:pPr>
            <a:endParaRPr lang="en-US" sz="2800" dirty="0">
              <a:latin typeface="+mj-lt"/>
            </a:endParaRPr>
          </a:p>
          <a:p>
            <a:pPr marL="800100" lvl="1" indent="-342900">
              <a:buFont typeface="Arial" pitchFamily="34" charset="0"/>
              <a:buChar char="•"/>
            </a:pPr>
            <a:r>
              <a:rPr lang="en-US" sz="2800" dirty="0" smtClean="0">
                <a:latin typeface="+mj-lt"/>
              </a:rPr>
              <a:t>Facebook: 955M </a:t>
            </a:r>
            <a:r>
              <a:rPr lang="en-US" sz="2800" dirty="0">
                <a:latin typeface="+mj-lt"/>
              </a:rPr>
              <a:t>active users &amp; more than 100 petabytes of photos and </a:t>
            </a:r>
            <a:r>
              <a:rPr lang="en-US" sz="2800" dirty="0" smtClean="0">
                <a:latin typeface="+mj-lt"/>
              </a:rPr>
              <a:t>videos</a:t>
            </a:r>
            <a:endParaRPr lang="en-US" sz="2800" dirty="0">
              <a:latin typeface="+mj-lt"/>
            </a:endParaRPr>
          </a:p>
        </p:txBody>
      </p:sp>
    </p:spTree>
    <p:extLst>
      <p:ext uri="{BB962C8B-B14F-4D97-AF65-F5344CB8AC3E}">
        <p14:creationId xmlns:p14="http://schemas.microsoft.com/office/powerpoint/2010/main" val="2870486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sp>
        <p:nvSpPr>
          <p:cNvPr id="4" name="TextBox 3"/>
          <p:cNvSpPr txBox="1"/>
          <p:nvPr/>
        </p:nvSpPr>
        <p:spPr>
          <a:xfrm>
            <a:off x="304800" y="1066800"/>
            <a:ext cx="8534401" cy="4401205"/>
          </a:xfrm>
          <a:prstGeom prst="rect">
            <a:avLst/>
          </a:prstGeom>
          <a:noFill/>
        </p:spPr>
        <p:txBody>
          <a:bodyPr wrap="square" rtlCol="0">
            <a:spAutoFit/>
          </a:bodyPr>
          <a:lstStyle/>
          <a:p>
            <a:pPr marL="342900" indent="-342900">
              <a:buFont typeface="Arial" pitchFamily="34" charset="0"/>
              <a:buChar char="•"/>
            </a:pPr>
            <a:r>
              <a:rPr lang="en-US" sz="2800" b="1" dirty="0" smtClean="0">
                <a:latin typeface="+mj-lt"/>
              </a:rPr>
              <a:t>Because of Big Data</a:t>
            </a:r>
          </a:p>
          <a:p>
            <a:pPr marL="800100" lvl="1" indent="-342900">
              <a:buFont typeface="Arial" pitchFamily="34" charset="0"/>
              <a:buChar char="•"/>
            </a:pPr>
            <a:endParaRPr lang="en-US" sz="2800" dirty="0" smtClean="0">
              <a:latin typeface="+mj-lt"/>
            </a:endParaRPr>
          </a:p>
          <a:p>
            <a:pPr marL="800100" lvl="1" indent="-342900">
              <a:buFont typeface="Arial" pitchFamily="34" charset="0"/>
              <a:buChar char="•"/>
            </a:pPr>
            <a:r>
              <a:rPr lang="en-US" sz="2800" dirty="0" smtClean="0">
                <a:latin typeface="+mj-lt"/>
              </a:rPr>
              <a:t>Business </a:t>
            </a:r>
            <a:r>
              <a:rPr lang="en-US" sz="2800" dirty="0">
                <a:latin typeface="+mj-lt"/>
              </a:rPr>
              <a:t>World</a:t>
            </a:r>
            <a:r>
              <a:rPr lang="en-US" sz="2800" dirty="0" smtClean="0">
                <a:latin typeface="+mj-lt"/>
              </a:rPr>
              <a:t>: </a:t>
            </a:r>
            <a:r>
              <a:rPr lang="en-US" sz="2800" dirty="0">
                <a:latin typeface="+mj-lt"/>
              </a:rPr>
              <a:t>Billions of transactions, real-time detection</a:t>
            </a:r>
          </a:p>
          <a:p>
            <a:pPr marL="800100" lvl="1" indent="-342900">
              <a:buFont typeface="Arial" pitchFamily="34" charset="0"/>
              <a:buChar char="•"/>
            </a:pPr>
            <a:endParaRPr lang="en-US" sz="2800" dirty="0">
              <a:latin typeface="+mj-lt"/>
            </a:endParaRPr>
          </a:p>
          <a:p>
            <a:pPr marL="800100" lvl="1" indent="-342900">
              <a:buFont typeface="Arial" pitchFamily="34" charset="0"/>
              <a:buChar char="•"/>
            </a:pPr>
            <a:r>
              <a:rPr lang="en-US" sz="2800" dirty="0">
                <a:latin typeface="+mj-lt"/>
              </a:rPr>
              <a:t>Retail stores: What products are people buying together? What promotions will be most effective?</a:t>
            </a:r>
          </a:p>
          <a:p>
            <a:pPr marL="800100" lvl="1" indent="-342900">
              <a:buFont typeface="Arial" pitchFamily="34" charset="0"/>
              <a:buChar char="•"/>
            </a:pPr>
            <a:endParaRPr lang="en-US" sz="2800" dirty="0">
              <a:latin typeface="+mj-lt"/>
            </a:endParaRPr>
          </a:p>
          <a:p>
            <a:pPr marL="800100" lvl="1" indent="-342900">
              <a:buFont typeface="Arial" pitchFamily="34" charset="0"/>
              <a:buChar char="•"/>
            </a:pPr>
            <a:r>
              <a:rPr lang="en-US" sz="2800" dirty="0">
                <a:latin typeface="+mj-lt"/>
              </a:rPr>
              <a:t>Marketing:  Which ads should be placed for which keyword query</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271166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sp>
        <p:nvSpPr>
          <p:cNvPr id="4" name="TextBox 3"/>
          <p:cNvSpPr txBox="1"/>
          <p:nvPr/>
        </p:nvSpPr>
        <p:spPr>
          <a:xfrm>
            <a:off x="327337" y="1630501"/>
            <a:ext cx="8534401" cy="523220"/>
          </a:xfrm>
          <a:prstGeom prst="rect">
            <a:avLst/>
          </a:prstGeom>
          <a:noFill/>
        </p:spPr>
        <p:txBody>
          <a:bodyPr wrap="square" rtlCol="0">
            <a:spAutoFit/>
          </a:bodyPr>
          <a:lstStyle/>
          <a:p>
            <a:pPr algn="ctr"/>
            <a:r>
              <a:rPr lang="en-US" sz="2800" dirty="0" smtClean="0">
                <a:latin typeface="+mj-lt"/>
              </a:rPr>
              <a:t>Personalization of marketing purposes</a:t>
            </a:r>
            <a:endParaRPr lang="en-US" sz="2800" dirty="0">
              <a:latin typeface="+mj-lt"/>
            </a:endParaRPr>
          </a:p>
        </p:txBody>
      </p:sp>
      <p:pic>
        <p:nvPicPr>
          <p:cNvPr id="15362" name="Picture 2" descr="C:\Users\gilbert.ooi\Desktop\person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743" y="2397086"/>
            <a:ext cx="5116512" cy="392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371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sp>
        <p:nvSpPr>
          <p:cNvPr id="7" name="TextBox 6"/>
          <p:cNvSpPr txBox="1"/>
          <p:nvPr/>
        </p:nvSpPr>
        <p:spPr>
          <a:xfrm>
            <a:off x="304800" y="2249031"/>
            <a:ext cx="8534401" cy="2246769"/>
          </a:xfrm>
          <a:prstGeom prst="rect">
            <a:avLst/>
          </a:prstGeom>
          <a:noFill/>
        </p:spPr>
        <p:txBody>
          <a:bodyPr wrap="square" rtlCol="0">
            <a:spAutoFit/>
          </a:bodyPr>
          <a:lstStyle/>
          <a:p>
            <a:pPr marL="342900" indent="-342900">
              <a:buFont typeface="Arial" pitchFamily="34" charset="0"/>
              <a:buChar char="•"/>
            </a:pPr>
            <a:r>
              <a:rPr lang="en-US" sz="2800" b="1" dirty="0" smtClean="0">
                <a:latin typeface="+mj-lt"/>
              </a:rPr>
              <a:t>Because of hardware trends</a:t>
            </a:r>
          </a:p>
          <a:p>
            <a:pPr marL="342900" indent="-342900">
              <a:buFont typeface="Arial" pitchFamily="34" charset="0"/>
              <a:buChar char="•"/>
            </a:pPr>
            <a:endParaRPr lang="en-US" sz="2800" b="1" dirty="0">
              <a:latin typeface="+mj-lt"/>
            </a:endParaRPr>
          </a:p>
          <a:p>
            <a:pPr marL="800100" lvl="1" indent="-342900">
              <a:buFont typeface="Arial" pitchFamily="34" charset="0"/>
              <a:buChar char="•"/>
            </a:pPr>
            <a:r>
              <a:rPr lang="en-US" sz="2800" dirty="0" smtClean="0">
                <a:latin typeface="+mj-lt"/>
              </a:rPr>
              <a:t>Moore’s Law: number of transistors that can be placed inexpensively on an integrated circuit doubles about every 2 years</a:t>
            </a:r>
          </a:p>
        </p:txBody>
      </p:sp>
    </p:spTree>
    <p:extLst>
      <p:ext uri="{BB962C8B-B14F-4D97-AF65-F5344CB8AC3E}">
        <p14:creationId xmlns:p14="http://schemas.microsoft.com/office/powerpoint/2010/main" val="3583001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pic>
        <p:nvPicPr>
          <p:cNvPr id="16386" name="Picture 2" descr="C:\Users\gilbert.ooi\Desktop\moorel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165086"/>
            <a:ext cx="59817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510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sp>
        <p:nvSpPr>
          <p:cNvPr id="6" name="TextBox 5"/>
          <p:cNvSpPr txBox="1"/>
          <p:nvPr/>
        </p:nvSpPr>
        <p:spPr>
          <a:xfrm>
            <a:off x="304800" y="1143000"/>
            <a:ext cx="8534401" cy="4401205"/>
          </a:xfrm>
          <a:prstGeom prst="rect">
            <a:avLst/>
          </a:prstGeom>
          <a:noFill/>
        </p:spPr>
        <p:txBody>
          <a:bodyPr wrap="square" rtlCol="0">
            <a:spAutoFit/>
          </a:bodyPr>
          <a:lstStyle/>
          <a:p>
            <a:pPr marL="342900" indent="-342900">
              <a:buFont typeface="Arial" pitchFamily="34" charset="0"/>
              <a:buChar char="•"/>
            </a:pPr>
            <a:r>
              <a:rPr lang="en-US" sz="2800" dirty="0">
                <a:latin typeface="+mj-lt"/>
              </a:rPr>
              <a:t>“Party” ended around 2004’</a:t>
            </a:r>
          </a:p>
          <a:p>
            <a:pPr marL="342900" indent="-342900">
              <a:buFont typeface="Arial" pitchFamily="34" charset="0"/>
              <a:buChar char="•"/>
            </a:pPr>
            <a:endParaRPr lang="en-US" sz="2800" dirty="0">
              <a:latin typeface="+mj-lt"/>
            </a:endParaRPr>
          </a:p>
          <a:p>
            <a:pPr marL="342900" indent="-342900">
              <a:buFont typeface="Arial" pitchFamily="34" charset="0"/>
              <a:buChar char="•"/>
            </a:pPr>
            <a:r>
              <a:rPr lang="en-US" sz="2800" dirty="0">
                <a:latin typeface="+mj-lt"/>
              </a:rPr>
              <a:t>There are physical limitations on this trend of constant improvement.</a:t>
            </a:r>
          </a:p>
          <a:p>
            <a:pPr marL="342900" indent="-342900">
              <a:buFont typeface="Arial" pitchFamily="34" charset="0"/>
              <a:buChar char="•"/>
            </a:pPr>
            <a:endParaRPr lang="en-US" sz="2800" dirty="0">
              <a:latin typeface="+mj-lt"/>
            </a:endParaRPr>
          </a:p>
          <a:p>
            <a:pPr marL="342900" indent="-342900">
              <a:buFont typeface="Arial" pitchFamily="34" charset="0"/>
              <a:buChar char="•"/>
            </a:pPr>
            <a:r>
              <a:rPr lang="en-US" sz="2800" dirty="0">
                <a:latin typeface="+mj-lt"/>
              </a:rPr>
              <a:t>Clock speed remains below 4 GHz</a:t>
            </a:r>
          </a:p>
          <a:p>
            <a:pPr marL="342900" indent="-342900">
              <a:buFont typeface="Arial" pitchFamily="34" charset="0"/>
              <a:buChar char="•"/>
            </a:pPr>
            <a:endParaRPr lang="en-US" sz="2800" dirty="0">
              <a:latin typeface="+mj-lt"/>
            </a:endParaRPr>
          </a:p>
          <a:p>
            <a:pPr marL="342900" indent="-342900">
              <a:buFont typeface="Arial" pitchFamily="34" charset="0"/>
              <a:buChar char="•"/>
            </a:pPr>
            <a:r>
              <a:rPr lang="en-US" sz="2800" dirty="0">
                <a:latin typeface="+mj-lt"/>
              </a:rPr>
              <a:t>This speed is limited unless </a:t>
            </a:r>
            <a:endParaRPr lang="en-US" sz="2800" dirty="0" smtClean="0">
              <a:latin typeface="+mj-lt"/>
            </a:endParaRPr>
          </a:p>
          <a:p>
            <a:r>
              <a:rPr lang="en-US" sz="2800" dirty="0">
                <a:latin typeface="+mj-lt"/>
              </a:rPr>
              <a:t> </a:t>
            </a:r>
            <a:r>
              <a:rPr lang="en-US" sz="2800" dirty="0" smtClean="0">
                <a:latin typeface="+mj-lt"/>
              </a:rPr>
              <a:t>    moving </a:t>
            </a:r>
            <a:r>
              <a:rPr lang="en-US" sz="2800" dirty="0">
                <a:latin typeface="+mj-lt"/>
              </a:rPr>
              <a:t>towards the speed of </a:t>
            </a:r>
          </a:p>
          <a:p>
            <a:r>
              <a:rPr lang="en-US" sz="2800" dirty="0" smtClean="0">
                <a:latin typeface="+mj-lt"/>
              </a:rPr>
              <a:t>     light.</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2768600"/>
            <a:ext cx="3162300" cy="256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349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Why Parallel Processing?</a:t>
            </a:r>
            <a:endParaRPr lang="en-US" sz="4000" dirty="0">
              <a:latin typeface="+mj-lt"/>
            </a:endParaRPr>
          </a:p>
        </p:txBody>
      </p:sp>
      <p:sp>
        <p:nvSpPr>
          <p:cNvPr id="6" name="TextBox 5"/>
          <p:cNvSpPr txBox="1"/>
          <p:nvPr/>
        </p:nvSpPr>
        <p:spPr>
          <a:xfrm>
            <a:off x="304800" y="1295400"/>
            <a:ext cx="8534401" cy="2677656"/>
          </a:xfrm>
          <a:prstGeom prst="rect">
            <a:avLst/>
          </a:prstGeom>
          <a:noFill/>
        </p:spPr>
        <p:txBody>
          <a:bodyPr wrap="square" rtlCol="0">
            <a:spAutoFit/>
          </a:bodyPr>
          <a:lstStyle/>
          <a:p>
            <a:pPr marL="342900" indent="-342900">
              <a:buFont typeface="Arial" pitchFamily="34" charset="0"/>
              <a:buChar char="•"/>
            </a:pPr>
            <a:r>
              <a:rPr lang="en-US" sz="2800" dirty="0" smtClean="0">
                <a:latin typeface="+mj-lt"/>
              </a:rPr>
              <a:t>But to achieve the speed of light, optical communication methods would have to be used within processors. </a:t>
            </a:r>
          </a:p>
          <a:p>
            <a:pPr marL="342900" indent="-342900">
              <a:buFont typeface="Arial" pitchFamily="34" charset="0"/>
              <a:buChar char="•"/>
            </a:pPr>
            <a:endParaRPr lang="en-US" sz="2800" dirty="0" smtClean="0">
              <a:latin typeface="+mj-lt"/>
            </a:endParaRPr>
          </a:p>
          <a:p>
            <a:pPr marL="342900" indent="-342900">
              <a:buFont typeface="Arial" pitchFamily="34" charset="0"/>
              <a:buChar char="•"/>
            </a:pPr>
            <a:r>
              <a:rPr lang="en-US" sz="2800" dirty="0" smtClean="0">
                <a:latin typeface="+mj-lt"/>
              </a:rPr>
              <a:t>Heat issues prevent higher clock speeds, the transistors create electromagnetic interference for one another.</a:t>
            </a:r>
            <a:endParaRPr lang="en-US" sz="2800" dirty="0">
              <a:latin typeface="+mj-lt"/>
            </a:endParaRPr>
          </a:p>
        </p:txBody>
      </p:sp>
      <p:pic>
        <p:nvPicPr>
          <p:cNvPr id="18434" name="Picture 2" descr="C:\Users\gilbert.ooi\Desktop\overhe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4191000"/>
            <a:ext cx="38227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739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686801" cy="1323439"/>
          </a:xfrm>
          <a:prstGeom prst="rect">
            <a:avLst/>
          </a:prstGeom>
          <a:noFill/>
        </p:spPr>
        <p:txBody>
          <a:bodyPr wrap="square" rtlCol="0">
            <a:spAutoFit/>
          </a:bodyPr>
          <a:lstStyle/>
          <a:p>
            <a:pPr algn="r"/>
            <a:r>
              <a:rPr lang="en-US" sz="4000" dirty="0" smtClean="0">
                <a:latin typeface="+mj-lt"/>
              </a:rPr>
              <a:t>Characteristics of a Big Data Parallel System</a:t>
            </a:r>
            <a:endParaRPr lang="en-US" sz="4000" dirty="0">
              <a:latin typeface="+mj-lt"/>
            </a:endParaRPr>
          </a:p>
        </p:txBody>
      </p:sp>
      <p:sp>
        <p:nvSpPr>
          <p:cNvPr id="7" name="TextBox 6"/>
          <p:cNvSpPr txBox="1"/>
          <p:nvPr/>
        </p:nvSpPr>
        <p:spPr>
          <a:xfrm>
            <a:off x="313386" y="1780639"/>
            <a:ext cx="8534401" cy="4401205"/>
          </a:xfrm>
          <a:prstGeom prst="rect">
            <a:avLst/>
          </a:prstGeom>
          <a:noFill/>
        </p:spPr>
        <p:txBody>
          <a:bodyPr wrap="square" rtlCol="0">
            <a:spAutoFit/>
          </a:bodyPr>
          <a:lstStyle/>
          <a:p>
            <a:pPr marL="457200" indent="-457200">
              <a:buFont typeface="Arial" pitchFamily="34" charset="0"/>
              <a:buChar char="•"/>
            </a:pPr>
            <a:r>
              <a:rPr lang="en-US" sz="2800" dirty="0">
                <a:latin typeface="+mj-lt"/>
              </a:rPr>
              <a:t>Computer hardware that is designed to work with multiple processors and that provides a means of communication between those processors</a:t>
            </a: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a:latin typeface="+mj-lt"/>
              </a:rPr>
              <a:t>An operating system that is capable of managing multiple processors</a:t>
            </a: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a:latin typeface="+mj-lt"/>
              </a:rPr>
              <a:t>Application software that is capable of breaking large tasks into multiple smaller tasks that can be performed in parallel (</a:t>
            </a:r>
            <a:r>
              <a:rPr lang="en-US" sz="2800" dirty="0" err="1">
                <a:latin typeface="+mj-lt"/>
              </a:rPr>
              <a:t>Hadoop</a:t>
            </a:r>
            <a:r>
              <a:rPr lang="en-US" sz="2800" dirty="0">
                <a:latin typeface="+mj-lt"/>
              </a:rPr>
              <a:t>).</a:t>
            </a:r>
          </a:p>
        </p:txBody>
      </p:sp>
    </p:spTree>
    <p:extLst>
      <p:ext uri="{BB962C8B-B14F-4D97-AF65-F5344CB8AC3E}">
        <p14:creationId xmlns:p14="http://schemas.microsoft.com/office/powerpoint/2010/main" val="219181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Importance of Database</a:t>
            </a:r>
            <a:endParaRPr lang="en-US" dirty="0"/>
          </a:p>
        </p:txBody>
      </p:sp>
      <p:sp>
        <p:nvSpPr>
          <p:cNvPr id="3" name="Content Placeholder 2"/>
          <p:cNvSpPr>
            <a:spLocks noGrp="1"/>
          </p:cNvSpPr>
          <p:nvPr>
            <p:ph idx="1"/>
          </p:nvPr>
        </p:nvSpPr>
        <p:spPr/>
        <p:txBody>
          <a:bodyPr/>
          <a:lstStyle/>
          <a:p>
            <a:pPr marL="457200" indent="-457200"/>
            <a:r>
              <a:rPr lang="en-US" dirty="0"/>
              <a:t>Makes data management more efficient and effective</a:t>
            </a:r>
          </a:p>
          <a:p>
            <a:pPr marL="457200" indent="-457200"/>
            <a:r>
              <a:rPr lang="en-US" dirty="0"/>
              <a:t>Query language allows quick answers to ad hoc queries</a:t>
            </a:r>
          </a:p>
          <a:p>
            <a:pPr marL="457200" indent="-457200"/>
            <a:r>
              <a:rPr lang="en-US" dirty="0"/>
              <a:t>Provides better access to more and better managed data</a:t>
            </a:r>
          </a:p>
          <a:p>
            <a:pPr marL="457200" indent="-457200"/>
            <a:r>
              <a:rPr lang="en-US" dirty="0"/>
              <a:t>Promotes integrated view of organization’s operations</a:t>
            </a:r>
          </a:p>
          <a:p>
            <a:pPr marL="457200" indent="-457200"/>
            <a:r>
              <a:rPr lang="en-US" dirty="0"/>
              <a:t>Reduces the probability of inconsistent data</a:t>
            </a:r>
          </a:p>
          <a:p>
            <a:pPr marL="0" indent="0">
              <a:buNone/>
            </a:pPr>
            <a:endParaRPr lang="en-US" dirty="0"/>
          </a:p>
        </p:txBody>
      </p:sp>
    </p:spTree>
    <p:extLst>
      <p:ext uri="{BB962C8B-B14F-4D97-AF65-F5344CB8AC3E}">
        <p14:creationId xmlns:p14="http://schemas.microsoft.com/office/powerpoint/2010/main" val="698142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75766"/>
            <a:ext cx="8991600" cy="5529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457200"/>
            <a:ext cx="8686801" cy="707886"/>
          </a:xfrm>
          <a:prstGeom prst="rect">
            <a:avLst/>
          </a:prstGeom>
          <a:noFill/>
        </p:spPr>
        <p:txBody>
          <a:bodyPr wrap="square" rtlCol="0">
            <a:spAutoFit/>
          </a:bodyPr>
          <a:lstStyle/>
          <a:p>
            <a:pPr algn="r"/>
            <a:r>
              <a:rPr lang="en-US" sz="4000" dirty="0" err="1" smtClean="0">
                <a:latin typeface="+mj-lt"/>
              </a:rPr>
              <a:t>Hadoop</a:t>
            </a:r>
            <a:r>
              <a:rPr lang="en-US" sz="4000" dirty="0" smtClean="0">
                <a:latin typeface="+mj-lt"/>
              </a:rPr>
              <a:t> with Parallel Processing</a:t>
            </a:r>
            <a:endParaRPr lang="en-US" sz="4000" dirty="0">
              <a:latin typeface="+mj-lt"/>
            </a:endParaRPr>
          </a:p>
        </p:txBody>
      </p:sp>
    </p:spTree>
    <p:extLst>
      <p:ext uri="{BB962C8B-B14F-4D97-AF65-F5344CB8AC3E}">
        <p14:creationId xmlns:p14="http://schemas.microsoft.com/office/powerpoint/2010/main" val="11451620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Advantage of Parallel Processing</a:t>
            </a:r>
            <a:endParaRPr lang="en-US" sz="4000" dirty="0">
              <a:latin typeface="+mj-lt"/>
            </a:endParaRPr>
          </a:p>
        </p:txBody>
      </p:sp>
      <p:sp>
        <p:nvSpPr>
          <p:cNvPr id="7" name="TextBox 6"/>
          <p:cNvSpPr txBox="1"/>
          <p:nvPr/>
        </p:nvSpPr>
        <p:spPr>
          <a:xfrm>
            <a:off x="313386" y="1780639"/>
            <a:ext cx="8534401" cy="3108543"/>
          </a:xfrm>
          <a:prstGeom prst="rect">
            <a:avLst/>
          </a:prstGeom>
          <a:noFill/>
        </p:spPr>
        <p:txBody>
          <a:bodyPr wrap="square" rtlCol="0">
            <a:spAutoFit/>
          </a:bodyPr>
          <a:lstStyle/>
          <a:p>
            <a:pPr marL="457200" indent="-457200">
              <a:buFont typeface="Arial" pitchFamily="34" charset="0"/>
              <a:buChar char="•"/>
            </a:pPr>
            <a:r>
              <a:rPr lang="en-US" sz="2800" dirty="0" smtClean="0">
                <a:latin typeface="+mj-lt"/>
              </a:rPr>
              <a:t>Higher throughput</a:t>
            </a:r>
            <a:endParaRPr lang="en-US" sz="2800" dirty="0">
              <a:latin typeface="+mj-lt"/>
            </a:endParaRP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smtClean="0">
                <a:latin typeface="+mj-lt"/>
              </a:rPr>
              <a:t>More fault tolerance</a:t>
            </a:r>
            <a:endParaRPr lang="en-US" sz="2800" dirty="0">
              <a:latin typeface="+mj-lt"/>
            </a:endParaRP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smtClean="0">
                <a:latin typeface="+mj-lt"/>
              </a:rPr>
              <a:t>Cheaper</a:t>
            </a: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smtClean="0">
                <a:latin typeface="+mj-lt"/>
              </a:rPr>
              <a:t>Better performance</a:t>
            </a:r>
            <a:endParaRPr lang="en-US" sz="2800" dirty="0">
              <a:latin typeface="+mj-lt"/>
            </a:endParaRPr>
          </a:p>
        </p:txBody>
      </p:sp>
    </p:spTree>
    <p:extLst>
      <p:ext uri="{BB962C8B-B14F-4D97-AF65-F5344CB8AC3E}">
        <p14:creationId xmlns:p14="http://schemas.microsoft.com/office/powerpoint/2010/main" val="37333259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Parallel Processing</a:t>
            </a:r>
            <a:endParaRPr lang="en-US" sz="4000" dirty="0">
              <a:latin typeface="+mj-lt"/>
            </a:endParaRPr>
          </a:p>
        </p:txBody>
      </p:sp>
      <p:sp>
        <p:nvSpPr>
          <p:cNvPr id="9" name="TextBox 8"/>
          <p:cNvSpPr txBox="1"/>
          <p:nvPr/>
        </p:nvSpPr>
        <p:spPr>
          <a:xfrm>
            <a:off x="533400" y="1165086"/>
            <a:ext cx="8153400" cy="4832092"/>
          </a:xfrm>
          <a:prstGeom prst="rect">
            <a:avLst/>
          </a:prstGeom>
          <a:noFill/>
        </p:spPr>
        <p:txBody>
          <a:bodyPr wrap="square" rtlCol="0">
            <a:spAutoFit/>
          </a:bodyPr>
          <a:lstStyle/>
          <a:p>
            <a:pPr marL="457200" indent="-457200">
              <a:buFont typeface="Arial" pitchFamily="34" charset="0"/>
              <a:buChar char="•"/>
            </a:pPr>
            <a:r>
              <a:rPr lang="en-US" sz="2800" b="1" dirty="0">
                <a:latin typeface="+mj-lt"/>
              </a:rPr>
              <a:t>High-speed data conversion:</a:t>
            </a:r>
          </a:p>
          <a:p>
            <a:pPr marL="914400" lvl="1" indent="-457200">
              <a:buFont typeface="Arial" pitchFamily="34" charset="0"/>
              <a:buChar char="•"/>
            </a:pPr>
            <a:r>
              <a:rPr lang="en-US" sz="2800" dirty="0">
                <a:latin typeface="+mj-lt"/>
              </a:rPr>
              <a:t>converts event-data from random access format to distributed parallel analyzing format immediately.</a:t>
            </a:r>
          </a:p>
          <a:p>
            <a:pPr marL="457200" indent="-457200">
              <a:buFont typeface="Arial" pitchFamily="34" charset="0"/>
              <a:buChar char="•"/>
            </a:pPr>
            <a:r>
              <a:rPr lang="en-US" sz="2800" b="1" dirty="0">
                <a:latin typeface="+mj-lt"/>
              </a:rPr>
              <a:t>Flexible resource allocation:</a:t>
            </a:r>
          </a:p>
          <a:p>
            <a:pPr marL="914400" lvl="1" indent="-457200">
              <a:buFont typeface="Arial" pitchFamily="34" charset="0"/>
              <a:buChar char="•"/>
            </a:pPr>
            <a:r>
              <a:rPr lang="en-US" sz="2800" dirty="0">
                <a:latin typeface="+mj-lt"/>
              </a:rPr>
              <a:t>connects different type data processing components and scalable distributed Key-Value Store.</a:t>
            </a:r>
          </a:p>
          <a:p>
            <a:pPr marL="457200" indent="-457200">
              <a:buFont typeface="Arial" pitchFamily="34" charset="0"/>
              <a:buChar char="•"/>
            </a:pPr>
            <a:r>
              <a:rPr lang="en-US" sz="2800" b="1" dirty="0">
                <a:latin typeface="+mj-lt"/>
              </a:rPr>
              <a:t>Load-adaptive resource optimization:</a:t>
            </a:r>
          </a:p>
          <a:p>
            <a:pPr marL="914400" lvl="1" indent="-457200">
              <a:buFont typeface="Arial" pitchFamily="34" charset="0"/>
              <a:buChar char="•"/>
            </a:pPr>
            <a:r>
              <a:rPr lang="en-US" sz="2800" dirty="0">
                <a:latin typeface="+mj-lt"/>
              </a:rPr>
              <a:t>conducts hardware resource allocation and load balancing</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3578602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ww.nec.com/en/event/mwc/pdf/5.pdf - Google Chrome"/>
          <p:cNvPicPr>
            <a:picLocks noChangeAspect="1"/>
          </p:cNvPicPr>
          <p:nvPr/>
        </p:nvPicPr>
        <p:blipFill rotWithShape="1">
          <a:blip r:embed="rId2">
            <a:extLst>
              <a:ext uri="{28A0092B-C50C-407E-A947-70E740481C1C}">
                <a14:useLocalDpi xmlns:a14="http://schemas.microsoft.com/office/drawing/2010/main" val="0"/>
              </a:ext>
            </a:extLst>
          </a:blip>
          <a:srcRect l="50842" t="21778" r="9572" b="7596"/>
          <a:stretch/>
        </p:blipFill>
        <p:spPr>
          <a:xfrm>
            <a:off x="2286000" y="1371600"/>
            <a:ext cx="4571999" cy="4884036"/>
          </a:xfrm>
          <a:prstGeom prst="rect">
            <a:avLst/>
          </a:prstGeom>
        </p:spPr>
      </p:pic>
      <p:sp>
        <p:nvSpPr>
          <p:cNvPr id="6" name="TextBox 5"/>
          <p:cNvSpPr txBox="1"/>
          <p:nvPr/>
        </p:nvSpPr>
        <p:spPr>
          <a:xfrm>
            <a:off x="152400" y="457200"/>
            <a:ext cx="8686801" cy="707886"/>
          </a:xfrm>
          <a:prstGeom prst="rect">
            <a:avLst/>
          </a:prstGeom>
          <a:noFill/>
        </p:spPr>
        <p:txBody>
          <a:bodyPr wrap="square" rtlCol="0">
            <a:spAutoFit/>
          </a:bodyPr>
          <a:lstStyle/>
          <a:p>
            <a:pPr algn="r"/>
            <a:r>
              <a:rPr lang="en-US" sz="4000" dirty="0" smtClean="0">
                <a:latin typeface="+mj-lt"/>
              </a:rPr>
              <a:t>Parallel Processing</a:t>
            </a:r>
            <a:endParaRPr lang="en-US" sz="4000" dirty="0">
              <a:latin typeface="+mj-lt"/>
            </a:endParaRPr>
          </a:p>
        </p:txBody>
      </p:sp>
    </p:spTree>
    <p:extLst>
      <p:ext uri="{BB962C8B-B14F-4D97-AF65-F5344CB8AC3E}">
        <p14:creationId xmlns:p14="http://schemas.microsoft.com/office/powerpoint/2010/main" val="2542935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686801" cy="1323439"/>
          </a:xfrm>
          <a:prstGeom prst="rect">
            <a:avLst/>
          </a:prstGeom>
          <a:noFill/>
        </p:spPr>
        <p:txBody>
          <a:bodyPr wrap="square" rtlCol="0">
            <a:spAutoFit/>
          </a:bodyPr>
          <a:lstStyle/>
          <a:p>
            <a:pPr algn="r"/>
            <a:r>
              <a:rPr lang="en-US" sz="4000" dirty="0" smtClean="0">
                <a:latin typeface="+mj-lt"/>
              </a:rPr>
              <a:t>Challenges of a Big Data Parallel Processing</a:t>
            </a:r>
            <a:endParaRPr lang="en-US" sz="4000" dirty="0">
              <a:latin typeface="+mj-lt"/>
            </a:endParaRPr>
          </a:p>
        </p:txBody>
      </p:sp>
      <p:sp>
        <p:nvSpPr>
          <p:cNvPr id="6" name="TextBox 5"/>
          <p:cNvSpPr txBox="1"/>
          <p:nvPr/>
        </p:nvSpPr>
        <p:spPr>
          <a:xfrm>
            <a:off x="313386" y="1780639"/>
            <a:ext cx="8534401" cy="4401205"/>
          </a:xfrm>
          <a:prstGeom prst="rect">
            <a:avLst/>
          </a:prstGeom>
          <a:noFill/>
        </p:spPr>
        <p:txBody>
          <a:bodyPr wrap="square" rtlCol="0">
            <a:spAutoFit/>
          </a:bodyPr>
          <a:lstStyle/>
          <a:p>
            <a:pPr marL="457200" indent="-457200">
              <a:buFont typeface="Arial" pitchFamily="34" charset="0"/>
              <a:buChar char="•"/>
            </a:pPr>
            <a:r>
              <a:rPr lang="en-US" sz="2800" dirty="0">
                <a:latin typeface="+mj-lt"/>
              </a:rPr>
              <a:t>Synchronization between parts of a program executed by different processors is an overhead of parallelism that needs to be managed and kept at a minimum.</a:t>
            </a: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a:latin typeface="+mj-lt"/>
              </a:rPr>
              <a:t>Administering a parallel computing environment is more complicated than administering a serial environment.</a:t>
            </a:r>
          </a:p>
          <a:p>
            <a:pPr marL="457200" indent="-457200">
              <a:buFont typeface="Arial" pitchFamily="34" charset="0"/>
              <a:buChar char="•"/>
            </a:pPr>
            <a:endParaRPr lang="en-US" sz="2800" dirty="0">
              <a:latin typeface="+mj-lt"/>
            </a:endParaRPr>
          </a:p>
          <a:p>
            <a:pPr marL="457200" indent="-457200">
              <a:buFont typeface="Arial" pitchFamily="34" charset="0"/>
              <a:buChar char="•"/>
            </a:pPr>
            <a:r>
              <a:rPr lang="en-US" sz="2800" dirty="0">
                <a:latin typeface="+mj-lt"/>
              </a:rPr>
              <a:t>Application is capable of decomposing large tasks into multiple smaller, parallelizable </a:t>
            </a:r>
            <a:r>
              <a:rPr lang="en-US" sz="2800" dirty="0" smtClean="0">
                <a:latin typeface="+mj-lt"/>
              </a:rPr>
              <a:t>tasks.</a:t>
            </a:r>
            <a:endParaRPr lang="en-US" sz="2800" dirty="0">
              <a:latin typeface="+mj-lt"/>
            </a:endParaRPr>
          </a:p>
        </p:txBody>
      </p:sp>
    </p:spTree>
    <p:extLst>
      <p:ext uri="{BB962C8B-B14F-4D97-AF65-F5344CB8AC3E}">
        <p14:creationId xmlns:p14="http://schemas.microsoft.com/office/powerpoint/2010/main" val="3498061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943600"/>
            <a:ext cx="1524000" cy="762000"/>
          </a:xfrm>
          <a:prstGeom prst="rect">
            <a:avLst/>
          </a:prstGeom>
        </p:spPr>
      </p:pic>
      <p:sp>
        <p:nvSpPr>
          <p:cNvPr id="3" name="TextBox 2"/>
          <p:cNvSpPr txBox="1"/>
          <p:nvPr/>
        </p:nvSpPr>
        <p:spPr>
          <a:xfrm>
            <a:off x="1376309" y="2480608"/>
            <a:ext cx="7409336" cy="1015663"/>
          </a:xfrm>
          <a:prstGeom prst="rect">
            <a:avLst/>
          </a:prstGeom>
          <a:noFill/>
        </p:spPr>
        <p:txBody>
          <a:bodyPr wrap="square" rtlCol="0">
            <a:spAutoFit/>
          </a:bodyPr>
          <a:lstStyle/>
          <a:p>
            <a:pPr algn="r"/>
            <a:r>
              <a:rPr lang="en-US" sz="6000" b="1" dirty="0" smtClean="0">
                <a:effectLst>
                  <a:outerShdw blurRad="38100" dist="38100" dir="2700000" algn="tl">
                    <a:srgbClr val="000000">
                      <a:alpha val="43137"/>
                    </a:srgbClr>
                  </a:outerShdw>
                </a:effectLst>
                <a:latin typeface="+mj-lt"/>
              </a:rPr>
              <a:t>Open Source Solutions</a:t>
            </a:r>
            <a:endParaRPr lang="en-US" sz="6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441559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Oracle Berkeley DB</a:t>
            </a:r>
          </a:p>
        </p:txBody>
      </p:sp>
      <p:sp>
        <p:nvSpPr>
          <p:cNvPr id="3" name="Content Placeholder 2"/>
          <p:cNvSpPr>
            <a:spLocks noGrp="1"/>
          </p:cNvSpPr>
          <p:nvPr>
            <p:ph idx="1"/>
          </p:nvPr>
        </p:nvSpPr>
        <p:spPr/>
        <p:txBody>
          <a:bodyPr/>
          <a:lstStyle/>
          <a:p>
            <a:pPr marL="0" indent="0">
              <a:buNone/>
            </a:pPr>
            <a:endParaRPr lang="en-US" dirty="0" smtClean="0"/>
          </a:p>
          <a:p>
            <a:pPr>
              <a:buFont typeface="Arial" panose="020B0604020202020204" pitchFamily="34" charset="0"/>
              <a:buChar char="•"/>
            </a:pPr>
            <a:r>
              <a:rPr lang="en-US" dirty="0" smtClean="0"/>
              <a:t>open </a:t>
            </a:r>
            <a:r>
              <a:rPr lang="en-US" dirty="0"/>
              <a:t>source, embeddable databases </a:t>
            </a:r>
            <a:endParaRPr lang="en-US" dirty="0" smtClean="0"/>
          </a:p>
          <a:p>
            <a:pPr>
              <a:buFont typeface="Arial" panose="020B0604020202020204" pitchFamily="34" charset="0"/>
              <a:buChar char="•"/>
            </a:pPr>
            <a:r>
              <a:rPr lang="en-US" dirty="0" smtClean="0"/>
              <a:t>most </a:t>
            </a:r>
            <a:r>
              <a:rPr lang="en-US" dirty="0"/>
              <a:t>widely used open source database in the </a:t>
            </a:r>
            <a:r>
              <a:rPr lang="en-US" dirty="0" smtClean="0"/>
              <a:t>world</a:t>
            </a:r>
            <a:endParaRPr lang="en-US" dirty="0"/>
          </a:p>
        </p:txBody>
      </p:sp>
    </p:spTree>
    <p:extLst>
      <p:ext uri="{BB962C8B-B14F-4D97-AF65-F5344CB8AC3E}">
        <p14:creationId xmlns:p14="http://schemas.microsoft.com/office/powerpoint/2010/main" val="1411548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MySQL</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O</a:t>
            </a:r>
            <a:r>
              <a:rPr lang="en-US" dirty="0" smtClean="0"/>
              <a:t>pen </a:t>
            </a:r>
            <a:r>
              <a:rPr lang="en-US" dirty="0"/>
              <a:t>source database software for web, cloud and mobile </a:t>
            </a:r>
            <a:r>
              <a:rPr lang="en-US" dirty="0" smtClean="0"/>
              <a:t>applications</a:t>
            </a:r>
          </a:p>
          <a:p>
            <a:pPr>
              <a:buFont typeface="Arial" panose="020B0604020202020204" pitchFamily="34" charset="0"/>
              <a:buChar char="•"/>
            </a:pPr>
            <a:r>
              <a:rPr lang="en-US" dirty="0" smtClean="0"/>
              <a:t>Community </a:t>
            </a:r>
            <a:r>
              <a:rPr lang="en-US" dirty="0"/>
              <a:t>engagement as well as the user base.</a:t>
            </a:r>
          </a:p>
        </p:txBody>
      </p:sp>
    </p:spTree>
    <p:extLst>
      <p:ext uri="{BB962C8B-B14F-4D97-AF65-F5344CB8AC3E}">
        <p14:creationId xmlns:p14="http://schemas.microsoft.com/office/powerpoint/2010/main" val="1163496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OrientDB</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a:buFont typeface="Arial" panose="020B0604020202020204" pitchFamily="34" charset="0"/>
              <a:buChar char="•"/>
            </a:pPr>
            <a:r>
              <a:rPr lang="en-US" b="1" dirty="0" smtClean="0"/>
              <a:t>2nd </a:t>
            </a:r>
            <a:r>
              <a:rPr lang="en-US" b="1" dirty="0"/>
              <a:t>Generation Distributed Graph Database</a:t>
            </a:r>
            <a:r>
              <a:rPr lang="en-US" dirty="0"/>
              <a:t> with the flexibility of Documents in one product with an Open Source commercial friendly license (</a:t>
            </a:r>
            <a:r>
              <a:rPr lang="en-US" dirty="0">
                <a:hlinkClick r:id="rId3"/>
              </a:rPr>
              <a:t>Apache 2 license</a:t>
            </a:r>
            <a:r>
              <a:rPr lang="en-US" dirty="0"/>
              <a:t>). </a:t>
            </a:r>
            <a:endParaRPr lang="en-US" dirty="0" smtClean="0"/>
          </a:p>
          <a:p>
            <a:pPr>
              <a:buFont typeface="Arial" panose="020B0604020202020204" pitchFamily="34" charset="0"/>
              <a:buChar char="•"/>
            </a:pPr>
            <a:r>
              <a:rPr lang="en-US" dirty="0" smtClean="0"/>
              <a:t>Incredibly </a:t>
            </a:r>
            <a:r>
              <a:rPr lang="en-US" dirty="0"/>
              <a:t>fast: it can store 220,000 records per second on common hardware. </a:t>
            </a:r>
            <a:endParaRPr lang="en-US" dirty="0" smtClean="0"/>
          </a:p>
          <a:p>
            <a:pPr>
              <a:buFont typeface="Arial" panose="020B0604020202020204" pitchFamily="34" charset="0"/>
              <a:buChar char="•"/>
            </a:pPr>
            <a:r>
              <a:rPr lang="en-US" dirty="0" smtClean="0"/>
              <a:t>Supports </a:t>
            </a:r>
            <a:r>
              <a:rPr lang="en-US" dirty="0"/>
              <a:t>schema-less, schema-full and schema-mixed modes. </a:t>
            </a:r>
            <a:endParaRPr lang="en-US" dirty="0" smtClean="0"/>
          </a:p>
          <a:p>
            <a:pPr>
              <a:buFont typeface="Arial" panose="020B0604020202020204" pitchFamily="34" charset="0"/>
              <a:buChar char="•"/>
            </a:pPr>
            <a:r>
              <a:rPr lang="en-US" dirty="0"/>
              <a:t>S</a:t>
            </a:r>
            <a:r>
              <a:rPr lang="en-US" dirty="0" smtClean="0"/>
              <a:t>trong </a:t>
            </a:r>
            <a:r>
              <a:rPr lang="en-US" dirty="0"/>
              <a:t>security profiling system </a:t>
            </a:r>
            <a:r>
              <a:rPr lang="en-US" dirty="0" smtClean="0"/>
              <a:t>based</a:t>
            </a:r>
            <a:endParaRPr lang="en-US" dirty="0"/>
          </a:p>
        </p:txBody>
      </p:sp>
    </p:spTree>
    <p:extLst>
      <p:ext uri="{BB962C8B-B14F-4D97-AF65-F5344CB8AC3E}">
        <p14:creationId xmlns:p14="http://schemas.microsoft.com/office/powerpoint/2010/main" val="1958258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RexDB</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a:buFont typeface="Arial" panose="020B0604020202020204" pitchFamily="34" charset="0"/>
              <a:buChar char="•"/>
            </a:pPr>
            <a:r>
              <a:rPr lang="en-US" dirty="0" smtClean="0"/>
              <a:t> </a:t>
            </a:r>
            <a:r>
              <a:rPr lang="en-US" dirty="0"/>
              <a:t>is a platform for creating Configurable Data Repositories (CDRs). </a:t>
            </a:r>
            <a:endParaRPr lang="en-US" dirty="0" smtClean="0"/>
          </a:p>
          <a:p>
            <a:r>
              <a:rPr lang="en-US" dirty="0" smtClean="0"/>
              <a:t>integrate </a:t>
            </a:r>
            <a:r>
              <a:rPr lang="en-US" dirty="0"/>
              <a:t>complex structured data, for example, to support on-demand data repurposing. </a:t>
            </a:r>
            <a:endParaRPr lang="en-US" dirty="0" smtClean="0"/>
          </a:p>
          <a:p>
            <a:r>
              <a:rPr lang="en-US" dirty="0" smtClean="0"/>
              <a:t>includes </a:t>
            </a:r>
            <a:r>
              <a:rPr lang="en-US" dirty="0"/>
              <a:t>a powerful set of functions for data acquisition; </a:t>
            </a:r>
            <a:endParaRPr lang="en-US" dirty="0" smtClean="0"/>
          </a:p>
          <a:p>
            <a:r>
              <a:rPr lang="en-US" dirty="0" smtClean="0"/>
              <a:t>valuable </a:t>
            </a:r>
            <a:r>
              <a:rPr lang="en-US" dirty="0"/>
              <a:t>where traditional data warehousing approaches are too rigid and expensive. </a:t>
            </a:r>
          </a:p>
        </p:txBody>
      </p:sp>
    </p:spTree>
    <p:extLst>
      <p:ext uri="{BB962C8B-B14F-4D97-AF65-F5344CB8AC3E}">
        <p14:creationId xmlns:p14="http://schemas.microsoft.com/office/powerpoint/2010/main" val="12618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04801"/>
            <a:ext cx="89154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69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NoSQL Databases</a:t>
            </a:r>
          </a:p>
        </p:txBody>
      </p:sp>
      <p:pic>
        <p:nvPicPr>
          <p:cNvPr id="3078" name="Picture 6" descr="http://media.bestofmicro.com/open-source-software,M-Y-434986-1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543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658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Apache Cassandra</a:t>
            </a:r>
          </a:p>
        </p:txBody>
      </p:sp>
      <p:sp>
        <p:nvSpPr>
          <p:cNvPr id="3" name="Content Placeholder 2"/>
          <p:cNvSpPr>
            <a:spLocks noGrp="1"/>
          </p:cNvSpPr>
          <p:nvPr>
            <p:ph idx="1"/>
          </p:nvPr>
        </p:nvSpPr>
        <p:spPr/>
        <p:txBody>
          <a:bodyPr>
            <a:normAutofit/>
          </a:bodyPr>
          <a:lstStyle/>
          <a:p>
            <a:pPr marL="0" indent="0">
              <a:buNone/>
            </a:pPr>
            <a:endParaRPr lang="en-US" dirty="0" smtClean="0"/>
          </a:p>
          <a:p>
            <a:pPr>
              <a:buFont typeface="Arial" panose="020B0604020202020204" pitchFamily="34" charset="0"/>
              <a:buChar char="•"/>
            </a:pPr>
            <a:r>
              <a:rPr lang="en-US" dirty="0" smtClean="0"/>
              <a:t> </a:t>
            </a:r>
            <a:r>
              <a:rPr lang="en-US" dirty="0"/>
              <a:t>I</a:t>
            </a:r>
            <a:r>
              <a:rPr lang="en-US" dirty="0" smtClean="0"/>
              <a:t>s </a:t>
            </a:r>
            <a:r>
              <a:rPr lang="en-US" dirty="0"/>
              <a:t>a database providing </a:t>
            </a:r>
            <a:endParaRPr lang="en-US" dirty="0" smtClean="0"/>
          </a:p>
          <a:p>
            <a:pPr lvl="1">
              <a:buFont typeface="Arial" panose="020B0604020202020204" pitchFamily="34" charset="0"/>
              <a:buChar char="•"/>
            </a:pPr>
            <a:r>
              <a:rPr lang="en-US" dirty="0" smtClean="0"/>
              <a:t>scalability</a:t>
            </a:r>
            <a:r>
              <a:rPr lang="en-US" dirty="0"/>
              <a:t>, </a:t>
            </a:r>
            <a:endParaRPr lang="en-US" dirty="0" smtClean="0"/>
          </a:p>
          <a:p>
            <a:pPr lvl="1">
              <a:buFont typeface="Arial" panose="020B0604020202020204" pitchFamily="34" charset="0"/>
              <a:buChar char="•"/>
            </a:pPr>
            <a:r>
              <a:rPr lang="en-US" dirty="0" smtClean="0"/>
              <a:t>high </a:t>
            </a:r>
            <a:r>
              <a:rPr lang="en-US" dirty="0"/>
              <a:t>availability and fault-tolerance on hardware, </a:t>
            </a:r>
            <a:endParaRPr lang="en-US" dirty="0" smtClean="0"/>
          </a:p>
          <a:p>
            <a:pPr lvl="1">
              <a:buFont typeface="Arial" panose="020B0604020202020204" pitchFamily="34" charset="0"/>
              <a:buChar char="•"/>
            </a:pPr>
            <a:r>
              <a:rPr lang="en-US" dirty="0" smtClean="0"/>
              <a:t>virtual </a:t>
            </a:r>
            <a:r>
              <a:rPr lang="en-US" dirty="0"/>
              <a:t>systems or cloud infrastructure. </a:t>
            </a:r>
            <a:endParaRPr lang="en-US" dirty="0" smtClean="0"/>
          </a:p>
        </p:txBody>
      </p:sp>
    </p:spTree>
    <p:extLst>
      <p:ext uri="{BB962C8B-B14F-4D97-AF65-F5344CB8AC3E}">
        <p14:creationId xmlns:p14="http://schemas.microsoft.com/office/powerpoint/2010/main" val="3296327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Apache Cassandra</a:t>
            </a:r>
          </a:p>
        </p:txBody>
      </p:sp>
      <p:sp>
        <p:nvSpPr>
          <p:cNvPr id="3" name="Content Placeholder 2"/>
          <p:cNvSpPr>
            <a:spLocks noGrp="1"/>
          </p:cNvSpPr>
          <p:nvPr>
            <p:ph idx="1"/>
          </p:nvPr>
        </p:nvSpPr>
        <p:spPr/>
        <p:txBody>
          <a:bodyPr/>
          <a:lstStyle/>
          <a:p>
            <a:r>
              <a:rPr lang="en-US" dirty="0" smtClean="0"/>
              <a:t>Automatic </a:t>
            </a:r>
            <a:r>
              <a:rPr lang="en-US" dirty="0"/>
              <a:t>replication to multiple nodes </a:t>
            </a:r>
            <a:endParaRPr lang="en-US" dirty="0" smtClean="0"/>
          </a:p>
          <a:p>
            <a:pPr lvl="1"/>
            <a:r>
              <a:rPr lang="en-US" dirty="0" smtClean="0"/>
              <a:t> </a:t>
            </a:r>
            <a:r>
              <a:rPr lang="en-US" dirty="0"/>
              <a:t>fault-tolerance, avoiding single points of failure </a:t>
            </a:r>
            <a:endParaRPr lang="en-US" dirty="0" smtClean="0"/>
          </a:p>
          <a:p>
            <a:pPr lvl="2"/>
            <a:r>
              <a:rPr lang="en-US" dirty="0" smtClean="0"/>
              <a:t> </a:t>
            </a:r>
            <a:r>
              <a:rPr lang="en-US" dirty="0"/>
              <a:t>cluster nodes </a:t>
            </a:r>
            <a:r>
              <a:rPr lang="en-US" dirty="0" smtClean="0"/>
              <a:t>identical during </a:t>
            </a:r>
            <a:r>
              <a:rPr lang="en-US" dirty="0"/>
              <a:t>updates, and read/write throughput supported without downtime or interruption. </a:t>
            </a:r>
            <a:endParaRPr lang="en-US" dirty="0" smtClean="0"/>
          </a:p>
          <a:p>
            <a:r>
              <a:rPr lang="en-US" dirty="0" smtClean="0"/>
              <a:t>Third </a:t>
            </a:r>
            <a:r>
              <a:rPr lang="en-US" dirty="0"/>
              <a:t>party contract support services for Apache Cassandra are also available.</a:t>
            </a:r>
          </a:p>
          <a:p>
            <a:endParaRPr lang="en-US" dirty="0"/>
          </a:p>
        </p:txBody>
      </p:sp>
    </p:spTree>
    <p:extLst>
      <p:ext uri="{BB962C8B-B14F-4D97-AF65-F5344CB8AC3E}">
        <p14:creationId xmlns:p14="http://schemas.microsoft.com/office/powerpoint/2010/main" val="1627794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CouchDB</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a:buFont typeface="Arial" panose="020B0604020202020204" pitchFamily="34" charset="0"/>
              <a:buChar char="•"/>
            </a:pPr>
            <a:r>
              <a:rPr lang="en-US" dirty="0" smtClean="0"/>
              <a:t>for </a:t>
            </a:r>
            <a:r>
              <a:rPr lang="en-US" dirty="0"/>
              <a:t>web application database needs</a:t>
            </a:r>
            <a:r>
              <a:rPr lang="en-US" dirty="0" smtClean="0"/>
              <a:t>,</a:t>
            </a:r>
            <a:endParaRPr lang="en-US" dirty="0" smtClean="0"/>
          </a:p>
          <a:p>
            <a:pPr>
              <a:buFont typeface="Arial" panose="020B0604020202020204" pitchFamily="34" charset="0"/>
              <a:buChar char="•"/>
            </a:pPr>
            <a:r>
              <a:rPr lang="en-US" dirty="0" smtClean="0"/>
              <a:t>lacks </a:t>
            </a:r>
            <a:r>
              <a:rPr lang="en-US" dirty="0"/>
              <a:t>a pre-defined data structure, or schema. </a:t>
            </a:r>
            <a:endParaRPr lang="en-US" dirty="0" smtClean="0"/>
          </a:p>
          <a:p>
            <a:pPr>
              <a:buFont typeface="Arial" panose="020B0604020202020204" pitchFamily="34" charset="0"/>
              <a:buChar char="•"/>
            </a:pPr>
            <a:r>
              <a:rPr lang="en-US" dirty="0" smtClean="0"/>
              <a:t>is </a:t>
            </a:r>
            <a:r>
              <a:rPr lang="en-US" dirty="0"/>
              <a:t>stored in JSON </a:t>
            </a:r>
            <a:endParaRPr lang="en-US" dirty="0" smtClean="0"/>
          </a:p>
          <a:p>
            <a:pPr>
              <a:buFont typeface="Arial" panose="020B0604020202020204" pitchFamily="34" charset="0"/>
              <a:buChar char="•"/>
            </a:pPr>
            <a:r>
              <a:rPr lang="en-US" dirty="0" smtClean="0"/>
              <a:t>supports </a:t>
            </a:r>
            <a:r>
              <a:rPr lang="en-US" dirty="0"/>
              <a:t>web and mobile apps and can serve web apps </a:t>
            </a:r>
            <a:endParaRPr lang="en-US" dirty="0" smtClean="0"/>
          </a:p>
          <a:p>
            <a:pPr>
              <a:buFont typeface="Arial" panose="020B0604020202020204" pitchFamily="34" charset="0"/>
              <a:buChar char="•"/>
            </a:pPr>
            <a:r>
              <a:rPr lang="en-US" dirty="0" smtClean="0"/>
              <a:t>can </a:t>
            </a:r>
            <a:r>
              <a:rPr lang="en-US" dirty="0" err="1"/>
              <a:t>aggregrate</a:t>
            </a:r>
            <a:r>
              <a:rPr lang="en-US" dirty="0"/>
              <a:t>, join and report on database </a:t>
            </a:r>
            <a:r>
              <a:rPr lang="en-US" dirty="0" smtClean="0"/>
              <a:t>documents</a:t>
            </a:r>
          </a:p>
          <a:p>
            <a:pPr>
              <a:buFont typeface="Arial" panose="020B0604020202020204" pitchFamily="34" charset="0"/>
              <a:buChar char="•"/>
            </a:pPr>
            <a:r>
              <a:rPr lang="en-US" dirty="0" smtClean="0"/>
              <a:t>fully </a:t>
            </a:r>
            <a:r>
              <a:rPr lang="en-US" dirty="0"/>
              <a:t>distributed and </a:t>
            </a:r>
            <a:r>
              <a:rPr lang="en-US" dirty="0" smtClean="0"/>
              <a:t>peer-based</a:t>
            </a:r>
            <a:endParaRPr lang="en-US" dirty="0"/>
          </a:p>
        </p:txBody>
      </p:sp>
    </p:spTree>
    <p:extLst>
      <p:ext uri="{BB962C8B-B14F-4D97-AF65-F5344CB8AC3E}">
        <p14:creationId xmlns:p14="http://schemas.microsoft.com/office/powerpoint/2010/main" val="229278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Apache </a:t>
            </a:r>
            <a:r>
              <a:rPr lang="en-US" dirty="0" err="1"/>
              <a:t>Hbase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is </a:t>
            </a:r>
            <a:r>
              <a:rPr lang="en-US" dirty="0"/>
              <a:t>distributed, scalable, secure and provides high availability. </a:t>
            </a:r>
            <a:endParaRPr lang="en-US" dirty="0" smtClean="0"/>
          </a:p>
          <a:p>
            <a:r>
              <a:rPr lang="en-US" dirty="0" smtClean="0"/>
              <a:t>Modeled </a:t>
            </a:r>
            <a:r>
              <a:rPr lang="en-US" dirty="0"/>
              <a:t>after Google's </a:t>
            </a:r>
            <a:r>
              <a:rPr lang="en-US" dirty="0" err="1"/>
              <a:t>BigTable</a:t>
            </a:r>
            <a:r>
              <a:rPr lang="en-US" dirty="0"/>
              <a:t>, </a:t>
            </a:r>
            <a:r>
              <a:rPr lang="en-US" dirty="0" err="1"/>
              <a:t>HBase</a:t>
            </a:r>
            <a:r>
              <a:rPr lang="en-US" dirty="0"/>
              <a:t> can handle massive data </a:t>
            </a:r>
            <a:r>
              <a:rPr lang="en-US" dirty="0" smtClean="0"/>
              <a:t>tables</a:t>
            </a:r>
            <a:endParaRPr lang="en-US" dirty="0"/>
          </a:p>
        </p:txBody>
      </p:sp>
    </p:spTree>
    <p:extLst>
      <p:ext uri="{BB962C8B-B14F-4D97-AF65-F5344CB8AC3E}">
        <p14:creationId xmlns:p14="http://schemas.microsoft.com/office/powerpoint/2010/main" val="4013929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Hypertable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Modeled after </a:t>
            </a:r>
            <a:r>
              <a:rPr lang="en-US" dirty="0" err="1"/>
              <a:t>Bigtable</a:t>
            </a:r>
            <a:r>
              <a:rPr lang="en-US" dirty="0"/>
              <a:t> </a:t>
            </a:r>
            <a:endParaRPr lang="en-US" dirty="0" smtClean="0"/>
          </a:p>
          <a:p>
            <a:r>
              <a:rPr lang="en-US" dirty="0" smtClean="0"/>
              <a:t>has </a:t>
            </a:r>
            <a:r>
              <a:rPr lang="en-US" dirty="0"/>
              <a:t>a flattened out table structure and employs key-prefix and block data compression. </a:t>
            </a:r>
            <a:endParaRPr lang="en-US" dirty="0" smtClean="0"/>
          </a:p>
          <a:p>
            <a:r>
              <a:rPr lang="en-US" dirty="0" smtClean="0"/>
              <a:t>is </a:t>
            </a:r>
            <a:r>
              <a:rPr lang="en-US" dirty="0"/>
              <a:t>sorted </a:t>
            </a:r>
            <a:r>
              <a:rPr lang="en-US"/>
              <a:t>by </a:t>
            </a:r>
            <a:r>
              <a:rPr lang="en-US" smtClean="0"/>
              <a:t>primary </a:t>
            </a:r>
            <a:r>
              <a:rPr lang="en-US" dirty="0"/>
              <a:t>key</a:t>
            </a:r>
            <a:r>
              <a:rPr lang="en-US" dirty="0" smtClean="0"/>
              <a:t>.</a:t>
            </a:r>
          </a:p>
          <a:p>
            <a:r>
              <a:rPr lang="en-US" dirty="0" smtClean="0"/>
              <a:t> features </a:t>
            </a:r>
            <a:r>
              <a:rPr lang="en-US" dirty="0"/>
              <a:t>of </a:t>
            </a:r>
            <a:r>
              <a:rPr lang="en-US" dirty="0" err="1"/>
              <a:t>Hypertable</a:t>
            </a:r>
            <a:r>
              <a:rPr lang="en-US" dirty="0"/>
              <a:t> include </a:t>
            </a:r>
            <a:endParaRPr lang="en-US" dirty="0" smtClean="0"/>
          </a:p>
          <a:p>
            <a:pPr lvl="1"/>
            <a:r>
              <a:rPr lang="en-US" dirty="0" smtClean="0"/>
              <a:t>cell </a:t>
            </a:r>
            <a:r>
              <a:rPr lang="en-US" dirty="0"/>
              <a:t>versioning (timestamps), </a:t>
            </a:r>
            <a:endParaRPr lang="en-US" dirty="0" smtClean="0"/>
          </a:p>
          <a:p>
            <a:pPr marL="692150" lvl="2" indent="-296863"/>
            <a:r>
              <a:rPr lang="en-US" dirty="0" smtClean="0"/>
              <a:t>column </a:t>
            </a:r>
            <a:r>
              <a:rPr lang="en-US" dirty="0"/>
              <a:t>qualifiers, </a:t>
            </a:r>
            <a:endParaRPr lang="en-US" dirty="0" smtClean="0"/>
          </a:p>
          <a:p>
            <a:pPr marL="692150" lvl="2" indent="-296863"/>
            <a:r>
              <a:rPr lang="en-US" dirty="0" smtClean="0"/>
              <a:t>namespaces </a:t>
            </a:r>
            <a:r>
              <a:rPr lang="en-US" dirty="0"/>
              <a:t>(like a directory hierarchy in a </a:t>
            </a:r>
            <a:r>
              <a:rPr lang="en-US" dirty="0" err="1"/>
              <a:t>filesystem</a:t>
            </a:r>
            <a:r>
              <a:rPr lang="en-US" dirty="0"/>
              <a:t>), </a:t>
            </a:r>
            <a:endParaRPr lang="en-US" dirty="0" smtClean="0"/>
          </a:p>
          <a:p>
            <a:pPr marL="692150" lvl="2" indent="-296863"/>
            <a:r>
              <a:rPr lang="en-US" dirty="0" smtClean="0"/>
              <a:t> </a:t>
            </a:r>
            <a:r>
              <a:rPr lang="en-US" dirty="0"/>
              <a:t>"</a:t>
            </a:r>
            <a:r>
              <a:rPr lang="en-US" dirty="0" err="1"/>
              <a:t>realtime</a:t>
            </a:r>
            <a:r>
              <a:rPr lang="en-US" dirty="0"/>
              <a:t>" </a:t>
            </a:r>
            <a:r>
              <a:rPr lang="en-US" dirty="0" smtClean="0"/>
              <a:t>scaling</a:t>
            </a:r>
            <a:endParaRPr lang="en-US" dirty="0"/>
          </a:p>
        </p:txBody>
      </p:sp>
    </p:spTree>
    <p:extLst>
      <p:ext uri="{BB962C8B-B14F-4D97-AF65-F5344CB8AC3E}">
        <p14:creationId xmlns:p14="http://schemas.microsoft.com/office/powerpoint/2010/main" val="314945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MongoDB</a:t>
            </a:r>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is </a:t>
            </a:r>
            <a:r>
              <a:rPr lang="en-US" dirty="0"/>
              <a:t>written in C++ and is a NoSQL DB. </a:t>
            </a:r>
            <a:endParaRPr lang="en-US" dirty="0" smtClean="0"/>
          </a:p>
          <a:p>
            <a:r>
              <a:rPr lang="en-US" dirty="0" smtClean="0"/>
              <a:t>Features </a:t>
            </a:r>
            <a:r>
              <a:rPr lang="en-US" dirty="0"/>
              <a:t>include </a:t>
            </a:r>
            <a:endParaRPr lang="en-US" dirty="0" smtClean="0"/>
          </a:p>
          <a:p>
            <a:pPr lvl="1"/>
            <a:r>
              <a:rPr lang="en-US" dirty="0" smtClean="0"/>
              <a:t>document-oriented </a:t>
            </a:r>
            <a:r>
              <a:rPr lang="en-US" dirty="0"/>
              <a:t>storage (JSON-style documents, </a:t>
            </a:r>
            <a:endParaRPr lang="en-US" dirty="0" smtClean="0"/>
          </a:p>
          <a:p>
            <a:pPr lvl="1"/>
            <a:r>
              <a:rPr lang="en-US" dirty="0" smtClean="0"/>
              <a:t>dynamic </a:t>
            </a:r>
            <a:r>
              <a:rPr lang="en-US" dirty="0"/>
              <a:t>schemas), </a:t>
            </a:r>
            <a:endParaRPr lang="en-US" dirty="0" smtClean="0"/>
          </a:p>
          <a:p>
            <a:pPr lvl="1"/>
            <a:r>
              <a:rPr lang="en-US" dirty="0" smtClean="0"/>
              <a:t>full </a:t>
            </a:r>
            <a:r>
              <a:rPr lang="en-US" dirty="0"/>
              <a:t>index support (on any attribute), </a:t>
            </a:r>
            <a:endParaRPr lang="en-US" dirty="0" smtClean="0"/>
          </a:p>
          <a:p>
            <a:pPr lvl="1"/>
            <a:r>
              <a:rPr lang="en-US" dirty="0" smtClean="0"/>
              <a:t>replication </a:t>
            </a:r>
            <a:r>
              <a:rPr lang="en-US" dirty="0"/>
              <a:t>and high availability (across LANs and WANs for scale</a:t>
            </a:r>
            <a:r>
              <a:rPr lang="en-US" dirty="0" smtClean="0"/>
              <a:t>),</a:t>
            </a:r>
          </a:p>
          <a:p>
            <a:pPr lvl="1"/>
            <a:r>
              <a:rPr lang="en-US" dirty="0" smtClean="0"/>
              <a:t> </a:t>
            </a:r>
            <a:r>
              <a:rPr lang="en-US" dirty="0"/>
              <a:t>auto-</a:t>
            </a:r>
            <a:r>
              <a:rPr lang="en-US" dirty="0" err="1"/>
              <a:t>sharding</a:t>
            </a:r>
            <a:r>
              <a:rPr lang="en-US" dirty="0"/>
              <a:t> (scale horizontally), </a:t>
            </a:r>
            <a:endParaRPr lang="en-US" dirty="0" smtClean="0"/>
          </a:p>
          <a:p>
            <a:pPr lvl="1"/>
            <a:r>
              <a:rPr lang="en-US" dirty="0" smtClean="0"/>
              <a:t>querying</a:t>
            </a:r>
            <a:r>
              <a:rPr lang="en-US" dirty="0"/>
              <a:t>, </a:t>
            </a:r>
            <a:endParaRPr lang="en-US" dirty="0" smtClean="0"/>
          </a:p>
          <a:p>
            <a:pPr lvl="1"/>
            <a:r>
              <a:rPr lang="en-US" dirty="0" smtClean="0"/>
              <a:t>rapid </a:t>
            </a:r>
            <a:r>
              <a:rPr lang="en-US" dirty="0"/>
              <a:t>in-place updates and map/reduce. </a:t>
            </a:r>
          </a:p>
        </p:txBody>
      </p:sp>
    </p:spTree>
    <p:extLst>
      <p:ext uri="{BB962C8B-B14F-4D97-AF65-F5344CB8AC3E}">
        <p14:creationId xmlns:p14="http://schemas.microsoft.com/office/powerpoint/2010/main" val="747684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621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79623"/>
            <a:ext cx="9144000" cy="617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25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9296400" cy="647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0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9154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5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ecture 01 introduction to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966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2922</TotalTime>
  <Words>2298</Words>
  <Application>Microsoft Office PowerPoint</Application>
  <PresentationFormat>On-screen Show (4:3)</PresentationFormat>
  <Paragraphs>201</Paragraphs>
  <Slides>57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Constantia</vt:lpstr>
      <vt:lpstr>Times New Roman</vt:lpstr>
      <vt:lpstr>Wingdings 2</vt:lpstr>
      <vt:lpstr>Flow</vt:lpstr>
      <vt:lpstr>PowerPoint Presentation</vt:lpstr>
      <vt:lpstr>Introducing the Database</vt:lpstr>
      <vt:lpstr>Database Management System</vt:lpstr>
      <vt:lpstr>Importance of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Berkeley DB</vt:lpstr>
      <vt:lpstr>MySQL</vt:lpstr>
      <vt:lpstr>OrientDB</vt:lpstr>
      <vt:lpstr>RexDB</vt:lpstr>
      <vt:lpstr>Open Source NoSQL Databases</vt:lpstr>
      <vt:lpstr>Apache Cassandra</vt:lpstr>
      <vt:lpstr>Apache Cassandra</vt:lpstr>
      <vt:lpstr>CouchDB</vt:lpstr>
      <vt:lpstr>Apache Hbase</vt:lpstr>
      <vt:lpstr>Hypertable</vt:lpstr>
      <vt:lpstr>MongoDB</vt:lpstr>
      <vt:lpstr>PowerPoint Presentation</vt:lpstr>
    </vt:vector>
  </TitlesOfParts>
  <Company>HELP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&amp; Hadoop</dc:title>
  <dc:creator>OOI SIN CHEAK, GILBERT</dc:creator>
  <cp:lastModifiedBy>RAJOO, VASUGI JAYAMANGALAM</cp:lastModifiedBy>
  <cp:revision>199</cp:revision>
  <cp:lastPrinted>1601-01-01T00:00:00Z</cp:lastPrinted>
  <dcterms:created xsi:type="dcterms:W3CDTF">2013-07-22T05:51:59Z</dcterms:created>
  <dcterms:modified xsi:type="dcterms:W3CDTF">2015-05-29T07:56:39Z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TC010184561033</vt:lpwstr>
  </property>
</Properties>
</file>