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257" r:id="rId3"/>
    <p:sldId id="298" r:id="rId4"/>
    <p:sldId id="258" r:id="rId5"/>
    <p:sldId id="282" r:id="rId6"/>
    <p:sldId id="278" r:id="rId7"/>
    <p:sldId id="273" r:id="rId8"/>
    <p:sldId id="283" r:id="rId9"/>
    <p:sldId id="261" r:id="rId10"/>
    <p:sldId id="299" r:id="rId11"/>
    <p:sldId id="284" r:id="rId12"/>
    <p:sldId id="291" r:id="rId13"/>
    <p:sldId id="263" r:id="rId14"/>
    <p:sldId id="297" r:id="rId15"/>
    <p:sldId id="285" r:id="rId16"/>
    <p:sldId id="260" r:id="rId17"/>
    <p:sldId id="294" r:id="rId18"/>
    <p:sldId id="264" r:id="rId19"/>
    <p:sldId id="296" r:id="rId20"/>
    <p:sldId id="268" r:id="rId21"/>
    <p:sldId id="300" r:id="rId22"/>
    <p:sldId id="295" r:id="rId23"/>
    <p:sldId id="301" r:id="rId24"/>
    <p:sldId id="269" r:id="rId25"/>
    <p:sldId id="280" r:id="rId26"/>
    <p:sldId id="270" r:id="rId27"/>
    <p:sldId id="271" r:id="rId28"/>
    <p:sldId id="265" r:id="rId29"/>
    <p:sldId id="286" r:id="rId30"/>
    <p:sldId id="279" r:id="rId31"/>
    <p:sldId id="272" r:id="rId32"/>
    <p:sldId id="277" r:id="rId33"/>
    <p:sldId id="275" r:id="rId34"/>
    <p:sldId id="288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94622" autoAdjust="0"/>
  </p:normalViewPr>
  <p:slideViewPr>
    <p:cSldViewPr>
      <p:cViewPr>
        <p:scale>
          <a:sx n="75" d="100"/>
          <a:sy n="75" d="100"/>
        </p:scale>
        <p:origin x="-99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workshop\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workshop\tes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workshop\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Without Optimization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Without OP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</c:spPr>
          <c:invertIfNegative val="0"/>
          <c:cat>
            <c:strRef>
              <c:f>Sheet1!$D$5:$E$5</c:f>
              <c:strCache>
                <c:ptCount val="2"/>
                <c:pt idx="0">
                  <c:v>MonetDB</c:v>
                </c:pt>
                <c:pt idx="1">
                  <c:v>MySQL</c:v>
                </c:pt>
              </c:strCache>
            </c:strRef>
          </c:cat>
          <c:val>
            <c:numRef>
              <c:f>Sheet1!$D$6:$E$6</c:f>
              <c:numCache>
                <c:formatCode>General</c:formatCode>
                <c:ptCount val="2"/>
                <c:pt idx="0">
                  <c:v>26.660000000000004</c:v>
                </c:pt>
                <c:pt idx="1">
                  <c:v>93.676000000000016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940288"/>
        <c:axId val="82941824"/>
      </c:barChart>
      <c:catAx>
        <c:axId val="82940288"/>
        <c:scaling>
          <c:orientation val="minMax"/>
        </c:scaling>
        <c:delete val="0"/>
        <c:axPos val="b"/>
        <c:majorTickMark val="out"/>
        <c:minorTickMark val="none"/>
        <c:tickLblPos val="nextTo"/>
        <c:crossAx val="82941824"/>
        <c:crosses val="autoZero"/>
        <c:auto val="1"/>
        <c:lblAlgn val="ctr"/>
        <c:lblOffset val="100"/>
        <c:noMultiLvlLbl val="0"/>
      </c:catAx>
      <c:valAx>
        <c:axId val="82941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940288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With Optimization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Sheet1!$C$27</c:f>
              <c:strCache>
                <c:ptCount val="1"/>
                <c:pt idx="0">
                  <c:v>Time (s)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Sheet1!$D$26:$E$26</c:f>
              <c:strCache>
                <c:ptCount val="2"/>
                <c:pt idx="0">
                  <c:v>MonetDB</c:v>
                </c:pt>
                <c:pt idx="1">
                  <c:v>MySQL</c:v>
                </c:pt>
              </c:strCache>
            </c:strRef>
          </c:cat>
          <c:val>
            <c:numRef>
              <c:f>Sheet1!$D$27:$E$27</c:f>
              <c:numCache>
                <c:formatCode>General</c:formatCode>
                <c:ptCount val="2"/>
                <c:pt idx="0">
                  <c:v>5.1100000000000003</c:v>
                </c:pt>
                <c:pt idx="1">
                  <c:v>10.468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079040"/>
        <c:axId val="91080576"/>
      </c:barChart>
      <c:catAx>
        <c:axId val="91079040"/>
        <c:scaling>
          <c:orientation val="minMax"/>
        </c:scaling>
        <c:delete val="0"/>
        <c:axPos val="b"/>
        <c:majorTickMark val="out"/>
        <c:minorTickMark val="none"/>
        <c:tickLblPos val="nextTo"/>
        <c:crossAx val="91080576"/>
        <c:crosses val="autoZero"/>
        <c:auto val="1"/>
        <c:lblAlgn val="ctr"/>
        <c:lblOffset val="100"/>
        <c:noMultiLvlLbl val="0"/>
      </c:catAx>
      <c:valAx>
        <c:axId val="91080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079040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Without OP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Sheet1!$D$5:$E$5</c:f>
              <c:strCache>
                <c:ptCount val="2"/>
                <c:pt idx="0">
                  <c:v>MonetDB</c:v>
                </c:pt>
                <c:pt idx="1">
                  <c:v>MySQL</c:v>
                </c:pt>
              </c:strCache>
            </c:strRef>
          </c:cat>
          <c:val>
            <c:numRef>
              <c:f>Sheet1!$D$6:$E$6</c:f>
              <c:numCache>
                <c:formatCode>General</c:formatCode>
                <c:ptCount val="2"/>
                <c:pt idx="0">
                  <c:v>26.660000000000004</c:v>
                </c:pt>
                <c:pt idx="1">
                  <c:v>93.676000000000016</c:v>
                </c:pt>
              </c:numCache>
            </c:numRef>
          </c:val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With OP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Sheet1!$D$5:$E$5</c:f>
              <c:strCache>
                <c:ptCount val="2"/>
                <c:pt idx="0">
                  <c:v>MonetDB</c:v>
                </c:pt>
                <c:pt idx="1">
                  <c:v>MySQL</c:v>
                </c:pt>
              </c:strCache>
            </c:strRef>
          </c:cat>
          <c:val>
            <c:numRef>
              <c:f>Sheet1!$D$7:$E$7</c:f>
              <c:numCache>
                <c:formatCode>General</c:formatCode>
                <c:ptCount val="2"/>
                <c:pt idx="0">
                  <c:v>5.1100000000000003</c:v>
                </c:pt>
                <c:pt idx="1">
                  <c:v>10.468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529664"/>
        <c:axId val="98531200"/>
      </c:barChart>
      <c:catAx>
        <c:axId val="98529664"/>
        <c:scaling>
          <c:orientation val="minMax"/>
        </c:scaling>
        <c:delete val="0"/>
        <c:axPos val="b"/>
        <c:majorTickMark val="out"/>
        <c:minorTickMark val="none"/>
        <c:tickLblPos val="nextTo"/>
        <c:crossAx val="98531200"/>
        <c:crosses val="autoZero"/>
        <c:auto val="1"/>
        <c:lblAlgn val="ctr"/>
        <c:lblOffset val="100"/>
        <c:noMultiLvlLbl val="0"/>
      </c:catAx>
      <c:valAx>
        <c:axId val="98531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52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050"/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F08C4-19E2-45C3-B624-C97CC54881AA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BDF29-CEC0-43FE-AE08-3D15B56C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BDF29-CEC0-43FE-AE08-3D15B56C14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5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BDF29-CEC0-43FE-AE08-3D15B56C14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5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BDF29-CEC0-43FE-AE08-3D15B56C14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5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48200" y="4953000"/>
            <a:ext cx="3505200" cy="838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7240" y="2133600"/>
            <a:ext cx="3627120" cy="17021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MonetDB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Column-Oriented DBMS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099" y="3886200"/>
            <a:ext cx="3309803" cy="1260629"/>
          </a:xfrm>
        </p:spPr>
        <p:txBody>
          <a:bodyPr/>
          <a:lstStyle/>
          <a:p>
            <a:r>
              <a:rPr lang="en-US" dirty="0" smtClean="0"/>
              <a:t>Lylian Blaud</a:t>
            </a:r>
          </a:p>
          <a:p>
            <a:endParaRPr lang="en-US" dirty="0"/>
          </a:p>
        </p:txBody>
      </p:sp>
      <p:sp>
        <p:nvSpPr>
          <p:cNvPr id="5" name="AutoShape 2" descr="https://www.easyuni.com/media/institution/logo/new_help_cat_logo_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www.easyuni.com/media/institution/logo/new_help_cat_logo_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s://www.easyuni.com/media/institution/logo/new_help_cat_log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01" y="4952998"/>
            <a:ext cx="1781176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user\Desktop\UBP-LOGOTYPE-QUADRI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41" y="4965698"/>
            <a:ext cx="1096882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610099" y="4322683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04 June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19812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 of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79447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two-dimensional </a:t>
            </a:r>
            <a:r>
              <a:rPr lang="en-US" dirty="0">
                <a:latin typeface="Arial" pitchFamily="34" charset="0"/>
                <a:cs typeface="Arial" pitchFamily="34" charset="0"/>
              </a:rPr>
              <a:t>array containing a set of n-tuples (rows)</a:t>
            </a:r>
          </a:p>
        </p:txBody>
      </p:sp>
      <p:pic>
        <p:nvPicPr>
          <p:cNvPr id="7" name="Picture 6" descr="C:\Users\gilbert.ooi\Desktop\Untitled-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2" y="2590800"/>
            <a:ext cx="8063783" cy="2907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6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54102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it?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DBMS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Database Management System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Store </a:t>
            </a:r>
            <a:r>
              <a:rPr lang="en-US" dirty="0">
                <a:latin typeface="Arial" pitchFamily="34" charset="0"/>
                <a:cs typeface="Arial" pitchFamily="34" charset="0"/>
              </a:rPr>
              <a:t>data in row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fashion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High performance writes in Online Transaction Processing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OLTP) applications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er\Desktop\workshop\f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762000"/>
            <a:ext cx="5029200" cy="17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4" descr="C:\Users\user\Desktop\workshop\f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2486824"/>
            <a:ext cx="5029200" cy="17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75007"/>
              </p:ext>
            </p:extLst>
          </p:nvPr>
        </p:nvGraphicFramePr>
        <p:xfrm>
          <a:off x="1066800" y="48006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2954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Post_category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47282"/>
              </p:ext>
            </p:extLst>
          </p:nvPr>
        </p:nvGraphicFramePr>
        <p:xfrm>
          <a:off x="1066799" y="5029200"/>
          <a:ext cx="6172201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1"/>
                <a:gridCol w="1143000"/>
                <a:gridCol w="1143000"/>
                <a:gridCol w="1295400"/>
                <a:gridCol w="1828800"/>
              </a:tblGrid>
              <a:tr h="403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“Hello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!”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29370"/>
              </p:ext>
            </p:extLst>
          </p:nvPr>
        </p:nvGraphicFramePr>
        <p:xfrm>
          <a:off x="1066800" y="52578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2954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“Row-Oriented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?”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 descr="C:\Users\user\Desktop\workshop\f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72" y="778887"/>
            <a:ext cx="5032248" cy="170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Résultat de recherche d'images pour &quot;facebook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Résultat de recherche d'images pour &quot;facebook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user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1477"/>
            <a:ext cx="90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9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2766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1"/>
            <a:ext cx="6777317" cy="54102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MySQL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Open-Source RDBMS (</a:t>
            </a:r>
            <a:r>
              <a:rPr lang="en-US" dirty="0">
                <a:latin typeface="Arial" pitchFamily="34" charset="0"/>
                <a:cs typeface="Arial" pitchFamily="34" charset="0"/>
              </a:rPr>
              <a:t>Relational Database Management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System)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Cross Platforms (Windows, Linux, …)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Row-Oriented DBMS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http://www.cosmocreations.ca/images/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2971800" cy="15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9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2766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996" y="990600"/>
            <a:ext cx="6777317" cy="6096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Cross Platforms?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://www.yuuguu.com/images/features/cross-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73864"/>
            <a:ext cx="5257800" cy="298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0.gm.gtsstatic.com/wallpapers/e9e8fffe62fff0343dc56a22ef7c6d13_large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70462"/>
            <a:ext cx="2362200" cy="132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352800" y="5634830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http://patentlyo.com/media/2015/02/Apple-logo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54524"/>
            <a:ext cx="990600" cy="11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blogs-images.forbes.com/thomasbrewster/files/2014/09/Android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682" y="5054523"/>
            <a:ext cx="1059918" cy="12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Column-Oriented DBMS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6777317" cy="47244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History</a:t>
            </a:r>
          </a:p>
          <a:p>
            <a:pPr marL="68580" indent="0" algn="ctr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Column stores or transposed files have been implemented from the early days of DBMS development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8580" indent="0" algn="just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Statistics Canada implemented the RAPID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system</a:t>
            </a:r>
            <a:r>
              <a:rPr lang="en-US" dirty="0">
                <a:latin typeface="Arial" pitchFamily="34" charset="0"/>
                <a:cs typeface="Arial" pitchFamily="34" charset="0"/>
              </a:rPr>
              <a:t> in 1976 and used it for processing and retrieval of the Canadian Census of Population and Housing as well as several other statistical applications.</a:t>
            </a:r>
          </a:p>
          <a:p>
            <a:pPr marL="68580" indent="0" algn="just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povnet.org/sites/default/files/imagecache/contextual/sites/povnet.org/files/Screen%20shot%202010-08-19%20at%2012.00.16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741" y="5334000"/>
            <a:ext cx="1905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8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Column-Oriented DBMS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838200"/>
            <a:ext cx="6967184" cy="1447800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it?</a:t>
            </a:r>
          </a:p>
          <a:p>
            <a:pPr marL="68580" indent="0"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Store each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column in a table with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 reference ID 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oid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that can be used for the joins</a:t>
            </a:r>
          </a:p>
        </p:txBody>
      </p:sp>
      <p:pic>
        <p:nvPicPr>
          <p:cNvPr id="7" name="Picture 6" descr="C:\Users\gilbert.ooi\Desktop\Untitled-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2" y="2209800"/>
            <a:ext cx="7696200" cy="3752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2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Column-Oriented DBMS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303" y="1066800"/>
            <a:ext cx="6967184" cy="6858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it?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24556"/>
              </p:ext>
            </p:extLst>
          </p:nvPr>
        </p:nvGraphicFramePr>
        <p:xfrm>
          <a:off x="1400238" y="22098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2954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Post_category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732750"/>
              </p:ext>
            </p:extLst>
          </p:nvPr>
        </p:nvGraphicFramePr>
        <p:xfrm>
          <a:off x="1400237" y="2438400"/>
          <a:ext cx="6172201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1"/>
                <a:gridCol w="1143000"/>
                <a:gridCol w="1143000"/>
                <a:gridCol w="1295400"/>
                <a:gridCol w="1828800"/>
              </a:tblGrid>
              <a:tr h="403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“Hello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!”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55143"/>
              </p:ext>
            </p:extLst>
          </p:nvPr>
        </p:nvGraphicFramePr>
        <p:xfrm>
          <a:off x="1400238" y="26670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2954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“Row-Oriented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?”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8027"/>
              </p:ext>
            </p:extLst>
          </p:nvPr>
        </p:nvGraphicFramePr>
        <p:xfrm>
          <a:off x="714438" y="3657600"/>
          <a:ext cx="1219200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54958"/>
              </p:ext>
            </p:extLst>
          </p:nvPr>
        </p:nvGraphicFramePr>
        <p:xfrm>
          <a:off x="2543238" y="3657600"/>
          <a:ext cx="2057400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Lylian Blaud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Lylian Blaud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0731"/>
              </p:ext>
            </p:extLst>
          </p:nvPr>
        </p:nvGraphicFramePr>
        <p:xfrm>
          <a:off x="6324600" y="3657600"/>
          <a:ext cx="1981200" cy="6214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058"/>
                <a:gridCol w="130314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 10:01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38838" y="3810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5" name="Elbow Connector 14"/>
          <p:cNvCxnSpPr>
            <a:endCxn id="5" idx="0"/>
          </p:cNvCxnSpPr>
          <p:nvPr/>
        </p:nvCxnSpPr>
        <p:spPr>
          <a:xfrm rot="5400000">
            <a:off x="1133538" y="3086100"/>
            <a:ext cx="762000" cy="381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0" idx="0"/>
          </p:cNvCxnSpPr>
          <p:nvPr/>
        </p:nvCxnSpPr>
        <p:spPr>
          <a:xfrm rot="16200000" flipH="1">
            <a:off x="2943289" y="3028951"/>
            <a:ext cx="762000" cy="4952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H="1">
            <a:off x="6600887" y="2971799"/>
            <a:ext cx="762000" cy="4952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5181600"/>
            <a:ext cx="6675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High performance in 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Online Analytical Processing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(OLAP)</a:t>
            </a:r>
          </a:p>
        </p:txBody>
      </p:sp>
      <p:pic>
        <p:nvPicPr>
          <p:cNvPr id="31" name="Picture 11" descr="C:\Users\user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91477"/>
            <a:ext cx="90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Column-Oriented DBMS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54864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MonetDB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Open-Source DBMS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Cross Platforms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(Windows, Linux,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…)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Column-Oriented DBMS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52600"/>
            <a:ext cx="3652792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 or Row?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6096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 Row- or Column-Oriented DBMS?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53858"/>
              </p:ext>
            </p:extLst>
          </p:nvPr>
        </p:nvGraphicFramePr>
        <p:xfrm>
          <a:off x="609600" y="17526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524000"/>
                <a:gridCol w="1600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Post_category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00008"/>
              </p:ext>
            </p:extLst>
          </p:nvPr>
        </p:nvGraphicFramePr>
        <p:xfrm>
          <a:off x="609599" y="1981200"/>
          <a:ext cx="6172201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1"/>
                <a:gridCol w="1143000"/>
                <a:gridCol w="1143000"/>
                <a:gridCol w="1524000"/>
                <a:gridCol w="1600200"/>
              </a:tblGrid>
              <a:tr h="1927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“Hello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!”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55835"/>
              </p:ext>
            </p:extLst>
          </p:nvPr>
        </p:nvGraphicFramePr>
        <p:xfrm>
          <a:off x="609600" y="22098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62000"/>
                <a:gridCol w="1143000"/>
                <a:gridCol w="1143000"/>
                <a:gridCol w="1524000"/>
                <a:gridCol w="16002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“Row-Oriented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?”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10:01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16456"/>
              </p:ext>
            </p:extLst>
          </p:nvPr>
        </p:nvGraphicFramePr>
        <p:xfrm>
          <a:off x="6553200" y="2895600"/>
          <a:ext cx="2057400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205180"/>
              </p:ext>
            </p:extLst>
          </p:nvPr>
        </p:nvGraphicFramePr>
        <p:xfrm>
          <a:off x="6553200" y="3581400"/>
          <a:ext cx="2057400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Lylian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Blaud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Lylian Blaud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16476"/>
              </p:ext>
            </p:extLst>
          </p:nvPr>
        </p:nvGraphicFramePr>
        <p:xfrm>
          <a:off x="6553200" y="5715000"/>
          <a:ext cx="20574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4258"/>
                <a:gridCol w="130314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  <a:latin typeface="+mj-lt"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  <a:latin typeface="+mj-lt"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  <a:latin typeface="+mj-lt"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 10:01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48604"/>
              </p:ext>
            </p:extLst>
          </p:nvPr>
        </p:nvGraphicFramePr>
        <p:xfrm>
          <a:off x="6553200" y="4267200"/>
          <a:ext cx="2057400" cy="61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effectLst/>
                        </a:rPr>
                        <a:t>Post_category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38529"/>
              </p:ext>
            </p:extLst>
          </p:nvPr>
        </p:nvGraphicFramePr>
        <p:xfrm>
          <a:off x="6553200" y="5029200"/>
          <a:ext cx="2057400" cy="569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Content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“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Hello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“Row-Oriented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?”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609600" y="2819400"/>
            <a:ext cx="5867400" cy="35814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1117599" y="3505200"/>
            <a:ext cx="243840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Wingdings 2" pitchFamily="18" charset="2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Row-Oriented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124200" y="5029200"/>
            <a:ext cx="304800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Wingdings 2" pitchFamily="18" charset="2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Column-Oriented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880" y="12700"/>
            <a:ext cx="3962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Flashback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295400"/>
            <a:ext cx="731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Do you remember ?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4Vs </a:t>
            </a:r>
            <a:r>
              <a:rPr lang="en-US" dirty="0">
                <a:latin typeface="Arial" pitchFamily="34" charset="0"/>
                <a:cs typeface="Arial" pitchFamily="34" charset="0"/>
              </a:rPr>
              <a:t>(Volume, Variety, Velocity,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Veracity)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Row-Oriented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Online Transaction Processing (OLTP)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Online Analytical Processing (OLAP)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Cloud Computing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Open-Source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2971800"/>
            <a:ext cx="7391400" cy="914400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Optimization Performance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914400"/>
            <a:ext cx="6777317" cy="43434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Materialized view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Pre-computed data using aggregation functions (such as SUM, COUNT, MIN, MAX)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Massive improvement in query processing time</a:t>
            </a: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C:\Users\gilbert.ooi\Desktop\Presentation1-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29" y="2983992"/>
            <a:ext cx="5834742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6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839" y="950266"/>
            <a:ext cx="3656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 algn="ctr">
              <a:buNone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Before Materialized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iew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88089"/>
              </p:ext>
            </p:extLst>
          </p:nvPr>
        </p:nvGraphicFramePr>
        <p:xfrm>
          <a:off x="900763" y="1752600"/>
          <a:ext cx="7328837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1"/>
                <a:gridCol w="914400"/>
                <a:gridCol w="990600"/>
                <a:gridCol w="1295400"/>
                <a:gridCol w="1295400"/>
                <a:gridCol w="1309036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Col6</a:t>
                      </a:r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5,000,</a:t>
                      </a:r>
                      <a:r>
                        <a:rPr lang="en-US" baseline="0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8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72880" y="838200"/>
            <a:ext cx="3398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 algn="ctr">
              <a:buNone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After Materialized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iew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61667"/>
              </p:ext>
            </p:extLst>
          </p:nvPr>
        </p:nvGraphicFramePr>
        <p:xfrm>
          <a:off x="580866" y="1699260"/>
          <a:ext cx="7953534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1102"/>
                <a:gridCol w="1224232"/>
                <a:gridCol w="1066800"/>
                <a:gridCol w="1066800"/>
                <a:gridCol w="1295400"/>
                <a:gridCol w="1219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Group6</a:t>
                      </a:r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Summary30,000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dirty="0" smtClean="0">
                <a:solidFill>
                  <a:schemeClr val="bg1"/>
                </a:solidFill>
              </a:rPr>
              <a:t>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914400"/>
            <a:ext cx="6777317" cy="4437352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Using the materialized view for rewrite the same query but simpler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query rewrite does not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recompute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therefore it’s runs faster than the first query </a:t>
            </a: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If the query is long, difficult and need to compute, the result return time will be long also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dirty="0" smtClean="0">
                <a:solidFill>
                  <a:schemeClr val="bg1"/>
                </a:solidFill>
              </a:rPr>
              <a:t>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57912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pPr marL="68580" indent="0" algn="ctr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If the first query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give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 the total 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connection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 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day”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if we already have evaluated (and stored) the total connection per day per course, the new query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Q’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can be rewritten as:</a:t>
            </a:r>
          </a:p>
          <a:p>
            <a:pPr marL="68580" indent="0">
              <a:buNone/>
            </a:pPr>
            <a:endParaRPr lang="en-US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“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give me the sum of totals per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day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course”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Q’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return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same result but the rewritten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query is easier to evaluate because it reuse already stored results 	</a:t>
            </a:r>
            <a:endParaRPr lang="en-US" sz="1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2766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914400"/>
            <a:ext cx="6347908" cy="1143000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21" y="2209800"/>
            <a:ext cx="6228879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5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2766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914400"/>
            <a:ext cx="6347908" cy="1143000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3505201" cy="326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4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Environment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4154" y="9144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Performance comparison between MonetDB and MySQL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do the test we dispose of one computer with these characteristics: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77" y="2909450"/>
            <a:ext cx="2286000" cy="18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3029128"/>
            <a:ext cx="2649811" cy="16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54" y="5105400"/>
            <a:ext cx="2561046" cy="89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69428" y="4950634"/>
            <a:ext cx="20009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 Million rows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7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Environment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8560" y="3048000"/>
            <a:ext cx="1752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dl_log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767328" y="3048000"/>
            <a:ext cx="1752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dl_course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482589" y="3048000"/>
            <a:ext cx="184404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dl_course_categories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767328" y="1549400"/>
            <a:ext cx="1752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Database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10" idx="2"/>
          </p:cNvCxnSpPr>
          <p:nvPr/>
        </p:nvCxnSpPr>
        <p:spPr>
          <a:xfrm>
            <a:off x="4643628" y="2311400"/>
            <a:ext cx="0" cy="35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614860" y="2667000"/>
            <a:ext cx="3028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3" idx="0"/>
          </p:cNvCxnSpPr>
          <p:nvPr/>
        </p:nvCxnSpPr>
        <p:spPr>
          <a:xfrm>
            <a:off x="1614860" y="26670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0"/>
          </p:cNvCxnSpPr>
          <p:nvPr/>
        </p:nvCxnSpPr>
        <p:spPr>
          <a:xfrm>
            <a:off x="4643628" y="26670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43628" y="2667000"/>
            <a:ext cx="27609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0"/>
          </p:cNvCxnSpPr>
          <p:nvPr/>
        </p:nvCxnSpPr>
        <p:spPr>
          <a:xfrm flipV="1">
            <a:off x="7404609" y="26670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0" y="48768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Motivation: We must compare MySQL and MonetDB for find what is the faster without the optimization performance in the first time and with in the second part.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9960" y="3962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4.7 million of rows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14928" y="393801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4,000 rows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75909" y="3962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149 rows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Summary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6777317" cy="4918229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Big Data </a:t>
            </a:r>
          </a:p>
          <a:p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e-Learning </a:t>
            </a:r>
            <a:r>
              <a:rPr lang="en-US" sz="9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latform</a:t>
            </a:r>
          </a:p>
          <a:p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Row-Oriented DBMS</a:t>
            </a:r>
          </a:p>
          <a:p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Column-Oriented DBMS</a:t>
            </a:r>
          </a:p>
          <a:p>
            <a:pPr marL="68580" indent="0">
              <a:buNone/>
            </a:pPr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Optimized Performance</a:t>
            </a:r>
          </a:p>
          <a:p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Performance Comparisons between MySQL and MonetDB</a:t>
            </a:r>
          </a:p>
          <a:p>
            <a:pPr marL="68580" indent="0">
              <a:buNone/>
            </a:pPr>
            <a:endParaRPr lang="en-US" sz="9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Future Work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2" descr="http://blog.octo.com/wp-content/uploads/2014/05/Big-Data-Me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838200"/>
            <a:ext cx="3240580" cy="227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Comparison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4154" y="9144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Performance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Comparison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between MonetDB and MySQL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7562" y="7271266"/>
            <a:ext cx="286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MonetDB: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" y="7772400"/>
            <a:ext cx="3181598" cy="50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725" y="2097314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query is: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Give me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number of unique e-Learning sign on between the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2014/01/01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2015/01/01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per hour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354" y="3004066"/>
            <a:ext cx="690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result return time without optimized performance: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079698"/>
              </p:ext>
            </p:extLst>
          </p:nvPr>
        </p:nvGraphicFramePr>
        <p:xfrm>
          <a:off x="947202" y="3505200"/>
          <a:ext cx="4536141" cy="2754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95098"/>
              </p:ext>
            </p:extLst>
          </p:nvPr>
        </p:nvGraphicFramePr>
        <p:xfrm>
          <a:off x="5638800" y="4724400"/>
          <a:ext cx="2789646" cy="60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9882"/>
                <a:gridCol w="1089291"/>
                <a:gridCol w="770473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DBMS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MonetDB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MySQL</a:t>
                      </a:r>
                      <a:endParaRPr lang="en-US" sz="14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(s)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26.66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93.676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3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Comparison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8754" y="10668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Performance comparison between MonetDB and MySQL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954" y="2057400"/>
            <a:ext cx="690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result return time with optimized performance: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593132"/>
              </p:ext>
            </p:extLst>
          </p:nvPr>
        </p:nvGraphicFramePr>
        <p:xfrm>
          <a:off x="740954" y="2971800"/>
          <a:ext cx="453614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61064"/>
              </p:ext>
            </p:extLst>
          </p:nvPr>
        </p:nvGraphicFramePr>
        <p:xfrm>
          <a:off x="5457516" y="4038600"/>
          <a:ext cx="2789646" cy="60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9882"/>
                <a:gridCol w="1089291"/>
                <a:gridCol w="770473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DBMS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MonetDB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MySQL</a:t>
                      </a:r>
                      <a:endParaRPr lang="en-US" sz="14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(s)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5.11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10.46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7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Result Discussion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4675" y="1066800"/>
            <a:ext cx="731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saw a significant difference between MonetDB and MySQL with the optimize performance in the result return time.</a:t>
            </a: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544889"/>
              </p:ext>
            </p:extLst>
          </p:nvPr>
        </p:nvGraphicFramePr>
        <p:xfrm>
          <a:off x="1518966" y="2578795"/>
          <a:ext cx="6106068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57800" y="6172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 : Optimized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Future work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6011" y="1066800"/>
            <a:ext cx="731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Try a hybrid storage model with mediator based prototype</a:t>
            </a: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3656" y="2352475"/>
            <a:ext cx="1740994" cy="523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+mj-lt"/>
              </a:rPr>
              <a:t>Client</a:t>
            </a:r>
          </a:p>
        </p:txBody>
      </p:sp>
      <p:sp>
        <p:nvSpPr>
          <p:cNvPr id="7" name="Cylindre 7"/>
          <p:cNvSpPr/>
          <p:nvPr/>
        </p:nvSpPr>
        <p:spPr>
          <a:xfrm>
            <a:off x="3450350" y="5133121"/>
            <a:ext cx="1251340" cy="850952"/>
          </a:xfrm>
          <a:prstGeom prst="can">
            <a:avLst/>
          </a:prstGeom>
          <a:solidFill>
            <a:schemeClr val="bg1"/>
          </a:solidFill>
          <a:ln w="38100"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+mj-lt"/>
              </a:rPr>
              <a:t>Row</a:t>
            </a:r>
            <a:r>
              <a:rPr lang="fr-FR" sz="1600" dirty="0">
                <a:solidFill>
                  <a:srgbClr val="000000"/>
                </a:solidFill>
                <a:latin typeface="+mj-lt"/>
              </a:rPr>
              <a:t> DB</a:t>
            </a:r>
          </a:p>
        </p:txBody>
      </p:sp>
      <p:sp>
        <p:nvSpPr>
          <p:cNvPr id="8" name="Cylindre 8"/>
          <p:cNvSpPr/>
          <p:nvPr/>
        </p:nvSpPr>
        <p:spPr>
          <a:xfrm>
            <a:off x="5671505" y="5133121"/>
            <a:ext cx="1251340" cy="850952"/>
          </a:xfrm>
          <a:prstGeom prst="can">
            <a:avLst/>
          </a:prstGeom>
          <a:solidFill>
            <a:schemeClr val="bg1"/>
          </a:solidFill>
          <a:ln w="38100">
            <a:solidFill>
              <a:srgbClr val="4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+mj-lt"/>
              </a:rPr>
              <a:t>Column</a:t>
            </a:r>
            <a:r>
              <a:rPr lang="fr-FR" sz="1600" dirty="0">
                <a:solidFill>
                  <a:srgbClr val="000000"/>
                </a:solidFill>
                <a:latin typeface="+mj-lt"/>
              </a:rPr>
              <a:t> DB</a:t>
            </a:r>
          </a:p>
        </p:txBody>
      </p:sp>
      <p:sp>
        <p:nvSpPr>
          <p:cNvPr id="9" name="Rectangle à coins arrondis 9"/>
          <p:cNvSpPr/>
          <p:nvPr/>
        </p:nvSpPr>
        <p:spPr>
          <a:xfrm>
            <a:off x="4383656" y="3669788"/>
            <a:ext cx="1740994" cy="58912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+mj-lt"/>
              </a:rPr>
              <a:t>Mediator</a:t>
            </a:r>
            <a:endParaRPr lang="fr-FR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13799" y="3669788"/>
            <a:ext cx="1740994" cy="589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+mj-lt"/>
              </a:rPr>
              <a:t>Registry</a:t>
            </a:r>
            <a:endParaRPr lang="fr-FR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Connecteur droit avec flèche 14"/>
          <p:cNvCxnSpPr>
            <a:stCxn id="9" idx="1"/>
            <a:endCxn id="10" idx="3"/>
          </p:cNvCxnSpPr>
          <p:nvPr/>
        </p:nvCxnSpPr>
        <p:spPr>
          <a:xfrm flipH="1">
            <a:off x="3054793" y="3964349"/>
            <a:ext cx="13288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7"/>
          <p:cNvCxnSpPr>
            <a:stCxn id="9" idx="0"/>
            <a:endCxn id="6" idx="2"/>
          </p:cNvCxnSpPr>
          <p:nvPr/>
        </p:nvCxnSpPr>
        <p:spPr>
          <a:xfrm flipV="1">
            <a:off x="5254153" y="2876138"/>
            <a:ext cx="0" cy="7936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8"/>
          <p:cNvCxnSpPr>
            <a:stCxn id="9" idx="2"/>
            <a:endCxn id="8" idx="1"/>
          </p:cNvCxnSpPr>
          <p:nvPr/>
        </p:nvCxnSpPr>
        <p:spPr>
          <a:xfrm>
            <a:off x="5254153" y="4258909"/>
            <a:ext cx="1043022" cy="8742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9"/>
          <p:cNvCxnSpPr>
            <a:stCxn id="9" idx="2"/>
            <a:endCxn id="7" idx="1"/>
          </p:cNvCxnSpPr>
          <p:nvPr/>
        </p:nvCxnSpPr>
        <p:spPr>
          <a:xfrm flipH="1">
            <a:off x="4076020" y="4258909"/>
            <a:ext cx="1178133" cy="8742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26"/>
          <p:cNvSpPr txBox="1"/>
          <p:nvPr/>
        </p:nvSpPr>
        <p:spPr>
          <a:xfrm>
            <a:off x="3806350" y="2939492"/>
            <a:ext cx="913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+mj-lt"/>
                <a:cs typeface="Trebuchet MS"/>
              </a:rPr>
              <a:t>SQL </a:t>
            </a:r>
            <a:r>
              <a:rPr lang="fr-FR" sz="1600" dirty="0" err="1">
                <a:solidFill>
                  <a:srgbClr val="000000"/>
                </a:solidFill>
                <a:latin typeface="+mj-lt"/>
                <a:cs typeface="Trebuchet MS"/>
              </a:rPr>
              <a:t>Query</a:t>
            </a:r>
            <a:endParaRPr lang="fr-FR" sz="1600" dirty="0">
              <a:solidFill>
                <a:srgbClr val="000000"/>
              </a:solidFill>
              <a:latin typeface="+mj-lt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78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Conclusion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upload.wikimedia.org/wikipedia/commons/thumb/5/5e/Cassandra_logo.svg/1280px-Cassandra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307" y="4800600"/>
            <a:ext cx="2091208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82252" y="1219200"/>
            <a:ext cx="6777317" cy="38862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Using a Column-Oriented DBMS can improve the result return time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result can be further improved with the Optimization Performance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 view of this, we are looking for an other type of hybrid DBMS: Cassandra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270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Glossary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011" y="5029200"/>
            <a:ext cx="731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Merci beaucoup !</a:t>
            </a:r>
          </a:p>
          <a:p>
            <a:pPr algn="ctr"/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Any question?</a:t>
            </a:r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26011" y="1295400"/>
            <a:ext cx="6777317" cy="38862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Column-Oriented DBMS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Materialize View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Hybrid Storage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Big Data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user\Desktop\workshop\4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29" y="753836"/>
            <a:ext cx="63246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n-US" sz="2800" dirty="0" smtClean="0">
                <a:solidFill>
                  <a:schemeClr val="bg1"/>
                </a:solidFill>
              </a:rPr>
              <a:t>-Learning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www.tree-learning.fr/mod_turbolead/getvue.php/66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350119"/>
            <a:ext cx="3154362" cy="105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9975" y="1450975"/>
            <a:ext cx="6777317" cy="49182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Variety: Different type of data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i="1" dirty="0">
                <a:latin typeface="Arial" pitchFamily="34" charset="0"/>
                <a:cs typeface="Arial" pitchFamily="34" charset="0"/>
              </a:rPr>
              <a:t>	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i="1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Volume: Data increase all time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Velocity: The data need to be treated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now?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later?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3" name="AutoShape 2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0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2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4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6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8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49" name="Picture 29" descr="C:\Users\user\Desktop\powerpoi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83608"/>
            <a:ext cx="677862" cy="6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1" name="Picture 31" descr="http://www.veryicon.com/icon/png/System/Scrap/Picture%20JPE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179639"/>
            <a:ext cx="677862" cy="6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3" name="Picture 33" descr="http://icons.iconarchive.com/icons/trayse101/basic-filetypes-1/256/mp4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79638"/>
            <a:ext cx="6778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5" name="Picture 35" descr="http://upload.wikimedia.org/wikipedia/de/thumb/c/c1/Microsoft_Excel_Icon.svg/1065px-Microsoft_Excel_Icon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47" y="2179638"/>
            <a:ext cx="705003" cy="6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6" name="Picture 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2" y="3810000"/>
            <a:ext cx="2153444" cy="16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8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n-US" sz="2800" dirty="0" smtClean="0">
                <a:solidFill>
                  <a:schemeClr val="bg1"/>
                </a:solidFill>
              </a:rPr>
              <a:t>-Learning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941" y="2286000"/>
            <a:ext cx="6777317" cy="3810000"/>
          </a:xfrm>
        </p:spPr>
        <p:txBody>
          <a:bodyPr>
            <a:normAutofit/>
          </a:bodyPr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Modular Object-Oriented Dynamic Learning Environment (Moodle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Open-</a:t>
            </a:r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ource platform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Increasing interest</a:t>
            </a:r>
          </a:p>
        </p:txBody>
      </p:sp>
      <p:pic>
        <p:nvPicPr>
          <p:cNvPr id="4" name="Picture 3" descr="https://buelearning.hkbu.edu.hk/theme/decaf/images/moodl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62000"/>
            <a:ext cx="365760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Cloud Computing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cdn.xenlife.com.au/wp-content/uploads/nuv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25768"/>
            <a:ext cx="7057571" cy="49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52720" y="779668"/>
            <a:ext cx="4533330" cy="533400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Cloud Computing?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n-US" sz="2800" dirty="0" smtClean="0">
                <a:solidFill>
                  <a:schemeClr val="bg1"/>
                </a:solidFill>
              </a:rPr>
              <a:t>-Learning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563" y="990600"/>
            <a:ext cx="6777317" cy="7620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Moodle +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Cloud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Cloodle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6400800" cy="4800600"/>
          </a:xfrm>
          <a:prstGeom prst="rect">
            <a:avLst/>
          </a:prstGeom>
        </p:spPr>
      </p:pic>
      <p:pic>
        <p:nvPicPr>
          <p:cNvPr id="8" name="Picture 2" descr="http://www.sonicfoundry.com/sites/default/files/partner-image/logo_moo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41" y="3037872"/>
            <a:ext cx="2382717" cy="177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91" y="3293773"/>
            <a:ext cx="1351806" cy="1084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08" y="3581400"/>
            <a:ext cx="1280497" cy="10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6858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History 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http://upload.wikimedia.org/wikipedia/en/5/58/Edgar_F_Co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82476"/>
            <a:ext cx="2971800" cy="422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1981200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 relational model, first proposed in 1970 by Dr. Edgar Frank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Codd.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4700" y="5361453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Received the Turing Award in 1981.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4" descr="http://www.heidelberg-laureate-forum.org/wp-content/uploads/2013/04/tur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3276600"/>
            <a:ext cx="2819400" cy="183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8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11505</TotalTime>
  <Words>840</Words>
  <Application>Microsoft Office PowerPoint</Application>
  <PresentationFormat>On-screen Show (4:3)</PresentationFormat>
  <Paragraphs>363</Paragraphs>
  <Slides>35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Austin</vt:lpstr>
      <vt:lpstr>MonetDB Column-Oriented DBMS</vt:lpstr>
      <vt:lpstr>Flashback</vt:lpstr>
      <vt:lpstr>Summary</vt:lpstr>
      <vt:lpstr>Big Data</vt:lpstr>
      <vt:lpstr>e-Learning</vt:lpstr>
      <vt:lpstr>e-Learning</vt:lpstr>
      <vt:lpstr>Cloud Computing</vt:lpstr>
      <vt:lpstr>e-Learning</vt:lpstr>
      <vt:lpstr>Row-Oriented DBMS</vt:lpstr>
      <vt:lpstr>Row-Oriented DBMS</vt:lpstr>
      <vt:lpstr>Row-Oriented DBMS</vt:lpstr>
      <vt:lpstr>Row-Oriented DBMS</vt:lpstr>
      <vt:lpstr>Row-Oriented DBMS</vt:lpstr>
      <vt:lpstr>Row-Oriented DBMS</vt:lpstr>
      <vt:lpstr>Column-Oriented DBMS</vt:lpstr>
      <vt:lpstr>Column-Oriented DBMS</vt:lpstr>
      <vt:lpstr>Column-Oriented DBMS</vt:lpstr>
      <vt:lpstr>Column-Oriented DBMS</vt:lpstr>
      <vt:lpstr>Column or Row?</vt:lpstr>
      <vt:lpstr>PowerPoint Presentation</vt:lpstr>
      <vt:lpstr>Optimized Performance</vt:lpstr>
      <vt:lpstr>Optimized Performance</vt:lpstr>
      <vt:lpstr>Optimized Performance</vt:lpstr>
      <vt:lpstr>Optimized Performance</vt:lpstr>
      <vt:lpstr>Optimized Performance</vt:lpstr>
      <vt:lpstr>Optimized Performance</vt:lpstr>
      <vt:lpstr>Optimized Performance</vt:lpstr>
      <vt:lpstr>Environment</vt:lpstr>
      <vt:lpstr>Environment</vt:lpstr>
      <vt:lpstr>Comparison</vt:lpstr>
      <vt:lpstr>Comparison</vt:lpstr>
      <vt:lpstr>Result Discussion</vt:lpstr>
      <vt:lpstr>Future work</vt:lpstr>
      <vt:lpstr>Conclusion</vt:lpstr>
      <vt:lpstr>Glossary</vt:lpstr>
    </vt:vector>
  </TitlesOfParts>
  <Company>HELP CAT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MonetDB Column oriented DBMS</dc:title>
  <dc:creator>user</dc:creator>
  <cp:lastModifiedBy>user</cp:lastModifiedBy>
  <cp:revision>273</cp:revision>
  <dcterms:created xsi:type="dcterms:W3CDTF">2015-05-05T01:40:36Z</dcterms:created>
  <dcterms:modified xsi:type="dcterms:W3CDTF">2015-06-02T07:05:54Z</dcterms:modified>
</cp:coreProperties>
</file>