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113" d="100"/>
          <a:sy n="113" d="100"/>
        </p:scale>
        <p:origin x="5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71D0FB3-D6EE-43FA-860B-2344A55F7ED3}" type="datetimeFigureOut">
              <a:rPr lang="es-CO" smtClean="0"/>
              <a:t>10/09/2024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EE1D3FE-8ECD-493C-AB2F-2ACE53C9BEB7}" type="slidenum">
              <a:rPr lang="es-CO" smtClean="0"/>
              <a:t>‹Nº›</a:t>
            </a:fld>
            <a:endParaRPr lang="es-CO"/>
          </a:p>
        </p:txBody>
      </p:sp>
    </p:spTree>
    <p:extLst>
      <p:ext uri="{BB962C8B-B14F-4D97-AF65-F5344CB8AC3E}">
        <p14:creationId xmlns:p14="http://schemas.microsoft.com/office/powerpoint/2010/main" val="42828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1D0FB3-D6EE-43FA-860B-2344A55F7ED3}" type="datetimeFigureOut">
              <a:rPr lang="es-CO" smtClean="0"/>
              <a:t>10/09/2024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EE1D3FE-8ECD-493C-AB2F-2ACE53C9BEB7}" type="slidenum">
              <a:rPr lang="es-CO" smtClean="0"/>
              <a:t>‹Nº›</a:t>
            </a:fld>
            <a:endParaRPr lang="es-CO"/>
          </a:p>
        </p:txBody>
      </p:sp>
    </p:spTree>
    <p:extLst>
      <p:ext uri="{BB962C8B-B14F-4D97-AF65-F5344CB8AC3E}">
        <p14:creationId xmlns:p14="http://schemas.microsoft.com/office/powerpoint/2010/main" val="185038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71D0FB3-D6EE-43FA-860B-2344A55F7ED3}" type="datetimeFigureOut">
              <a:rPr lang="es-CO" smtClean="0"/>
              <a:t>10/09/2024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EE1D3FE-8ECD-493C-AB2F-2ACE53C9BEB7}" type="slidenum">
              <a:rPr lang="es-CO" smtClean="0"/>
              <a:t>‹Nº›</a:t>
            </a:fld>
            <a:endParaRPr lang="es-CO"/>
          </a:p>
        </p:txBody>
      </p:sp>
    </p:spTree>
    <p:extLst>
      <p:ext uri="{BB962C8B-B14F-4D97-AF65-F5344CB8AC3E}">
        <p14:creationId xmlns:p14="http://schemas.microsoft.com/office/powerpoint/2010/main" val="1003834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671D0FB3-D6EE-43FA-860B-2344A55F7ED3}" type="datetimeFigureOut">
              <a:rPr lang="es-CO" smtClean="0"/>
              <a:t>10/09/2024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EE1D3FE-8ECD-493C-AB2F-2ACE53C9BEB7}" type="slidenum">
              <a:rPr lang="es-CO" smtClean="0"/>
              <a:t>‹Nº›</a:t>
            </a:fld>
            <a:endParaRPr lang="es-CO"/>
          </a:p>
        </p:txBody>
      </p:sp>
    </p:spTree>
    <p:extLst>
      <p:ext uri="{BB962C8B-B14F-4D97-AF65-F5344CB8AC3E}">
        <p14:creationId xmlns:p14="http://schemas.microsoft.com/office/powerpoint/2010/main" val="1832036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671D0FB3-D6EE-43FA-860B-2344A55F7ED3}" type="datetimeFigureOut">
              <a:rPr lang="es-CO" smtClean="0"/>
              <a:t>10/09/2024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EE1D3FE-8ECD-493C-AB2F-2ACE53C9BEB7}" type="slidenum">
              <a:rPr lang="es-CO" smtClean="0"/>
              <a:t>‹Nº›</a:t>
            </a:fld>
            <a:endParaRPr lang="es-CO"/>
          </a:p>
        </p:txBody>
      </p:sp>
    </p:spTree>
    <p:extLst>
      <p:ext uri="{BB962C8B-B14F-4D97-AF65-F5344CB8AC3E}">
        <p14:creationId xmlns:p14="http://schemas.microsoft.com/office/powerpoint/2010/main" val="2842494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71D0FB3-D6EE-43FA-860B-2344A55F7ED3}" type="datetimeFigureOut">
              <a:rPr lang="es-CO" smtClean="0"/>
              <a:t>10/09/2024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EE1D3FE-8ECD-493C-AB2F-2ACE53C9BEB7}" type="slidenum">
              <a:rPr lang="es-CO" smtClean="0"/>
              <a:t>‹Nº›</a:t>
            </a:fld>
            <a:endParaRPr lang="es-CO"/>
          </a:p>
        </p:txBody>
      </p:sp>
    </p:spTree>
    <p:extLst>
      <p:ext uri="{BB962C8B-B14F-4D97-AF65-F5344CB8AC3E}">
        <p14:creationId xmlns:p14="http://schemas.microsoft.com/office/powerpoint/2010/main" val="2069695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71D0FB3-D6EE-43FA-860B-2344A55F7ED3}" type="datetimeFigureOut">
              <a:rPr lang="es-CO" smtClean="0"/>
              <a:t>10/09/2024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EE1D3FE-8ECD-493C-AB2F-2ACE53C9BEB7}" type="slidenum">
              <a:rPr lang="es-CO" smtClean="0"/>
              <a:t>‹Nº›</a:t>
            </a:fld>
            <a:endParaRPr lang="es-CO"/>
          </a:p>
        </p:txBody>
      </p:sp>
    </p:spTree>
    <p:extLst>
      <p:ext uri="{BB962C8B-B14F-4D97-AF65-F5344CB8AC3E}">
        <p14:creationId xmlns:p14="http://schemas.microsoft.com/office/powerpoint/2010/main" val="2081841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1D0FB3-D6EE-43FA-860B-2344A55F7ED3}" type="datetimeFigureOut">
              <a:rPr lang="es-CO" smtClean="0"/>
              <a:t>10/09/2024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EE1D3FE-8ECD-493C-AB2F-2ACE53C9BEB7}" type="slidenum">
              <a:rPr lang="es-CO" smtClean="0"/>
              <a:t>‹Nº›</a:t>
            </a:fld>
            <a:endParaRPr lang="es-CO"/>
          </a:p>
        </p:txBody>
      </p:sp>
    </p:spTree>
    <p:extLst>
      <p:ext uri="{BB962C8B-B14F-4D97-AF65-F5344CB8AC3E}">
        <p14:creationId xmlns:p14="http://schemas.microsoft.com/office/powerpoint/2010/main" val="3329374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1D0FB3-D6EE-43FA-860B-2344A55F7ED3}" type="datetimeFigureOut">
              <a:rPr lang="es-CO" smtClean="0"/>
              <a:t>10/09/2024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EE1D3FE-8ECD-493C-AB2F-2ACE53C9BEB7}" type="slidenum">
              <a:rPr lang="es-CO" smtClean="0"/>
              <a:t>‹Nº›</a:t>
            </a:fld>
            <a:endParaRPr lang="es-CO"/>
          </a:p>
        </p:txBody>
      </p:sp>
    </p:spTree>
    <p:extLst>
      <p:ext uri="{BB962C8B-B14F-4D97-AF65-F5344CB8AC3E}">
        <p14:creationId xmlns:p14="http://schemas.microsoft.com/office/powerpoint/2010/main" val="3451522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1D0FB3-D6EE-43FA-860B-2344A55F7ED3}" type="datetimeFigureOut">
              <a:rPr lang="es-CO" smtClean="0"/>
              <a:t>10/09/2024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EE1D3FE-8ECD-493C-AB2F-2ACE53C9BEB7}" type="slidenum">
              <a:rPr lang="es-CO" smtClean="0"/>
              <a:t>‹Nº›</a:t>
            </a:fld>
            <a:endParaRPr lang="es-CO"/>
          </a:p>
        </p:txBody>
      </p:sp>
    </p:spTree>
    <p:extLst>
      <p:ext uri="{BB962C8B-B14F-4D97-AF65-F5344CB8AC3E}">
        <p14:creationId xmlns:p14="http://schemas.microsoft.com/office/powerpoint/2010/main" val="245940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71D0FB3-D6EE-43FA-860B-2344A55F7ED3}" type="datetimeFigureOut">
              <a:rPr lang="es-CO" smtClean="0"/>
              <a:t>10/09/2024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EE1D3FE-8ECD-493C-AB2F-2ACE53C9BEB7}" type="slidenum">
              <a:rPr lang="es-CO" smtClean="0"/>
              <a:t>‹Nº›</a:t>
            </a:fld>
            <a:endParaRPr lang="es-CO"/>
          </a:p>
        </p:txBody>
      </p:sp>
    </p:spTree>
    <p:extLst>
      <p:ext uri="{BB962C8B-B14F-4D97-AF65-F5344CB8AC3E}">
        <p14:creationId xmlns:p14="http://schemas.microsoft.com/office/powerpoint/2010/main" val="408066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71D0FB3-D6EE-43FA-860B-2344A55F7ED3}" type="datetimeFigureOut">
              <a:rPr lang="es-CO" smtClean="0"/>
              <a:t>10/09/2024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EE1D3FE-8ECD-493C-AB2F-2ACE53C9BEB7}" type="slidenum">
              <a:rPr lang="es-CO" smtClean="0"/>
              <a:t>‹Nº›</a:t>
            </a:fld>
            <a:endParaRPr lang="es-CO"/>
          </a:p>
        </p:txBody>
      </p:sp>
    </p:spTree>
    <p:extLst>
      <p:ext uri="{BB962C8B-B14F-4D97-AF65-F5344CB8AC3E}">
        <p14:creationId xmlns:p14="http://schemas.microsoft.com/office/powerpoint/2010/main" val="88157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71D0FB3-D6EE-43FA-860B-2344A55F7ED3}" type="datetimeFigureOut">
              <a:rPr lang="es-CO" smtClean="0"/>
              <a:t>10/09/2024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1EE1D3FE-8ECD-493C-AB2F-2ACE53C9BEB7}" type="slidenum">
              <a:rPr lang="es-CO" smtClean="0"/>
              <a:t>‹Nº›</a:t>
            </a:fld>
            <a:endParaRPr lang="es-CO"/>
          </a:p>
        </p:txBody>
      </p:sp>
    </p:spTree>
    <p:extLst>
      <p:ext uri="{BB962C8B-B14F-4D97-AF65-F5344CB8AC3E}">
        <p14:creationId xmlns:p14="http://schemas.microsoft.com/office/powerpoint/2010/main" val="2068637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1D0FB3-D6EE-43FA-860B-2344A55F7ED3}" type="datetimeFigureOut">
              <a:rPr lang="es-CO" smtClean="0"/>
              <a:t>10/09/2024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1EE1D3FE-8ECD-493C-AB2F-2ACE53C9BEB7}" type="slidenum">
              <a:rPr lang="es-CO" smtClean="0"/>
              <a:t>‹Nº›</a:t>
            </a:fld>
            <a:endParaRPr lang="es-CO"/>
          </a:p>
        </p:txBody>
      </p:sp>
    </p:spTree>
    <p:extLst>
      <p:ext uri="{BB962C8B-B14F-4D97-AF65-F5344CB8AC3E}">
        <p14:creationId xmlns:p14="http://schemas.microsoft.com/office/powerpoint/2010/main" val="1462060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1D0FB3-D6EE-43FA-860B-2344A55F7ED3}" type="datetimeFigureOut">
              <a:rPr lang="es-CO" smtClean="0"/>
              <a:t>10/09/2024</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1EE1D3FE-8ECD-493C-AB2F-2ACE53C9BEB7}" type="slidenum">
              <a:rPr lang="es-CO" smtClean="0"/>
              <a:t>‹Nº›</a:t>
            </a:fld>
            <a:endParaRPr lang="es-CO"/>
          </a:p>
        </p:txBody>
      </p:sp>
    </p:spTree>
    <p:extLst>
      <p:ext uri="{BB962C8B-B14F-4D97-AF65-F5344CB8AC3E}">
        <p14:creationId xmlns:p14="http://schemas.microsoft.com/office/powerpoint/2010/main" val="258451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1D0FB3-D6EE-43FA-860B-2344A55F7ED3}" type="datetimeFigureOut">
              <a:rPr lang="es-CO" smtClean="0"/>
              <a:t>10/09/2024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EE1D3FE-8ECD-493C-AB2F-2ACE53C9BEB7}" type="slidenum">
              <a:rPr lang="es-CO" smtClean="0"/>
              <a:t>‹Nº›</a:t>
            </a:fld>
            <a:endParaRPr lang="es-CO"/>
          </a:p>
        </p:txBody>
      </p:sp>
    </p:spTree>
    <p:extLst>
      <p:ext uri="{BB962C8B-B14F-4D97-AF65-F5344CB8AC3E}">
        <p14:creationId xmlns:p14="http://schemas.microsoft.com/office/powerpoint/2010/main" val="1646246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671D0FB3-D6EE-43FA-860B-2344A55F7ED3}" type="datetimeFigureOut">
              <a:rPr lang="es-CO" smtClean="0"/>
              <a:t>10/09/2024</a:t>
            </a:fld>
            <a:endParaRPr lang="es-CO"/>
          </a:p>
        </p:txBody>
      </p:sp>
      <p:sp>
        <p:nvSpPr>
          <p:cNvPr id="6" name="Footer Placeholder 5"/>
          <p:cNvSpPr>
            <a:spLocks noGrp="1"/>
          </p:cNvSpPr>
          <p:nvPr>
            <p:ph type="ftr" sz="quarter" idx="11"/>
          </p:nvPr>
        </p:nvSpPr>
        <p:spPr>
          <a:xfrm>
            <a:off x="1141412" y="5883275"/>
            <a:ext cx="5105400" cy="365125"/>
          </a:xfrm>
        </p:spPr>
        <p:txBody>
          <a:bodyPr/>
          <a:lstStyle/>
          <a:p>
            <a:endParaRPr lang="es-CO"/>
          </a:p>
        </p:txBody>
      </p:sp>
      <p:sp>
        <p:nvSpPr>
          <p:cNvPr id="7" name="Slide Number Placeholder 6"/>
          <p:cNvSpPr>
            <a:spLocks noGrp="1"/>
          </p:cNvSpPr>
          <p:nvPr>
            <p:ph type="sldNum" sz="quarter" idx="12"/>
          </p:nvPr>
        </p:nvSpPr>
        <p:spPr>
          <a:xfrm>
            <a:off x="10742612" y="5883275"/>
            <a:ext cx="322567" cy="365125"/>
          </a:xfrm>
        </p:spPr>
        <p:txBody>
          <a:bodyPr/>
          <a:lstStyle/>
          <a:p>
            <a:fld id="{1EE1D3FE-8ECD-493C-AB2F-2ACE53C9BEB7}" type="slidenum">
              <a:rPr lang="es-CO" smtClean="0"/>
              <a:t>‹Nº›</a:t>
            </a:fld>
            <a:endParaRPr lang="es-CO"/>
          </a:p>
        </p:txBody>
      </p:sp>
    </p:spTree>
    <p:extLst>
      <p:ext uri="{BB962C8B-B14F-4D97-AF65-F5344CB8AC3E}">
        <p14:creationId xmlns:p14="http://schemas.microsoft.com/office/powerpoint/2010/main" val="171336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71D0FB3-D6EE-43FA-860B-2344A55F7ED3}" type="datetimeFigureOut">
              <a:rPr lang="es-CO" smtClean="0"/>
              <a:t>10/09/2024</a:t>
            </a:fld>
            <a:endParaRPr lang="es-CO"/>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CO"/>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EE1D3FE-8ECD-493C-AB2F-2ACE53C9BEB7}" type="slidenum">
              <a:rPr lang="es-CO" smtClean="0"/>
              <a:t>‹Nº›</a:t>
            </a:fld>
            <a:endParaRPr lang="es-CO"/>
          </a:p>
        </p:txBody>
      </p:sp>
    </p:spTree>
    <p:extLst>
      <p:ext uri="{BB962C8B-B14F-4D97-AF65-F5344CB8AC3E}">
        <p14:creationId xmlns:p14="http://schemas.microsoft.com/office/powerpoint/2010/main" val="14108690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67.409+ Fotos y Imágenes de Fondo del sitio web Gratis · Banco de Fotos  Gratis">
            <a:extLst>
              <a:ext uri="{FF2B5EF4-FFF2-40B4-BE49-F238E27FC236}">
                <a16:creationId xmlns:a16="http://schemas.microsoft.com/office/drawing/2014/main" id="{E9BCE348-5642-464C-B9F1-2861FBE4D0A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Blur radius="6"/>
                    </a14:imgEffect>
                  </a14:imgLayer>
                </a14:imgProps>
              </a:ext>
              <a:ext uri="{28A0092B-C50C-407E-A947-70E740481C1C}">
                <a14:useLocalDpi xmlns:a14="http://schemas.microsoft.com/office/drawing/2010/main" val="0"/>
              </a:ext>
            </a:extLst>
          </a:blip>
          <a:srcRect/>
          <a:stretch>
            <a:fillRect/>
          </a:stretch>
        </p:blipFill>
        <p:spPr bwMode="auto">
          <a:xfrm>
            <a:off x="0" y="-752039"/>
            <a:ext cx="12192000" cy="761003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E12FEAB-4409-4597-A418-F54593B545FF}"/>
              </a:ext>
            </a:extLst>
          </p:cNvPr>
          <p:cNvSpPr>
            <a:spLocks noGrp="1"/>
          </p:cNvSpPr>
          <p:nvPr>
            <p:ph type="ctrTitle"/>
          </p:nvPr>
        </p:nvSpPr>
        <p:spPr>
          <a:xfrm>
            <a:off x="1556327" y="512980"/>
            <a:ext cx="9144000" cy="2387600"/>
          </a:xfrm>
        </p:spPr>
        <p:txBody>
          <a:bodyPr/>
          <a:lstStyle/>
          <a:p>
            <a:r>
              <a:rPr lang="es-CO"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Arriendo de propiedades</a:t>
            </a:r>
          </a:p>
        </p:txBody>
      </p:sp>
      <p:sp>
        <p:nvSpPr>
          <p:cNvPr id="3" name="Subtítulo 2">
            <a:extLst>
              <a:ext uri="{FF2B5EF4-FFF2-40B4-BE49-F238E27FC236}">
                <a16:creationId xmlns:a16="http://schemas.microsoft.com/office/drawing/2014/main" id="{1569C846-27DD-4EA0-8010-B8488013EED1}"/>
              </a:ext>
            </a:extLst>
          </p:cNvPr>
          <p:cNvSpPr>
            <a:spLocks noGrp="1"/>
          </p:cNvSpPr>
          <p:nvPr>
            <p:ph type="subTitle" idx="1"/>
          </p:nvPr>
        </p:nvSpPr>
        <p:spPr>
          <a:xfrm>
            <a:off x="1491672" y="3015600"/>
            <a:ext cx="9208655" cy="2299998"/>
          </a:xfrm>
          <a:effectLst>
            <a:outerShdw blurRad="50800" dist="50800" dir="5400000" sx="33000" sy="33000" algn="ctr" rotWithShape="0">
              <a:srgbClr val="000000">
                <a:alpha val="44000"/>
              </a:srgbClr>
            </a:outerShdw>
          </a:effectLst>
        </p:spPr>
        <p:txBody>
          <a:bodyPr>
            <a:normAutofit/>
          </a:bodyPr>
          <a:lstStyle/>
          <a:p>
            <a:r>
              <a:rPr lang="es-CO" sz="4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Tienda Online</a:t>
            </a:r>
          </a:p>
          <a:p>
            <a:r>
              <a:rPr lang="es-CO" sz="4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(view.home)</a:t>
            </a:r>
          </a:p>
        </p:txBody>
      </p:sp>
    </p:spTree>
    <p:extLst>
      <p:ext uri="{BB962C8B-B14F-4D97-AF65-F5344CB8AC3E}">
        <p14:creationId xmlns:p14="http://schemas.microsoft.com/office/powerpoint/2010/main" val="3214955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A4EB7-4FD5-4D7F-A988-8EC0A0017E34}"/>
              </a:ext>
            </a:extLst>
          </p:cNvPr>
          <p:cNvSpPr>
            <a:spLocks noGrp="1"/>
          </p:cNvSpPr>
          <p:nvPr>
            <p:ph type="title"/>
          </p:nvPr>
        </p:nvSpPr>
        <p:spPr>
          <a:xfrm>
            <a:off x="811214" y="338667"/>
            <a:ext cx="9905998" cy="1905000"/>
          </a:xfrm>
        </p:spPr>
        <p:txBody>
          <a:bodyPr/>
          <a:lstStyle/>
          <a:p>
            <a:pPr algn="ctr"/>
            <a:r>
              <a:rPr lang="es-CO" dirty="0"/>
              <a:t>Requerimientos (NO funcionales)</a:t>
            </a:r>
            <a:endParaRPr lang="es-CO" dirty="0">
              <a:effectLst>
                <a:glow rad="38100">
                  <a:schemeClr val="bg1">
                    <a:lumMod val="65000"/>
                    <a:lumOff val="35000"/>
                    <a:alpha val="40000"/>
                  </a:schemeClr>
                </a:glow>
                <a:outerShdw blurRad="38100" dist="38100" dir="2700000" algn="tl">
                  <a:srgbClr val="000000">
                    <a:alpha val="43137"/>
                  </a:srgbClr>
                </a:outerShdw>
              </a:effectLst>
            </a:endParaRPr>
          </a:p>
        </p:txBody>
      </p:sp>
      <p:sp>
        <p:nvSpPr>
          <p:cNvPr id="6" name="Rectangle 3">
            <a:extLst>
              <a:ext uri="{FF2B5EF4-FFF2-40B4-BE49-F238E27FC236}">
                <a16:creationId xmlns:a16="http://schemas.microsoft.com/office/drawing/2014/main" id="{53A2BE94-2479-4FC8-9815-3973E58684C7}"/>
              </a:ext>
            </a:extLst>
          </p:cNvPr>
          <p:cNvSpPr>
            <a:spLocks noGrp="1" noChangeArrowheads="1"/>
          </p:cNvSpPr>
          <p:nvPr>
            <p:ph idx="1"/>
          </p:nvPr>
        </p:nvSpPr>
        <p:spPr bwMode="auto">
          <a:xfrm>
            <a:off x="438437" y="2130706"/>
            <a:ext cx="11315126" cy="571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s-CO" sz="1400" b="1" dirty="0"/>
              <a:t>6. Usabilidad</a:t>
            </a:r>
            <a:r>
              <a:rPr lang="es-CO" sz="1400" dirty="0"/>
              <a:t>:</a:t>
            </a:r>
          </a:p>
          <a:p>
            <a:pPr algn="just">
              <a:buFont typeface="Arial" panose="020B0604020202020204" pitchFamily="34" charset="0"/>
              <a:buChar char="•"/>
            </a:pPr>
            <a:r>
              <a:rPr lang="es-CO" sz="1400" dirty="0"/>
              <a:t>La plataforma debe ser fácil de usar e intuitiva tanto para propietarios como para arrendatarios, reduciendo al mínimo el número de pasos necesarios para realizar cualquier acción (publicar propiedad, buscar, contactar, etc.).</a:t>
            </a:r>
          </a:p>
          <a:p>
            <a:pPr algn="just">
              <a:buFont typeface="Arial" panose="020B0604020202020204" pitchFamily="34" charset="0"/>
              <a:buChar char="•"/>
            </a:pPr>
            <a:r>
              <a:rPr lang="es-CO" sz="1400" dirty="0"/>
              <a:t>Debe proporcionar una experiencia de usuario clara con mensajes de error y validaciones adecuadas en los formularios.</a:t>
            </a:r>
          </a:p>
          <a:p>
            <a:pPr marL="0" indent="0" algn="just">
              <a:buNone/>
            </a:pPr>
            <a:r>
              <a:rPr lang="es-CO" sz="1400" dirty="0"/>
              <a:t>7. </a:t>
            </a:r>
            <a:r>
              <a:rPr lang="es-CO" sz="1400" b="1" dirty="0"/>
              <a:t>Mantenimiento y actualizaciones</a:t>
            </a:r>
            <a:r>
              <a:rPr lang="es-CO" sz="1400" dirty="0"/>
              <a:t>:</a:t>
            </a:r>
          </a:p>
          <a:p>
            <a:pPr algn="just">
              <a:buFont typeface="Arial" panose="020B0604020202020204" pitchFamily="34" charset="0"/>
              <a:buChar char="•"/>
            </a:pPr>
            <a:r>
              <a:rPr lang="es-CO" sz="1400" dirty="0"/>
              <a:t>El sistema debe estar diseñado de manera que sea fácil de mantener, permitiendo actualizaciones regulares sin afectar a los usuarios.</a:t>
            </a:r>
          </a:p>
          <a:p>
            <a:pPr algn="just">
              <a:buFont typeface="Arial" panose="020B0604020202020204" pitchFamily="34" charset="0"/>
              <a:buChar char="•"/>
            </a:pPr>
            <a:r>
              <a:rPr lang="es-CO" sz="1400" dirty="0"/>
              <a:t>El código debe ser modular y bien documentado para facilitar el mantenimiento y futuras expansiones del sistema.</a:t>
            </a:r>
          </a:p>
          <a:p>
            <a:pPr marL="0" indent="0">
              <a:buNone/>
            </a:pPr>
            <a:endParaRPr lang="es-CO" sz="1200" dirty="0"/>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marR="0" lvl="0" indent="0" algn="just" defTabSz="914400" rtl="0" eaLnBrk="0" fontAlgn="base" latinLnBrk="0" hangingPunct="0">
              <a:lnSpc>
                <a:spcPct val="100000"/>
              </a:lnSpc>
              <a:spcBef>
                <a:spcPct val="0"/>
              </a:spcBef>
              <a:spcAft>
                <a:spcPct val="0"/>
              </a:spcAft>
              <a:buClrTx/>
              <a:buSzTx/>
              <a:buNone/>
              <a:tabLst/>
            </a:pPr>
            <a:endParaRPr lang="es-CO" sz="1300" dirty="0"/>
          </a:p>
          <a:p>
            <a:pPr marL="0" indent="0" algn="just">
              <a:buNone/>
            </a:pPr>
            <a:endParaRPr lang="es-CO" sz="1300" dirty="0"/>
          </a:p>
          <a:p>
            <a:pPr marL="0" indent="0" algn="just" defTabSz="914400" eaLnBrk="0" fontAlgn="base" hangingPunct="0">
              <a:spcBef>
                <a:spcPct val="0"/>
              </a:spcBef>
              <a:spcAft>
                <a:spcPct val="0"/>
              </a:spcAft>
              <a:buClrTx/>
              <a:buSzTx/>
              <a:buNone/>
            </a:pPr>
            <a:endParaRPr kumimoji="0" lang="es-CO" altLang="es-CO"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48309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A4EB7-4FD5-4D7F-A988-8EC0A0017E34}"/>
              </a:ext>
            </a:extLst>
          </p:cNvPr>
          <p:cNvSpPr>
            <a:spLocks noGrp="1"/>
          </p:cNvSpPr>
          <p:nvPr>
            <p:ph type="title"/>
          </p:nvPr>
        </p:nvSpPr>
        <p:spPr>
          <a:xfrm>
            <a:off x="1143000" y="-414867"/>
            <a:ext cx="9905998" cy="1905000"/>
          </a:xfrm>
        </p:spPr>
        <p:txBody>
          <a:bodyPr/>
          <a:lstStyle/>
          <a:p>
            <a:pPr algn="ctr"/>
            <a:r>
              <a:rPr lang="es-CO" dirty="0"/>
              <a:t>Diagrama de procesos</a:t>
            </a:r>
            <a:endParaRPr lang="es-CO" dirty="0">
              <a:effectLst>
                <a:glow rad="38100">
                  <a:schemeClr val="bg1">
                    <a:lumMod val="65000"/>
                    <a:lumOff val="35000"/>
                    <a:alpha val="40000"/>
                  </a:schemeClr>
                </a:glow>
                <a:outerShdw blurRad="38100" dist="38100" dir="2700000" algn="tl">
                  <a:srgbClr val="000000">
                    <a:alpha val="43137"/>
                  </a:srgbClr>
                </a:outerShdw>
              </a:effectLst>
            </a:endParaRPr>
          </a:p>
        </p:txBody>
      </p:sp>
      <p:sp>
        <p:nvSpPr>
          <p:cNvPr id="6" name="Rectangle 3">
            <a:extLst>
              <a:ext uri="{FF2B5EF4-FFF2-40B4-BE49-F238E27FC236}">
                <a16:creationId xmlns:a16="http://schemas.microsoft.com/office/drawing/2014/main" id="{53A2BE94-2479-4FC8-9815-3973E58684C7}"/>
              </a:ext>
            </a:extLst>
          </p:cNvPr>
          <p:cNvSpPr>
            <a:spLocks noGrp="1" noChangeArrowheads="1"/>
          </p:cNvSpPr>
          <p:nvPr>
            <p:ph idx="1"/>
          </p:nvPr>
        </p:nvSpPr>
        <p:spPr bwMode="auto">
          <a:xfrm>
            <a:off x="438437" y="3226390"/>
            <a:ext cx="11315126" cy="3520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s-CO" sz="1400" b="1" dirty="0"/>
              <a:t>6</a:t>
            </a:r>
            <a:endParaRPr lang="es-CO" sz="1200" dirty="0"/>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marR="0" lvl="0" indent="0" algn="just" defTabSz="914400" rtl="0" eaLnBrk="0" fontAlgn="base" latinLnBrk="0" hangingPunct="0">
              <a:lnSpc>
                <a:spcPct val="100000"/>
              </a:lnSpc>
              <a:spcBef>
                <a:spcPct val="0"/>
              </a:spcBef>
              <a:spcAft>
                <a:spcPct val="0"/>
              </a:spcAft>
              <a:buClrTx/>
              <a:buSzTx/>
              <a:buNone/>
              <a:tabLst/>
            </a:pPr>
            <a:endParaRPr lang="es-CO" sz="1300" dirty="0"/>
          </a:p>
          <a:p>
            <a:pPr marL="0" indent="0" algn="just">
              <a:buNone/>
            </a:pPr>
            <a:endParaRPr lang="es-CO" sz="1300" dirty="0"/>
          </a:p>
          <a:p>
            <a:pPr marL="0" indent="0" algn="just" defTabSz="914400" eaLnBrk="0" fontAlgn="base" hangingPunct="0">
              <a:spcBef>
                <a:spcPct val="0"/>
              </a:spcBef>
              <a:spcAft>
                <a:spcPct val="0"/>
              </a:spcAft>
              <a:buClrTx/>
              <a:buSzTx/>
              <a:buNone/>
            </a:pPr>
            <a:endParaRPr kumimoji="0" lang="es-CO" altLang="es-CO"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300" b="0" i="0" u="none" strike="noStrike" cap="none" normalizeH="0" baseline="0" dirty="0">
              <a:ln>
                <a:noFill/>
              </a:ln>
              <a:solidFill>
                <a:schemeClr val="tx1"/>
              </a:solidFill>
              <a:effectLst/>
              <a:latin typeface="Arial" panose="020B0604020202020204" pitchFamily="34" charset="0"/>
            </a:endParaRPr>
          </a:p>
        </p:txBody>
      </p:sp>
      <p:pic>
        <p:nvPicPr>
          <p:cNvPr id="4" name="Imagen 3">
            <a:extLst>
              <a:ext uri="{FF2B5EF4-FFF2-40B4-BE49-F238E27FC236}">
                <a16:creationId xmlns:a16="http://schemas.microsoft.com/office/drawing/2014/main" id="{04F08132-A273-4603-A58F-792DEA304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730" y="1098670"/>
            <a:ext cx="10396537" cy="5387986"/>
          </a:xfrm>
          <a:prstGeom prst="rect">
            <a:avLst/>
          </a:prstGeom>
        </p:spPr>
      </p:pic>
    </p:spTree>
    <p:extLst>
      <p:ext uri="{BB962C8B-B14F-4D97-AF65-F5344CB8AC3E}">
        <p14:creationId xmlns:p14="http://schemas.microsoft.com/office/powerpoint/2010/main" val="5893886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A4EB7-4FD5-4D7F-A988-8EC0A0017E34}"/>
              </a:ext>
            </a:extLst>
          </p:cNvPr>
          <p:cNvSpPr>
            <a:spLocks noGrp="1"/>
          </p:cNvSpPr>
          <p:nvPr>
            <p:ph type="title"/>
          </p:nvPr>
        </p:nvSpPr>
        <p:spPr>
          <a:xfrm>
            <a:off x="667281" y="-118532"/>
            <a:ext cx="9905998" cy="1905000"/>
          </a:xfrm>
        </p:spPr>
        <p:txBody>
          <a:bodyPr/>
          <a:lstStyle/>
          <a:p>
            <a:pPr algn="ctr"/>
            <a:r>
              <a:rPr lang="es-CO" dirty="0"/>
              <a:t>Historias de usuario</a:t>
            </a:r>
            <a:endParaRPr lang="es-CO" dirty="0">
              <a:effectLst>
                <a:glow rad="38100">
                  <a:schemeClr val="bg1">
                    <a:lumMod val="65000"/>
                    <a:lumOff val="35000"/>
                    <a:alpha val="40000"/>
                  </a:schemeClr>
                </a:glow>
                <a:outerShdw blurRad="38100" dist="38100" dir="2700000" algn="tl">
                  <a:srgbClr val="000000">
                    <a:alpha val="43137"/>
                  </a:srgbClr>
                </a:outerShdw>
              </a:effectLst>
            </a:endParaRPr>
          </a:p>
        </p:txBody>
      </p:sp>
      <p:sp>
        <p:nvSpPr>
          <p:cNvPr id="6" name="Rectangle 3">
            <a:extLst>
              <a:ext uri="{FF2B5EF4-FFF2-40B4-BE49-F238E27FC236}">
                <a16:creationId xmlns:a16="http://schemas.microsoft.com/office/drawing/2014/main" id="{53A2BE94-2479-4FC8-9815-3973E58684C7}"/>
              </a:ext>
            </a:extLst>
          </p:cNvPr>
          <p:cNvSpPr>
            <a:spLocks noGrp="1" noChangeArrowheads="1"/>
          </p:cNvSpPr>
          <p:nvPr>
            <p:ph idx="1"/>
          </p:nvPr>
        </p:nvSpPr>
        <p:spPr bwMode="auto">
          <a:xfrm>
            <a:off x="2010106" y="1607821"/>
            <a:ext cx="8358845" cy="7322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defTabSz="914400" rtl="0" eaLnBrk="0" fontAlgn="base" latinLnBrk="0" hangingPunct="0">
              <a:lnSpc>
                <a:spcPct val="100000"/>
              </a:lnSpc>
              <a:spcBef>
                <a:spcPct val="0"/>
              </a:spcBef>
              <a:spcAft>
                <a:spcPct val="0"/>
              </a:spcAft>
              <a:buClrTx/>
              <a:buSzTx/>
              <a:buFont typeface="+mj-lt"/>
              <a:buAutoNum type="arabicPeriod"/>
              <a:tabLst/>
            </a:pPr>
            <a:r>
              <a:rPr kumimoji="0" lang="es-CO" altLang="es-CO" sz="1400" b="1" u="none" strike="noStrike" cap="none" normalizeH="0" baseline="0" dirty="0">
                <a:ln>
                  <a:noFill/>
                </a:ln>
                <a:solidFill>
                  <a:schemeClr val="tx1"/>
                </a:solidFill>
                <a:effectLst>
                  <a:outerShdw blurRad="38100" dist="38100" dir="2700000" algn="tl">
                    <a:srgbClr val="000000">
                      <a:alpha val="43137"/>
                    </a:srgbClr>
                  </a:outerShdw>
                </a:effectLst>
              </a:rPr>
              <a:t>Como propietario</a:t>
            </a:r>
            <a:br>
              <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rPr>
            </a:br>
            <a:r>
              <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rPr>
              <a:t>Quiero poder registrarme y acceder a la plataforma fácilmente</a:t>
            </a:r>
            <a:br>
              <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rPr>
            </a:br>
            <a:r>
              <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rPr>
              <a:t>Para poder gestionar mis propiedades y publicarlas en el sistema de arriendo.</a:t>
            </a:r>
          </a:p>
          <a:p>
            <a:pPr marL="228600" marR="0" lvl="0" indent="-228600" defTabSz="914400" rtl="0" eaLnBrk="0" fontAlgn="base" latinLnBrk="0" hangingPunct="0">
              <a:lnSpc>
                <a:spcPct val="100000"/>
              </a:lnSpc>
              <a:spcBef>
                <a:spcPct val="0"/>
              </a:spcBef>
              <a:spcAft>
                <a:spcPct val="0"/>
              </a:spcAft>
              <a:buClrTx/>
              <a:buSzTx/>
              <a:buFont typeface="+mj-lt"/>
              <a:buAutoNum type="arabicPeriod"/>
              <a:tabLst/>
            </a:pPr>
            <a:endPar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endParaRPr>
          </a:p>
          <a:p>
            <a:pPr marL="228600" marR="0" lvl="0" indent="-228600" defTabSz="914400" rtl="0" eaLnBrk="0" fontAlgn="base" latinLnBrk="0" hangingPunct="0">
              <a:lnSpc>
                <a:spcPct val="100000"/>
              </a:lnSpc>
              <a:spcBef>
                <a:spcPct val="0"/>
              </a:spcBef>
              <a:spcAft>
                <a:spcPct val="0"/>
              </a:spcAft>
              <a:buClrTx/>
              <a:buSzTx/>
              <a:buFont typeface="+mj-lt"/>
              <a:buAutoNum type="arabicPeriod"/>
              <a:tabLst/>
            </a:pPr>
            <a:r>
              <a:rPr kumimoji="0" lang="es-CO" altLang="es-CO" sz="1400" b="1" u="none" strike="noStrike" cap="none" normalizeH="0" baseline="0" dirty="0">
                <a:ln>
                  <a:noFill/>
                </a:ln>
                <a:solidFill>
                  <a:schemeClr val="tx1"/>
                </a:solidFill>
                <a:effectLst>
                  <a:outerShdw blurRad="38100" dist="38100" dir="2700000" algn="tl">
                    <a:srgbClr val="000000">
                      <a:alpha val="43137"/>
                    </a:srgbClr>
                  </a:outerShdw>
                </a:effectLst>
              </a:rPr>
              <a:t>Como arrendatario</a:t>
            </a:r>
            <a:br>
              <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rPr>
            </a:br>
            <a:r>
              <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rPr>
              <a:t>Quiero tener la opción de registrarme o iniciar sesión</a:t>
            </a:r>
            <a:br>
              <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rPr>
            </a:br>
            <a:r>
              <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rPr>
              <a:t>Para poder guardar mis propiedades favoritas y contactar a los propietarios.</a:t>
            </a:r>
          </a:p>
          <a:p>
            <a:pPr marL="228600" marR="0" lvl="0" indent="-228600" defTabSz="914400" rtl="0" eaLnBrk="0" fontAlgn="base" latinLnBrk="0" hangingPunct="0">
              <a:lnSpc>
                <a:spcPct val="100000"/>
              </a:lnSpc>
              <a:spcBef>
                <a:spcPct val="0"/>
              </a:spcBef>
              <a:spcAft>
                <a:spcPct val="0"/>
              </a:spcAft>
              <a:buClrTx/>
              <a:buSzTx/>
              <a:buFont typeface="+mj-lt"/>
              <a:buAutoNum type="arabicPeriod"/>
              <a:tabLst/>
            </a:pPr>
            <a:endPar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endParaRPr>
          </a:p>
          <a:p>
            <a:pPr marL="228600" marR="0" lvl="0" indent="-228600" defTabSz="914400" rtl="0" eaLnBrk="0" fontAlgn="base" latinLnBrk="0" hangingPunct="0">
              <a:lnSpc>
                <a:spcPct val="100000"/>
              </a:lnSpc>
              <a:spcBef>
                <a:spcPct val="0"/>
              </a:spcBef>
              <a:spcAft>
                <a:spcPct val="0"/>
              </a:spcAft>
              <a:buClrTx/>
              <a:buSzTx/>
              <a:buFont typeface="+mj-lt"/>
              <a:buAutoNum type="arabicPeriod"/>
              <a:tabLst/>
            </a:pPr>
            <a:r>
              <a:rPr kumimoji="0" lang="es-CO" altLang="es-CO" sz="1400" b="1" u="none" strike="noStrike" cap="none" normalizeH="0" baseline="0" dirty="0">
                <a:ln>
                  <a:noFill/>
                </a:ln>
                <a:solidFill>
                  <a:schemeClr val="tx1"/>
                </a:solidFill>
                <a:effectLst>
                  <a:outerShdw blurRad="38100" dist="38100" dir="2700000" algn="tl">
                    <a:srgbClr val="000000">
                      <a:alpha val="43137"/>
                    </a:srgbClr>
                  </a:outerShdw>
                </a:effectLst>
              </a:rPr>
              <a:t>Como propietario</a:t>
            </a:r>
            <a:br>
              <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rPr>
            </a:br>
            <a:r>
              <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rPr>
              <a:t>Quiero poder agregar y eliminar propiedades de manera rápida y sencilla</a:t>
            </a:r>
            <a:br>
              <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rPr>
            </a:br>
            <a:r>
              <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rPr>
              <a:t>Para que las propiedades disponibles estén siempre actualizadas y reflejen mi oferta actual.</a:t>
            </a:r>
          </a:p>
          <a:p>
            <a:pPr marL="228600" marR="0" lvl="0" indent="-228600" defTabSz="914400" rtl="0" eaLnBrk="0" fontAlgn="base" latinLnBrk="0" hangingPunct="0">
              <a:lnSpc>
                <a:spcPct val="100000"/>
              </a:lnSpc>
              <a:spcBef>
                <a:spcPct val="0"/>
              </a:spcBef>
              <a:spcAft>
                <a:spcPct val="0"/>
              </a:spcAft>
              <a:buClrTx/>
              <a:buSzTx/>
              <a:buFont typeface="+mj-lt"/>
              <a:buAutoNum type="arabicPeriod"/>
              <a:tabLst/>
            </a:pPr>
            <a:endPar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endParaRPr>
          </a:p>
          <a:p>
            <a:pPr marL="228600" marR="0" lvl="0" indent="-228600" defTabSz="914400" rtl="0" eaLnBrk="0" fontAlgn="base" latinLnBrk="0" hangingPunct="0">
              <a:lnSpc>
                <a:spcPct val="100000"/>
              </a:lnSpc>
              <a:spcBef>
                <a:spcPct val="0"/>
              </a:spcBef>
              <a:spcAft>
                <a:spcPct val="0"/>
              </a:spcAft>
              <a:buClrTx/>
              <a:buSzTx/>
              <a:buFont typeface="+mj-lt"/>
              <a:buAutoNum type="arabicPeriod"/>
              <a:tabLst/>
            </a:pPr>
            <a:r>
              <a:rPr kumimoji="0" lang="es-CO" altLang="es-CO" sz="1400" b="1" u="none" strike="noStrike" cap="none" normalizeH="0" baseline="0" dirty="0">
                <a:ln>
                  <a:noFill/>
                </a:ln>
                <a:solidFill>
                  <a:schemeClr val="tx1"/>
                </a:solidFill>
                <a:effectLst>
                  <a:outerShdw blurRad="38100" dist="38100" dir="2700000" algn="tl">
                    <a:srgbClr val="000000">
                      <a:alpha val="43137"/>
                    </a:srgbClr>
                  </a:outerShdw>
                </a:effectLst>
              </a:rPr>
              <a:t>Como arrendatario</a:t>
            </a:r>
            <a:br>
              <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rPr>
            </a:br>
            <a:r>
              <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rPr>
              <a:t>Quiero poder filtrar las propiedades por precio, ubicación y características</a:t>
            </a:r>
            <a:br>
              <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rPr>
            </a:br>
            <a:r>
              <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rPr>
              <a:t>Para encontrar propiedades que se ajusten a mis necesidades y presupuesto.</a:t>
            </a:r>
          </a:p>
          <a:p>
            <a:pPr marL="228600" marR="0" lvl="0" indent="-228600" defTabSz="914400" rtl="0" eaLnBrk="0" fontAlgn="base" latinLnBrk="0" hangingPunct="0">
              <a:lnSpc>
                <a:spcPct val="100000"/>
              </a:lnSpc>
              <a:spcBef>
                <a:spcPct val="0"/>
              </a:spcBef>
              <a:spcAft>
                <a:spcPct val="0"/>
              </a:spcAft>
              <a:buClrTx/>
              <a:buSzTx/>
              <a:buFont typeface="+mj-lt"/>
              <a:buAutoNum type="arabicPeriod"/>
              <a:tabLst/>
            </a:pPr>
            <a:endPar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endParaRPr>
          </a:p>
          <a:p>
            <a:pPr marL="228600" marR="0" lvl="0" indent="-228600" defTabSz="914400" rtl="0" eaLnBrk="0" fontAlgn="base" latinLnBrk="0" hangingPunct="0">
              <a:lnSpc>
                <a:spcPct val="100000"/>
              </a:lnSpc>
              <a:spcBef>
                <a:spcPct val="0"/>
              </a:spcBef>
              <a:spcAft>
                <a:spcPct val="0"/>
              </a:spcAft>
              <a:buClrTx/>
              <a:buSzTx/>
              <a:buFont typeface="+mj-lt"/>
              <a:buAutoNum type="arabicPeriod"/>
              <a:tabLst/>
            </a:pPr>
            <a:r>
              <a:rPr kumimoji="0" lang="es-CO" altLang="es-CO" sz="1400" b="1" u="none" strike="noStrike" cap="none" normalizeH="0" baseline="0" dirty="0">
                <a:ln>
                  <a:noFill/>
                </a:ln>
                <a:solidFill>
                  <a:schemeClr val="tx1"/>
                </a:solidFill>
                <a:effectLst>
                  <a:outerShdw blurRad="38100" dist="38100" dir="2700000" algn="tl">
                    <a:srgbClr val="000000">
                      <a:alpha val="43137"/>
                    </a:srgbClr>
                  </a:outerShdw>
                </a:effectLst>
              </a:rPr>
              <a:t>Como propietario</a:t>
            </a:r>
            <a:br>
              <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rPr>
            </a:br>
            <a:r>
              <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rPr>
              <a:t>Quiero recibir notificaciones cuando un arrendatario se interese en una propiedad</a:t>
            </a:r>
            <a:br>
              <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rPr>
            </a:br>
            <a:r>
              <a:rPr kumimoji="0" lang="es-CO" altLang="es-CO" sz="1400" b="0" u="none" strike="noStrike" cap="none" normalizeH="0" baseline="0" dirty="0">
                <a:ln>
                  <a:noFill/>
                </a:ln>
                <a:solidFill>
                  <a:schemeClr val="tx1"/>
                </a:solidFill>
                <a:effectLst>
                  <a:outerShdw blurRad="38100" dist="38100" dir="2700000" algn="tl">
                    <a:srgbClr val="000000">
                      <a:alpha val="43137"/>
                    </a:srgbClr>
                  </a:outerShdw>
                </a:effectLst>
              </a:rPr>
              <a:t>Para poder responder rápidamente y maximizar</a:t>
            </a:r>
            <a:endParaRPr lang="es-CO" sz="1400" dirty="0">
              <a:effectLst>
                <a:outerShdw blurRad="38100" dist="38100" dir="2700000" algn="tl">
                  <a:srgbClr val="000000">
                    <a:alpha val="43137"/>
                  </a:srgbClr>
                </a:outerShdw>
              </a:effectLst>
            </a:endParaRPr>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marR="0" lvl="0" indent="0" algn="just" defTabSz="914400" rtl="0" eaLnBrk="0" fontAlgn="base" latinLnBrk="0" hangingPunct="0">
              <a:lnSpc>
                <a:spcPct val="100000"/>
              </a:lnSpc>
              <a:spcBef>
                <a:spcPct val="0"/>
              </a:spcBef>
              <a:spcAft>
                <a:spcPct val="0"/>
              </a:spcAft>
              <a:buClrTx/>
              <a:buSzTx/>
              <a:buNone/>
              <a:tabLst/>
            </a:pPr>
            <a:endParaRPr lang="es-CO" sz="1300" dirty="0"/>
          </a:p>
          <a:p>
            <a:pPr marL="0" indent="0" algn="just">
              <a:buNone/>
            </a:pPr>
            <a:endParaRPr lang="es-CO" sz="1300" dirty="0"/>
          </a:p>
          <a:p>
            <a:pPr marL="0" indent="0" algn="just" defTabSz="914400" eaLnBrk="0" fontAlgn="base" hangingPunct="0">
              <a:spcBef>
                <a:spcPct val="0"/>
              </a:spcBef>
              <a:spcAft>
                <a:spcPct val="0"/>
              </a:spcAft>
              <a:buClrTx/>
              <a:buSzTx/>
              <a:buNone/>
            </a:pPr>
            <a:endParaRPr kumimoji="0" lang="es-CO" altLang="es-CO"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75307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A4EB7-4FD5-4D7F-A988-8EC0A0017E34}"/>
              </a:ext>
            </a:extLst>
          </p:cNvPr>
          <p:cNvSpPr>
            <a:spLocks noGrp="1"/>
          </p:cNvSpPr>
          <p:nvPr>
            <p:ph type="title"/>
          </p:nvPr>
        </p:nvSpPr>
        <p:spPr>
          <a:xfrm>
            <a:off x="667281" y="-118532"/>
            <a:ext cx="9905998" cy="1905000"/>
          </a:xfrm>
        </p:spPr>
        <p:txBody>
          <a:bodyPr/>
          <a:lstStyle/>
          <a:p>
            <a:pPr algn="ctr"/>
            <a:r>
              <a:rPr lang="es-CO" dirty="0"/>
              <a:t>Historias de usuario</a:t>
            </a:r>
            <a:endParaRPr lang="es-CO" dirty="0">
              <a:effectLst>
                <a:glow rad="38100">
                  <a:schemeClr val="bg1">
                    <a:lumMod val="65000"/>
                    <a:lumOff val="35000"/>
                    <a:alpha val="40000"/>
                  </a:schemeClr>
                </a:glow>
                <a:outerShdw blurRad="38100" dist="38100" dir="2700000" algn="tl">
                  <a:srgbClr val="000000">
                    <a:alpha val="43137"/>
                  </a:srgbClr>
                </a:outerShdw>
              </a:effectLst>
            </a:endParaRPr>
          </a:p>
        </p:txBody>
      </p:sp>
      <p:sp>
        <p:nvSpPr>
          <p:cNvPr id="6" name="Rectangle 3">
            <a:extLst>
              <a:ext uri="{FF2B5EF4-FFF2-40B4-BE49-F238E27FC236}">
                <a16:creationId xmlns:a16="http://schemas.microsoft.com/office/drawing/2014/main" id="{53A2BE94-2479-4FC8-9815-3973E58684C7}"/>
              </a:ext>
            </a:extLst>
          </p:cNvPr>
          <p:cNvSpPr>
            <a:spLocks noGrp="1" noChangeArrowheads="1"/>
          </p:cNvSpPr>
          <p:nvPr>
            <p:ph idx="1"/>
          </p:nvPr>
        </p:nvSpPr>
        <p:spPr bwMode="auto">
          <a:xfrm>
            <a:off x="2122087" y="1456308"/>
            <a:ext cx="8350221" cy="7820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 typeface="+mj-lt"/>
              <a:buAutoNum type="arabicPeriod" startAt="6"/>
              <a:tabLst/>
            </a:pPr>
            <a:r>
              <a:rPr lang="es-CO" sz="1400" b="1" dirty="0">
                <a:solidFill>
                  <a:schemeClr val="tx1"/>
                </a:solidFill>
                <a:effectLst>
                  <a:glow rad="38100">
                    <a:schemeClr val="bg1">
                      <a:lumMod val="50000"/>
                      <a:lumOff val="50000"/>
                      <a:alpha val="20000"/>
                    </a:schemeClr>
                  </a:glow>
                </a:effectLst>
              </a:rPr>
              <a:t>Como arrendatario</a:t>
            </a:r>
            <a:br>
              <a:rPr lang="es-CO" sz="1400" dirty="0">
                <a:solidFill>
                  <a:schemeClr val="tx1"/>
                </a:solidFill>
                <a:effectLst>
                  <a:glow rad="38100">
                    <a:schemeClr val="bg1">
                      <a:lumMod val="50000"/>
                      <a:lumOff val="50000"/>
                      <a:alpha val="20000"/>
                    </a:schemeClr>
                  </a:glow>
                </a:effectLst>
              </a:rPr>
            </a:br>
            <a:r>
              <a:rPr lang="es-CO" sz="1400" dirty="0">
                <a:solidFill>
                  <a:schemeClr val="tx1"/>
                </a:solidFill>
                <a:effectLst>
                  <a:glow rad="38100">
                    <a:schemeClr val="bg1">
                      <a:lumMod val="50000"/>
                      <a:lumOff val="50000"/>
                      <a:alpha val="20000"/>
                    </a:schemeClr>
                  </a:glow>
                </a:effectLst>
              </a:rPr>
              <a:t>Quiero poder agregar propiedades a una lista de favoritos</a:t>
            </a:r>
            <a:br>
              <a:rPr lang="es-CO" sz="1400" dirty="0">
                <a:solidFill>
                  <a:schemeClr val="tx1"/>
                </a:solidFill>
                <a:effectLst>
                  <a:glow rad="38100">
                    <a:schemeClr val="bg1">
                      <a:lumMod val="50000"/>
                      <a:lumOff val="50000"/>
                      <a:alpha val="20000"/>
                    </a:schemeClr>
                  </a:glow>
                </a:effectLst>
              </a:rPr>
            </a:br>
            <a:r>
              <a:rPr lang="es-CO" sz="1400" dirty="0">
                <a:solidFill>
                  <a:schemeClr val="tx1"/>
                </a:solidFill>
                <a:effectLst>
                  <a:glow rad="38100">
                    <a:schemeClr val="bg1">
                      <a:lumMod val="50000"/>
                      <a:lumOff val="50000"/>
                      <a:alpha val="20000"/>
                    </a:schemeClr>
                  </a:glow>
                </a:effectLst>
              </a:rPr>
              <a:t>Para compararlas y decidir cuál es la mejor opción para arrendar más tarde.</a:t>
            </a:r>
          </a:p>
          <a:p>
            <a:pPr marL="342900" marR="0" lvl="0" indent="-342900" defTabSz="914400" rtl="0" eaLnBrk="0" fontAlgn="base" latinLnBrk="0" hangingPunct="0">
              <a:lnSpc>
                <a:spcPct val="100000"/>
              </a:lnSpc>
              <a:spcBef>
                <a:spcPct val="0"/>
              </a:spcBef>
              <a:spcAft>
                <a:spcPct val="0"/>
              </a:spcAft>
              <a:buClrTx/>
              <a:buSzTx/>
              <a:buFont typeface="+mj-lt"/>
              <a:buAutoNum type="arabicPeriod" startAt="6"/>
              <a:tabLst/>
            </a:pPr>
            <a:endParaRPr kumimoji="0" lang="es-CO" altLang="es-CO" sz="1400" b="1" u="none" strike="noStrike" cap="none" normalizeH="0" baseline="0" dirty="0">
              <a:ln>
                <a:noFill/>
              </a:ln>
              <a:solidFill>
                <a:schemeClr val="tx1"/>
              </a:solidFill>
              <a:effectLst/>
              <a:latin typeface="Arial" panose="020B0604020202020204" pitchFamily="34"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startAt="6"/>
              <a:tabLst/>
            </a:pPr>
            <a:r>
              <a:rPr lang="es-CO" sz="1400" b="1" dirty="0">
                <a:solidFill>
                  <a:schemeClr val="tx1"/>
                </a:solidFill>
                <a:effectLst>
                  <a:glow rad="38100">
                    <a:schemeClr val="bg1">
                      <a:lumMod val="50000"/>
                      <a:lumOff val="50000"/>
                      <a:alpha val="20000"/>
                    </a:schemeClr>
                  </a:glow>
                </a:effectLst>
              </a:rPr>
              <a:t>Como propietario</a:t>
            </a:r>
            <a:br>
              <a:rPr lang="es-CO" sz="1400" dirty="0">
                <a:solidFill>
                  <a:schemeClr val="tx1"/>
                </a:solidFill>
                <a:effectLst>
                  <a:glow rad="38100">
                    <a:schemeClr val="bg1">
                      <a:lumMod val="50000"/>
                      <a:lumOff val="50000"/>
                      <a:alpha val="20000"/>
                    </a:schemeClr>
                  </a:glow>
                </a:effectLst>
              </a:rPr>
            </a:br>
            <a:r>
              <a:rPr lang="es-CO" sz="1400" dirty="0">
                <a:solidFill>
                  <a:schemeClr val="tx1"/>
                </a:solidFill>
                <a:effectLst>
                  <a:glow rad="38100">
                    <a:schemeClr val="bg1">
                      <a:lumMod val="50000"/>
                      <a:lumOff val="50000"/>
                      <a:alpha val="20000"/>
                    </a:schemeClr>
                  </a:glow>
                </a:effectLst>
              </a:rPr>
              <a:t>Quiero tener un panel de control donde pueda ver el número de visitas y consultas de mis propiedades</a:t>
            </a:r>
          </a:p>
          <a:p>
            <a:pPr marL="342900" marR="0" lvl="0" indent="-342900" defTabSz="914400" rtl="0" eaLnBrk="0" fontAlgn="base" latinLnBrk="0" hangingPunct="0">
              <a:lnSpc>
                <a:spcPct val="100000"/>
              </a:lnSpc>
              <a:spcBef>
                <a:spcPct val="0"/>
              </a:spcBef>
              <a:spcAft>
                <a:spcPct val="0"/>
              </a:spcAft>
              <a:buClrTx/>
              <a:buSzTx/>
              <a:buFont typeface="+mj-lt"/>
              <a:buAutoNum type="arabicPeriod" startAt="6"/>
              <a:tabLst/>
            </a:pPr>
            <a:endParaRPr lang="es-CO" sz="1400" dirty="0">
              <a:solidFill>
                <a:schemeClr val="tx1"/>
              </a:solidFill>
              <a:effectLst>
                <a:glow rad="38100">
                  <a:schemeClr val="bg1">
                    <a:lumMod val="50000"/>
                    <a:lumOff val="50000"/>
                    <a:alpha val="20000"/>
                  </a:schemeClr>
                </a:glow>
              </a:effectLst>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startAt="6"/>
              <a:tabLst/>
            </a:pPr>
            <a:r>
              <a:rPr lang="es-CO" sz="1400" b="1"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Como arrendatario</a:t>
            </a:r>
            <a:br>
              <a:rPr lang="es-CO" sz="14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br>
            <a:r>
              <a:rPr lang="es-CO" sz="14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Quiero ver fotos y descripciones detalladas de las propiedades</a:t>
            </a:r>
            <a:br>
              <a:rPr lang="es-CO" sz="14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br>
            <a:r>
              <a:rPr lang="es-CO" sz="14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Para evaluar si cumplen con lo que estoy buscando antes de contactar al propietario.</a:t>
            </a:r>
            <a:r>
              <a:rPr kumimoji="0" lang="es-CO" altLang="es-CO" sz="1400" b="1"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rPr>
              <a:t>  </a:t>
            </a:r>
          </a:p>
          <a:p>
            <a:pPr marL="342900" marR="0" lvl="0" indent="-342900" defTabSz="914400" rtl="0" eaLnBrk="0" fontAlgn="base" latinLnBrk="0" hangingPunct="0">
              <a:lnSpc>
                <a:spcPct val="100000"/>
              </a:lnSpc>
              <a:spcBef>
                <a:spcPct val="0"/>
              </a:spcBef>
              <a:spcAft>
                <a:spcPct val="0"/>
              </a:spcAft>
              <a:buClrTx/>
              <a:buSzTx/>
              <a:buFont typeface="+mj-lt"/>
              <a:buAutoNum type="arabicPeriod" startAt="6"/>
              <a:tabLst/>
            </a:pPr>
            <a:endParaRPr lang="es-CO" altLang="es-CO" sz="1400" b="1" cap="none" dirty="0">
              <a:solidFill>
                <a:schemeClr val="tx1"/>
              </a:solidFill>
              <a:effectLst>
                <a:outerShdw blurRad="38100" dist="38100" dir="2700000" algn="tl">
                  <a:srgbClr val="000000">
                    <a:alpha val="43137"/>
                  </a:srgbClr>
                </a:outerShdw>
              </a:effectLst>
              <a:latin typeface="Arial" panose="020B0604020202020204" pitchFamily="34"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startAt="6"/>
              <a:tabLst/>
            </a:pPr>
            <a:r>
              <a:rPr lang="es-CO" sz="1400" b="1"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Como arrendatario</a:t>
            </a:r>
            <a:br>
              <a:rPr lang="es-CO" sz="14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br>
            <a:r>
              <a:rPr lang="es-CO" sz="14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Quiero poder contactar al propietario directamente desde la plataforma</a:t>
            </a:r>
            <a:br>
              <a:rPr lang="es-CO" sz="14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br>
            <a:r>
              <a:rPr lang="es-CO" sz="14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Para poder hacer preguntas o aclarar dudas sobre una propiedad que me interesa.</a:t>
            </a:r>
          </a:p>
          <a:p>
            <a:pPr marL="342900" marR="0" lvl="0" indent="-342900" defTabSz="914400" rtl="0" eaLnBrk="0" fontAlgn="base" latinLnBrk="0" hangingPunct="0">
              <a:lnSpc>
                <a:spcPct val="100000"/>
              </a:lnSpc>
              <a:spcBef>
                <a:spcPct val="0"/>
              </a:spcBef>
              <a:spcAft>
                <a:spcPct val="0"/>
              </a:spcAft>
              <a:buClrTx/>
              <a:buSzTx/>
              <a:buFont typeface="+mj-lt"/>
              <a:buAutoNum type="arabicPeriod" startAt="6"/>
              <a:tabLst/>
            </a:pPr>
            <a:endParaRPr lang="es-CO" sz="1400" b="1" cap="none" dirty="0">
              <a:solidFill>
                <a:schemeClr val="tx1"/>
              </a:solidFill>
              <a:effectLst>
                <a:outerShdw blurRad="38100" dist="38100" dir="2700000" algn="tl">
                  <a:srgbClr val="000000">
                    <a:alpha val="43137"/>
                  </a:srgbClr>
                </a:outerShdw>
              </a:effectLst>
              <a:latin typeface="Arial" panose="020B0604020202020204" pitchFamily="34" charset="0"/>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startAt="6"/>
              <a:tabLst/>
            </a:pPr>
            <a:r>
              <a:rPr lang="es-CO" sz="1400" b="1"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Como propietario</a:t>
            </a:r>
            <a:br>
              <a:rPr lang="es-CO" sz="14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br>
            <a:r>
              <a:rPr lang="es-CO" sz="14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Quiero poder leer </a:t>
            </a:r>
            <a:r>
              <a:rPr lang="es-CO" sz="1400" dirty="0">
                <a:solidFill>
                  <a:schemeClr val="tx1"/>
                </a:solidFill>
                <a:effectLst>
                  <a:glow rad="38100">
                    <a:schemeClr val="bg1">
                      <a:lumMod val="50000"/>
                      <a:lumOff val="50000"/>
                      <a:alpha val="20000"/>
                    </a:schemeClr>
                  </a:glow>
                </a:effectLst>
              </a:rPr>
              <a:t>reseñas y valoraciones de mis propiedades</a:t>
            </a:r>
            <a:br>
              <a:rPr lang="es-CO" sz="1400" dirty="0">
                <a:solidFill>
                  <a:schemeClr val="tx1"/>
                </a:solidFill>
                <a:effectLst>
                  <a:glow rad="38100">
                    <a:schemeClr val="bg1">
                      <a:lumMod val="50000"/>
                      <a:lumOff val="50000"/>
                      <a:alpha val="20000"/>
                    </a:schemeClr>
                  </a:glow>
                </a:effectLst>
              </a:rPr>
            </a:br>
            <a:r>
              <a:rPr lang="es-CO" sz="1400" dirty="0">
                <a:solidFill>
                  <a:schemeClr val="tx1"/>
                </a:solidFill>
                <a:effectLst>
                  <a:glow rad="38100">
                    <a:schemeClr val="bg1">
                      <a:lumMod val="50000"/>
                      <a:lumOff val="50000"/>
                      <a:alpha val="20000"/>
                    </a:schemeClr>
                  </a:glow>
                </a:effectLst>
              </a:rPr>
              <a:t>Para mejorar la experiencia de mis arrendatarios futuros y aumentar la satisfacción de los inquilinos.</a:t>
            </a:r>
            <a:endParaRPr kumimoji="0" lang="es-CO" altLang="es-CO" sz="1400" b="1" u="none" strike="noStrike" cap="none" normalizeH="0" baseline="0" dirty="0">
              <a:ln>
                <a:noFill/>
              </a:ln>
              <a:solidFill>
                <a:schemeClr val="tx1"/>
              </a:solidFill>
              <a:effectLst>
                <a:glow rad="38100">
                  <a:schemeClr val="bg1">
                    <a:lumMod val="50000"/>
                    <a:lumOff val="50000"/>
                    <a:alpha val="20000"/>
                  </a:schemeClr>
                </a:glow>
              </a:effectLst>
              <a:latin typeface="Arial" panose="020B0604020202020204" pitchFamily="34" charset="0"/>
            </a:endParaRPr>
          </a:p>
          <a:p>
            <a:pPr marL="228600" marR="0" lvl="0" indent="-228600" defTabSz="914400" rtl="0" eaLnBrk="0" fontAlgn="base" latinLnBrk="0" hangingPunct="0">
              <a:lnSpc>
                <a:spcPct val="100000"/>
              </a:lnSpc>
              <a:spcBef>
                <a:spcPct val="0"/>
              </a:spcBef>
              <a:spcAft>
                <a:spcPct val="0"/>
              </a:spcAft>
              <a:buClrTx/>
              <a:buSzTx/>
              <a:buFont typeface="+mj-lt"/>
              <a:buAutoNum type="arabicPeriod" startAt="6"/>
              <a:tabLst/>
            </a:pPr>
            <a:endParaRPr lang="es-CO" sz="1300" dirty="0"/>
          </a:p>
          <a:p>
            <a:pPr marL="228600" marR="0" lvl="0" indent="-228600" defTabSz="914400" rtl="0" eaLnBrk="0" fontAlgn="base" latinLnBrk="0" hangingPunct="0">
              <a:lnSpc>
                <a:spcPct val="100000"/>
              </a:lnSpc>
              <a:spcBef>
                <a:spcPct val="0"/>
              </a:spcBef>
              <a:spcAft>
                <a:spcPct val="0"/>
              </a:spcAft>
              <a:buClrTx/>
              <a:buSzTx/>
              <a:buFont typeface="+mj-lt"/>
              <a:buAutoNum type="arabicPeriod" startAt="6"/>
              <a:tabLst/>
            </a:pPr>
            <a:endParaRPr lang="es-CO" sz="1300" dirty="0"/>
          </a:p>
          <a:p>
            <a:pPr marL="228600" marR="0" lvl="0" indent="-228600" defTabSz="914400" rtl="0" eaLnBrk="0" fontAlgn="base" latinLnBrk="0" hangingPunct="0">
              <a:lnSpc>
                <a:spcPct val="100000"/>
              </a:lnSpc>
              <a:spcBef>
                <a:spcPct val="0"/>
              </a:spcBef>
              <a:spcAft>
                <a:spcPct val="0"/>
              </a:spcAft>
              <a:buClrTx/>
              <a:buSzTx/>
              <a:buFont typeface="+mj-lt"/>
              <a:buAutoNum type="arabicPeriod" startAt="6"/>
              <a:tabLst/>
            </a:pPr>
            <a:endParaRPr lang="es-CO" sz="1300" dirty="0"/>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marR="0" lvl="0" indent="0" algn="just" defTabSz="914400" rtl="0" eaLnBrk="0" fontAlgn="base" latinLnBrk="0" hangingPunct="0">
              <a:lnSpc>
                <a:spcPct val="100000"/>
              </a:lnSpc>
              <a:spcBef>
                <a:spcPct val="0"/>
              </a:spcBef>
              <a:spcAft>
                <a:spcPct val="0"/>
              </a:spcAft>
              <a:buClrTx/>
              <a:buSzTx/>
              <a:buNone/>
              <a:tabLst/>
            </a:pPr>
            <a:endParaRPr lang="es-CO" sz="1300" dirty="0"/>
          </a:p>
          <a:p>
            <a:pPr marL="0" indent="0" algn="just">
              <a:buNone/>
            </a:pPr>
            <a:endParaRPr lang="es-CO" sz="1300" dirty="0"/>
          </a:p>
          <a:p>
            <a:pPr marL="0" indent="0" algn="just" defTabSz="914400" eaLnBrk="0" fontAlgn="base" hangingPunct="0">
              <a:spcBef>
                <a:spcPct val="0"/>
              </a:spcBef>
              <a:spcAft>
                <a:spcPct val="0"/>
              </a:spcAft>
              <a:buClrTx/>
              <a:buSzTx/>
              <a:buNone/>
            </a:pPr>
            <a:endParaRPr kumimoji="0" lang="es-CO" altLang="es-CO"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59520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A4EB7-4FD5-4D7F-A988-8EC0A0017E34}"/>
              </a:ext>
            </a:extLst>
          </p:cNvPr>
          <p:cNvSpPr>
            <a:spLocks noGrp="1"/>
          </p:cNvSpPr>
          <p:nvPr>
            <p:ph type="title"/>
          </p:nvPr>
        </p:nvSpPr>
        <p:spPr>
          <a:xfrm>
            <a:off x="667281" y="-118532"/>
            <a:ext cx="9905998" cy="1905000"/>
          </a:xfrm>
        </p:spPr>
        <p:txBody>
          <a:bodyPr/>
          <a:lstStyle/>
          <a:p>
            <a:pPr algn="ctr"/>
            <a:r>
              <a:rPr lang="es-CO" dirty="0"/>
              <a:t>Diagrama experiencias de usuario</a:t>
            </a:r>
            <a:endParaRPr lang="es-CO" dirty="0">
              <a:effectLst>
                <a:glow rad="38100">
                  <a:schemeClr val="bg1">
                    <a:lumMod val="65000"/>
                    <a:lumOff val="35000"/>
                    <a:alpha val="40000"/>
                  </a:schemeClr>
                </a:glow>
                <a:outerShdw blurRad="38100" dist="38100" dir="2700000" algn="tl">
                  <a:srgbClr val="000000">
                    <a:alpha val="43137"/>
                  </a:srgbClr>
                </a:outerShdw>
              </a:effectLst>
            </a:endParaRPr>
          </a:p>
        </p:txBody>
      </p:sp>
      <p:sp>
        <p:nvSpPr>
          <p:cNvPr id="6" name="Rectangle 3">
            <a:extLst>
              <a:ext uri="{FF2B5EF4-FFF2-40B4-BE49-F238E27FC236}">
                <a16:creationId xmlns:a16="http://schemas.microsoft.com/office/drawing/2014/main" id="{53A2BE94-2479-4FC8-9815-3973E58684C7}"/>
              </a:ext>
            </a:extLst>
          </p:cNvPr>
          <p:cNvSpPr>
            <a:spLocks noGrp="1" noChangeArrowheads="1"/>
          </p:cNvSpPr>
          <p:nvPr>
            <p:ph idx="1"/>
          </p:nvPr>
        </p:nvSpPr>
        <p:spPr bwMode="auto">
          <a:xfrm>
            <a:off x="1618721" y="1451743"/>
            <a:ext cx="8350221" cy="3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defTabSz="914400" rtl="0" eaLnBrk="0" fontAlgn="base" latinLnBrk="0" hangingPunct="0">
              <a:lnSpc>
                <a:spcPct val="100000"/>
              </a:lnSpc>
              <a:spcBef>
                <a:spcPct val="0"/>
              </a:spcBef>
              <a:spcAft>
                <a:spcPct val="0"/>
              </a:spcAft>
              <a:buClrTx/>
              <a:buSzTx/>
              <a:buFont typeface="+mj-lt"/>
              <a:buAutoNum type="arabicPeriod" startAt="6"/>
              <a:tabLst/>
            </a:pPr>
            <a:endParaRPr lang="es-CO" sz="1300" dirty="0"/>
          </a:p>
          <a:p>
            <a:pPr marL="228600" marR="0" lvl="0" indent="-228600" defTabSz="914400" rtl="0" eaLnBrk="0" fontAlgn="base" latinLnBrk="0" hangingPunct="0">
              <a:lnSpc>
                <a:spcPct val="100000"/>
              </a:lnSpc>
              <a:spcBef>
                <a:spcPct val="0"/>
              </a:spcBef>
              <a:spcAft>
                <a:spcPct val="0"/>
              </a:spcAft>
              <a:buClrTx/>
              <a:buSzTx/>
              <a:buFont typeface="+mj-lt"/>
              <a:buAutoNum type="arabicPeriod" startAt="6"/>
              <a:tabLst/>
            </a:pPr>
            <a:endParaRPr lang="es-CO" sz="1300" dirty="0"/>
          </a:p>
          <a:p>
            <a:pPr marL="228600" marR="0" lvl="0" indent="-228600" defTabSz="914400" rtl="0" eaLnBrk="0" fontAlgn="base" latinLnBrk="0" hangingPunct="0">
              <a:lnSpc>
                <a:spcPct val="100000"/>
              </a:lnSpc>
              <a:spcBef>
                <a:spcPct val="0"/>
              </a:spcBef>
              <a:spcAft>
                <a:spcPct val="0"/>
              </a:spcAft>
              <a:buClrTx/>
              <a:buSzTx/>
              <a:buFont typeface="+mj-lt"/>
              <a:buAutoNum type="arabicPeriod" startAt="6"/>
              <a:tabLst/>
            </a:pPr>
            <a:endParaRPr lang="es-CO" sz="1300" dirty="0"/>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marR="0" lvl="0" indent="0" algn="just" defTabSz="914400" rtl="0" eaLnBrk="0" fontAlgn="base" latinLnBrk="0" hangingPunct="0">
              <a:lnSpc>
                <a:spcPct val="100000"/>
              </a:lnSpc>
              <a:spcBef>
                <a:spcPct val="0"/>
              </a:spcBef>
              <a:spcAft>
                <a:spcPct val="0"/>
              </a:spcAft>
              <a:buClrTx/>
              <a:buSzTx/>
              <a:buNone/>
              <a:tabLst/>
            </a:pPr>
            <a:endParaRPr lang="es-CO" sz="1300" dirty="0"/>
          </a:p>
          <a:p>
            <a:pPr marL="0" indent="0" algn="just">
              <a:buNone/>
            </a:pPr>
            <a:endParaRPr lang="es-CO" sz="1300" dirty="0"/>
          </a:p>
          <a:p>
            <a:pPr marL="0" indent="0" algn="just" defTabSz="914400" eaLnBrk="0" fontAlgn="base" hangingPunct="0">
              <a:spcBef>
                <a:spcPct val="0"/>
              </a:spcBef>
              <a:spcAft>
                <a:spcPct val="0"/>
              </a:spcAft>
              <a:buClrTx/>
              <a:buSzTx/>
              <a:buNone/>
            </a:pPr>
            <a:endParaRPr kumimoji="0" lang="es-CO" altLang="es-CO"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300" b="0" i="0" u="none" strike="noStrike" cap="none" normalizeH="0" baseline="0" dirty="0">
                <a:ln>
                  <a:noFill/>
                </a:ln>
                <a:solidFill>
                  <a:schemeClr val="tx1"/>
                </a:solidFill>
                <a:effectLst/>
                <a:latin typeface="Arial" panose="020B0604020202020204" pitchFamily="34" charset="0"/>
              </a:rPr>
              <a:t>111</a:t>
            </a:r>
          </a:p>
        </p:txBody>
      </p:sp>
    </p:spTree>
    <p:extLst>
      <p:ext uri="{BB962C8B-B14F-4D97-AF65-F5344CB8AC3E}">
        <p14:creationId xmlns:p14="http://schemas.microsoft.com/office/powerpoint/2010/main" val="3121203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A4EB7-4FD5-4D7F-A988-8EC0A0017E34}"/>
              </a:ext>
            </a:extLst>
          </p:cNvPr>
          <p:cNvSpPr>
            <a:spLocks noGrp="1"/>
          </p:cNvSpPr>
          <p:nvPr>
            <p:ph type="title"/>
          </p:nvPr>
        </p:nvSpPr>
        <p:spPr>
          <a:xfrm>
            <a:off x="667281" y="67734"/>
            <a:ext cx="9905998" cy="1905000"/>
          </a:xfrm>
        </p:spPr>
        <p:txBody>
          <a:bodyPr/>
          <a:lstStyle/>
          <a:p>
            <a:pPr algn="ctr"/>
            <a:r>
              <a:rPr lang="es-CO" dirty="0"/>
              <a:t>conclusion</a:t>
            </a:r>
            <a:endParaRPr lang="es-CO" dirty="0">
              <a:effectLst>
                <a:glow rad="38100">
                  <a:schemeClr val="bg1">
                    <a:lumMod val="65000"/>
                    <a:lumOff val="35000"/>
                    <a:alpha val="40000"/>
                  </a:schemeClr>
                </a:glow>
                <a:outerShdw blurRad="38100" dist="38100" dir="2700000" algn="tl">
                  <a:srgbClr val="000000">
                    <a:alpha val="43137"/>
                  </a:srgbClr>
                </a:outerShdw>
              </a:effectLst>
            </a:endParaRPr>
          </a:p>
        </p:txBody>
      </p:sp>
      <p:sp>
        <p:nvSpPr>
          <p:cNvPr id="6" name="Rectangle 3">
            <a:extLst>
              <a:ext uri="{FF2B5EF4-FFF2-40B4-BE49-F238E27FC236}">
                <a16:creationId xmlns:a16="http://schemas.microsoft.com/office/drawing/2014/main" id="{53A2BE94-2479-4FC8-9815-3973E58684C7}"/>
              </a:ext>
            </a:extLst>
          </p:cNvPr>
          <p:cNvSpPr>
            <a:spLocks noGrp="1" noChangeArrowheads="1"/>
          </p:cNvSpPr>
          <p:nvPr>
            <p:ph idx="1"/>
          </p:nvPr>
        </p:nvSpPr>
        <p:spPr bwMode="auto">
          <a:xfrm>
            <a:off x="1618721" y="1451743"/>
            <a:ext cx="8350221" cy="3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defTabSz="914400" rtl="0" eaLnBrk="0" fontAlgn="base" latinLnBrk="0" hangingPunct="0">
              <a:lnSpc>
                <a:spcPct val="100000"/>
              </a:lnSpc>
              <a:spcBef>
                <a:spcPct val="0"/>
              </a:spcBef>
              <a:spcAft>
                <a:spcPct val="0"/>
              </a:spcAft>
              <a:buClrTx/>
              <a:buSzTx/>
              <a:buFont typeface="+mj-lt"/>
              <a:buAutoNum type="arabicPeriod" startAt="6"/>
              <a:tabLst/>
            </a:pPr>
            <a:endParaRPr lang="es-CO" sz="1300" dirty="0"/>
          </a:p>
          <a:p>
            <a:pPr marL="228600" marR="0" lvl="0" indent="-228600" defTabSz="914400" rtl="0" eaLnBrk="0" fontAlgn="base" latinLnBrk="0" hangingPunct="0">
              <a:lnSpc>
                <a:spcPct val="100000"/>
              </a:lnSpc>
              <a:spcBef>
                <a:spcPct val="0"/>
              </a:spcBef>
              <a:spcAft>
                <a:spcPct val="0"/>
              </a:spcAft>
              <a:buClrTx/>
              <a:buSzTx/>
              <a:buFont typeface="+mj-lt"/>
              <a:buAutoNum type="arabicPeriod" startAt="6"/>
              <a:tabLst/>
            </a:pPr>
            <a:endParaRPr lang="es-CO" sz="1300" dirty="0"/>
          </a:p>
          <a:p>
            <a:pPr marL="228600" marR="0" lvl="0" indent="-228600" defTabSz="914400" rtl="0" eaLnBrk="0" fontAlgn="base" latinLnBrk="0" hangingPunct="0">
              <a:lnSpc>
                <a:spcPct val="100000"/>
              </a:lnSpc>
              <a:spcBef>
                <a:spcPct val="0"/>
              </a:spcBef>
              <a:spcAft>
                <a:spcPct val="0"/>
              </a:spcAft>
              <a:buClrTx/>
              <a:buSzTx/>
              <a:buFont typeface="+mj-lt"/>
              <a:buAutoNum type="arabicPeriod" startAt="6"/>
              <a:tabLst/>
            </a:pPr>
            <a:endParaRPr lang="es-CO" sz="1300" dirty="0"/>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marR="0" lvl="0" indent="0" algn="just" defTabSz="914400" rtl="0" eaLnBrk="0" fontAlgn="base" latinLnBrk="0" hangingPunct="0">
              <a:lnSpc>
                <a:spcPct val="100000"/>
              </a:lnSpc>
              <a:spcBef>
                <a:spcPct val="0"/>
              </a:spcBef>
              <a:spcAft>
                <a:spcPct val="0"/>
              </a:spcAft>
              <a:buClrTx/>
              <a:buSzTx/>
              <a:buNone/>
              <a:tabLst/>
            </a:pPr>
            <a:endParaRPr lang="es-CO" sz="1300" dirty="0"/>
          </a:p>
          <a:p>
            <a:pPr marL="0" indent="0" algn="just">
              <a:buNone/>
            </a:pPr>
            <a:endParaRPr lang="es-CO" sz="1300" dirty="0"/>
          </a:p>
          <a:p>
            <a:pPr marL="0" indent="0" algn="just" defTabSz="914400" eaLnBrk="0" fontAlgn="base" hangingPunct="0">
              <a:spcBef>
                <a:spcPct val="0"/>
              </a:spcBef>
              <a:spcAft>
                <a:spcPct val="0"/>
              </a:spcAft>
              <a:buClrTx/>
              <a:buSzTx/>
              <a:buNone/>
            </a:pPr>
            <a:endParaRPr kumimoji="0" lang="es-CO" altLang="es-CO"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300" b="0" i="0" u="none" strike="noStrike" cap="none" normalizeH="0" baseline="0" dirty="0">
                <a:ln>
                  <a:noFill/>
                </a:ln>
                <a:solidFill>
                  <a:schemeClr val="tx1"/>
                </a:solidFill>
                <a:effectLst/>
                <a:latin typeface="Arial" panose="020B0604020202020204" pitchFamily="34" charset="0"/>
              </a:rPr>
              <a:t>111</a:t>
            </a:r>
          </a:p>
        </p:txBody>
      </p:sp>
    </p:spTree>
    <p:extLst>
      <p:ext uri="{BB962C8B-B14F-4D97-AF65-F5344CB8AC3E}">
        <p14:creationId xmlns:p14="http://schemas.microsoft.com/office/powerpoint/2010/main" val="34660889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A4EB7-4FD5-4D7F-A988-8EC0A0017E34}"/>
              </a:ext>
            </a:extLst>
          </p:cNvPr>
          <p:cNvSpPr>
            <a:spLocks noGrp="1"/>
          </p:cNvSpPr>
          <p:nvPr>
            <p:ph type="title"/>
          </p:nvPr>
        </p:nvSpPr>
        <p:spPr>
          <a:xfrm>
            <a:off x="921280" y="-101600"/>
            <a:ext cx="9905998" cy="1905000"/>
          </a:xfrm>
        </p:spPr>
        <p:txBody>
          <a:bodyPr/>
          <a:lstStyle/>
          <a:p>
            <a:pPr algn="ctr"/>
            <a:r>
              <a:rPr lang="es-CO" dirty="0">
                <a:effectLst>
                  <a:glow rad="38100">
                    <a:schemeClr val="bg1">
                      <a:lumMod val="65000"/>
                      <a:lumOff val="35000"/>
                      <a:alpha val="40000"/>
                    </a:schemeClr>
                  </a:glow>
                  <a:outerShdw blurRad="38100" dist="38100" dir="2700000" algn="tl">
                    <a:srgbClr val="000000">
                      <a:alpha val="43137"/>
                    </a:srgbClr>
                  </a:outerShdw>
                </a:effectLst>
              </a:rPr>
              <a:t>Proposito del proyecto</a:t>
            </a:r>
          </a:p>
        </p:txBody>
      </p:sp>
      <p:sp>
        <p:nvSpPr>
          <p:cNvPr id="3" name="Marcador de contenido 2">
            <a:extLst>
              <a:ext uri="{FF2B5EF4-FFF2-40B4-BE49-F238E27FC236}">
                <a16:creationId xmlns:a16="http://schemas.microsoft.com/office/drawing/2014/main" id="{80894319-112C-45A9-BE2E-D93FF0DCC464}"/>
              </a:ext>
            </a:extLst>
          </p:cNvPr>
          <p:cNvSpPr>
            <a:spLocks noGrp="1"/>
          </p:cNvSpPr>
          <p:nvPr>
            <p:ph idx="1"/>
          </p:nvPr>
        </p:nvSpPr>
        <p:spPr>
          <a:xfrm>
            <a:off x="1143001" y="1396999"/>
            <a:ext cx="9905998" cy="5765801"/>
          </a:xfrm>
        </p:spPr>
        <p:txBody>
          <a:bodyPr>
            <a:normAutofit/>
          </a:bodyPr>
          <a:lstStyle/>
          <a:p>
            <a:pPr algn="just"/>
            <a:r>
              <a:rPr lang="es-CO" sz="1800" dirty="0">
                <a:effectLst>
                  <a:glow rad="38100">
                    <a:schemeClr val="bg1">
                      <a:lumMod val="50000"/>
                      <a:lumOff val="50000"/>
                      <a:alpha val="20000"/>
                    </a:schemeClr>
                  </a:glow>
                </a:effectLst>
              </a:rPr>
              <a:t>El proyecto view.home consiste en desarrollar una página web para la gestión y visualización de propiedades en arriendo. Su objetivo es facilitar la interacción entre propietarios y arrendatarios, proporcionando una plataforma digital eficiente para la búsqueda, consulta, y administración de propiedades arrendadas.</a:t>
            </a:r>
          </a:p>
          <a:p>
            <a:pPr algn="just"/>
            <a:r>
              <a:rPr lang="es-CO" sz="1800" b="1" dirty="0"/>
              <a:t>Objetivos generales</a:t>
            </a:r>
            <a:r>
              <a:rPr lang="es-CO" sz="1800" dirty="0"/>
              <a:t>:</a:t>
            </a:r>
          </a:p>
          <a:p>
            <a:pPr algn="just">
              <a:buFont typeface="+mj-lt"/>
              <a:buAutoNum type="arabicPeriod"/>
            </a:pPr>
            <a:r>
              <a:rPr lang="es-CO" sz="1800" b="1" dirty="0"/>
              <a:t>Optimizar la búsqueda de propiedades</a:t>
            </a:r>
            <a:r>
              <a:rPr lang="es-CO" sz="1800" dirty="0"/>
              <a:t> mediante un sistema de filtros que permita a los arrendatarios encontrar rápidamente inmuebles que se ajusten a sus necesidades.</a:t>
            </a:r>
          </a:p>
          <a:p>
            <a:pPr algn="just">
              <a:buFont typeface="+mj-lt"/>
              <a:buAutoNum type="arabicPeriod"/>
            </a:pPr>
            <a:r>
              <a:rPr lang="es-CO" sz="1800" b="1" dirty="0"/>
              <a:t>Facilitar la gestión de propiedades</a:t>
            </a:r>
            <a:r>
              <a:rPr lang="es-CO" sz="1800" dirty="0"/>
              <a:t> para los propietarios, permitiéndoles publicar, modificar, o eliminar propiedades de forma sencilla.</a:t>
            </a:r>
          </a:p>
          <a:p>
            <a:pPr algn="just">
              <a:buFont typeface="+mj-lt"/>
              <a:buAutoNum type="arabicPeriod"/>
            </a:pPr>
            <a:r>
              <a:rPr lang="es-CO" sz="1800" b="1" dirty="0"/>
              <a:t>Promover una comunicación directa</a:t>
            </a:r>
            <a:r>
              <a:rPr lang="es-CO" sz="1800" dirty="0"/>
              <a:t> y segura entre arrendatarios y propietarios para la resolución rápida de consultas o la negociación de condiciones de arriendo.</a:t>
            </a:r>
          </a:p>
          <a:p>
            <a:pPr algn="just">
              <a:buFont typeface="+mj-lt"/>
              <a:buAutoNum type="arabicPeriod"/>
            </a:pPr>
            <a:r>
              <a:rPr lang="es-CO" sz="1800" b="1" dirty="0"/>
              <a:t>Proveer una experiencia de usuario amigable</a:t>
            </a:r>
            <a:r>
              <a:rPr lang="es-CO" sz="1800" dirty="0"/>
              <a:t> a través de una interfaz moderna y responsiva que funcione en diferentes dispositivos.</a:t>
            </a:r>
          </a:p>
          <a:p>
            <a:pPr marL="0" indent="0" algn="just">
              <a:buNone/>
            </a:pPr>
            <a:endParaRPr lang="es-CO" dirty="0">
              <a:effectLst>
                <a:glow rad="38100">
                  <a:schemeClr val="bg1">
                    <a:lumMod val="50000"/>
                    <a:lumOff val="50000"/>
                    <a:alpha val="20000"/>
                  </a:schemeClr>
                </a:glow>
              </a:effectLst>
            </a:endParaRPr>
          </a:p>
          <a:p>
            <a:pPr algn="just"/>
            <a:endParaRPr lang="es-CO" dirty="0">
              <a:effectLst>
                <a:glow rad="38100">
                  <a:schemeClr val="bg1">
                    <a:lumMod val="50000"/>
                    <a:lumOff val="50000"/>
                    <a:alpha val="2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7892363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A4EB7-4FD5-4D7F-A988-8EC0A0017E34}"/>
              </a:ext>
            </a:extLst>
          </p:cNvPr>
          <p:cNvSpPr>
            <a:spLocks noGrp="1"/>
          </p:cNvSpPr>
          <p:nvPr>
            <p:ph type="title"/>
          </p:nvPr>
        </p:nvSpPr>
        <p:spPr>
          <a:xfrm>
            <a:off x="946681" y="330200"/>
            <a:ext cx="9905998" cy="1905000"/>
          </a:xfrm>
        </p:spPr>
        <p:txBody>
          <a:bodyPr/>
          <a:lstStyle/>
          <a:p>
            <a:pPr algn="ctr"/>
            <a:r>
              <a:rPr lang="es-CO" dirty="0"/>
              <a:t>Contexto</a:t>
            </a:r>
            <a:r>
              <a:rPr lang="es-CO" dirty="0">
                <a:effectLst>
                  <a:glow rad="38100">
                    <a:schemeClr val="bg1">
                      <a:lumMod val="65000"/>
                      <a:lumOff val="35000"/>
                      <a:alpha val="40000"/>
                    </a:schemeClr>
                  </a:glow>
                  <a:outerShdw blurRad="38100" dist="38100" dir="2700000" algn="tl">
                    <a:srgbClr val="000000">
                      <a:alpha val="43137"/>
                    </a:srgbClr>
                  </a:outerShdw>
                </a:effectLst>
              </a:rPr>
              <a:t> del proyecto</a:t>
            </a:r>
          </a:p>
        </p:txBody>
      </p:sp>
      <p:sp>
        <p:nvSpPr>
          <p:cNvPr id="3" name="Marcador de contenido 2">
            <a:extLst>
              <a:ext uri="{FF2B5EF4-FFF2-40B4-BE49-F238E27FC236}">
                <a16:creationId xmlns:a16="http://schemas.microsoft.com/office/drawing/2014/main" id="{80894319-112C-45A9-BE2E-D93FF0DCC464}"/>
              </a:ext>
            </a:extLst>
          </p:cNvPr>
          <p:cNvSpPr>
            <a:spLocks noGrp="1"/>
          </p:cNvSpPr>
          <p:nvPr>
            <p:ph idx="1"/>
          </p:nvPr>
        </p:nvSpPr>
        <p:spPr>
          <a:xfrm>
            <a:off x="1143001" y="1574799"/>
            <a:ext cx="9905998" cy="4597400"/>
          </a:xfrm>
        </p:spPr>
        <p:txBody>
          <a:bodyPr>
            <a:normAutofit/>
          </a:bodyPr>
          <a:lstStyle/>
          <a:p>
            <a:pPr algn="just"/>
            <a:r>
              <a:rPr lang="es-CO" dirty="0"/>
              <a:t>El proyecto está diseñado para un mercado en crecimiento de arrendamientos de propiedades, donde tanto propietarios como arrendatarios requieren una solución fácil de usar para gestionar el proceso de alquiler de inmuebles. La plataforma deberá ser intuitiva, responsiva y accesible desde dispositivos móviles.</a:t>
            </a:r>
          </a:p>
          <a:p>
            <a:pPr algn="just"/>
            <a:r>
              <a:rPr lang="es-CO" dirty="0"/>
              <a:t>Todo esto se desarrolla en un contexto de creciente demanda de soluciones digitales en el mercado inmobiliario. La digitalización del sector inmobiliario ha permitido una mayor accesibilidad a la información de propiedades y una mejor comunicación entre interesados, lo cual es una ventaja competitiva importante en un mercado tan dinámico. La plataforma está dirigida tanto a personas que buscan propiedades residenciales como comerciales.</a:t>
            </a:r>
            <a:endParaRPr lang="es-CO" dirty="0">
              <a:effectLst>
                <a:glow rad="38100">
                  <a:schemeClr val="bg1">
                    <a:lumMod val="50000"/>
                    <a:lumOff val="50000"/>
                    <a:alpha val="2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418256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A4EB7-4FD5-4D7F-A988-8EC0A0017E34}"/>
              </a:ext>
            </a:extLst>
          </p:cNvPr>
          <p:cNvSpPr>
            <a:spLocks noGrp="1"/>
          </p:cNvSpPr>
          <p:nvPr>
            <p:ph type="title"/>
          </p:nvPr>
        </p:nvSpPr>
        <p:spPr>
          <a:xfrm>
            <a:off x="980547" y="-431800"/>
            <a:ext cx="9905998" cy="1905000"/>
          </a:xfrm>
        </p:spPr>
        <p:txBody>
          <a:bodyPr/>
          <a:lstStyle/>
          <a:p>
            <a:pPr algn="ctr"/>
            <a:r>
              <a:rPr lang="es-CO" dirty="0"/>
              <a:t>Identificación de Stakeholders</a:t>
            </a:r>
            <a:endParaRPr lang="es-CO" dirty="0">
              <a:effectLst>
                <a:glow rad="38100">
                  <a:schemeClr val="bg1">
                    <a:lumMod val="65000"/>
                    <a:lumOff val="35000"/>
                    <a:alpha val="40000"/>
                  </a:schemeClr>
                </a:glow>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80894319-112C-45A9-BE2E-D93FF0DCC464}"/>
              </a:ext>
            </a:extLst>
          </p:cNvPr>
          <p:cNvSpPr>
            <a:spLocks noGrp="1"/>
          </p:cNvSpPr>
          <p:nvPr>
            <p:ph idx="1"/>
          </p:nvPr>
        </p:nvSpPr>
        <p:spPr>
          <a:xfrm>
            <a:off x="1243806" y="1176867"/>
            <a:ext cx="9704387" cy="5537200"/>
          </a:xfrm>
        </p:spPr>
        <p:txBody>
          <a:bodyPr>
            <a:normAutofit fontScale="92500" lnSpcReduction="20000"/>
          </a:bodyPr>
          <a:lstStyle/>
          <a:p>
            <a:pPr marL="0" indent="0" algn="just">
              <a:buNone/>
            </a:pPr>
            <a:r>
              <a:rPr lang="es-CO" sz="1600" b="1" dirty="0"/>
              <a:t>1. Propietarios de inmuebles</a:t>
            </a:r>
            <a:endParaRPr lang="es-CO" sz="1600" dirty="0"/>
          </a:p>
          <a:p>
            <a:pPr algn="just">
              <a:buFont typeface="Arial" panose="020B0604020202020204" pitchFamily="34" charset="0"/>
              <a:buChar char="•"/>
            </a:pPr>
            <a:r>
              <a:rPr lang="es-CO" sz="1600" b="1" dirty="0"/>
              <a:t>Rol</a:t>
            </a:r>
            <a:r>
              <a:rPr lang="es-CO" sz="1600" dirty="0"/>
              <a:t>: Publicar y gestionar las propiedades disponibles para arrendar.</a:t>
            </a:r>
          </a:p>
          <a:p>
            <a:pPr algn="just">
              <a:buFont typeface="Arial" panose="020B0604020202020204" pitchFamily="34" charset="0"/>
              <a:buChar char="•"/>
            </a:pPr>
            <a:r>
              <a:rPr lang="es-CO" sz="1600" b="1" dirty="0"/>
              <a:t>Intereses</a:t>
            </a:r>
            <a:r>
              <a:rPr lang="es-CO" sz="1600" dirty="0"/>
              <a:t>: Maximizar la visibilidad de sus propiedades en la plataforma, atraer a potenciales arrendatarios y asegurar contratos de arrendamiento a largo plazo.</a:t>
            </a:r>
          </a:p>
          <a:p>
            <a:pPr algn="just">
              <a:buFont typeface="Arial" panose="020B0604020202020204" pitchFamily="34" charset="0"/>
              <a:buChar char="•"/>
            </a:pPr>
            <a:r>
              <a:rPr lang="es-CO" sz="1600" b="1" dirty="0"/>
              <a:t>Necesidades</a:t>
            </a:r>
            <a:r>
              <a:rPr lang="es-CO" sz="1600" dirty="0"/>
              <a:t>:</a:t>
            </a:r>
          </a:p>
          <a:p>
            <a:pPr marL="742950" lvl="1" indent="-285750" algn="just">
              <a:buFont typeface="Arial" panose="020B0604020202020204" pitchFamily="34" charset="0"/>
              <a:buChar char="•"/>
            </a:pPr>
            <a:r>
              <a:rPr lang="es-CO" sz="1600" dirty="0"/>
              <a:t>Un panel de control intuitivo para publicar, editar y eliminar propiedades.</a:t>
            </a:r>
          </a:p>
          <a:p>
            <a:pPr marL="742950" lvl="1" indent="-285750" algn="just">
              <a:buFont typeface="Arial" panose="020B0604020202020204" pitchFamily="34" charset="0"/>
              <a:buChar char="•"/>
            </a:pPr>
            <a:r>
              <a:rPr lang="es-CO" sz="1600" dirty="0"/>
              <a:t>Estadísticas sobre las visualizaciones de sus propiedades y contacto rápido con los arrendatarios interesados.</a:t>
            </a:r>
          </a:p>
          <a:p>
            <a:pPr marL="742950" lvl="1" indent="-285750" algn="just">
              <a:buFont typeface="Arial" panose="020B0604020202020204" pitchFamily="34" charset="0"/>
              <a:buChar char="•"/>
            </a:pPr>
            <a:r>
              <a:rPr lang="es-CO" sz="1600" dirty="0"/>
              <a:t>Seguridad y confianza en el sistema para la gestión de sus datos e inmuebles.</a:t>
            </a:r>
          </a:p>
          <a:p>
            <a:pPr marL="0" indent="0" algn="just">
              <a:buNone/>
            </a:pPr>
            <a:r>
              <a:rPr lang="es-CO" sz="1600" b="1" dirty="0"/>
              <a:t>2. Arrendatarios (Usuarios en búsqueda de propiedades)</a:t>
            </a:r>
            <a:endParaRPr lang="es-CO" sz="1600" dirty="0"/>
          </a:p>
          <a:p>
            <a:pPr algn="just">
              <a:buFont typeface="Arial" panose="020B0604020202020204" pitchFamily="34" charset="0"/>
              <a:buChar char="•"/>
            </a:pPr>
            <a:r>
              <a:rPr lang="es-CO" sz="1600" b="1" dirty="0"/>
              <a:t>Rol</a:t>
            </a:r>
            <a:r>
              <a:rPr lang="es-CO" sz="1600" dirty="0"/>
              <a:t>: Buscar propiedades que se ajusten a sus necesidades (residenciales o comerciales) y contactar a los propietarios para realizar el proceso de arrendamiento.</a:t>
            </a:r>
          </a:p>
          <a:p>
            <a:pPr algn="just">
              <a:buFont typeface="Arial" panose="020B0604020202020204" pitchFamily="34" charset="0"/>
              <a:buChar char="•"/>
            </a:pPr>
            <a:r>
              <a:rPr lang="es-CO" sz="1600" b="1" dirty="0"/>
              <a:t>Intereses</a:t>
            </a:r>
            <a:r>
              <a:rPr lang="es-CO" sz="1600" dirty="0"/>
              <a:t>: Encontrar una propiedad que cumpla con su presupuesto y requerimientos en el menor tiempo posible.</a:t>
            </a:r>
          </a:p>
          <a:p>
            <a:pPr algn="just">
              <a:buFont typeface="Arial" panose="020B0604020202020204" pitchFamily="34" charset="0"/>
              <a:buChar char="•"/>
            </a:pPr>
            <a:r>
              <a:rPr lang="es-CO" sz="1600" b="1" dirty="0"/>
              <a:t>Necesidades</a:t>
            </a:r>
            <a:r>
              <a:rPr lang="es-CO" sz="1600" dirty="0"/>
              <a:t>:</a:t>
            </a:r>
          </a:p>
          <a:p>
            <a:pPr marL="742950" lvl="1" indent="-285750" algn="just">
              <a:buFont typeface="Arial" panose="020B0604020202020204" pitchFamily="34" charset="0"/>
              <a:buChar char="•"/>
            </a:pPr>
            <a:r>
              <a:rPr lang="es-CO" sz="1600" dirty="0"/>
              <a:t>Herramientas de búsqueda y filtrado avanzadas (precio, ubicación, características del inmueble).</a:t>
            </a:r>
          </a:p>
          <a:p>
            <a:pPr marL="742950" lvl="1" indent="-285750" algn="just">
              <a:buFont typeface="Arial" panose="020B0604020202020204" pitchFamily="34" charset="0"/>
              <a:buChar char="•"/>
            </a:pPr>
            <a:r>
              <a:rPr lang="es-CO" sz="1600" dirty="0"/>
              <a:t>Acceso a información clara y detallada de las propiedades (fotos, precios, descripción, y ubicación).</a:t>
            </a:r>
          </a:p>
          <a:p>
            <a:pPr marL="742950" lvl="1" indent="-285750" algn="just">
              <a:buFont typeface="Arial" panose="020B0604020202020204" pitchFamily="34" charset="0"/>
              <a:buChar char="•"/>
            </a:pPr>
            <a:r>
              <a:rPr lang="es-CO" sz="1600" dirty="0"/>
              <a:t>Sistema de comunicación eficiente para contactar a los propietarios directamente desde la plataforma.</a:t>
            </a:r>
          </a:p>
          <a:p>
            <a:pPr algn="just"/>
            <a:endParaRPr lang="es-CO" dirty="0">
              <a:effectLst>
                <a:glow rad="38100">
                  <a:schemeClr val="bg1">
                    <a:lumMod val="50000"/>
                    <a:lumOff val="50000"/>
                    <a:alpha val="2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41088394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A4EB7-4FD5-4D7F-A988-8EC0A0017E34}"/>
              </a:ext>
            </a:extLst>
          </p:cNvPr>
          <p:cNvSpPr>
            <a:spLocks noGrp="1"/>
          </p:cNvSpPr>
          <p:nvPr>
            <p:ph type="title"/>
          </p:nvPr>
        </p:nvSpPr>
        <p:spPr>
          <a:xfrm>
            <a:off x="980547" y="-431800"/>
            <a:ext cx="9905998" cy="1905000"/>
          </a:xfrm>
        </p:spPr>
        <p:txBody>
          <a:bodyPr/>
          <a:lstStyle/>
          <a:p>
            <a:pPr algn="ctr"/>
            <a:r>
              <a:rPr lang="es-CO" dirty="0"/>
              <a:t>Identificación de Stakeholders</a:t>
            </a:r>
            <a:endParaRPr lang="es-CO" dirty="0">
              <a:effectLst>
                <a:glow rad="38100">
                  <a:schemeClr val="bg1">
                    <a:lumMod val="65000"/>
                    <a:lumOff val="35000"/>
                    <a:alpha val="40000"/>
                  </a:schemeClr>
                </a:glow>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80894319-112C-45A9-BE2E-D93FF0DCC464}"/>
              </a:ext>
            </a:extLst>
          </p:cNvPr>
          <p:cNvSpPr>
            <a:spLocks noGrp="1"/>
          </p:cNvSpPr>
          <p:nvPr>
            <p:ph idx="1"/>
          </p:nvPr>
        </p:nvSpPr>
        <p:spPr>
          <a:xfrm>
            <a:off x="1243806" y="999067"/>
            <a:ext cx="9704387" cy="5537200"/>
          </a:xfrm>
        </p:spPr>
        <p:txBody>
          <a:bodyPr>
            <a:normAutofit fontScale="77500" lnSpcReduction="20000"/>
          </a:bodyPr>
          <a:lstStyle/>
          <a:p>
            <a:pPr marL="0" indent="0" algn="just">
              <a:buNone/>
            </a:pPr>
            <a:r>
              <a:rPr lang="es-CO" b="1" dirty="0"/>
              <a:t>3. Administradores del sistema</a:t>
            </a:r>
            <a:endParaRPr lang="es-CO" dirty="0"/>
          </a:p>
          <a:p>
            <a:pPr algn="just">
              <a:buFont typeface="Arial" panose="020B0604020202020204" pitchFamily="34" charset="0"/>
              <a:buChar char="•"/>
            </a:pPr>
            <a:r>
              <a:rPr lang="es-CO" b="1" dirty="0"/>
              <a:t>Rol</a:t>
            </a:r>
            <a:r>
              <a:rPr lang="es-CO" dirty="0"/>
              <a:t>: Monitorear y gestionar el buen funcionamiento de la plataforma, asegurarse de que el contenido publicado sea adecuado, y resolver problemas técnicos.</a:t>
            </a:r>
          </a:p>
          <a:p>
            <a:pPr algn="just">
              <a:buFont typeface="Arial" panose="020B0604020202020204" pitchFamily="34" charset="0"/>
              <a:buChar char="•"/>
            </a:pPr>
            <a:r>
              <a:rPr lang="es-CO" b="1" dirty="0"/>
              <a:t>Intereses</a:t>
            </a:r>
            <a:r>
              <a:rPr lang="es-CO" dirty="0"/>
              <a:t>: Garantizar el correcto funcionamiento de la plataforma, que los usuarios tengan una experiencia fluida y que los datos de usuarios estén protegidos.</a:t>
            </a:r>
          </a:p>
          <a:p>
            <a:pPr algn="just">
              <a:buFont typeface="Arial" panose="020B0604020202020204" pitchFamily="34" charset="0"/>
              <a:buChar char="•"/>
            </a:pPr>
            <a:r>
              <a:rPr lang="es-CO" b="1" dirty="0"/>
              <a:t>Necesidades</a:t>
            </a:r>
            <a:r>
              <a:rPr lang="es-CO" dirty="0"/>
              <a:t>:</a:t>
            </a:r>
          </a:p>
          <a:p>
            <a:pPr marL="742950" lvl="1" indent="-285750" algn="just">
              <a:buFont typeface="Arial" panose="020B0604020202020204" pitchFamily="34" charset="0"/>
              <a:buChar char="•"/>
            </a:pPr>
            <a:r>
              <a:rPr lang="es-CO" dirty="0"/>
              <a:t>Acceso a herramientas para moderar contenido, administrar usuarios y revisar estadísticas de uso.</a:t>
            </a:r>
          </a:p>
          <a:p>
            <a:pPr marL="742950" lvl="1" indent="-285750" algn="just">
              <a:buFont typeface="Arial" panose="020B0604020202020204" pitchFamily="34" charset="0"/>
              <a:buChar char="•"/>
            </a:pPr>
            <a:r>
              <a:rPr lang="es-CO" dirty="0"/>
              <a:t>Panel de administración con funciones para eliminar contenido inapropiado o corregir errores técnicos.</a:t>
            </a:r>
          </a:p>
          <a:p>
            <a:pPr marL="742950" lvl="1" indent="-285750" algn="just">
              <a:buFont typeface="Arial" panose="020B0604020202020204" pitchFamily="34" charset="0"/>
              <a:buChar char="•"/>
            </a:pPr>
            <a:r>
              <a:rPr lang="es-CO" dirty="0"/>
              <a:t>Sistemas de seguridad robustos para proteger la información de los usuarios y propiedades.</a:t>
            </a:r>
          </a:p>
          <a:p>
            <a:pPr marL="0" indent="0" algn="just">
              <a:buNone/>
            </a:pPr>
            <a:r>
              <a:rPr lang="es-CO" b="1" dirty="0"/>
              <a:t>4. Desarrolladores del sistema</a:t>
            </a:r>
            <a:endParaRPr lang="es-CO" dirty="0"/>
          </a:p>
          <a:p>
            <a:pPr algn="just">
              <a:buFont typeface="Arial" panose="020B0604020202020204" pitchFamily="34" charset="0"/>
              <a:buChar char="•"/>
            </a:pPr>
            <a:r>
              <a:rPr lang="es-CO" b="1" dirty="0"/>
              <a:t>Rol</a:t>
            </a:r>
            <a:r>
              <a:rPr lang="es-CO" dirty="0"/>
              <a:t>: Desarrollar y mantener la plataforma, implementar nuevas funcionalidades y solucionar errores técnicos.</a:t>
            </a:r>
          </a:p>
          <a:p>
            <a:pPr algn="just">
              <a:buFont typeface="Arial" panose="020B0604020202020204" pitchFamily="34" charset="0"/>
              <a:buChar char="•"/>
            </a:pPr>
            <a:r>
              <a:rPr lang="es-CO" b="1" dirty="0"/>
              <a:t>Intereses</a:t>
            </a:r>
            <a:r>
              <a:rPr lang="es-CO" dirty="0"/>
              <a:t>: Entregar una plataforma funcional, escalable y libre de errores que se ajuste a las expectativas de los stakeholders principales.</a:t>
            </a:r>
          </a:p>
          <a:p>
            <a:pPr algn="just">
              <a:buFont typeface="Arial" panose="020B0604020202020204" pitchFamily="34" charset="0"/>
              <a:buChar char="•"/>
            </a:pPr>
            <a:r>
              <a:rPr lang="es-CO" b="1" dirty="0"/>
              <a:t>Necesidades</a:t>
            </a:r>
            <a:r>
              <a:rPr lang="es-CO" dirty="0"/>
              <a:t>:</a:t>
            </a:r>
          </a:p>
          <a:p>
            <a:pPr marL="742950" lvl="1" indent="-285750" algn="just">
              <a:buFont typeface="Arial" panose="020B0604020202020204" pitchFamily="34" charset="0"/>
              <a:buChar char="•"/>
            </a:pPr>
            <a:r>
              <a:rPr lang="es-CO" dirty="0"/>
              <a:t>Requerimientos funcionales claros y precisos para el desarrollo de funcionalidades.</a:t>
            </a:r>
          </a:p>
          <a:p>
            <a:pPr marL="742950" lvl="1" indent="-285750" algn="just">
              <a:buFont typeface="Arial" panose="020B0604020202020204" pitchFamily="34" charset="0"/>
              <a:buChar char="•"/>
            </a:pPr>
            <a:r>
              <a:rPr lang="es-CO" dirty="0"/>
              <a:t>Acceso a herramientas y tecnologías para el mantenimiento continuo de la plataforma.</a:t>
            </a:r>
          </a:p>
          <a:p>
            <a:pPr marL="742950" lvl="1" indent="-285750" algn="just">
              <a:buFont typeface="Arial" panose="020B0604020202020204" pitchFamily="34" charset="0"/>
              <a:buChar char="•"/>
            </a:pPr>
            <a:r>
              <a:rPr lang="es-CO" dirty="0"/>
              <a:t>Feedback constante de los usuarios finales para mejorar la experiencia y corregir problemas técnicos.</a:t>
            </a:r>
          </a:p>
          <a:p>
            <a:pPr algn="just"/>
            <a:endParaRPr lang="es-CO" dirty="0">
              <a:effectLst>
                <a:glow rad="38100">
                  <a:schemeClr val="bg1">
                    <a:lumMod val="50000"/>
                    <a:lumOff val="50000"/>
                    <a:alpha val="2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18122150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A4EB7-4FD5-4D7F-A988-8EC0A0017E34}"/>
              </a:ext>
            </a:extLst>
          </p:cNvPr>
          <p:cNvSpPr>
            <a:spLocks noGrp="1"/>
          </p:cNvSpPr>
          <p:nvPr>
            <p:ph type="title"/>
          </p:nvPr>
        </p:nvSpPr>
        <p:spPr>
          <a:xfrm>
            <a:off x="980547" y="-431800"/>
            <a:ext cx="9905998" cy="1905000"/>
          </a:xfrm>
        </p:spPr>
        <p:txBody>
          <a:bodyPr/>
          <a:lstStyle/>
          <a:p>
            <a:pPr algn="ctr"/>
            <a:r>
              <a:rPr lang="es-CO" dirty="0"/>
              <a:t>Identificación de Stakeholders</a:t>
            </a:r>
            <a:endParaRPr lang="es-CO" dirty="0">
              <a:effectLst>
                <a:glow rad="38100">
                  <a:schemeClr val="bg1">
                    <a:lumMod val="65000"/>
                    <a:lumOff val="35000"/>
                    <a:alpha val="40000"/>
                  </a:schemeClr>
                </a:glow>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80894319-112C-45A9-BE2E-D93FF0DCC464}"/>
              </a:ext>
            </a:extLst>
          </p:cNvPr>
          <p:cNvSpPr>
            <a:spLocks noGrp="1"/>
          </p:cNvSpPr>
          <p:nvPr>
            <p:ph idx="1"/>
          </p:nvPr>
        </p:nvSpPr>
        <p:spPr>
          <a:xfrm>
            <a:off x="1243806" y="999067"/>
            <a:ext cx="9347994" cy="5393266"/>
          </a:xfrm>
        </p:spPr>
        <p:txBody>
          <a:bodyPr>
            <a:normAutofit fontScale="92500" lnSpcReduction="20000"/>
          </a:bodyPr>
          <a:lstStyle/>
          <a:p>
            <a:pPr marL="0" indent="0" algn="just">
              <a:buNone/>
            </a:pPr>
            <a:r>
              <a:rPr lang="es-CO" b="1" dirty="0"/>
              <a:t>5. Entidad de Seguridad y Regulación</a:t>
            </a:r>
            <a:endParaRPr lang="es-CO" dirty="0"/>
          </a:p>
          <a:p>
            <a:pPr algn="just">
              <a:buFont typeface="Arial" panose="020B0604020202020204" pitchFamily="34" charset="0"/>
              <a:buChar char="•"/>
            </a:pPr>
            <a:r>
              <a:rPr lang="es-CO" b="1" dirty="0"/>
              <a:t>Rol</a:t>
            </a:r>
            <a:r>
              <a:rPr lang="es-CO" dirty="0"/>
              <a:t>: Asegurar que la plataforma cumpla con las normativas locales sobre protección de datos y contratos de arrendamiento.</a:t>
            </a:r>
          </a:p>
          <a:p>
            <a:pPr algn="just">
              <a:buFont typeface="Arial" panose="020B0604020202020204" pitchFamily="34" charset="0"/>
              <a:buChar char="•"/>
            </a:pPr>
            <a:r>
              <a:rPr lang="es-CO" b="1" dirty="0"/>
              <a:t>Intereses</a:t>
            </a:r>
            <a:r>
              <a:rPr lang="es-CO" dirty="0"/>
              <a:t>: Que la plataforma respete las leyes y regulaciones de protección de datos y contratos de arrendamiento.</a:t>
            </a:r>
          </a:p>
          <a:p>
            <a:pPr algn="just">
              <a:buFont typeface="Arial" panose="020B0604020202020204" pitchFamily="34" charset="0"/>
              <a:buChar char="•"/>
            </a:pPr>
            <a:r>
              <a:rPr lang="es-CO" b="1" dirty="0"/>
              <a:t>Necesidades</a:t>
            </a:r>
            <a:r>
              <a:rPr lang="es-CO" dirty="0"/>
              <a:t>:</a:t>
            </a:r>
          </a:p>
          <a:p>
            <a:pPr marL="742950" lvl="1" indent="-285750" algn="just">
              <a:buFont typeface="Arial" panose="020B0604020202020204" pitchFamily="34" charset="0"/>
              <a:buChar char="•"/>
            </a:pPr>
            <a:r>
              <a:rPr lang="es-CO" dirty="0"/>
              <a:t>Implementación de </a:t>
            </a:r>
            <a:r>
              <a:rPr lang="es-CO" dirty="0">
                <a:effectLst>
                  <a:glow rad="38100">
                    <a:schemeClr val="bg1">
                      <a:lumMod val="50000"/>
                      <a:lumOff val="50000"/>
                      <a:alpha val="20000"/>
                    </a:schemeClr>
                  </a:glow>
                  <a:outerShdw blurRad="38100" dist="38100" dir="2700000" algn="tl">
                    <a:srgbClr val="000000">
                      <a:alpha val="43137"/>
                    </a:srgbClr>
                  </a:outerShdw>
                </a:effectLst>
              </a:rPr>
              <a:t>políticas de seguridad que cumplan con la normativa local.</a:t>
            </a:r>
          </a:p>
          <a:p>
            <a:pPr marL="742950" lvl="1" indent="-285750" algn="just">
              <a:buFont typeface="Arial" panose="020B0604020202020204" pitchFamily="34" charset="0"/>
              <a:buChar char="•"/>
            </a:pPr>
            <a:r>
              <a:rPr lang="es-CO" dirty="0">
                <a:effectLst>
                  <a:glow rad="38100">
                    <a:schemeClr val="bg1">
                      <a:lumMod val="50000"/>
                      <a:lumOff val="50000"/>
                      <a:alpha val="20000"/>
                    </a:schemeClr>
                  </a:glow>
                  <a:outerShdw blurRad="38100" dist="38100" dir="2700000" algn="tl">
                    <a:srgbClr val="000000">
                      <a:alpha val="43137"/>
                    </a:srgbClr>
                  </a:outerShdw>
                </a:effectLst>
              </a:rPr>
              <a:t>Acceso para la revisión de </a:t>
            </a:r>
            <a:r>
              <a:rPr lang="es-CO" dirty="0"/>
              <a:t>las políticas de privacidad y términos de uso de la plataforma.</a:t>
            </a:r>
          </a:p>
          <a:p>
            <a:pPr marL="0" indent="0" algn="just">
              <a:buNone/>
            </a:pPr>
            <a:r>
              <a:rPr lang="es-CO" b="1" dirty="0"/>
              <a:t>6. Inversionistas (en caso de que hayan)</a:t>
            </a:r>
            <a:endParaRPr lang="es-CO" dirty="0"/>
          </a:p>
          <a:p>
            <a:pPr algn="just">
              <a:buFont typeface="Arial" panose="020B0604020202020204" pitchFamily="34" charset="0"/>
              <a:buChar char="•"/>
            </a:pPr>
            <a:r>
              <a:rPr lang="es-CO" b="1" dirty="0"/>
              <a:t>Rol</a:t>
            </a:r>
            <a:r>
              <a:rPr lang="es-CO" dirty="0"/>
              <a:t>: Financiar y dar soporte al desarrollo y mantenimiento de la plataforma.</a:t>
            </a:r>
          </a:p>
          <a:p>
            <a:pPr algn="just">
              <a:buFont typeface="Arial" panose="020B0604020202020204" pitchFamily="34" charset="0"/>
              <a:buChar char="•"/>
            </a:pPr>
            <a:r>
              <a:rPr lang="es-CO" b="1" dirty="0"/>
              <a:t>Intereses</a:t>
            </a:r>
            <a:r>
              <a:rPr lang="es-CO" dirty="0"/>
              <a:t>: Obtener un retorno sobre la inversión a través del crecimiento y éxito de la plataforma.</a:t>
            </a:r>
          </a:p>
          <a:p>
            <a:pPr algn="just">
              <a:buFont typeface="Arial" panose="020B0604020202020204" pitchFamily="34" charset="0"/>
              <a:buChar char="•"/>
            </a:pPr>
            <a:r>
              <a:rPr lang="es-CO" b="1" dirty="0"/>
              <a:t>Necesidades</a:t>
            </a:r>
            <a:r>
              <a:rPr lang="es-CO" dirty="0"/>
              <a:t>:</a:t>
            </a:r>
          </a:p>
          <a:p>
            <a:pPr marL="742950" lvl="1" indent="-285750" algn="just">
              <a:buFont typeface="Arial" panose="020B0604020202020204" pitchFamily="34" charset="0"/>
              <a:buChar char="•"/>
            </a:pPr>
            <a:r>
              <a:rPr lang="es-CO" dirty="0"/>
              <a:t>Reportes periódicos sobre el rendimiento y crecimiento de la plataforma.</a:t>
            </a:r>
          </a:p>
          <a:p>
            <a:pPr marL="742950" lvl="1" indent="-285750" algn="just">
              <a:buFont typeface="Arial" panose="020B0604020202020204" pitchFamily="34" charset="0"/>
              <a:buChar char="•"/>
            </a:pPr>
            <a:r>
              <a:rPr lang="es-CO" dirty="0"/>
              <a:t>Estrategias de monetización que permitan un flujo de ingresos sostenido.</a:t>
            </a:r>
          </a:p>
          <a:p>
            <a:pPr algn="just"/>
            <a:endParaRPr lang="es-CO" dirty="0">
              <a:effectLst>
                <a:glow rad="38100">
                  <a:schemeClr val="bg1">
                    <a:lumMod val="50000"/>
                    <a:lumOff val="50000"/>
                    <a:alpha val="2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6532170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A4EB7-4FD5-4D7F-A988-8EC0A0017E34}"/>
              </a:ext>
            </a:extLst>
          </p:cNvPr>
          <p:cNvSpPr>
            <a:spLocks noGrp="1"/>
          </p:cNvSpPr>
          <p:nvPr>
            <p:ph type="title"/>
          </p:nvPr>
        </p:nvSpPr>
        <p:spPr>
          <a:xfrm>
            <a:off x="980547" y="-431800"/>
            <a:ext cx="9905998" cy="1905000"/>
          </a:xfrm>
        </p:spPr>
        <p:txBody>
          <a:bodyPr/>
          <a:lstStyle/>
          <a:p>
            <a:pPr algn="ctr"/>
            <a:r>
              <a:rPr lang="es-CO" dirty="0"/>
              <a:t>Requerimientos (funcionales)</a:t>
            </a:r>
            <a:endParaRPr lang="es-CO" dirty="0">
              <a:effectLst>
                <a:glow rad="38100">
                  <a:schemeClr val="bg1">
                    <a:lumMod val="65000"/>
                    <a:lumOff val="35000"/>
                    <a:alpha val="40000"/>
                  </a:schemeClr>
                </a:glow>
                <a:outerShdw blurRad="38100" dist="38100" dir="2700000" algn="tl">
                  <a:srgbClr val="000000">
                    <a:alpha val="43137"/>
                  </a:srgbClr>
                </a:outerShdw>
              </a:effectLst>
            </a:endParaRPr>
          </a:p>
        </p:txBody>
      </p:sp>
      <p:sp>
        <p:nvSpPr>
          <p:cNvPr id="6" name="Rectangle 3">
            <a:extLst>
              <a:ext uri="{FF2B5EF4-FFF2-40B4-BE49-F238E27FC236}">
                <a16:creationId xmlns:a16="http://schemas.microsoft.com/office/drawing/2014/main" id="{53A2BE94-2479-4FC8-9815-3973E58684C7}"/>
              </a:ext>
            </a:extLst>
          </p:cNvPr>
          <p:cNvSpPr>
            <a:spLocks noGrp="1" noChangeArrowheads="1"/>
          </p:cNvSpPr>
          <p:nvPr>
            <p:ph idx="1"/>
          </p:nvPr>
        </p:nvSpPr>
        <p:spPr bwMode="auto">
          <a:xfrm>
            <a:off x="438437" y="846247"/>
            <a:ext cx="11315126"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s-CO" altLang="es-CO" sz="1400" b="1" i="0" u="none" strike="noStrike" cap="none" normalizeH="0" baseline="0" dirty="0">
                <a:ln>
                  <a:noFill/>
                </a:ln>
                <a:solidFill>
                  <a:schemeClr val="tx1"/>
                </a:solidFill>
                <a:effectLst>
                  <a:outerShdw blurRad="38100" dist="38100" dir="2700000" algn="tl">
                    <a:srgbClr val="000000">
                      <a:alpha val="43137"/>
                    </a:srgbClr>
                  </a:outerShdw>
                </a:effectLst>
              </a:rPr>
              <a:t>1. </a:t>
            </a:r>
            <a:r>
              <a:rPr kumimoji="0" lang="es-CO" altLang="es-CO" sz="1400" b="1" i="0" u="none" strike="noStrike" cap="none" normalizeH="0" baseline="0" dirty="0">
                <a:ln>
                  <a:noFill/>
                </a:ln>
                <a:solidFill>
                  <a:schemeClr val="tx1"/>
                </a:solidFill>
                <a:effectLst>
                  <a:outerShdw blurRad="38100" dist="38100" dir="2700000" algn="tl">
                    <a:srgbClr val="000000">
                      <a:alpha val="43137"/>
                    </a:srgbClr>
                  </a:outerShdw>
                </a:effectLst>
                <a:ea typeface="Calibri" panose="020F0502020204030204" pitchFamily="34" charset="0"/>
                <a:cs typeface="Calibri" panose="020F0502020204030204" pitchFamily="34" charset="0"/>
              </a:rPr>
              <a:t>Registro y autenticación de usuarios</a:t>
            </a:r>
            <a:r>
              <a:rPr kumimoji="0" lang="es-CO" altLang="es-CO" sz="1400" b="0" i="0" u="none" strike="noStrike" cap="none" normalizeH="0" baseline="0" dirty="0">
                <a:ln>
                  <a:noFill/>
                </a:ln>
                <a:solidFill>
                  <a:schemeClr val="tx1"/>
                </a:solidFill>
                <a:effectLst>
                  <a:outerShdw blurRad="38100" dist="38100" dir="2700000" algn="tl">
                    <a:srgbClr val="000000">
                      <a:alpha val="43137"/>
                    </a:srgbClr>
                  </a:outerShdw>
                </a:effectLst>
                <a:ea typeface="Calibri" panose="020F0502020204030204" pitchFamily="34" charset="0"/>
                <a:cs typeface="Calibri" panose="020F0502020204030204" pitchFamily="34" charset="0"/>
              </a:rPr>
              <a:t>:</a:t>
            </a:r>
          </a:p>
          <a:p>
            <a:pPr algn="just" defTabSz="914400" eaLnBrk="0" fontAlgn="base" hangingPunct="0">
              <a:spcBef>
                <a:spcPct val="0"/>
              </a:spcBef>
              <a:spcAft>
                <a:spcPct val="0"/>
              </a:spcAft>
              <a:buClrTx/>
              <a:buSzTx/>
            </a:pPr>
            <a:r>
              <a:rPr kumimoji="0" lang="es-CO" altLang="es-CO" sz="1400" b="0" i="0" u="none" strike="noStrike" cap="none" normalizeH="0" baseline="0" dirty="0">
                <a:ln>
                  <a:noFill/>
                </a:ln>
                <a:solidFill>
                  <a:schemeClr val="tx1"/>
                </a:solidFill>
                <a:effectLst>
                  <a:outerShdw blurRad="38100" dist="38100" dir="2700000" algn="tl">
                    <a:srgbClr val="000000">
                      <a:alpha val="43137"/>
                    </a:srgbClr>
                  </a:outerShdw>
                </a:effectLst>
                <a:ea typeface="Calibri" panose="020F0502020204030204" pitchFamily="34" charset="0"/>
                <a:cs typeface="Calibri" panose="020F0502020204030204" pitchFamily="34" charset="0"/>
              </a:rPr>
              <a:t>El sistema debe permitir que los propietarios y arrendatarios se registren y autentiquen a través de un formulario de registro con validación de datos.</a:t>
            </a:r>
          </a:p>
          <a:p>
            <a:pPr algn="just" defTabSz="914400" eaLnBrk="0" fontAlgn="base" hangingPunct="0">
              <a:spcBef>
                <a:spcPct val="0"/>
              </a:spcBef>
              <a:spcAft>
                <a:spcPct val="0"/>
              </a:spcAft>
              <a:buClrTx/>
              <a:buSzTx/>
            </a:pPr>
            <a:r>
              <a:rPr kumimoji="0" lang="es-CO" altLang="es-CO" sz="1400" b="0" i="0" u="none" strike="noStrike" cap="none" normalizeH="0" baseline="0" dirty="0">
                <a:ln>
                  <a:noFill/>
                </a:ln>
                <a:solidFill>
                  <a:schemeClr val="tx1"/>
                </a:solidFill>
                <a:effectLst>
                  <a:outerShdw blurRad="38100" dist="38100" dir="2700000" algn="tl">
                    <a:srgbClr val="000000">
                      <a:alpha val="43137"/>
                    </a:srgbClr>
                  </a:outerShdw>
                </a:effectLst>
                <a:ea typeface="Calibri" panose="020F0502020204030204" pitchFamily="34" charset="0"/>
                <a:cs typeface="Calibri" panose="020F0502020204030204" pitchFamily="34" charset="0"/>
              </a:rPr>
              <a:t>Los usuarios deben poder iniciar sesión y recuperar su contraseña en caso de olvido.</a:t>
            </a:r>
          </a:p>
          <a:p>
            <a:pPr marL="0" indent="0" algn="just" defTabSz="914400" eaLnBrk="0" fontAlgn="base" hangingPunct="0">
              <a:spcBef>
                <a:spcPct val="0"/>
              </a:spcBef>
              <a:spcAft>
                <a:spcPct val="0"/>
              </a:spcAft>
              <a:buClrTx/>
              <a:buSzTx/>
              <a:buNone/>
            </a:pPr>
            <a:endParaRPr kumimoji="0" lang="es-CO" altLang="es-CO" sz="1400" b="0" i="0" u="none" strike="noStrike" cap="none" normalizeH="0" baseline="0" dirty="0">
              <a:ln>
                <a:noFill/>
              </a:ln>
              <a:solidFill>
                <a:schemeClr val="tx1"/>
              </a:solidFill>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lang="es-CO" altLang="es-CO" sz="1400" b="1" cap="none" dirty="0">
                <a:solidFill>
                  <a:schemeClr val="tx1"/>
                </a:solidFill>
                <a:effectLst>
                  <a:outerShdw blurRad="38100" dist="38100" dir="2700000" algn="tl">
                    <a:srgbClr val="000000">
                      <a:alpha val="43137"/>
                    </a:srgbClr>
                  </a:outerShdw>
                </a:effectLst>
                <a:ea typeface="Calibri" panose="020F0502020204030204" pitchFamily="34" charset="0"/>
                <a:cs typeface="Calibri" panose="020F0502020204030204" pitchFamily="34" charset="0"/>
              </a:rPr>
              <a:t>2. </a:t>
            </a:r>
            <a:r>
              <a:rPr kumimoji="0" lang="es-CO" altLang="es-CO" sz="1400" b="1" i="0" u="none" strike="noStrike" cap="none" normalizeH="0" baseline="0" dirty="0">
                <a:ln>
                  <a:noFill/>
                </a:ln>
                <a:solidFill>
                  <a:schemeClr val="tx1"/>
                </a:solidFill>
                <a:effectLst>
                  <a:outerShdw blurRad="38100" dist="38100" dir="2700000" algn="tl">
                    <a:srgbClr val="000000">
                      <a:alpha val="43137"/>
                    </a:srgbClr>
                  </a:outerShdw>
                </a:effectLst>
                <a:ea typeface="Calibri" panose="020F0502020204030204" pitchFamily="34" charset="0"/>
                <a:cs typeface="Calibri" panose="020F0502020204030204" pitchFamily="34" charset="0"/>
              </a:rPr>
              <a:t>Gestión de propiedades (para propietarios)</a:t>
            </a:r>
            <a:r>
              <a:rPr kumimoji="0" lang="es-CO" altLang="es-CO" sz="1400" b="0" i="0" u="none" strike="noStrike" cap="none" normalizeH="0" baseline="0" dirty="0">
                <a:ln>
                  <a:noFill/>
                </a:ln>
                <a:solidFill>
                  <a:schemeClr val="tx1"/>
                </a:solidFill>
                <a:effectLst>
                  <a:outerShdw blurRad="38100" dist="38100" dir="2700000" algn="tl">
                    <a:srgbClr val="000000">
                      <a:alpha val="43137"/>
                    </a:srgbClr>
                  </a:outerShdw>
                </a:effectLst>
                <a:ea typeface="Calibri" panose="020F0502020204030204" pitchFamily="34" charset="0"/>
                <a:cs typeface="Calibri" panose="020F0502020204030204" pitchFamily="34" charset="0"/>
              </a:rPr>
              <a:t>:</a:t>
            </a:r>
          </a:p>
          <a:p>
            <a:pPr algn="just" defTabSz="914400" eaLnBrk="0" fontAlgn="base" hangingPunct="0">
              <a:spcBef>
                <a:spcPct val="0"/>
              </a:spcBef>
              <a:spcAft>
                <a:spcPct val="0"/>
              </a:spcAft>
              <a:buClrTx/>
              <a:buSzTx/>
            </a:pPr>
            <a:r>
              <a:rPr kumimoji="0" lang="es-CO" altLang="es-CO" sz="1400" b="0" i="0" u="none" strike="noStrike" cap="none" normalizeH="0" baseline="0" dirty="0">
                <a:ln>
                  <a:noFill/>
                </a:ln>
                <a:solidFill>
                  <a:schemeClr val="tx1"/>
                </a:solidFill>
                <a:effectLst>
                  <a:outerShdw blurRad="38100" dist="38100" dir="2700000" algn="tl">
                    <a:srgbClr val="000000">
                      <a:alpha val="43137"/>
                    </a:srgbClr>
                  </a:outerShdw>
                </a:effectLst>
                <a:ea typeface="Calibri" panose="020F0502020204030204" pitchFamily="34" charset="0"/>
                <a:cs typeface="Calibri" panose="020F0502020204030204" pitchFamily="34" charset="0"/>
              </a:rPr>
              <a:t>Los propietarios deben poder agregar nuevas propiedades a la plataforma, proporcionando detalles como título, descripción, precio, ubicación, tipo de propiedad, número de habitaciones, fotos, y otras características.</a:t>
            </a:r>
          </a:p>
          <a:p>
            <a:pPr algn="just" defTabSz="914400" eaLnBrk="0" fontAlgn="base" hangingPunct="0">
              <a:spcBef>
                <a:spcPct val="0"/>
              </a:spcBef>
              <a:spcAft>
                <a:spcPct val="0"/>
              </a:spcAft>
              <a:buClrTx/>
              <a:buSzTx/>
            </a:pPr>
            <a:r>
              <a:rPr kumimoji="0" lang="es-CO" altLang="es-CO" sz="1400" b="0" i="0" u="none" strike="noStrike" cap="none" normalizeH="0" baseline="0" dirty="0">
                <a:ln>
                  <a:noFill/>
                </a:ln>
                <a:solidFill>
                  <a:schemeClr val="tx1"/>
                </a:solidFill>
                <a:effectLst>
                  <a:outerShdw blurRad="38100" dist="38100" dir="2700000" algn="tl">
                    <a:srgbClr val="000000">
                      <a:alpha val="43137"/>
                    </a:srgbClr>
                  </a:outerShdw>
                </a:effectLst>
                <a:ea typeface="Calibri" panose="020F0502020204030204" pitchFamily="34" charset="0"/>
                <a:cs typeface="Calibri" panose="020F0502020204030204" pitchFamily="34" charset="0"/>
              </a:rPr>
              <a:t>Los propietarios deben poder editar o eliminar propiedades previamente publicadas.</a:t>
            </a:r>
          </a:p>
          <a:p>
            <a:pPr marL="0" indent="0" algn="just" defTabSz="914400" eaLnBrk="0" fontAlgn="base" hangingPunct="0">
              <a:spcBef>
                <a:spcPct val="0"/>
              </a:spcBef>
              <a:spcAft>
                <a:spcPct val="0"/>
              </a:spcAft>
              <a:buClrTx/>
              <a:buSzTx/>
              <a:buNone/>
            </a:pPr>
            <a:endParaRPr lang="es-CO" altLang="es-CO" sz="1400" cap="none" dirty="0">
              <a:solidFill>
                <a:schemeClr val="tx1"/>
              </a:solidFill>
              <a:effectLst/>
            </a:endParaRPr>
          </a:p>
          <a:p>
            <a:pPr marL="0" indent="0" algn="just">
              <a:buNone/>
            </a:pPr>
            <a:r>
              <a:rPr lang="es-CO" sz="1400" b="1" dirty="0"/>
              <a:t>3. Búsqueda y filtrado de propiedades (para arrendatarios)</a:t>
            </a:r>
            <a:r>
              <a:rPr lang="es-CO" sz="1400" dirty="0"/>
              <a:t>:</a:t>
            </a:r>
          </a:p>
          <a:p>
            <a:pPr algn="just">
              <a:buFont typeface="Arial" panose="020B0604020202020204" pitchFamily="34" charset="0"/>
              <a:buChar char="•"/>
            </a:pPr>
            <a:r>
              <a:rPr lang="es-CO" sz="1400" dirty="0"/>
              <a:t>El sistema debe permitir a los arrendatarios buscar propiedades por ubicación, rango de precios, número de habitaciones, tipo de propiedad (residencial/comercial), y otros filtros relevantes.</a:t>
            </a:r>
          </a:p>
          <a:p>
            <a:pPr algn="just">
              <a:buFont typeface="Arial" panose="020B0604020202020204" pitchFamily="34" charset="0"/>
              <a:buChar char="•"/>
            </a:pPr>
            <a:r>
              <a:rPr lang="es-CO" sz="1400" dirty="0"/>
              <a:t>Los resultados de búsqueda deben mostrarse en forma de lista o cuadrícula, con la opción de visualizar detalles de cada propiedad.</a:t>
            </a:r>
          </a:p>
          <a:p>
            <a:pPr marL="0" indent="0" algn="just">
              <a:buNone/>
            </a:pPr>
            <a:r>
              <a:rPr lang="es-CO" sz="1400" dirty="0"/>
              <a:t>4. </a:t>
            </a:r>
            <a:r>
              <a:rPr lang="es-CO" sz="1400" b="1" dirty="0"/>
              <a:t>Visualización detallada de propiedades</a:t>
            </a:r>
            <a:r>
              <a:rPr lang="es-CO" sz="1400" dirty="0"/>
              <a:t>:</a:t>
            </a:r>
          </a:p>
          <a:p>
            <a:pPr algn="just">
              <a:buFont typeface="Arial" panose="020B0604020202020204" pitchFamily="34" charset="0"/>
              <a:buChar char="•"/>
            </a:pPr>
            <a:r>
              <a:rPr lang="es-CO" sz="1400" dirty="0"/>
              <a:t>Los arrendatarios deben poder hacer clic en una propiedad para ver una página con los detalles completos, incluyendo fotos, descripción, precio, ubicación en un mapa, y la información del propietario.</a:t>
            </a:r>
          </a:p>
          <a:p>
            <a:pPr marL="0" indent="0" algn="just">
              <a:buNone/>
            </a:pPr>
            <a:r>
              <a:rPr lang="es-CO" sz="1400" dirty="0"/>
              <a:t>5. </a:t>
            </a:r>
            <a:r>
              <a:rPr lang="es-CO" sz="1400" b="1" dirty="0"/>
              <a:t>Sistema de contacto entre arrendatarios y propietarios</a:t>
            </a:r>
            <a:r>
              <a:rPr lang="es-CO" sz="1400" dirty="0"/>
              <a:t>:</a:t>
            </a:r>
          </a:p>
          <a:p>
            <a:pPr algn="just">
              <a:buFont typeface="Arial" panose="020B0604020202020204" pitchFamily="34" charset="0"/>
              <a:buChar char="•"/>
            </a:pPr>
            <a:r>
              <a:rPr lang="es-CO" sz="1400" dirty="0"/>
              <a:t>Los arrendatarios deben poder enviar mensajes a los propietarios directamente desde la plataforma para hacer consultas sobre una propiedad.</a:t>
            </a:r>
          </a:p>
          <a:p>
            <a:pPr algn="just">
              <a:buFont typeface="Arial" panose="020B0604020202020204" pitchFamily="34" charset="0"/>
              <a:buChar char="•"/>
            </a:pPr>
            <a:r>
              <a:rPr lang="es-CO" sz="1400" dirty="0"/>
              <a:t>El propietario debe recibir una notificación cuando un arrendatario haya enviado un mensaje o mostrado interés en una propiedad.</a:t>
            </a:r>
          </a:p>
          <a:p>
            <a:pPr marL="0" indent="0" algn="just">
              <a:buNone/>
            </a:pPr>
            <a:endParaRPr lang="es-CO" sz="1400" dirty="0"/>
          </a:p>
          <a:p>
            <a:pPr marL="0" indent="0" algn="just">
              <a:buNone/>
            </a:pPr>
            <a:endParaRPr lang="es-CO" sz="1400" dirty="0"/>
          </a:p>
          <a:p>
            <a:pPr marL="0" indent="0" algn="just" defTabSz="914400" eaLnBrk="0" fontAlgn="base" hangingPunct="0">
              <a:spcBef>
                <a:spcPct val="0"/>
              </a:spcBef>
              <a:spcAft>
                <a:spcPct val="0"/>
              </a:spcAft>
              <a:buClrTx/>
              <a:buSzTx/>
              <a:buNone/>
            </a:pPr>
            <a:endParaRPr kumimoji="0" lang="es-CO" altLang="es-CO"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4986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A4EB7-4FD5-4D7F-A988-8EC0A0017E34}"/>
              </a:ext>
            </a:extLst>
          </p:cNvPr>
          <p:cNvSpPr>
            <a:spLocks noGrp="1"/>
          </p:cNvSpPr>
          <p:nvPr>
            <p:ph type="title"/>
          </p:nvPr>
        </p:nvSpPr>
        <p:spPr>
          <a:xfrm>
            <a:off x="980547" y="-84667"/>
            <a:ext cx="9905998" cy="1905000"/>
          </a:xfrm>
        </p:spPr>
        <p:txBody>
          <a:bodyPr/>
          <a:lstStyle/>
          <a:p>
            <a:pPr algn="ctr"/>
            <a:r>
              <a:rPr lang="es-CO" dirty="0"/>
              <a:t>Requerimientos (funcionales)</a:t>
            </a:r>
            <a:endParaRPr lang="es-CO" dirty="0">
              <a:effectLst>
                <a:glow rad="38100">
                  <a:schemeClr val="bg1">
                    <a:lumMod val="65000"/>
                    <a:lumOff val="35000"/>
                    <a:alpha val="40000"/>
                  </a:schemeClr>
                </a:glow>
                <a:outerShdw blurRad="38100" dist="38100" dir="2700000" algn="tl">
                  <a:srgbClr val="000000">
                    <a:alpha val="43137"/>
                  </a:srgbClr>
                </a:outerShdw>
              </a:effectLst>
            </a:endParaRPr>
          </a:p>
        </p:txBody>
      </p:sp>
      <p:sp>
        <p:nvSpPr>
          <p:cNvPr id="6" name="Rectangle 3">
            <a:extLst>
              <a:ext uri="{FF2B5EF4-FFF2-40B4-BE49-F238E27FC236}">
                <a16:creationId xmlns:a16="http://schemas.microsoft.com/office/drawing/2014/main" id="{53A2BE94-2479-4FC8-9815-3973E58684C7}"/>
              </a:ext>
            </a:extLst>
          </p:cNvPr>
          <p:cNvSpPr>
            <a:spLocks noGrp="1" noChangeArrowheads="1"/>
          </p:cNvSpPr>
          <p:nvPr>
            <p:ph idx="1"/>
          </p:nvPr>
        </p:nvSpPr>
        <p:spPr bwMode="auto">
          <a:xfrm>
            <a:off x="275983" y="1519530"/>
            <a:ext cx="11315126" cy="5512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s-CO" sz="1400" b="1" dirty="0"/>
              <a:t>6. Panel de control para propietarios</a:t>
            </a:r>
            <a:r>
              <a:rPr lang="es-CO" sz="1400" dirty="0"/>
              <a:t>:</a:t>
            </a:r>
          </a:p>
          <a:p>
            <a:pPr algn="just">
              <a:buFont typeface="Arial" panose="020B0604020202020204" pitchFamily="34" charset="0"/>
              <a:buChar char="•"/>
            </a:pPr>
            <a:r>
              <a:rPr lang="es-CO" sz="1400" dirty="0"/>
              <a:t>Los propietarios deben tener acceso a un panel de control donde puedan visualizar el estado de sus propiedades (número de vistas, mensajes recibidos).</a:t>
            </a:r>
          </a:p>
          <a:p>
            <a:pPr algn="just">
              <a:buFont typeface="Arial" panose="020B0604020202020204" pitchFamily="34" charset="0"/>
              <a:buChar char="•"/>
            </a:pPr>
            <a:r>
              <a:rPr lang="es-CO" sz="1400" dirty="0"/>
              <a:t>El panel debe incluir opciones para gestionar sus propiedades y visualizar las consultas recibidas de arrendatarios.</a:t>
            </a:r>
          </a:p>
          <a:p>
            <a:pPr marL="0" indent="0" algn="just">
              <a:buNone/>
            </a:pPr>
            <a:r>
              <a:rPr lang="es-CO" sz="1400" dirty="0"/>
              <a:t>7. </a:t>
            </a:r>
            <a:r>
              <a:rPr lang="es-CO" sz="1400" b="1" dirty="0"/>
              <a:t>Favoritos (para arrendatarios)</a:t>
            </a:r>
            <a:r>
              <a:rPr lang="es-CO" sz="1400" dirty="0"/>
              <a:t>:</a:t>
            </a:r>
          </a:p>
          <a:p>
            <a:pPr algn="just">
              <a:buFont typeface="Arial" panose="020B0604020202020204" pitchFamily="34" charset="0"/>
              <a:buChar char="•"/>
            </a:pPr>
            <a:r>
              <a:rPr lang="es-CO" sz="1400" dirty="0"/>
              <a:t>Los arrendatarios deben poder guardar propiedades en una lista de favoritos para revisarlas más tarde.</a:t>
            </a:r>
          </a:p>
          <a:p>
            <a:pPr marL="0" indent="0" algn="just">
              <a:buNone/>
            </a:pPr>
            <a:r>
              <a:rPr lang="es-CO" sz="1400" dirty="0"/>
              <a:t>8. </a:t>
            </a:r>
            <a:r>
              <a:rPr lang="es-CO" sz="1400" b="1" dirty="0"/>
              <a:t>Notificaciones</a:t>
            </a:r>
            <a:r>
              <a:rPr lang="es-CO" sz="1400" dirty="0"/>
              <a:t>:</a:t>
            </a:r>
          </a:p>
          <a:p>
            <a:pPr algn="just">
              <a:buFont typeface="Arial" panose="020B0604020202020204" pitchFamily="34" charset="0"/>
              <a:buChar char="•"/>
            </a:pPr>
            <a:r>
              <a:rPr lang="es-CO" sz="1400" dirty="0"/>
              <a:t>El sistema debe enviar notificaciones a los propietarios cuando un arrendatario contacte sobre una propiedad.</a:t>
            </a:r>
          </a:p>
          <a:p>
            <a:pPr algn="just">
              <a:buFont typeface="Arial" panose="020B0604020202020204" pitchFamily="34" charset="0"/>
              <a:buChar char="•"/>
            </a:pPr>
            <a:r>
              <a:rPr lang="es-CO" sz="1400" dirty="0"/>
              <a:t>El sistema debe notificar a los arrendatarios cuando un propietario responde a su consulta.</a:t>
            </a:r>
          </a:p>
          <a:p>
            <a:pPr marL="0" indent="0" algn="just">
              <a:buNone/>
            </a:pPr>
            <a:r>
              <a:rPr lang="es-CO" sz="1400" dirty="0"/>
              <a:t>9. </a:t>
            </a:r>
            <a:r>
              <a:rPr lang="es-CO" sz="1400" b="1" dirty="0"/>
              <a:t>Sistema de reseñas y valoraciones</a:t>
            </a:r>
            <a:r>
              <a:rPr lang="es-CO" sz="1400" dirty="0"/>
              <a:t>:</a:t>
            </a:r>
          </a:p>
          <a:p>
            <a:pPr algn="just">
              <a:buFont typeface="Arial" panose="020B0604020202020204" pitchFamily="34" charset="0"/>
              <a:buChar char="•"/>
            </a:pPr>
            <a:r>
              <a:rPr lang="es-CO" sz="1400" dirty="0"/>
              <a:t>Los arrendatarios deben poder dejar valoraciones o reseñas sobre las propiedades arrendadas para dar feedback a otros usuarios.</a:t>
            </a:r>
          </a:p>
          <a:p>
            <a:pPr marL="0" indent="0">
              <a:buNone/>
            </a:pPr>
            <a:endParaRPr lang="es-CO" sz="1050" dirty="0"/>
          </a:p>
          <a:p>
            <a:pPr marL="0" indent="0">
              <a:buNone/>
            </a:pPr>
            <a:endParaRPr lang="es-CO" sz="1100" dirty="0"/>
          </a:p>
          <a:p>
            <a:pPr marL="0" indent="0">
              <a:buNone/>
            </a:pPr>
            <a:endParaRPr lang="es-CO" sz="1200" dirty="0"/>
          </a:p>
          <a:p>
            <a:pPr marL="0" marR="0" lvl="0" indent="0" algn="just" defTabSz="914400" rtl="0" eaLnBrk="0" fontAlgn="base" latinLnBrk="0" hangingPunct="0">
              <a:lnSpc>
                <a:spcPct val="100000"/>
              </a:lnSpc>
              <a:spcBef>
                <a:spcPct val="0"/>
              </a:spcBef>
              <a:spcAft>
                <a:spcPct val="0"/>
              </a:spcAft>
              <a:buClrTx/>
              <a:buSzTx/>
              <a:buNone/>
              <a:tabLst/>
            </a:pPr>
            <a:endParaRPr lang="es-CO" sz="1400" dirty="0"/>
          </a:p>
          <a:p>
            <a:pPr marL="0" indent="0" algn="just">
              <a:buNone/>
            </a:pPr>
            <a:endParaRPr lang="es-CO" sz="1400" dirty="0"/>
          </a:p>
          <a:p>
            <a:pPr marL="0" indent="0" algn="just" defTabSz="914400" eaLnBrk="0" fontAlgn="base" hangingPunct="0">
              <a:spcBef>
                <a:spcPct val="0"/>
              </a:spcBef>
              <a:spcAft>
                <a:spcPct val="0"/>
              </a:spcAft>
              <a:buClrTx/>
              <a:buSzTx/>
              <a:buNone/>
            </a:pPr>
            <a:endParaRPr kumimoji="0" lang="es-CO" altLang="es-CO"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22275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A4EB7-4FD5-4D7F-A988-8EC0A0017E34}"/>
              </a:ext>
            </a:extLst>
          </p:cNvPr>
          <p:cNvSpPr>
            <a:spLocks noGrp="1"/>
          </p:cNvSpPr>
          <p:nvPr>
            <p:ph type="title"/>
          </p:nvPr>
        </p:nvSpPr>
        <p:spPr>
          <a:xfrm>
            <a:off x="802747" y="-414867"/>
            <a:ext cx="9905998" cy="1905000"/>
          </a:xfrm>
        </p:spPr>
        <p:txBody>
          <a:bodyPr/>
          <a:lstStyle/>
          <a:p>
            <a:pPr algn="ctr"/>
            <a:r>
              <a:rPr lang="es-CO" dirty="0"/>
              <a:t>Requerimientos (NO funcionales)</a:t>
            </a:r>
            <a:endParaRPr lang="es-CO" dirty="0">
              <a:effectLst>
                <a:glow rad="38100">
                  <a:schemeClr val="bg1">
                    <a:lumMod val="65000"/>
                    <a:lumOff val="35000"/>
                    <a:alpha val="40000"/>
                  </a:schemeClr>
                </a:glow>
                <a:outerShdw blurRad="38100" dist="38100" dir="2700000" algn="tl">
                  <a:srgbClr val="000000">
                    <a:alpha val="43137"/>
                  </a:srgbClr>
                </a:outerShdw>
              </a:effectLst>
            </a:endParaRPr>
          </a:p>
        </p:txBody>
      </p:sp>
      <p:sp>
        <p:nvSpPr>
          <p:cNvPr id="6" name="Rectangle 3">
            <a:extLst>
              <a:ext uri="{FF2B5EF4-FFF2-40B4-BE49-F238E27FC236}">
                <a16:creationId xmlns:a16="http://schemas.microsoft.com/office/drawing/2014/main" id="{53A2BE94-2479-4FC8-9815-3973E58684C7}"/>
              </a:ext>
            </a:extLst>
          </p:cNvPr>
          <p:cNvSpPr>
            <a:spLocks noGrp="1" noChangeArrowheads="1"/>
          </p:cNvSpPr>
          <p:nvPr>
            <p:ph idx="1"/>
          </p:nvPr>
        </p:nvSpPr>
        <p:spPr bwMode="auto">
          <a:xfrm>
            <a:off x="438437" y="868907"/>
            <a:ext cx="11315126" cy="874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s-CO" sz="1300" b="1" dirty="0"/>
              <a:t>1. Seguridad</a:t>
            </a:r>
            <a:r>
              <a:rPr lang="es-CO" sz="1300" dirty="0"/>
              <a:t>:</a:t>
            </a:r>
          </a:p>
          <a:p>
            <a:pPr algn="just">
              <a:buFont typeface="Arial" panose="020B0604020202020204" pitchFamily="34" charset="0"/>
              <a:buChar char="•"/>
            </a:pPr>
            <a:r>
              <a:rPr lang="es-CO" sz="1300" dirty="0"/>
              <a:t>El sistema debe implementar medidas de seguridad como cifrado de contraseñas y datos personales, para proteger la información de los usuarios.</a:t>
            </a:r>
          </a:p>
          <a:p>
            <a:pPr algn="just">
              <a:buFont typeface="Arial" panose="020B0604020202020204" pitchFamily="34" charset="0"/>
              <a:buChar char="•"/>
            </a:pPr>
            <a:r>
              <a:rPr lang="es-CO" sz="1300" dirty="0"/>
              <a:t>Los datos sensibles de los usuarios deben estar protegidos contra accesos no autorizados, con autenticación segura y políticas de privacidad claras.</a:t>
            </a:r>
          </a:p>
          <a:p>
            <a:pPr marL="0" indent="0" algn="just">
              <a:buNone/>
            </a:pPr>
            <a:r>
              <a:rPr lang="es-CO" sz="1300" dirty="0"/>
              <a:t>2.</a:t>
            </a:r>
            <a:r>
              <a:rPr lang="es-CO" sz="1300" b="1" dirty="0"/>
              <a:t> Rendimiento</a:t>
            </a:r>
            <a:r>
              <a:rPr lang="es-CO" sz="1300" dirty="0"/>
              <a:t>:</a:t>
            </a:r>
          </a:p>
          <a:p>
            <a:pPr algn="just">
              <a:buFont typeface="Arial" panose="020B0604020202020204" pitchFamily="34" charset="0"/>
              <a:buChar char="•"/>
            </a:pPr>
            <a:r>
              <a:rPr lang="es-CO" sz="1300" dirty="0"/>
              <a:t>La plataforma debe ser capaz de manejar múltiples usuarios simultáneamente, con tiempos de respuesta inferiores a 3 segundos para la mayoría de las operaciones.</a:t>
            </a:r>
          </a:p>
          <a:p>
            <a:pPr algn="just">
              <a:buFont typeface="Arial" panose="020B0604020202020204" pitchFamily="34" charset="0"/>
              <a:buChar char="•"/>
            </a:pPr>
            <a:r>
              <a:rPr lang="es-CO" sz="1300" dirty="0"/>
              <a:t>Las consultas de búsqueda deben ejecutarse de manera eficiente, incluso con un gran volumen de datos.</a:t>
            </a:r>
          </a:p>
          <a:p>
            <a:pPr marL="0" indent="0" algn="just">
              <a:buNone/>
            </a:pPr>
            <a:r>
              <a:rPr lang="es-CO" sz="1300" dirty="0"/>
              <a:t>3. </a:t>
            </a:r>
            <a:r>
              <a:rPr lang="es-CO" sz="1300" b="1" dirty="0"/>
              <a:t>Compatibilidad y accesibilidad</a:t>
            </a:r>
            <a:r>
              <a:rPr lang="es-CO" sz="1300" dirty="0"/>
              <a:t>:</a:t>
            </a:r>
          </a:p>
          <a:p>
            <a:pPr algn="just">
              <a:buFont typeface="Arial" panose="020B0604020202020204" pitchFamily="34" charset="0"/>
              <a:buChar char="•"/>
            </a:pPr>
            <a:r>
              <a:rPr lang="es-CO" sz="1300" dirty="0"/>
              <a:t>El sistema debe ser completamente responsivo y accesible desde dispositivos móviles, </a:t>
            </a:r>
            <a:r>
              <a:rPr lang="es-CO" sz="1300" dirty="0" err="1"/>
              <a:t>tablets</a:t>
            </a:r>
            <a:r>
              <a:rPr lang="es-CO" sz="1300" dirty="0"/>
              <a:t> y computadoras de escritorio.</a:t>
            </a:r>
          </a:p>
          <a:p>
            <a:pPr algn="just">
              <a:buFont typeface="Arial" panose="020B0604020202020204" pitchFamily="34" charset="0"/>
              <a:buChar char="•"/>
            </a:pPr>
            <a:r>
              <a:rPr lang="es-CO" sz="1300" dirty="0"/>
              <a:t>La interfaz debe cumplir con las normas de accesibilidad (WCAG), para que personas con discapacidades puedan utilizar la plataforma.</a:t>
            </a:r>
          </a:p>
          <a:p>
            <a:pPr marL="0" indent="0" algn="just">
              <a:buNone/>
            </a:pPr>
            <a:r>
              <a:rPr lang="es-CO" sz="1300" dirty="0"/>
              <a:t>4. </a:t>
            </a:r>
            <a:r>
              <a:rPr lang="es-CO" sz="1300" b="1" dirty="0"/>
              <a:t>Escalabilidad</a:t>
            </a:r>
            <a:r>
              <a:rPr lang="es-CO" sz="1300" dirty="0"/>
              <a:t>:</a:t>
            </a:r>
          </a:p>
          <a:p>
            <a:pPr algn="just">
              <a:buFont typeface="Arial" panose="020B0604020202020204" pitchFamily="34" charset="0"/>
              <a:buChar char="•"/>
            </a:pPr>
            <a:r>
              <a:rPr lang="es-CO" sz="1300" dirty="0"/>
              <a:t>La plataforma debe ser escalable para manejar el crecimiento en el número de usuarios y propiedades sin comprometer su rendimiento.</a:t>
            </a:r>
          </a:p>
          <a:p>
            <a:pPr algn="just">
              <a:buFont typeface="Arial" panose="020B0604020202020204" pitchFamily="34" charset="0"/>
              <a:buChar char="•"/>
            </a:pPr>
            <a:r>
              <a:rPr lang="es-CO" sz="1300" dirty="0"/>
              <a:t>El sistema debe permitir la adición de nuevas funcionalidades sin grandes cambios en la arquitectura existente.</a:t>
            </a:r>
          </a:p>
          <a:p>
            <a:pPr marL="0" indent="0" algn="just">
              <a:buNone/>
            </a:pPr>
            <a:r>
              <a:rPr lang="es-CO" sz="1300" dirty="0"/>
              <a:t>5. </a:t>
            </a:r>
            <a:r>
              <a:rPr lang="es-CO" sz="1300" b="1" dirty="0"/>
              <a:t>Disponibilidad</a:t>
            </a:r>
            <a:r>
              <a:rPr lang="es-CO" sz="1300" dirty="0"/>
              <a:t>:</a:t>
            </a:r>
          </a:p>
          <a:p>
            <a:pPr algn="just">
              <a:buFont typeface="Arial" panose="020B0604020202020204" pitchFamily="34" charset="0"/>
              <a:buChar char="•"/>
            </a:pPr>
            <a:r>
              <a:rPr lang="es-CO" sz="1300" dirty="0"/>
              <a:t>La plataforma debe estar disponible el </a:t>
            </a:r>
            <a:r>
              <a:rPr lang="es-CO" sz="1300" dirty="0" err="1"/>
              <a:t>almenos</a:t>
            </a:r>
            <a:r>
              <a:rPr lang="es-CO" sz="1300" dirty="0"/>
              <a:t> el 99.9% del tiempo, con tiempos de inactividad mínimos y un sistema de backup para asegurar la continuidad del servicio.</a:t>
            </a:r>
          </a:p>
          <a:p>
            <a:pPr algn="just">
              <a:buFont typeface="Arial" panose="020B0604020202020204" pitchFamily="34" charset="0"/>
              <a:buChar char="•"/>
            </a:pPr>
            <a:r>
              <a:rPr lang="es-CO" sz="1300" dirty="0"/>
              <a:t>El sistema debe contar con soporte técnico disponible para resolver posibles problemas y mantener la plataforma en funcionamiento.</a:t>
            </a:r>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indent="0">
              <a:buNone/>
            </a:pPr>
            <a:endParaRPr lang="es-CO" sz="1300" dirty="0"/>
          </a:p>
          <a:p>
            <a:pPr marL="0" marR="0" lvl="0" indent="0" algn="just" defTabSz="914400" rtl="0" eaLnBrk="0" fontAlgn="base" latinLnBrk="0" hangingPunct="0">
              <a:lnSpc>
                <a:spcPct val="100000"/>
              </a:lnSpc>
              <a:spcBef>
                <a:spcPct val="0"/>
              </a:spcBef>
              <a:spcAft>
                <a:spcPct val="0"/>
              </a:spcAft>
              <a:buClrTx/>
              <a:buSzTx/>
              <a:buNone/>
              <a:tabLst/>
            </a:pPr>
            <a:endParaRPr lang="es-CO" sz="1300" dirty="0"/>
          </a:p>
          <a:p>
            <a:pPr marL="0" indent="0" algn="just">
              <a:buNone/>
            </a:pPr>
            <a:endParaRPr lang="es-CO" sz="1300" dirty="0"/>
          </a:p>
          <a:p>
            <a:pPr marL="0" indent="0" algn="just" defTabSz="914400" eaLnBrk="0" fontAlgn="base" hangingPunct="0">
              <a:spcBef>
                <a:spcPct val="0"/>
              </a:spcBef>
              <a:spcAft>
                <a:spcPct val="0"/>
              </a:spcAft>
              <a:buClrTx/>
              <a:buSzTx/>
              <a:buNone/>
            </a:pPr>
            <a:endParaRPr kumimoji="0" lang="es-CO" altLang="es-CO"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53238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59</TotalTime>
  <Words>1842</Words>
  <Application>Microsoft Office PowerPoint</Application>
  <PresentationFormat>Panorámica</PresentationFormat>
  <Paragraphs>212</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Century Gothic</vt:lpstr>
      <vt:lpstr>Malla</vt:lpstr>
      <vt:lpstr>Arriendo de propiedades</vt:lpstr>
      <vt:lpstr>Proposito del proyecto</vt:lpstr>
      <vt:lpstr>Contexto del proyecto</vt:lpstr>
      <vt:lpstr>Identificación de Stakeholders</vt:lpstr>
      <vt:lpstr>Identificación de Stakeholders</vt:lpstr>
      <vt:lpstr>Identificación de Stakeholders</vt:lpstr>
      <vt:lpstr>Requerimientos (funcionales)</vt:lpstr>
      <vt:lpstr>Requerimientos (funcionales)</vt:lpstr>
      <vt:lpstr>Requerimientos (NO funcionales)</vt:lpstr>
      <vt:lpstr>Requerimientos (NO funcionales)</vt:lpstr>
      <vt:lpstr>Diagrama de procesos</vt:lpstr>
      <vt:lpstr>Historias de usuario</vt:lpstr>
      <vt:lpstr>Historias de usuario</vt:lpstr>
      <vt:lpstr>Diagrama experiencias de usuario</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Arriendo de propiedades</dc:title>
  <dc:creator>312C - 01</dc:creator>
  <cp:lastModifiedBy>312C - 01</cp:lastModifiedBy>
  <cp:revision>8</cp:revision>
  <dcterms:created xsi:type="dcterms:W3CDTF">2024-09-10T11:29:46Z</dcterms:created>
  <dcterms:modified xsi:type="dcterms:W3CDTF">2024-09-10T12:29:11Z</dcterms:modified>
</cp:coreProperties>
</file>