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89" r:id="rId2"/>
    <p:sldId id="569" r:id="rId3"/>
    <p:sldId id="599" r:id="rId4"/>
    <p:sldId id="600" r:id="rId5"/>
    <p:sldId id="587" r:id="rId6"/>
    <p:sldId id="588" r:id="rId7"/>
    <p:sldId id="589" r:id="rId8"/>
    <p:sldId id="594" r:id="rId9"/>
    <p:sldId id="591" r:id="rId10"/>
    <p:sldId id="592" r:id="rId11"/>
    <p:sldId id="595" r:id="rId12"/>
    <p:sldId id="596" r:id="rId13"/>
    <p:sldId id="597" r:id="rId14"/>
    <p:sldId id="601" r:id="rId15"/>
    <p:sldId id="602" r:id="rId16"/>
    <p:sldId id="598" r:id="rId17"/>
    <p:sldId id="603" r:id="rId18"/>
    <p:sldId id="604" r:id="rId19"/>
    <p:sldId id="570" r:id="rId20"/>
    <p:sldId id="605" r:id="rId21"/>
    <p:sldId id="60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FAC8D-4CE6-4465-8A66-CD411BD0EB33}">
          <p14:sldIdLst>
            <p14:sldId id="289"/>
          </p14:sldIdLst>
        </p14:section>
        <p14:section name="Concensus and Reasons" id="{97771FCF-AADE-4691-BE34-9B262D46B04D}">
          <p14:sldIdLst>
            <p14:sldId id="569"/>
            <p14:sldId id="599"/>
            <p14:sldId id="600"/>
            <p14:sldId id="587"/>
            <p14:sldId id="588"/>
            <p14:sldId id="589"/>
          </p14:sldIdLst>
        </p14:section>
        <p14:section name="RE Historically Ambiguous WRT Inflation" id="{729DA9B4-91E3-4B14-8F8E-199F2E5377A5}">
          <p14:sldIdLst>
            <p14:sldId id="594"/>
            <p14:sldId id="591"/>
            <p14:sldId id="592"/>
            <p14:sldId id="595"/>
            <p14:sldId id="596"/>
          </p14:sldIdLst>
        </p14:section>
        <p14:section name="Stagflation" id="{A77F959E-04FF-4B66-ADDD-85E29A300DA6}">
          <p14:sldIdLst>
            <p14:sldId id="597"/>
            <p14:sldId id="601"/>
            <p14:sldId id="602"/>
            <p14:sldId id="598"/>
            <p14:sldId id="603"/>
            <p14:sldId id="604"/>
            <p14:sldId id="570"/>
            <p14:sldId id="605"/>
          </p14:sldIdLst>
        </p14:section>
        <p14:section name="Therefore" id="{60937D51-9A9F-4622-B506-B7CDFFC3B6A9}">
          <p14:sldIdLst>
            <p14:sldId id="6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B81A"/>
    <a:srgbClr val="C00000"/>
    <a:srgbClr val="F6977B"/>
    <a:srgbClr val="001F5B"/>
    <a:srgbClr val="F2F2F2"/>
    <a:srgbClr val="F05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242" autoAdjust="0"/>
  </p:normalViewPr>
  <p:slideViewPr>
    <p:cSldViewPr snapToGrid="0">
      <p:cViewPr varScale="1">
        <p:scale>
          <a:sx n="107" d="100"/>
          <a:sy n="107" d="100"/>
        </p:scale>
        <p:origin x="16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B4C7D-CF38-4288-81CB-0B786E344B6A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90105-E363-4151-A165-238E7E9C7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6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34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3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43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6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5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6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86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9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0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8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28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84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“Combined” should fade away to reveal “Grouped”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2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“Combined” should fade away to reveal “Grouped”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90105-E363-4151-A165-238E7E9C75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8539" y="5336582"/>
            <a:ext cx="7543800" cy="531480"/>
          </a:xfrm>
        </p:spPr>
        <p:txBody>
          <a:bodyPr>
            <a:norm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sz="2800" b="1" cap="all" baseline="0">
                <a:solidFill>
                  <a:schemeClr val="accent1">
                    <a:lumMod val="75000"/>
                  </a:schemeClr>
                </a:solidFill>
                <a:effectLst/>
                <a:latin typeface="Corbel" panose="020B0503020204020204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D30633-EDE2-4717-9085-314860B504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26" b="20733"/>
          <a:stretch/>
        </p:blipFill>
        <p:spPr>
          <a:xfrm>
            <a:off x="382004" y="4071075"/>
            <a:ext cx="2997300" cy="12165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9FF4FC-6F73-4EB6-B581-4F9412EC98E3}"/>
              </a:ext>
            </a:extLst>
          </p:cNvPr>
          <p:cNvSpPr/>
          <p:nvPr userDrawn="1"/>
        </p:nvSpPr>
        <p:spPr>
          <a:xfrm>
            <a:off x="8825657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FF1B10D-7E8B-433E-9336-0B9C0F3D5ECA}"/>
              </a:ext>
            </a:extLst>
          </p:cNvPr>
          <p:cNvSpPr txBox="1">
            <a:spLocks/>
          </p:cNvSpPr>
          <p:nvPr userDrawn="1"/>
        </p:nvSpPr>
        <p:spPr>
          <a:xfrm>
            <a:off x="729864" y="5640054"/>
            <a:ext cx="7543800" cy="53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sz="1500" b="1" kern="1200" cap="all" baseline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b="0" i="1" dirty="0"/>
          </a:p>
        </p:txBody>
      </p:sp>
    </p:spTree>
    <p:extLst>
      <p:ext uri="{BB962C8B-B14F-4D97-AF65-F5344CB8AC3E}">
        <p14:creationId xmlns:p14="http://schemas.microsoft.com/office/powerpoint/2010/main" val="25463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0"/>
            <a:ext cx="3429000" cy="594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8572" cy="914400"/>
          </a:xfrm>
          <a:prstGeom prst="rect">
            <a:avLst/>
          </a:prstGeom>
          <a:solidFill>
            <a:srgbClr val="001F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523087" y="0"/>
            <a:ext cx="8478440" cy="912813"/>
          </a:xfrm>
        </p:spPr>
        <p:txBody>
          <a:bodyPr anchor="ctr" anchorCtr="0">
            <a:noAutofit/>
          </a:bodyPr>
          <a:lstStyle>
            <a:lvl1pPr marL="0" indent="0">
              <a:buFontTx/>
              <a:buNone/>
              <a:defRPr sz="2700" b="1" i="0">
                <a:solidFill>
                  <a:schemeClr val="bg1"/>
                </a:solidFill>
              </a:defRPr>
            </a:lvl1pPr>
            <a:lvl2pPr>
              <a:defRPr sz="2700" b="1" i="0">
                <a:solidFill>
                  <a:schemeClr val="bg1"/>
                </a:solidFill>
              </a:defRPr>
            </a:lvl2pPr>
            <a:lvl3pPr>
              <a:defRPr sz="2700" b="1" i="0">
                <a:solidFill>
                  <a:schemeClr val="bg1"/>
                </a:solidFill>
              </a:defRPr>
            </a:lvl3pPr>
            <a:lvl4pPr>
              <a:defRPr sz="2700" b="1" i="0">
                <a:solidFill>
                  <a:schemeClr val="bg1"/>
                </a:solidFill>
              </a:defRPr>
            </a:lvl4pPr>
            <a:lvl5pPr>
              <a:defRPr sz="270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514350" y="1143000"/>
            <a:ext cx="2732081" cy="45417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>
              <a:buSzPct val="120000"/>
              <a:buFont typeface="Wingdings" charset="2"/>
              <a:buChar char="§"/>
              <a:defRPr sz="1800" b="1"/>
            </a:lvl1pPr>
            <a:lvl2pPr marL="457200" indent="-228600">
              <a:buSzPct val="75000"/>
              <a:buFont typeface="Wingdings" charset="2"/>
              <a:buChar char=""/>
              <a:defRPr sz="1600" b="1"/>
            </a:lvl2pPr>
            <a:lvl3pPr marL="685800" indent="-228600">
              <a:buSzPct val="75000"/>
              <a:buFont typeface="Wingdings" charset="2"/>
              <a:buChar char=""/>
              <a:defRPr sz="1600"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 descr="FCP logo for slides.png">
            <a:extLst>
              <a:ext uri="{FF2B5EF4-FFF2-40B4-BE49-F238E27FC236}">
                <a16:creationId xmlns:a16="http://schemas.microsoft.com/office/drawing/2014/main" id="{B3B67532-70A1-4467-9D76-B4CC4ED5D6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6115375"/>
            <a:ext cx="1212850" cy="5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3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922353"/>
            <a:ext cx="7200900" cy="4114800"/>
          </a:xfrm>
        </p:spPr>
        <p:txBody>
          <a:bodyPr/>
          <a:lstStyle>
            <a:lvl1pPr>
              <a:defRPr baseline="0">
                <a:latin typeface="Corbel" panose="020B0503020204020204" pitchFamily="34" charset="0"/>
              </a:defRPr>
            </a:lvl1pPr>
            <a:lvl2pPr>
              <a:defRPr baseline="0">
                <a:latin typeface="Corbel" panose="020B0503020204020204" pitchFamily="34" charset="0"/>
              </a:defRPr>
            </a:lvl2pPr>
            <a:lvl3pPr>
              <a:defRPr baseline="0">
                <a:latin typeface="Corbel" panose="020B0503020204020204" pitchFamily="34" charset="0"/>
              </a:defRPr>
            </a:lvl3pPr>
            <a:lvl4pPr>
              <a:defRPr baseline="0">
                <a:latin typeface="Corbel" panose="020B0503020204020204" pitchFamily="34" charset="0"/>
              </a:defRPr>
            </a:lvl4pPr>
            <a:lvl5pPr>
              <a:defRPr baseline="0"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0A482-63BD-40CC-86A8-4F150D927CAB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2FD24547-1B48-4357-8D6E-63D4C684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/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32554-D811-4B38-BC80-1EA9EB6B8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22826"/>
          <a:stretch/>
        </p:blipFill>
        <p:spPr>
          <a:xfrm>
            <a:off x="7289073" y="6335488"/>
            <a:ext cx="1214846" cy="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2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28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Transition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00101" y="5682350"/>
            <a:ext cx="44577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0" i="1" cap="all" baseline="0">
                <a:latin typeface="Corbel" panose="020B0503020204020204" pitchFamily="34" charset="0"/>
              </a:defRPr>
            </a:lvl1pPr>
            <a:lvl2pPr marL="342891" indent="0">
              <a:buNone/>
              <a:defRPr sz="1500"/>
            </a:lvl2pPr>
            <a:lvl3pPr marL="685783" indent="0">
              <a:buNone/>
              <a:defRPr sz="1351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pPr lvl="0"/>
            <a:r>
              <a:rPr lang="en-US" dirty="0"/>
              <a:t>Subtitle or Presenter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825657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32554-D811-4B38-BC80-1EA9EB6B8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22826"/>
          <a:stretch/>
        </p:blipFill>
        <p:spPr>
          <a:xfrm>
            <a:off x="7289073" y="6335488"/>
            <a:ext cx="1214846" cy="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3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825630"/>
            <a:ext cx="3543300" cy="4117975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825630"/>
            <a:ext cx="3543300" cy="4117975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CE05E-B7C3-4857-BFEF-9E66C9E4F213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780C94-493E-4935-B6D1-E6B2570A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73E6224-B99D-4541-B165-735AC2A7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332554-D811-4B38-BC80-1EA9EB6B8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22826"/>
          <a:stretch/>
        </p:blipFill>
        <p:spPr>
          <a:xfrm>
            <a:off x="7289073" y="6335488"/>
            <a:ext cx="1214846" cy="50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>
                <a:latin typeface="Corbel" panose="020B05030202040202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>
                <a:latin typeface="Corbel" panose="020B0503020204020204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19815F-7AFB-47FD-8A06-03A5FCFA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E7E5C-2331-46B8-A3E1-98C1E886030C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71B92FE-34C3-44E2-A355-0B8F3702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1902FFD-E108-428F-8318-F7D1F0C974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58CC15-D806-4C5B-B7AB-2F22F0F4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55701-8A79-4193-B577-4ABAF373CACF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297B9F7-68DF-48D3-BA36-3EF3A432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B1EB50-E0F1-4D55-B7A9-070418683C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9E80601-6867-4111-BD2F-7D517E22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06732"/>
            <a:ext cx="7200900" cy="514184"/>
          </a:xfrm>
        </p:spPr>
        <p:txBody>
          <a:bodyPr>
            <a:normAutofit/>
          </a:bodyPr>
          <a:lstStyle>
            <a:lvl1pPr>
              <a:defRPr sz="280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DC04F-DF23-44A1-BF7D-5B88FA7B6B7A}"/>
              </a:ext>
            </a:extLst>
          </p:cNvPr>
          <p:cNvSpPr/>
          <p:nvPr userDrawn="1"/>
        </p:nvSpPr>
        <p:spPr>
          <a:xfrm rot="5400000">
            <a:off x="4541917" y="-3783102"/>
            <a:ext cx="60173" cy="9144001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D5BFB14-586E-4AD0-9A39-59003E9D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>
            <a:lvl1pPr>
              <a:defRPr sz="1000">
                <a:latin typeface="Corbel" panose="020B0503020204020204" pitchFamily="34" charset="0"/>
              </a:defRPr>
            </a:lvl1pPr>
          </a:lstStyle>
          <a:p>
            <a:fld id="{C1F6D31A-0D40-4D6D-8FA7-05A996A313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8C41AF-EB4E-4B24-B46E-22D3BCA5F6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>
              <a:defRPr sz="1500">
                <a:latin typeface="Corbel" panose="020B0503020204020204" pitchFamily="34" charset="0"/>
              </a:defRPr>
            </a:lvl1pPr>
            <a:lvl2pPr>
              <a:defRPr sz="1351">
                <a:latin typeface="Corbel" panose="020B0503020204020204" pitchFamily="34" charset="0"/>
              </a:defRPr>
            </a:lvl2pPr>
            <a:lvl3pPr>
              <a:defRPr sz="1200">
                <a:latin typeface="Corbel" panose="020B0503020204020204" pitchFamily="34" charset="0"/>
              </a:defRPr>
            </a:lvl3pPr>
            <a:lvl4pPr>
              <a:defRPr sz="1051">
                <a:latin typeface="Corbel" panose="020B0503020204020204" pitchFamily="34" charset="0"/>
              </a:defRPr>
            </a:lvl4pPr>
            <a:lvl5pPr>
              <a:defRPr sz="1051">
                <a:latin typeface="Corbel" panose="020B0503020204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500">
                <a:latin typeface="Corbel" panose="020B0503020204020204" pitchFamily="34" charset="0"/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813223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7B4C6B2-4968-447C-865D-ED704D5E3E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3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2514600"/>
            <a:ext cx="2606040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51435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500">
                <a:latin typeface="Corbel" panose="020B0503020204020204" pitchFamily="34" charset="0"/>
              </a:defRPr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F20686-E684-4A7A-9C20-F580414E468D}"/>
              </a:ext>
            </a:extLst>
          </p:cNvPr>
          <p:cNvSpPr/>
          <p:nvPr userDrawn="1"/>
        </p:nvSpPr>
        <p:spPr>
          <a:xfrm>
            <a:off x="8813223" y="0"/>
            <a:ext cx="41148" cy="6858000"/>
          </a:xfrm>
          <a:prstGeom prst="rect">
            <a:avLst/>
          </a:prstGeom>
          <a:solidFill>
            <a:srgbClr val="F05123"/>
          </a:solidFill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BCDB0F-AFE9-4A18-BD16-521C75A52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3699" r="9410" b="17751"/>
          <a:stretch/>
        </p:blipFill>
        <p:spPr>
          <a:xfrm>
            <a:off x="7289073" y="6335486"/>
            <a:ext cx="121484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2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8772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</p:spTree>
    <p:extLst>
      <p:ext uri="{BB962C8B-B14F-4D97-AF65-F5344CB8AC3E}">
        <p14:creationId xmlns:p14="http://schemas.microsoft.com/office/powerpoint/2010/main" val="198643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05735" indent="-171446" algn="l" defTabSz="685783" rtl="0" eaLnBrk="1" latinLnBrk="0" hangingPunct="1">
        <a:lnSpc>
          <a:spcPct val="90000"/>
        </a:lnSpc>
        <a:spcBef>
          <a:spcPts val="1351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60" indent="-171446" algn="l" defTabSz="685783" rtl="0" eaLnBrk="1" latinLnBrk="0" hangingPunct="1">
        <a:lnSpc>
          <a:spcPct val="90000"/>
        </a:lnSpc>
        <a:spcBef>
          <a:spcPts val="751"/>
        </a:spcBef>
        <a:buClr>
          <a:schemeClr val="accent1"/>
        </a:buClr>
        <a:buFont typeface="Arial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08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4pPr>
      <a:lvl5pPr marL="1165831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6pPr>
      <a:lvl7pPr marL="1577301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7pPr>
      <a:lvl8pPr marL="1783035" indent="-171446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8pPr>
      <a:lvl9pPr marL="1817325" indent="0" algn="l" defTabSz="685783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None/>
        <a:defRPr sz="10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er.org/people/Carmen_Reinha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www.nber.org/papers/w15639" TargetMode="External"/><Relationship Id="rId4" Type="http://schemas.openxmlformats.org/officeDocument/2006/relationships/hyperlink" Target="https://www.nber.org/people/Kenneth_Rogof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029200"/>
          </a:xfrm>
          <a:prstGeom prst="rect">
            <a:avLst/>
          </a:prstGeom>
          <a:solidFill>
            <a:srgbClr val="001F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775200"/>
            <a:ext cx="9144000" cy="2082800"/>
          </a:xfrm>
          <a:prstGeom prst="rect">
            <a:avLst/>
          </a:prstGeom>
          <a:solidFill>
            <a:srgbClr val="F05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4818430"/>
          </a:xfrm>
          <a:prstGeom prst="rect">
            <a:avLst/>
          </a:prstGeom>
        </p:spPr>
        <p:txBody>
          <a:bodyPr wrap="square" lIns="0" bIns="0" anchor="ctr" anchorCtr="0">
            <a:noAutofit/>
          </a:bodyPr>
          <a:lstStyle/>
          <a:p>
            <a:pPr algn="ctr"/>
            <a:r>
              <a:rPr lang="en-US" sz="5200" i="1" cap="all" dirty="0">
                <a:solidFill>
                  <a:prstClr val="white"/>
                </a:solidFill>
                <a:latin typeface="Arial"/>
                <a:cs typeface="Arial Black"/>
                <a:sym typeface="Helvetica Neue"/>
              </a:rPr>
              <a:t>Inflation and </a:t>
            </a:r>
          </a:p>
          <a:p>
            <a:pPr algn="ctr"/>
            <a:r>
              <a:rPr lang="en-US" sz="5200" i="1" cap="all" dirty="0">
                <a:solidFill>
                  <a:prstClr val="white"/>
                </a:solidFill>
                <a:latin typeface="Arial"/>
                <a:cs typeface="Arial Black"/>
                <a:sym typeface="Helvetica Neue"/>
              </a:rPr>
              <a:t>real estate</a:t>
            </a:r>
          </a:p>
        </p:txBody>
      </p:sp>
      <p:pic>
        <p:nvPicPr>
          <p:cNvPr id="3" name="Picture 2" descr="FCP logo for slides.png">
            <a:extLst>
              <a:ext uri="{FF2B5EF4-FFF2-40B4-BE49-F238E27FC236}">
                <a16:creationId xmlns:a16="http://schemas.microsoft.com/office/drawing/2014/main" id="{CCEA275C-8CA7-4449-AC08-7FC71D82C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3" y="4946598"/>
            <a:ext cx="1816117" cy="8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909660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What has real estate done in different rate environments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190831" y="640355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*GDP </a:t>
            </a:r>
            <a:r>
              <a:rPr lang="en-US" sz="1050" i="1" dirty="0">
                <a:solidFill>
                  <a:srgbClr val="001F5B"/>
                </a:solidFill>
                <a:latin typeface="Corbel"/>
              </a:rPr>
              <a:t>≥ pre-recession-levels 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2F2EC-F364-4CAE-A2CB-4E93F580CB29}"/>
              </a:ext>
            </a:extLst>
          </p:cNvPr>
          <p:cNvSpPr txBox="1"/>
          <p:nvPr/>
        </p:nvSpPr>
        <p:spPr>
          <a:xfrm>
            <a:off x="-417776" y="999095"/>
            <a:ext cx="880874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But is  that really the right way to look at it?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What happens if you consider the time component?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FCD41-8B05-403D-91B3-9CF8D147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1" y="1678408"/>
            <a:ext cx="6096528" cy="38956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5857F-B1D6-4DCA-9BAF-99E5AE463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803" y="2418281"/>
            <a:ext cx="6096528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909660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What has real estate done in different rate environments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190831" y="640355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*GDP </a:t>
            </a:r>
            <a:r>
              <a:rPr lang="en-US" sz="1050" i="1" dirty="0">
                <a:solidFill>
                  <a:srgbClr val="001F5B"/>
                </a:solidFill>
                <a:latin typeface="Corbel"/>
              </a:rPr>
              <a:t>≥ pre-recession-levels 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2F2EC-F364-4CAE-A2CB-4E93F580CB29}"/>
              </a:ext>
            </a:extLst>
          </p:cNvPr>
          <p:cNvSpPr txBox="1"/>
          <p:nvPr/>
        </p:nvSpPr>
        <p:spPr>
          <a:xfrm>
            <a:off x="-417776" y="999095"/>
            <a:ext cx="8808741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The more appropriate question (statistically) is, “how do cap rates change in response to a change in rates?”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The answer: very little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2BF32-05D2-49CC-8B63-D500D1A07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90" y="2279391"/>
            <a:ext cx="593801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909660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What has real estate done in different interest rate environments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190831" y="640355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*GDP </a:t>
            </a:r>
            <a:r>
              <a:rPr lang="en-US" sz="1050" i="1" dirty="0">
                <a:solidFill>
                  <a:srgbClr val="001F5B"/>
                </a:solidFill>
                <a:latin typeface="Corbel"/>
              </a:rPr>
              <a:t>≥ pre-recession-levels 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2F2EC-F364-4CAE-A2CB-4E93F580CB29}"/>
              </a:ext>
            </a:extLst>
          </p:cNvPr>
          <p:cNvSpPr txBox="1"/>
          <p:nvPr/>
        </p:nvSpPr>
        <p:spPr>
          <a:xfrm>
            <a:off x="-417776" y="900482"/>
            <a:ext cx="8808741" cy="5875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Why would real estate perform randomly with regard to interest rate changes?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Because in upward interest rate moves, </a:t>
            </a:r>
            <a:r>
              <a:rPr lang="en-US" sz="1400" b="1" dirty="0"/>
              <a:t>the cap rate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may go up</a:t>
            </a:r>
            <a:r>
              <a:rPr lang="en-US" sz="1400" dirty="0"/>
              <a:t> if inflation is expected to be greater than economic/rent growth (and cash flows need to be discounted at a higher rate)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may go down </a:t>
            </a:r>
            <a:r>
              <a:rPr lang="en-US" sz="1400" dirty="0"/>
              <a:t>if economic growth is expected to exceed inflation (and the increased rents can be passed on to tenants)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 downward rate moves,</a:t>
            </a:r>
            <a:r>
              <a:rPr lang="en-US" sz="1400" b="1" dirty="0"/>
              <a:t> the cap rate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may go up </a:t>
            </a:r>
            <a:r>
              <a:rPr lang="en-US" sz="1400" dirty="0"/>
              <a:t>if the economy slows faster than inflation (and the amount tenants can afford to pay does not keep up with inflation; the asset decreases in value)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may go down </a:t>
            </a:r>
            <a:r>
              <a:rPr lang="en-US" sz="1400" dirty="0"/>
              <a:t>if inflation slows faster than the economy (and the cash flows need to be discounted at a lower rate)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In both cases, inflation is only half of the answer…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The other half is economic growth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Thus there is only one situation that should lead to cap rate expansion—when inflation outpaces economic growth…we refer to this scenario as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7622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029200"/>
          </a:xfrm>
          <a:prstGeom prst="rect">
            <a:avLst/>
          </a:prstGeom>
          <a:solidFill>
            <a:srgbClr val="001F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cap="all" dirty="0" err="1">
                <a:solidFill>
                  <a:prstClr val="white"/>
                </a:solidFill>
                <a:latin typeface="Arial"/>
                <a:cs typeface="Arial Black"/>
                <a:sym typeface="Helvetica Neue"/>
              </a:rPr>
              <a:t>Slowflation</a:t>
            </a:r>
            <a:endParaRPr lang="en-US" sz="6000" dirty="0">
              <a:solidFill>
                <a:prstClr val="white"/>
              </a:solidFill>
              <a:latin typeface="Arial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775200"/>
            <a:ext cx="9144000" cy="2082800"/>
          </a:xfrm>
          <a:prstGeom prst="rect">
            <a:avLst/>
          </a:prstGeom>
          <a:solidFill>
            <a:srgbClr val="F05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4818430"/>
          </a:xfrm>
          <a:prstGeom prst="rect">
            <a:avLst/>
          </a:prstGeom>
        </p:spPr>
        <p:txBody>
          <a:bodyPr wrap="square" lIns="0" bIns="0" anchor="ctr" anchorCtr="0">
            <a:noAutofit/>
          </a:bodyPr>
          <a:lstStyle/>
          <a:p>
            <a:pPr algn="ctr"/>
            <a:endParaRPr lang="en-US" sz="5200" i="1" cap="all" dirty="0">
              <a:solidFill>
                <a:prstClr val="white"/>
              </a:solidFill>
              <a:latin typeface="Arial"/>
              <a:cs typeface="Arial Black"/>
              <a:sym typeface="Helvetica Neue"/>
            </a:endParaRPr>
          </a:p>
        </p:txBody>
      </p:sp>
      <p:pic>
        <p:nvPicPr>
          <p:cNvPr id="3" name="Picture 2" descr="FCP logo for slides.png">
            <a:extLst>
              <a:ext uri="{FF2B5EF4-FFF2-40B4-BE49-F238E27FC236}">
                <a16:creationId xmlns:a16="http://schemas.microsoft.com/office/drawing/2014/main" id="{CCEA275C-8CA7-4449-AC08-7FC71D82C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3" y="4946598"/>
            <a:ext cx="1816117" cy="8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4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08643156-5C64-4E89-A827-FCECA1639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1" y="1191570"/>
            <a:ext cx="8010838" cy="44748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305206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What happens after prices rise and the economy slows?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2502F-06B1-4F90-9A7A-DA2C38694A06}"/>
              </a:ext>
            </a:extLst>
          </p:cNvPr>
          <p:cNvCxnSpPr>
            <a:cxnSpLocks/>
          </p:cNvCxnSpPr>
          <p:nvPr/>
        </p:nvCxnSpPr>
        <p:spPr>
          <a:xfrm>
            <a:off x="1339676" y="3984054"/>
            <a:ext cx="783038" cy="46475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2B7F88-5CB4-4886-B720-59A1CC13E556}"/>
              </a:ext>
            </a:extLst>
          </p:cNvPr>
          <p:cNvCxnSpPr>
            <a:cxnSpLocks/>
          </p:cNvCxnSpPr>
          <p:nvPr/>
        </p:nvCxnSpPr>
        <p:spPr>
          <a:xfrm flipV="1">
            <a:off x="5398949" y="2916987"/>
            <a:ext cx="0" cy="1489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AA85DE-C742-404E-A1C2-D4FE2ACADA8C}"/>
              </a:ext>
            </a:extLst>
          </p:cNvPr>
          <p:cNvCxnSpPr>
            <a:cxnSpLocks/>
          </p:cNvCxnSpPr>
          <p:nvPr/>
        </p:nvCxnSpPr>
        <p:spPr>
          <a:xfrm flipV="1">
            <a:off x="1783976" y="1972237"/>
            <a:ext cx="0" cy="23218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AD5ACA-07F6-474F-8685-C8B072C120FF}"/>
              </a:ext>
            </a:extLst>
          </p:cNvPr>
          <p:cNvCxnSpPr/>
          <p:nvPr/>
        </p:nvCxnSpPr>
        <p:spPr>
          <a:xfrm flipV="1">
            <a:off x="1846729" y="1532967"/>
            <a:ext cx="1210236" cy="4392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01015A-1326-4E82-8922-F4DAFDDA3AA9}"/>
              </a:ext>
            </a:extLst>
          </p:cNvPr>
          <p:cNvCxnSpPr>
            <a:cxnSpLocks/>
          </p:cNvCxnSpPr>
          <p:nvPr/>
        </p:nvCxnSpPr>
        <p:spPr>
          <a:xfrm flipV="1">
            <a:off x="5342965" y="2152963"/>
            <a:ext cx="439270" cy="764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EA5A2F-62C7-455B-8C56-4DE0954DD209}"/>
              </a:ext>
            </a:extLst>
          </p:cNvPr>
          <p:cNvCxnSpPr>
            <a:cxnSpLocks/>
          </p:cNvCxnSpPr>
          <p:nvPr/>
        </p:nvCxnSpPr>
        <p:spPr>
          <a:xfrm flipV="1">
            <a:off x="1001305" y="4213413"/>
            <a:ext cx="918332" cy="4499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040528-2FC3-4E83-81E7-54561D988762}"/>
              </a:ext>
            </a:extLst>
          </p:cNvPr>
          <p:cNvCxnSpPr>
            <a:cxnSpLocks/>
          </p:cNvCxnSpPr>
          <p:nvPr/>
        </p:nvCxnSpPr>
        <p:spPr>
          <a:xfrm>
            <a:off x="4911743" y="4099131"/>
            <a:ext cx="783038" cy="46475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1A8104-7A47-4408-90D5-E68E40E664C1}"/>
              </a:ext>
            </a:extLst>
          </p:cNvPr>
          <p:cNvCxnSpPr>
            <a:cxnSpLocks/>
          </p:cNvCxnSpPr>
          <p:nvPr/>
        </p:nvCxnSpPr>
        <p:spPr>
          <a:xfrm flipV="1">
            <a:off x="4613985" y="4338736"/>
            <a:ext cx="1045029" cy="2612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5DDA8C-6EE6-4D49-A949-0AF1A50FC83E}"/>
              </a:ext>
            </a:extLst>
          </p:cNvPr>
          <p:cNvCxnSpPr>
            <a:cxnSpLocks/>
          </p:cNvCxnSpPr>
          <p:nvPr/>
        </p:nvCxnSpPr>
        <p:spPr>
          <a:xfrm flipV="1">
            <a:off x="8079398" y="3227294"/>
            <a:ext cx="0" cy="1286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FF9EED-AB89-4969-B69E-1A764805E280}"/>
              </a:ext>
            </a:extLst>
          </p:cNvPr>
          <p:cNvCxnSpPr>
            <a:cxnSpLocks/>
          </p:cNvCxnSpPr>
          <p:nvPr/>
        </p:nvCxnSpPr>
        <p:spPr>
          <a:xfrm>
            <a:off x="7592192" y="4206707"/>
            <a:ext cx="783038" cy="46475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765FCE-77FB-4F29-AB9F-512079F548BC}"/>
              </a:ext>
            </a:extLst>
          </p:cNvPr>
          <p:cNvCxnSpPr>
            <a:cxnSpLocks/>
          </p:cNvCxnSpPr>
          <p:nvPr/>
        </p:nvCxnSpPr>
        <p:spPr>
          <a:xfrm flipV="1">
            <a:off x="7294434" y="4446312"/>
            <a:ext cx="1045029" cy="26125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5A6DA8-3BEC-4A91-89D2-23EEFE2D7800}"/>
              </a:ext>
            </a:extLst>
          </p:cNvPr>
          <p:cNvCxnSpPr>
            <a:cxnSpLocks/>
          </p:cNvCxnSpPr>
          <p:nvPr/>
        </p:nvCxnSpPr>
        <p:spPr>
          <a:xfrm flipV="1">
            <a:off x="8047448" y="3133166"/>
            <a:ext cx="173187" cy="114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8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603413-D384-4440-AA5C-C97C300C609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63533" y="1191574"/>
            <a:ext cx="8010144" cy="447485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90EDEAB1-34AE-415D-BD15-03D2D058F302}"/>
              </a:ext>
            </a:extLst>
          </p:cNvPr>
          <p:cNvSpPr txBox="1">
            <a:spLocks/>
          </p:cNvSpPr>
          <p:nvPr/>
        </p:nvSpPr>
        <p:spPr>
          <a:xfrm>
            <a:off x="343231" y="197630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Turning the theory into a signal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846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Results: Multifamily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E13B90-6017-43C2-B747-62FE505D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9" y="1191574"/>
            <a:ext cx="8004742" cy="44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9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Results: Multifamily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0EB5B-DC8F-413A-A275-560EDE43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1" y="1188526"/>
            <a:ext cx="8010838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6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F0CD8-9FA4-4057-A278-5D1FAE47C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1" y="1188526"/>
            <a:ext cx="8010838" cy="44809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Results: Multifamily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DA9EB5A6-9443-4CD5-BB35-ECD42FDC650B}"/>
              </a:ext>
            </a:extLst>
          </p:cNvPr>
          <p:cNvSpPr/>
          <p:nvPr/>
        </p:nvSpPr>
        <p:spPr>
          <a:xfrm>
            <a:off x="6015318" y="1398493"/>
            <a:ext cx="1174377" cy="869578"/>
          </a:xfrm>
          <a:prstGeom prst="wedgeRoundRectCallout">
            <a:avLst>
              <a:gd name="adj1" fmla="val -81138"/>
              <a:gd name="adj2" fmla="val 1164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72% of all upward cap rate moves are predicted</a:t>
            </a:r>
          </a:p>
        </p:txBody>
      </p:sp>
    </p:spTree>
    <p:extLst>
      <p:ext uri="{BB962C8B-B14F-4D97-AF65-F5344CB8AC3E}">
        <p14:creationId xmlns:p14="http://schemas.microsoft.com/office/powerpoint/2010/main" val="21602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Results: office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FE2CA-DF7F-4EAB-A26E-168EE224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" y="1276925"/>
            <a:ext cx="7955970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7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Will we have inflation or deflation: Survey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190831" y="640355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*GDP </a:t>
            </a:r>
            <a:r>
              <a:rPr lang="en-US" sz="1050" i="1" dirty="0">
                <a:solidFill>
                  <a:srgbClr val="001F5B"/>
                </a:solidFill>
                <a:latin typeface="Corbel"/>
              </a:rPr>
              <a:t>≥ pre-recession-levels 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2F2EC-F364-4CAE-A2CB-4E93F580CB29}"/>
              </a:ext>
            </a:extLst>
          </p:cNvPr>
          <p:cNvSpPr txBox="1"/>
          <p:nvPr/>
        </p:nvSpPr>
        <p:spPr>
          <a:xfrm>
            <a:off x="134988" y="4649075"/>
            <a:ext cx="8808741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Survey says: moderate inflation of 2.25% is likely after a transitory spike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This is inline with what the Fed says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Let’s examine how this could happen, how this could be wrong, and most importantly, why is no one forecasting disinflation?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3A3F3D-D5DE-45ED-AEAE-788B01C3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80" y="999416"/>
            <a:ext cx="6675699" cy="35420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23795E-C83E-4155-96D5-045848D7A0F8}"/>
              </a:ext>
            </a:extLst>
          </p:cNvPr>
          <p:cNvSpPr/>
          <p:nvPr/>
        </p:nvSpPr>
        <p:spPr>
          <a:xfrm>
            <a:off x="2238198" y="1548352"/>
            <a:ext cx="6081049" cy="28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should be the only part of the deck needing updating for V2; the script </a:t>
            </a:r>
            <a:r>
              <a:rPr lang="en-US" dirty="0" err="1"/>
              <a:t>revisiosn</a:t>
            </a:r>
            <a:r>
              <a:rPr lang="en-US" dirty="0"/>
              <a:t> should not have necessitated additional deck revisions</a:t>
            </a:r>
          </a:p>
        </p:txBody>
      </p:sp>
    </p:spTree>
    <p:extLst>
      <p:ext uri="{BB962C8B-B14F-4D97-AF65-F5344CB8AC3E}">
        <p14:creationId xmlns:p14="http://schemas.microsoft.com/office/powerpoint/2010/main" val="3261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C3C432-214A-4593-99E4-08E33153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7" y="1276925"/>
            <a:ext cx="7962066" cy="43041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Results: office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705492F-45FA-4F72-B656-2FE5BF116A36}"/>
              </a:ext>
            </a:extLst>
          </p:cNvPr>
          <p:cNvSpPr/>
          <p:nvPr/>
        </p:nvSpPr>
        <p:spPr>
          <a:xfrm>
            <a:off x="5961528" y="1488141"/>
            <a:ext cx="1174377" cy="869578"/>
          </a:xfrm>
          <a:prstGeom prst="wedgeRoundRectCallout">
            <a:avLst>
              <a:gd name="adj1" fmla="val -74268"/>
              <a:gd name="adj2" fmla="val 10613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</a:rPr>
              <a:t>85% of all upward cap rate delta is captured</a:t>
            </a:r>
          </a:p>
        </p:txBody>
      </p:sp>
    </p:spTree>
    <p:extLst>
      <p:ext uri="{BB962C8B-B14F-4D97-AF65-F5344CB8AC3E}">
        <p14:creationId xmlns:p14="http://schemas.microsoft.com/office/powerpoint/2010/main" val="8113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9D26E-53E8-46C1-B506-D104DD79D12F}"/>
              </a:ext>
            </a:extLst>
          </p:cNvPr>
          <p:cNvSpPr txBox="1"/>
          <p:nvPr/>
        </p:nvSpPr>
        <p:spPr>
          <a:xfrm>
            <a:off x="173375" y="968186"/>
            <a:ext cx="8845117" cy="555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Inflation forecasts from academics, policymakers, and bankers suggest inflation is going to be near 2% with a pull toward the lower side given the debt load.</a:t>
            </a:r>
          </a:p>
          <a:p>
            <a:pPr>
              <a:lnSpc>
                <a:spcPct val="150000"/>
              </a:lnSpc>
            </a:pP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Though shorter-leased assets have provided more of an inflation hedge than longer-leased assets, there is no consistent relationship </a:t>
            </a:r>
            <a:r>
              <a:rPr lang="en-US" sz="1400" b="1"/>
              <a:t>between inflation and cap </a:t>
            </a:r>
            <a:r>
              <a:rPr lang="en-US" sz="1400" b="1" dirty="0"/>
              <a:t>rates because it only captures half of the equation.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The other half of the equation is economic growth, and combined there is one main environment which should lead to cap rate expansion.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That environment is known as </a:t>
            </a:r>
            <a:r>
              <a:rPr lang="en-US" sz="1400" b="1" i="1" dirty="0" err="1"/>
              <a:t>slowflation</a:t>
            </a:r>
            <a:r>
              <a:rPr lang="en-US" sz="1400" b="1" dirty="0"/>
              <a:t> where economic growth is positive but decreasing, and inflationary growth is positive and increasing.</a:t>
            </a:r>
          </a:p>
          <a:p>
            <a:pPr>
              <a:lnSpc>
                <a:spcPct val="150000"/>
              </a:lnSpc>
            </a:pP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These two factors combine to create a </a:t>
            </a:r>
            <a:r>
              <a:rPr lang="en-US" sz="1400" b="1" dirty="0" err="1"/>
              <a:t>slowflation</a:t>
            </a:r>
            <a:r>
              <a:rPr lang="en-US" sz="1400" b="1" dirty="0"/>
              <a:t> signal which forecasts cap rate expansion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The signal has performed robustly and currently indicates no cap rate expansion in multifamily and a conclusion of cap rate expansion in office.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3785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Will we have inflation or deflation: experts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B537C5-B8E7-43F1-A1F1-248E250A2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0" y="916995"/>
            <a:ext cx="8874259" cy="8878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A66B8-1227-49BB-B410-561215FE98C6}"/>
              </a:ext>
            </a:extLst>
          </p:cNvPr>
          <p:cNvSpPr txBox="1"/>
          <p:nvPr/>
        </p:nvSpPr>
        <p:spPr>
          <a:xfrm>
            <a:off x="254339" y="5183032"/>
            <a:ext cx="62894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Claudio </a:t>
            </a:r>
            <a:r>
              <a:rPr lang="en-US" sz="1050" b="0" i="0" dirty="0" err="1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Borio</a:t>
            </a:r>
            <a:r>
              <a:rPr lang="en-US" sz="105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pPr algn="l"/>
            <a:r>
              <a:rPr lang="en-US" sz="105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Head of Monetary and Economic Department,</a:t>
            </a:r>
          </a:p>
          <a:p>
            <a:pPr algn="l"/>
            <a:r>
              <a:rPr lang="en-US" sz="105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Bank for International Settlements</a:t>
            </a:r>
            <a:endParaRPr lang="en-US" sz="1050" b="0" i="0" dirty="0">
              <a:solidFill>
                <a:srgbClr val="767676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6CEE1E-E1E4-4B9A-820C-72D91D1C3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70" y="2435070"/>
            <a:ext cx="3962743" cy="28082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650885-523E-4C84-B79E-A104D68678D1}"/>
              </a:ext>
            </a:extLst>
          </p:cNvPr>
          <p:cNvSpPr txBox="1"/>
          <p:nvPr/>
        </p:nvSpPr>
        <p:spPr>
          <a:xfrm>
            <a:off x="121725" y="1780541"/>
            <a:ext cx="62894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Randal Quarles</a:t>
            </a:r>
            <a:r>
              <a:rPr lang="en-US" sz="1050" b="1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r>
              <a:rPr lang="en-US" sz="1050" b="0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Vice Chairman for Supervision </a:t>
            </a:r>
          </a:p>
          <a:p>
            <a:pPr algn="l"/>
            <a:r>
              <a:rPr lang="en-US" sz="1050" dirty="0">
                <a:solidFill>
                  <a:srgbClr val="767676"/>
                </a:solidFill>
                <a:latin typeface="Roboto" panose="02000000000000000000" pitchFamily="2" charset="0"/>
              </a:rPr>
              <a:t>The </a:t>
            </a:r>
            <a:r>
              <a:rPr lang="en-US" sz="1050" b="0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Federal Reserve 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37CB84-E46E-4A5C-89D1-1618D122D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898" y="2469342"/>
            <a:ext cx="4042760" cy="250338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4C3700-5917-4857-98C2-3D23533D2389}"/>
              </a:ext>
            </a:extLst>
          </p:cNvPr>
          <p:cNvSpPr txBox="1"/>
          <p:nvPr/>
        </p:nvSpPr>
        <p:spPr>
          <a:xfrm>
            <a:off x="4329192" y="5134886"/>
            <a:ext cx="628948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Charles L. Evans, </a:t>
            </a:r>
          </a:p>
          <a:p>
            <a:pPr algn="l"/>
            <a:r>
              <a:rPr lang="en-US" sz="105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President and Chief </a:t>
            </a:r>
            <a:r>
              <a:rPr lang="en-US" sz="1050" dirty="0">
                <a:solidFill>
                  <a:srgbClr val="666666"/>
                </a:solidFill>
                <a:latin typeface="Roboto" panose="02000000000000000000" pitchFamily="2" charset="0"/>
              </a:rPr>
              <a:t>E</a:t>
            </a:r>
            <a:r>
              <a:rPr lang="en-US" sz="105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xecutive Officer </a:t>
            </a:r>
          </a:p>
          <a:p>
            <a:pPr algn="l"/>
            <a:r>
              <a:rPr lang="en-US" sz="105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Federal Reserve Bank of Chicago</a:t>
            </a:r>
            <a:endParaRPr lang="en-US" sz="1050" b="0" i="0" dirty="0">
              <a:solidFill>
                <a:srgbClr val="76767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</a:rPr>
              <a:t>Will we have inflation or deflation: Academics</a:t>
            </a:r>
            <a:endParaRPr kumimoji="0" lang="en-US" sz="2400" b="1" i="0" u="none" strike="noStrike" kern="1200" cap="all" spc="0" normalizeH="0" baseline="0" noProof="0" dirty="0">
              <a:ln>
                <a:noFill/>
              </a:ln>
              <a:solidFill>
                <a:srgbClr val="001F5B"/>
              </a:solidFill>
              <a:effectLst>
                <a:outerShdw blurRad="38100" dist="25400" dir="18900000" algn="bl" rotWithShape="0">
                  <a:srgbClr val="FFFFFF">
                    <a:alpha val="80000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9F54B-E65E-4793-BE8E-FB406A763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3" y="1021906"/>
            <a:ext cx="6790476" cy="33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F2E03-F2C5-42E7-B8AA-C6B9B6583F11}"/>
              </a:ext>
            </a:extLst>
          </p:cNvPr>
          <p:cNvSpPr txBox="1"/>
          <p:nvPr/>
        </p:nvSpPr>
        <p:spPr>
          <a:xfrm>
            <a:off x="342530" y="4383811"/>
            <a:ext cx="62894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dirty="0">
                <a:effectLst/>
                <a:latin typeface="-apple-system"/>
              </a:rPr>
              <a:t>Patricia C. </a:t>
            </a:r>
            <a:r>
              <a:rPr lang="en-US" sz="1050" b="0" i="0" dirty="0" err="1">
                <a:effectLst/>
                <a:latin typeface="-apple-system"/>
              </a:rPr>
              <a:t>Mosner</a:t>
            </a:r>
            <a:r>
              <a:rPr lang="en-US" sz="1050" b="0" i="0" dirty="0">
                <a:effectLst/>
                <a:latin typeface="-apple-system"/>
              </a:rPr>
              <a:t>, Director, MPA, Economic Policy Management and Senior Research Scholar, Columbia University, SIPA</a:t>
            </a:r>
            <a:endParaRPr lang="en-US" sz="1050" b="0" i="0" dirty="0">
              <a:solidFill>
                <a:srgbClr val="767676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1FB65-CF35-47C9-9447-0AFB5E3A5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012" y="3075226"/>
            <a:ext cx="3200000" cy="2438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661A77-E740-4A5D-9323-C3D705E977CB}"/>
              </a:ext>
            </a:extLst>
          </p:cNvPr>
          <p:cNvSpPr txBox="1"/>
          <p:nvPr/>
        </p:nvSpPr>
        <p:spPr>
          <a:xfrm>
            <a:off x="5346161" y="5513321"/>
            <a:ext cx="6289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50" b="0" i="0" dirty="0">
                <a:effectLst/>
                <a:latin typeface="-apple-system"/>
              </a:rPr>
              <a:t>Dr. Lacy Hunt, former </a:t>
            </a:r>
            <a:r>
              <a:rPr lang="en-US" sz="1050" b="0" i="0" dirty="0">
                <a:solidFill>
                  <a:srgbClr val="333333"/>
                </a:solidFill>
                <a:effectLst/>
                <a:latin typeface="Roboto Slab"/>
              </a:rPr>
              <a:t>Senior Economist for the Federal Reserve Bank of Dallas</a:t>
            </a:r>
            <a:endParaRPr lang="en-US" sz="1050" b="0" i="0" dirty="0">
              <a:solidFill>
                <a:srgbClr val="76767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Why would inflation rise?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190831" y="640355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*GDP </a:t>
            </a:r>
            <a:r>
              <a:rPr lang="en-US" sz="1050" i="1" dirty="0">
                <a:solidFill>
                  <a:srgbClr val="001F5B"/>
                </a:solidFill>
                <a:latin typeface="Corbel"/>
              </a:rPr>
              <a:t>≥ pre-recession-levels 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2F2EC-F364-4CAE-A2CB-4E93F580CB29}"/>
              </a:ext>
            </a:extLst>
          </p:cNvPr>
          <p:cNvSpPr txBox="1"/>
          <p:nvPr/>
        </p:nvSpPr>
        <p:spPr>
          <a:xfrm>
            <a:off x="-385484" y="1296275"/>
            <a:ext cx="8808741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School 1: because “the Fed is printing money”</a:t>
            </a:r>
          </a:p>
          <a:p>
            <a:pPr lvl="2">
              <a:lnSpc>
                <a:spcPct val="150000"/>
              </a:lnSpc>
            </a:pPr>
            <a:r>
              <a:rPr lang="en-US" sz="1400" b="1" dirty="0"/>
              <a:t>1) the Fed doesn’t print money </a:t>
            </a:r>
          </a:p>
          <a:p>
            <a:pPr lvl="2">
              <a:lnSpc>
                <a:spcPct val="150000"/>
              </a:lnSpc>
            </a:pPr>
            <a:r>
              <a:rPr lang="en-US" sz="1400" b="1" dirty="0"/>
              <a:t>2)  money creation doesn’t alone cause inflation…</a:t>
            </a:r>
          </a:p>
          <a:p>
            <a:pPr lvl="2">
              <a:lnSpc>
                <a:spcPct val="150000"/>
              </a:lnSpc>
            </a:pPr>
            <a:r>
              <a:rPr lang="en-US" sz="1400" b="1" dirty="0"/>
              <a:t>3) the spending (multiplier and velocity) does</a:t>
            </a:r>
          </a:p>
          <a:p>
            <a:pPr lvl="2">
              <a:lnSpc>
                <a:spcPct val="150000"/>
              </a:lnSpc>
            </a:pPr>
            <a:endParaRPr lang="en-US" sz="1400" b="1" dirty="0"/>
          </a:p>
          <a:p>
            <a:pPr lvl="1">
              <a:lnSpc>
                <a:spcPct val="150000"/>
              </a:lnSpc>
            </a:pPr>
            <a:r>
              <a:rPr lang="en-US" sz="1400" b="1" dirty="0"/>
              <a:t>So will money creation cause inflation? It depends…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BC700CB-26D7-4295-BA62-46731A88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47" y="1201820"/>
            <a:ext cx="4104506" cy="241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8B9D90-0AF1-41D9-A671-42F39B49B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259" y="3929157"/>
            <a:ext cx="6289482" cy="22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Why would inflation rise?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190831" y="640355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*GDP </a:t>
            </a:r>
            <a:r>
              <a:rPr lang="en-US" sz="1050" i="1" dirty="0">
                <a:solidFill>
                  <a:srgbClr val="001F5B"/>
                </a:solidFill>
                <a:latin typeface="Corbel"/>
              </a:rPr>
              <a:t>≥ pre-recession-levels 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2F2EC-F364-4CAE-A2CB-4E93F580CB29}"/>
              </a:ext>
            </a:extLst>
          </p:cNvPr>
          <p:cNvSpPr txBox="1"/>
          <p:nvPr/>
        </p:nvSpPr>
        <p:spPr>
          <a:xfrm>
            <a:off x="-417776" y="999095"/>
            <a:ext cx="8808741" cy="264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School 2: because “pent-up demand”</a:t>
            </a:r>
          </a:p>
          <a:p>
            <a:pPr lvl="2">
              <a:lnSpc>
                <a:spcPct val="150000"/>
              </a:lnSpc>
            </a:pPr>
            <a:r>
              <a:rPr lang="en-US" sz="1400" b="1" dirty="0"/>
              <a:t>1) What they really mean is “demand-pull inflation” which occurs when the aggregate demand increases beyond the aggregate supply, causing an increase in the price of goods</a:t>
            </a:r>
          </a:p>
          <a:p>
            <a:pPr lvl="2">
              <a:lnSpc>
                <a:spcPct val="150000"/>
              </a:lnSpc>
            </a:pPr>
            <a:r>
              <a:rPr lang="en-US" sz="1400" b="1" dirty="0"/>
              <a:t>2) In </a:t>
            </a:r>
            <a:r>
              <a:rPr lang="en-US" sz="1400" b="1" dirty="0" err="1"/>
              <a:t>Keyensian</a:t>
            </a:r>
            <a:r>
              <a:rPr lang="en-US" sz="1400" b="1" dirty="0"/>
              <a:t> economics this would occur because employment is high, and firms need to hire more/raise wages to keep up with demand. Those higher wages allow for more purchasing</a:t>
            </a:r>
          </a:p>
          <a:p>
            <a:pPr lvl="2">
              <a:lnSpc>
                <a:spcPct val="150000"/>
              </a:lnSpc>
            </a:pPr>
            <a:endParaRPr lang="en-US" sz="1400" b="1" dirty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400" b="1" dirty="0"/>
              <a:t>So is employment high? Not really.</a:t>
            </a:r>
          </a:p>
          <a:p>
            <a:pPr lvl="2">
              <a:lnSpc>
                <a:spcPct val="150000"/>
              </a:lnSpc>
            </a:pP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BF52F-881C-47FE-BCD1-712E6678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41" y="3017064"/>
            <a:ext cx="5374088" cy="3176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52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820013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Why would inflation not rise?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190831" y="640355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*GDP </a:t>
            </a:r>
            <a:r>
              <a:rPr lang="en-US" sz="1050" i="1" dirty="0">
                <a:solidFill>
                  <a:srgbClr val="001F5B"/>
                </a:solidFill>
                <a:latin typeface="Corbel"/>
              </a:rPr>
              <a:t>≥ pre-recession-levels 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2F2EC-F364-4CAE-A2CB-4E93F580CB29}"/>
              </a:ext>
            </a:extLst>
          </p:cNvPr>
          <p:cNvSpPr txBox="1"/>
          <p:nvPr/>
        </p:nvSpPr>
        <p:spPr>
          <a:xfrm>
            <a:off x="-417776" y="999095"/>
            <a:ext cx="8808741" cy="426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Because the economy isn’t as healthy as it was pre-pandemic: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Country is deeply indebted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mo"/>
              </a:rPr>
              <a:t>Nations typically see growth slow when their debt levels reach 90 percent of gross domestic product. The median growth rate falls by 1 percent and average growth falls even more, according to </a:t>
            </a:r>
            <a:r>
              <a:rPr lang="en-US" sz="1400" b="1" i="0" u="none" strike="noStrike" dirty="0">
                <a:solidFill>
                  <a:srgbClr val="025CB9"/>
                </a:solidFill>
                <a:effectLst/>
                <a:latin typeface="Arimo"/>
                <a:hlinkClick r:id="rId3"/>
              </a:rPr>
              <a:t>Carmen Reinhart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mo"/>
              </a:rPr>
              <a:t> and </a:t>
            </a:r>
            <a:r>
              <a:rPr lang="en-US" sz="1400" b="1" i="0" u="none" strike="noStrike" dirty="0">
                <a:solidFill>
                  <a:srgbClr val="025CB9"/>
                </a:solidFill>
                <a:effectLst/>
                <a:latin typeface="Arimo"/>
                <a:hlinkClick r:id="rId4"/>
              </a:rPr>
              <a:t>Kenneth Rogoff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mo"/>
              </a:rPr>
              <a:t> writing in 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mo"/>
              </a:rPr>
              <a:t>Growth in a Time of Debt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mo"/>
              </a:rPr>
              <a:t> (NBER Working Paper No. </a:t>
            </a:r>
            <a:r>
              <a:rPr lang="en-US" sz="1400" b="1" i="0" u="none" strike="noStrike" dirty="0">
                <a:solidFill>
                  <a:srgbClr val="025CB9"/>
                </a:solidFill>
                <a:effectLst/>
                <a:latin typeface="Arimo"/>
                <a:hlinkClick r:id="rId5"/>
              </a:rPr>
              <a:t>15639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mo"/>
              </a:rPr>
              <a:t>).</a:t>
            </a:r>
            <a:endParaRPr lang="en-US" sz="14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Employment is down because whole industries are decimated and women left the workforce in large numbers to care for families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And the bond market is pointing to lower 10-year rates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5876C2-7975-44AE-A8BC-37C9FAF9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594" y="2857500"/>
            <a:ext cx="5063490" cy="337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4 Points 1">
            <a:extLst>
              <a:ext uri="{FF2B5EF4-FFF2-40B4-BE49-F238E27FC236}">
                <a16:creationId xmlns:a16="http://schemas.microsoft.com/office/drawing/2014/main" id="{EE178FF0-E7E6-40B9-B021-97CA3A49C1C1}"/>
              </a:ext>
            </a:extLst>
          </p:cNvPr>
          <p:cNvSpPr/>
          <p:nvPr/>
        </p:nvSpPr>
        <p:spPr>
          <a:xfrm>
            <a:off x="7922697" y="4221480"/>
            <a:ext cx="121920" cy="137160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4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029200"/>
          </a:xfrm>
          <a:prstGeom prst="rect">
            <a:avLst/>
          </a:prstGeom>
          <a:solidFill>
            <a:srgbClr val="001F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4775200"/>
            <a:ext cx="9144000" cy="2082800"/>
          </a:xfrm>
          <a:prstGeom prst="rect">
            <a:avLst/>
          </a:prstGeom>
          <a:solidFill>
            <a:srgbClr val="F051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  <a:sym typeface="Helvetica Neue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4818430"/>
          </a:xfrm>
          <a:prstGeom prst="rect">
            <a:avLst/>
          </a:prstGeom>
        </p:spPr>
        <p:txBody>
          <a:bodyPr wrap="square" lIns="0" bIns="0" anchor="ctr" anchorCtr="0">
            <a:noAutofit/>
          </a:bodyPr>
          <a:lstStyle/>
          <a:p>
            <a:pPr algn="ctr"/>
            <a:r>
              <a:rPr lang="en-US" sz="5200" i="1" cap="all" dirty="0">
                <a:solidFill>
                  <a:prstClr val="white"/>
                </a:solidFill>
                <a:latin typeface="Arial"/>
                <a:cs typeface="Arial Black"/>
                <a:sym typeface="Helvetica Neue"/>
              </a:rPr>
              <a:t>What inflation means for real estate</a:t>
            </a:r>
          </a:p>
        </p:txBody>
      </p:sp>
      <p:pic>
        <p:nvPicPr>
          <p:cNvPr id="3" name="Picture 2" descr="FCP logo for slides.png">
            <a:extLst>
              <a:ext uri="{FF2B5EF4-FFF2-40B4-BE49-F238E27FC236}">
                <a16:creationId xmlns:a16="http://schemas.microsoft.com/office/drawing/2014/main" id="{CCEA275C-8CA7-4449-AC08-7FC71D82C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23" y="4946598"/>
            <a:ext cx="1816117" cy="8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48DDF-67F4-447A-B985-6B5F8CC8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8933" y="6419462"/>
            <a:ext cx="814796" cy="23890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F6D31A-0D40-4D6D-8FA7-05A996A313B6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1F5B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90831" y="242453"/>
            <a:ext cx="9096604" cy="514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68578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all" spc="0" normalizeH="0" baseline="0" noProof="0" dirty="0">
                <a:ln>
                  <a:noFill/>
                </a:ln>
                <a:solidFill>
                  <a:srgbClr val="001F5B"/>
                </a:solidFill>
                <a:effectLst>
                  <a:outerShdw blurRad="38100" dist="25400" dir="18900000" algn="bl" rotWithShape="0">
                    <a:srgbClr val="FFFFFF">
                      <a:alpha val="80000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j-ea"/>
                <a:cs typeface="+mj-cs"/>
              </a:rPr>
              <a:t>What has real estate done in different rate environments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98AE9-7DCC-4AD8-BDDE-FA0EEF364DD3}"/>
              </a:ext>
            </a:extLst>
          </p:cNvPr>
          <p:cNvSpPr txBox="1"/>
          <p:nvPr/>
        </p:nvSpPr>
        <p:spPr>
          <a:xfrm>
            <a:off x="190831" y="6403559"/>
            <a:ext cx="6289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*GDP </a:t>
            </a:r>
            <a:r>
              <a:rPr lang="en-US" sz="1050" i="1" dirty="0">
                <a:solidFill>
                  <a:srgbClr val="001F5B"/>
                </a:solidFill>
                <a:latin typeface="Corbel"/>
              </a:rPr>
              <a:t>≥ pre-recession-levels 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srgbClr val="001F5B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Confidential – Not for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2F2EC-F364-4CAE-A2CB-4E93F580CB29}"/>
              </a:ext>
            </a:extLst>
          </p:cNvPr>
          <p:cNvSpPr txBox="1"/>
          <p:nvPr/>
        </p:nvSpPr>
        <p:spPr>
          <a:xfrm>
            <a:off x="-417776" y="999095"/>
            <a:ext cx="8808741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Some argue CRE is unaffected by interest rates because it can pass through increased prices to tenants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Others argue CRE is negatively affected by greater interest rates because it drives the cap rate up through an increased discount rate.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What does the data show: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FCD41-8B05-403D-91B3-9CF8D147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65" y="2135582"/>
            <a:ext cx="6096528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d Line Business 16x9">
  <a:themeElements>
    <a:clrScheme name="FCP Standard Template">
      <a:dk1>
        <a:srgbClr val="001F5B"/>
      </a:dk1>
      <a:lt1>
        <a:srgbClr val="FFFFFF"/>
      </a:lt1>
      <a:dk2>
        <a:srgbClr val="F05123"/>
      </a:dk2>
      <a:lt2>
        <a:srgbClr val="7F7F7F"/>
      </a:lt2>
      <a:accent1>
        <a:srgbClr val="001F5B"/>
      </a:accent1>
      <a:accent2>
        <a:srgbClr val="F05123"/>
      </a:accent2>
      <a:accent3>
        <a:srgbClr val="001F5B"/>
      </a:accent3>
      <a:accent4>
        <a:srgbClr val="F05123"/>
      </a:accent4>
      <a:accent5>
        <a:srgbClr val="020202"/>
      </a:accent5>
      <a:accent6>
        <a:srgbClr val="7F7F7F"/>
      </a:accent6>
      <a:hlink>
        <a:srgbClr val="001F5B"/>
      </a:hlink>
      <a:folHlink>
        <a:srgbClr val="F05123"/>
      </a:folHlink>
    </a:clrScheme>
    <a:fontScheme name="FCP Standard Template Fon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43964</TotalTime>
  <Words>1068</Words>
  <Application>Microsoft Office PowerPoint</Application>
  <PresentationFormat>On-screen Show (4:3)</PresentationFormat>
  <Paragraphs>131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-apple-system</vt:lpstr>
      <vt:lpstr>Arial</vt:lpstr>
      <vt:lpstr>Arimo</vt:lpstr>
      <vt:lpstr>Calibri</vt:lpstr>
      <vt:lpstr>Corbel</vt:lpstr>
      <vt:lpstr>Roboto</vt:lpstr>
      <vt:lpstr>Roboto Slab</vt:lpstr>
      <vt:lpstr>Wingdings</vt:lpstr>
      <vt:lpstr>Red Line Business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Moriah Thomas Parker</dc:creator>
  <cp:lastModifiedBy>Matthew</cp:lastModifiedBy>
  <cp:revision>360</cp:revision>
  <dcterms:created xsi:type="dcterms:W3CDTF">2019-05-13T20:38:07Z</dcterms:created>
  <dcterms:modified xsi:type="dcterms:W3CDTF">2021-07-24T15:48:47Z</dcterms:modified>
</cp:coreProperties>
</file>