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12cubL4B6G/OQwFeUMNruwlrN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TImeline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459022056479146E-2"/>
          <c:y val="0.10620999371276309"/>
          <c:w val="0.95176738333693811"/>
          <c:h val="0.816825544145384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Months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012348350330429E-2"/>
                  <c:y val="-6.8441064638783272E-2"/>
                </c:manualLayout>
              </c:layout>
              <c:tx>
                <c:rich>
                  <a:bodyPr/>
                  <a:lstStyle/>
                  <a:p>
                    <a:fld id="{ABFB203A-6550-4428-B1D1-C14D1DDDA1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604-4ED9-9843-8218F2879632}"/>
                </c:ext>
              </c:extLst>
            </c:dLbl>
            <c:dLbl>
              <c:idx val="1"/>
              <c:layout>
                <c:manualLayout>
                  <c:x val="-3.595143367160606E-2"/>
                  <c:y val="6.2737642585551187E-2"/>
                </c:manualLayout>
              </c:layout>
              <c:tx>
                <c:rich>
                  <a:bodyPr/>
                  <a:lstStyle/>
                  <a:p>
                    <a:fld id="{94C54355-4D1D-4F19-B7A0-20AC6BDDC2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4604-4ED9-9843-8218F2879632}"/>
                </c:ext>
              </c:extLst>
            </c:dLbl>
            <c:dLbl>
              <c:idx val="2"/>
              <c:layout>
                <c:manualLayout>
                  <c:x val="-0.1591913052387845"/>
                  <c:y val="-7.9847908745247151E-2"/>
                </c:manualLayout>
              </c:layout>
              <c:tx>
                <c:rich>
                  <a:bodyPr/>
                  <a:lstStyle/>
                  <a:p>
                    <a:fld id="{A3806F31-D74C-4210-8DB8-8F0C7F89FE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4604-4ED9-9843-8218F2879632}"/>
                </c:ext>
              </c:extLst>
            </c:dLbl>
            <c:dLbl>
              <c:idx val="3"/>
              <c:layout>
                <c:manualLayout>
                  <c:x val="-2.3871845086801586E-2"/>
                  <c:y val="6.4638783269961975E-2"/>
                </c:manualLayout>
              </c:layout>
              <c:tx>
                <c:rich>
                  <a:bodyPr/>
                  <a:lstStyle/>
                  <a:p>
                    <a:fld id="{D12E233E-727D-4F4D-B83C-DDA344B3EE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4604-4ED9-9843-8218F2879632}"/>
                </c:ext>
              </c:extLst>
            </c:dLbl>
            <c:dLbl>
              <c:idx val="4"/>
              <c:layout>
                <c:manualLayout>
                  <c:x val="-0.13652801030478173"/>
                  <c:y val="-5.7034220532319463E-2"/>
                </c:manualLayout>
              </c:layout>
              <c:tx>
                <c:rich>
                  <a:bodyPr/>
                  <a:lstStyle/>
                  <a:p>
                    <a:fld id="{7E1CDD52-AAAE-4146-B616-DB673B30E8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604-4ED9-9843-8218F2879632}"/>
                </c:ext>
              </c:extLst>
            </c:dLbl>
            <c:dLbl>
              <c:idx val="5"/>
              <c:layout>
                <c:manualLayout>
                  <c:x val="-4.3416893999314282E-2"/>
                  <c:y val="5.7034220532319324E-2"/>
                </c:manualLayout>
              </c:layout>
              <c:tx>
                <c:rich>
                  <a:bodyPr/>
                  <a:lstStyle/>
                  <a:p>
                    <a:fld id="{183BDDEE-756B-4E8D-A3C1-A7454D3AE7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4604-4ED9-9843-8218F2879632}"/>
                </c:ext>
              </c:extLst>
            </c:dLbl>
            <c:dLbl>
              <c:idx val="6"/>
              <c:layout>
                <c:manualLayout>
                  <c:x val="-0.10599458799397213"/>
                  <c:y val="-5.7034220532319393E-2"/>
                </c:manualLayout>
              </c:layout>
              <c:tx>
                <c:rich>
                  <a:bodyPr/>
                  <a:lstStyle/>
                  <a:p>
                    <a:fld id="{E0A3EBF3-0987-437F-AF89-7400967760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4604-4ED9-9843-8218F2879632}"/>
                </c:ext>
              </c:extLst>
            </c:dLbl>
            <c:dLbl>
              <c:idx val="7"/>
              <c:layout>
                <c:manualLayout>
                  <c:x val="-1.1733496629114243E-3"/>
                  <c:y val="8.5551330798479014E-2"/>
                </c:manualLayout>
              </c:layout>
              <c:tx>
                <c:rich>
                  <a:bodyPr/>
                  <a:lstStyle/>
                  <a:p>
                    <a:fld id="{04E38004-6ABC-4547-850D-6659BBE353C9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4604-4ED9-9843-8218F2879632}"/>
                </c:ext>
              </c:extLst>
            </c:dLbl>
            <c:dLbl>
              <c:idx val="8"/>
              <c:layout>
                <c:manualLayout>
                  <c:x val="-0.1092027648624315"/>
                  <c:y val="-7.9404345290172068E-2"/>
                </c:manualLayout>
              </c:layout>
              <c:tx>
                <c:rich>
                  <a:bodyPr/>
                  <a:lstStyle/>
                  <a:p>
                    <a:fld id="{AF7A741F-3995-486B-8267-A3CA6A76D4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4604-4ED9-9843-8218F2879632}"/>
                </c:ext>
              </c:extLst>
            </c:dLbl>
            <c:dLbl>
              <c:idx val="9"/>
              <c:layout>
                <c:manualLayout>
                  <c:x val="-2.623046268872798E-2"/>
                  <c:y val="-6.4638783269962016E-2"/>
                </c:manualLayout>
              </c:layout>
              <c:tx>
                <c:rich>
                  <a:bodyPr/>
                  <a:lstStyle/>
                  <a:p>
                    <a:fld id="{DFC39EBF-935A-41D2-9FC0-71E4035CE1B6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4604-4ED9-9843-8218F28796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  <c:pt idx="3">
                  <c:v>Jan</c:v>
                </c:pt>
                <c:pt idx="4">
                  <c:v>Feb</c:v>
                </c:pt>
                <c:pt idx="5">
                  <c:v>Mar</c:v>
                </c:pt>
                <c:pt idx="6">
                  <c:v>Apr</c:v>
                </c:pt>
                <c:pt idx="7">
                  <c:v>May</c:v>
                </c:pt>
                <c:pt idx="8">
                  <c:v>Jun</c:v>
                </c:pt>
                <c:pt idx="9">
                  <c:v>Jul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</c15:f>
                <c15:dlblRangeCache>
                  <c:ptCount val="10"/>
                  <c:pt idx="0">
                    <c:v>Learning DL</c:v>
                  </c:pt>
                  <c:pt idx="1">
                    <c:v>FID and IS Implementation</c:v>
                  </c:pt>
                  <c:pt idx="2">
                    <c:v>StarGAN and CycleGAN Training</c:v>
                  </c:pt>
                  <c:pt idx="3">
                    <c:v>CycleGAN Integration</c:v>
                  </c:pt>
                  <c:pt idx="4">
                    <c:v>CycleGAN MultiGPU</c:v>
                  </c:pt>
                  <c:pt idx="5">
                    <c:v>StarGAN V2 Exploration</c:v>
                  </c:pt>
                  <c:pt idx="6">
                    <c:v>CycleGAN Improvements</c:v>
                  </c:pt>
                  <c:pt idx="7">
                    <c:v>Other GAN Exploration</c:v>
                  </c:pt>
                  <c:pt idx="8">
                    <c:v>StyleGAN 2 ADA</c:v>
                  </c:pt>
                  <c:pt idx="9">
                    <c:v>Vision Aided GAN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604-4ED9-9843-8218F287963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002136575"/>
        <c:axId val="1002138655"/>
      </c:lineChart>
      <c:catAx>
        <c:axId val="100213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138655"/>
        <c:crosses val="autoZero"/>
        <c:auto val="1"/>
        <c:lblAlgn val="ctr"/>
        <c:lblOffset val="100"/>
        <c:noMultiLvlLbl val="0"/>
      </c:catAx>
      <c:valAx>
        <c:axId val="1002138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13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cd40f69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13cd40f69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cd40f6965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13cd40f69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cd40f696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3cd40f69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7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17"/>
            <p:cNvGrpSpPr/>
            <p:nvPr/>
          </p:nvGrpSpPr>
          <p:grpSpPr>
            <a:xfrm>
              <a:off x="-16299" y="0"/>
              <a:ext cx="12208300" cy="6858000"/>
              <a:chOff x="-16299" y="0"/>
              <a:chExt cx="12208300" cy="6858000"/>
            </a:xfrm>
          </p:grpSpPr>
          <p:sp>
            <p:nvSpPr>
              <p:cNvPr id="31" name="Google Shape;31;p17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7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7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7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7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7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17"/>
            <p:cNvSpPr/>
            <p:nvPr/>
          </p:nvSpPr>
          <p:spPr>
            <a:xfrm rot="-2700000" flipH="1">
              <a:off x="-1604709" y="1397837"/>
              <a:ext cx="3211378" cy="3211378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avLst/>
              <a:gdLst/>
              <a:ahLst/>
              <a:cxnLst/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17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17"/>
              <p:cNvSpPr/>
              <p:nvPr/>
            </p:nvSpPr>
            <p:spPr>
              <a:xfrm rot="-2700000" flipH="1">
                <a:off x="-1604709" y="3012880"/>
                <a:ext cx="3211378" cy="3211378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7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17"/>
          <p:cNvSpPr txBox="1"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sz="6600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2">
  <p:cSld name="Thank You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/>
          <p:nvPr/>
        </p:nvSpPr>
        <p:spPr>
          <a:xfrm rot="-8100000">
            <a:off x="-729899" y="-1215856"/>
            <a:ext cx="6043521" cy="8427077"/>
          </a:xfrm>
          <a:custGeom>
            <a:avLst/>
            <a:gdLst/>
            <a:ahLst/>
            <a:cxnLst/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 rot="-8100000">
            <a:off x="-1145231" y="-2123853"/>
            <a:ext cx="6043521" cy="9008880"/>
          </a:xfrm>
          <a:custGeom>
            <a:avLst/>
            <a:gdLst/>
            <a:ahLst/>
            <a:cxnLst/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 rot="-2700000" flipH="1">
            <a:off x="-2681153" y="-465959"/>
            <a:ext cx="8639119" cy="5739762"/>
          </a:xfrm>
          <a:custGeom>
            <a:avLst/>
            <a:gdLst/>
            <a:ahLst/>
            <a:cxnLst/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accen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27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91" name="Google Shape;191;p2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4" name="Google Shape;194;p2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7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0" y="0"/>
            <a:ext cx="12192000" cy="6862745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 rot="5400000" flipH="1">
            <a:off x="2626805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 rot="-5400000" flipH="1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8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210" name="Google Shape;210;p28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8"/>
          <p:cNvGrpSpPr/>
          <p:nvPr/>
        </p:nvGrpSpPr>
        <p:grpSpPr>
          <a:xfrm rot="-5400000">
            <a:off x="1826158" y="-663912"/>
            <a:ext cx="1157389" cy="1319566"/>
            <a:chOff x="10431417" y="6819549"/>
            <a:chExt cx="3512798" cy="4005019"/>
          </a:xfrm>
        </p:grpSpPr>
        <p:sp>
          <p:nvSpPr>
            <p:cNvPr id="213" name="Google Shape;213;p2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Section Header" type="secHead">
  <p:cSld name="SECTION_HEAD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 rot="5400000" flipH="1">
            <a:off x="2855762" y="-2473495"/>
            <a:ext cx="6862743" cy="11809733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 rot="5400000" flipH="1">
            <a:off x="2626806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9"/>
          <p:cNvGrpSpPr/>
          <p:nvPr/>
        </p:nvGrpSpPr>
        <p:grpSpPr>
          <a:xfrm>
            <a:off x="9141047" y="1176875"/>
            <a:ext cx="5836234" cy="5812372"/>
            <a:chOff x="8440685" y="4125"/>
            <a:chExt cx="7184703" cy="7155327"/>
          </a:xfrm>
        </p:grpSpPr>
        <p:sp>
          <p:nvSpPr>
            <p:cNvPr id="224" name="Google Shape;224;p29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/>
              <a:ahLst/>
              <a:cxnLst/>
              <a:rect l="l" t="t" r="r" b="b"/>
              <a:pathLst>
                <a:path w="4406148" h="5299239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/>
              <a:ahLst/>
              <a:cxnLst/>
              <a:rect l="l" t="t" r="r" b="b"/>
              <a:pathLst>
                <a:path w="5072180" h="4843502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9"/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 rot="-5400000" flipH="1">
            <a:off x="9696647" y="6040936"/>
            <a:ext cx="1488421" cy="1643561"/>
            <a:chOff x="10225384" y="6572118"/>
            <a:chExt cx="3924856" cy="4333945"/>
          </a:xfrm>
        </p:grpSpPr>
        <p:sp>
          <p:nvSpPr>
            <p:cNvPr id="229" name="Google Shape;229;p29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30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42" name="Google Shape;242;p3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30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45" name="Google Shape;245;p3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30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accen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3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58" name="Google Shape;258;p3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3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61" name="Google Shape;261;p3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1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2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solidFill>
          <a:schemeClr val="accent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75" name="Google Shape;275;p3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78" name="Google Shape;278;p3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32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2"/>
          <p:cNvSpPr>
            <a:spLocks noGrp="1"/>
          </p:cNvSpPr>
          <p:nvPr>
            <p:ph type="pic" idx="2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32"/>
          <p:cNvSpPr txBox="1">
            <a:spLocks noGrp="1"/>
          </p:cNvSpPr>
          <p:nvPr>
            <p:ph type="body" idx="1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solidFill>
          <a:schemeClr val="accen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3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1" name="Google Shape;291;p3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92" name="Google Shape;292;p3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3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95" name="Google Shape;295;p3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33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body" idx="1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body" idx="2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4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4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3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308" name="Google Shape;308;p3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34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18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52" name="Google Shape;52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accen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19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63" name="Google Shape;63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9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66" name="Google Shape;66;p1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9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3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4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ategory">
  <p:cSld name="5 Category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20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82" name="Google Shape;82;p2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20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85" name="Google Shape;85;p20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0"/>
          <p:cNvSpPr>
            <a:spLocks noGrp="1"/>
          </p:cNvSpPr>
          <p:nvPr>
            <p:ph type="pic" idx="3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0"/>
          <p:cNvSpPr>
            <a:spLocks noGrp="1"/>
          </p:cNvSpPr>
          <p:nvPr>
            <p:ph type="pic" idx="4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0"/>
          <p:cNvSpPr>
            <a:spLocks noGrp="1"/>
          </p:cNvSpPr>
          <p:nvPr>
            <p:ph type="pic" idx="5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0"/>
          <p:cNvSpPr>
            <a:spLocks noGrp="1"/>
          </p:cNvSpPr>
          <p:nvPr>
            <p:ph type="pic" idx="6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7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8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9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3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7" name="Google Shape;97;p20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20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20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20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0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3 Section">
  <p:cSld name="Photo + 3 Section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2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12" name="Google Shape;112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15" name="Google Shape;115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1"/>
          <p:cNvSpPr>
            <a:spLocks noGrp="1"/>
          </p:cNvSpPr>
          <p:nvPr>
            <p:ph type="pic" idx="2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 txBox="1">
            <a:spLocks noGrp="1"/>
          </p:cNvSpPr>
          <p:nvPr>
            <p:ph type="body" idx="3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4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Text">
  <p:cSld name="Photo + Text">
    <p:bg>
      <p:bgPr>
        <a:solidFill>
          <a:schemeClr val="accen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31" name="Google Shape;131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34" name="Google Shape;134;p22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2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48" name="Google Shape;148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1" name="Google Shape;151;p2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3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 rot="5400000" flipH="1">
            <a:off x="2855762" y="-2473495"/>
            <a:ext cx="6862743" cy="11809733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 rot="5400000" flipH="1">
            <a:off x="2626806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w="76200" cap="flat" cmpd="sng">
            <a:solidFill>
              <a:schemeClr val="accent1">
                <a:alpha val="5490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lang="en-US" sz="18400" b="0" i="0" u="none" strike="noStrike" cap="non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Thank You 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5"/>
          <p:cNvGrpSpPr/>
          <p:nvPr/>
        </p:nvGrpSpPr>
        <p:grpSpPr>
          <a:xfrm>
            <a:off x="1" y="0"/>
            <a:ext cx="6881966" cy="6858875"/>
            <a:chOff x="-5321" y="1096"/>
            <a:chExt cx="5924073" cy="5904197"/>
          </a:xfrm>
        </p:grpSpPr>
        <p:sp>
          <p:nvSpPr>
            <p:cNvPr id="170" name="Google Shape;170;p25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5"/>
          <p:cNvSpPr txBox="1">
            <a:spLocks noGrp="1"/>
          </p:cNvSpPr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0" y="1"/>
            <a:ext cx="12192001" cy="6857999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6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 rot="5400000" flipH="1">
            <a:off x="2664629" y="-2669372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/>
          <p:nvPr/>
        </p:nvSpPr>
        <p:spPr>
          <a:xfrm rot="5400000" flipH="1">
            <a:off x="2664629" y="-2669372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6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9" name="Google Shape;19;p16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" name="Google Shape;20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6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Google Shape;23;p1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6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 txBox="1">
            <a:spLocks noGrp="1"/>
          </p:cNvSpPr>
          <p:nvPr>
            <p:ph type="ctrTitle"/>
          </p:nvPr>
        </p:nvSpPr>
        <p:spPr>
          <a:xfrm>
            <a:off x="2761488" y="2395728"/>
            <a:ext cx="914829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</a:pPr>
            <a:r>
              <a:rPr lang="en-US"/>
              <a:t>INTERNSHIP SUMMARY</a:t>
            </a:r>
            <a:endParaRPr/>
          </a:p>
        </p:txBody>
      </p:sp>
      <p:sp>
        <p:nvSpPr>
          <p:cNvPr id="317" name="Google Shape;317;p1"/>
          <p:cNvSpPr txBox="1"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 S RAGHOTHAM RAO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/>
              <a:t>AGENDA</a:t>
            </a:r>
            <a:endParaRPr/>
          </a:p>
        </p:txBody>
      </p:sp>
      <p:sp>
        <p:nvSpPr>
          <p:cNvPr id="323" name="Google Shape;323;p2"/>
          <p:cNvSpPr txBox="1">
            <a:spLocks noGrp="1"/>
          </p:cNvSpPr>
          <p:nvPr>
            <p:ph type="body" idx="1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Learnings from SEM-B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Career Goals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Contributions</a:t>
            </a:r>
            <a:endParaRPr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324" name="Google Shape;324;p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/>
              <a:t>Learnings from SEM-B</a:t>
            </a:r>
            <a:endParaRPr/>
          </a:p>
        </p:txBody>
      </p:sp>
      <p:sp>
        <p:nvSpPr>
          <p:cNvPr id="330" name="Google Shape;330;p3"/>
          <p:cNvSpPr txBox="1">
            <a:spLocks noGrp="1"/>
          </p:cNvSpPr>
          <p:nvPr>
            <p:ph type="body" idx="1"/>
          </p:nvPr>
        </p:nvSpPr>
        <p:spPr>
          <a:xfrm>
            <a:off x="444500" y="1625385"/>
            <a:ext cx="10042878" cy="409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My first step towards the exciting world of corporate world started here.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It provided a great experience in terms of technical knowledge and people skills.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work culture was very unique and very different from academic life.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 would like to thank my colleagues, mentors and managers for all the inputs I have got throughout the internship.</a:t>
            </a:r>
            <a:endParaRPr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331" name="Google Shape;331;p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cd40f6965_0_0"/>
          <p:cNvSpPr txBox="1">
            <a:spLocks noGrp="1"/>
          </p:cNvSpPr>
          <p:nvPr>
            <p:ph type="body" idx="1"/>
          </p:nvPr>
        </p:nvSpPr>
        <p:spPr>
          <a:xfrm>
            <a:off x="444500" y="1581810"/>
            <a:ext cx="10042800" cy="4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 worked in projects related to Deep Learning in the field of Generative Adversarial Networks under the mentorship of </a:t>
            </a:r>
            <a:r>
              <a:rPr lang="en-US" sz="2000" dirty="0" err="1"/>
              <a:t>Brijendra</a:t>
            </a:r>
            <a:r>
              <a:rPr lang="en-US" sz="2000" dirty="0"/>
              <a:t>.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 learnt a lot of technical skills like write and deliver product, refactor and keep the code clean</a:t>
            </a:r>
            <a:endParaRPr sz="20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 have worked on integration of </a:t>
            </a:r>
            <a:r>
              <a:rPr lang="en-US" sz="2000" dirty="0" err="1"/>
              <a:t>CycleGAN</a:t>
            </a:r>
            <a:r>
              <a:rPr lang="en-US" sz="2000" dirty="0"/>
              <a:t> in SEM-AI Frontier project, introduced and worked on state of the art models like Vision Aided GAN and </a:t>
            </a:r>
            <a:r>
              <a:rPr lang="en-US" sz="2000" dirty="0" err="1"/>
              <a:t>StyleGAN</a:t>
            </a:r>
            <a:r>
              <a:rPr lang="en-US" sz="2000" dirty="0"/>
              <a:t> 2 ADA in TCAG 2.0 Project for defect generation.</a:t>
            </a:r>
            <a:endParaRPr sz="2000" dirty="0"/>
          </a:p>
        </p:txBody>
      </p:sp>
      <p:sp>
        <p:nvSpPr>
          <p:cNvPr id="337" name="Google Shape;337;g13cd40f6965_0_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8" name="Google Shape;338;g13cd40f6965_0_0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/>
              <a:t>My Contributions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2C23-D77E-3F75-8531-6D996BE51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654098-69CB-1AAE-04E8-E3467D67F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1248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132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45CF-51CB-EEEC-59F4-3999CC86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75FC8-05D9-89E6-8F7E-CFB8114E9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4C8BE-9FBB-9106-4D10-D0178C4FC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cd40f6965_0_8"/>
          <p:cNvSpPr txBox="1">
            <a:spLocks noGrp="1"/>
          </p:cNvSpPr>
          <p:nvPr>
            <p:ph type="body" idx="1"/>
          </p:nvPr>
        </p:nvSpPr>
        <p:spPr>
          <a:xfrm>
            <a:off x="444500" y="1581810"/>
            <a:ext cx="10042800" cy="4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My passion is to work as a deep learning engineer and leverage cutting edge technology.</a:t>
            </a:r>
            <a:endParaRPr sz="20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At SEM-B I have been working towards building my goal, to become a successful data scientist.</a:t>
            </a:r>
            <a:endParaRPr sz="20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 was lucky to secure internship at my passionate field at Samsung and would be lucky to continue.</a:t>
            </a:r>
            <a:endParaRPr sz="2000"/>
          </a:p>
        </p:txBody>
      </p:sp>
      <p:sp>
        <p:nvSpPr>
          <p:cNvPr id="344" name="Google Shape;344;g13cd40f6965_0_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5" name="Google Shape;345;g13cd40f6965_0_8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Career Goals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cd40f6965_1_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52" name="Google Shape;352;g13cd40f6965_1_0"/>
          <p:cNvSpPr txBox="1">
            <a:spLocks noGrp="1"/>
          </p:cNvSpPr>
          <p:nvPr>
            <p:ph type="title"/>
          </p:nvPr>
        </p:nvSpPr>
        <p:spPr>
          <a:xfrm>
            <a:off x="444700" y="2893500"/>
            <a:ext cx="11214000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4400" dirty="0"/>
              <a:t>THANK YOU!</a:t>
            </a:r>
            <a:endParaRPr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233</Words>
  <Application>Microsoft Office PowerPoint</Application>
  <PresentationFormat>Widescreen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Oswald</vt:lpstr>
      <vt:lpstr>Calibri</vt:lpstr>
      <vt:lpstr>Trebuchet MS</vt:lpstr>
      <vt:lpstr>Office Theme</vt:lpstr>
      <vt:lpstr>INTERNSHIP SUMMARY</vt:lpstr>
      <vt:lpstr>AGENDA</vt:lpstr>
      <vt:lpstr>Learnings from SEM-B</vt:lpstr>
      <vt:lpstr>My Contributions</vt:lpstr>
      <vt:lpstr>PowerPoint Presentation</vt:lpstr>
      <vt:lpstr>PowerPoint Presentation</vt:lpstr>
      <vt:lpstr>Career Goals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SUMMARY</dc:title>
  <dc:creator>RAGHOTHAM RAO P S</dc:creator>
  <cp:lastModifiedBy>RAGHOTHAM RAO P S</cp:lastModifiedBy>
  <cp:revision>4</cp:revision>
  <dcterms:created xsi:type="dcterms:W3CDTF">2022-07-13T05:17:10Z</dcterms:created>
  <dcterms:modified xsi:type="dcterms:W3CDTF">2022-07-13T07:37:10Z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