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ebf735eb3_9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ebf735eb3_9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ebf735eb3_9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ebf735eb3_9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ebf735eb3_9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ebf735eb3_9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ebf735e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ebf735e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ebf735eb3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ebf735eb3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ebf735eb3_6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ebf735eb3_6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ebf735eb3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ebf735eb3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ebf735eb3_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ebf735eb3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ebf735eb3_8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ebf735eb3_8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ebf735eb3_8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ebf735eb3_8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ebf735eb3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ebf735eb3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ebf735eb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ebf735e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ebf735eb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ebf735eb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ebf735eb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ebf735eb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ebf735eb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ebf735eb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ebf735eb3_3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ebf735eb3_3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ebf735eb3_3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ebf735eb3_3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ebf735eb3_7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ebf735eb3_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ebf735eb3_3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ebf735eb3_3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ebf735eb3_9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ebf735eb3_9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ebf735eb3_9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ebf735eb3_9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ebf735eb3_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ebf735eb3_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ebf735eb3_9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ebf735eb3_9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ebf735eb3_9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ebf735eb3_9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ebf735eb3_9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ebf735eb3_9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ebf735eb3_9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ebf735eb3_9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27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jpg"/><Relationship Id="rId4" Type="http://schemas.openxmlformats.org/officeDocument/2006/relationships/image" Target="../media/image1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689325" y="318175"/>
            <a:ext cx="6129300" cy="18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Detecção e Reconhecimento facial em vídeo </a:t>
            </a:r>
            <a:r>
              <a:rPr i="1" lang="pt-BR" sz="3600">
                <a:latin typeface="Times New Roman"/>
                <a:ea typeface="Times New Roman"/>
                <a:cs typeface="Times New Roman"/>
                <a:sym typeface="Times New Roman"/>
              </a:rPr>
              <a:t>Real-Time</a:t>
            </a:r>
            <a:endParaRPr i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867025" y="2916025"/>
            <a:ext cx="7628700" cy="20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Bruno Carvalho Faria dos Santos - 14/0132767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Byron Kamal Barreto Correa - 15/0007281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Gustavo Luiz Monteiro de Oliveira - 15/0128673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João Vitor Rodrigues Baptista - 15/0013329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Pedro Helias Carlos - 14/0158278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200" y="0"/>
            <a:ext cx="662960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400" y="0"/>
            <a:ext cx="68771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413" y="0"/>
            <a:ext cx="634917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</a:t>
            </a:r>
            <a:r>
              <a:rPr lang="pt-BR"/>
              <a:t> de detecção de faces </a:t>
            </a:r>
            <a:endParaRPr/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Viola Viola-Jones Algorithm</a:t>
            </a:r>
            <a:endParaRPr/>
          </a:p>
        </p:txBody>
      </p:sp>
      <p:pic>
        <p:nvPicPr>
          <p:cNvPr id="198" name="Google Shape;1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150" y="2096100"/>
            <a:ext cx="43434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 txBox="1"/>
          <p:nvPr/>
        </p:nvSpPr>
        <p:spPr>
          <a:xfrm>
            <a:off x="1656150" y="4525900"/>
            <a:ext cx="58317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Figura 1</a:t>
            </a:r>
            <a:r>
              <a:rPr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Unidades básicas denominadas </a:t>
            </a:r>
            <a:r>
              <a:rPr i="1"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</a:t>
            </a:r>
            <a:r>
              <a:rPr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retangulares</a:t>
            </a:r>
            <a:r>
              <a:rPr i="1"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Integral da imagem</a:t>
            </a:r>
            <a:endParaRPr/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Reduzir o custo computacional </a:t>
            </a:r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975" y="1990625"/>
            <a:ext cx="4867275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6"/>
          <p:cNvSpPr txBox="1"/>
          <p:nvPr/>
        </p:nvSpPr>
        <p:spPr>
          <a:xfrm>
            <a:off x="1028075" y="3640325"/>
            <a:ext cx="7219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Figura 2</a:t>
            </a:r>
            <a:r>
              <a:rPr lang="pt-BR" sz="12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Avaliação da soma dos valores dos pixels na região D utilizando a integral da imagem.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Treinamento </a:t>
            </a:r>
            <a:endParaRPr/>
          </a:p>
        </p:txBody>
      </p:sp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75" y="1080900"/>
            <a:ext cx="573405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4925" y="79275"/>
            <a:ext cx="2680553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7"/>
          <p:cNvSpPr txBox="1"/>
          <p:nvPr/>
        </p:nvSpPr>
        <p:spPr>
          <a:xfrm>
            <a:off x="6164950" y="1622323"/>
            <a:ext cx="26805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Figura 4</a:t>
            </a:r>
            <a:r>
              <a:rPr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Representação dos níveis/estágios de cada classificador.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152400" y="3484750"/>
            <a:ext cx="37470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-"/>
            </a:pPr>
            <a:r>
              <a:rPr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treinamento de um classificador forte que contenha T classificadores fracos é realizado pelo algoritmo AdaBoost.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733275" y="2590100"/>
            <a:ext cx="30000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Figura 3</a:t>
            </a:r>
            <a:r>
              <a:rPr lang="pt-BR" sz="12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Diagrama de representação do funcionamento da cascata de classificadores.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218" name="Google Shape;21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9150" y="2714400"/>
            <a:ext cx="5019675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7"/>
          <p:cNvSpPr txBox="1"/>
          <p:nvPr/>
        </p:nvSpPr>
        <p:spPr>
          <a:xfrm>
            <a:off x="3989150" y="4257450"/>
            <a:ext cx="47307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Figura 5</a:t>
            </a:r>
            <a:r>
              <a:rPr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Sequência de passos do algoritmo AdaBoost.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 do LBPH</a:t>
            </a:r>
            <a:endParaRPr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Aplicação do LBP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Vizinhos = 8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Raio = 1</a:t>
            </a:r>
            <a:endParaRPr sz="1400"/>
          </a:p>
        </p:txBody>
      </p:sp>
      <p:pic>
        <p:nvPicPr>
          <p:cNvPr id="226" name="Google Shape;2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350" y="2289450"/>
            <a:ext cx="635317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 do LBPH</a:t>
            </a:r>
            <a:endParaRPr/>
          </a:p>
        </p:txBody>
      </p:sp>
      <p:pic>
        <p:nvPicPr>
          <p:cNvPr id="232" name="Google Shape;2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900" y="2108219"/>
            <a:ext cx="4261599" cy="24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250" y="2131750"/>
            <a:ext cx="4261600" cy="243887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9"/>
          <p:cNvSpPr txBox="1"/>
          <p:nvPr/>
        </p:nvSpPr>
        <p:spPr>
          <a:xfrm>
            <a:off x="1408650" y="1718800"/>
            <a:ext cx="73404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341175" y="14383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Exemplo de imagens após aplicação do LBP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1283000" y="285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 do LBPH</a:t>
            </a:r>
            <a:endParaRPr/>
          </a:p>
        </p:txBody>
      </p:sp>
      <p:pic>
        <p:nvPicPr>
          <p:cNvPr id="241" name="Google Shape;2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50" y="2673900"/>
            <a:ext cx="8186324" cy="22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842475" y="724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Histograma: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-GridX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-Grid Y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/>
              <a:t>- Histogramas de cada região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Reconhecimento Facial</a:t>
            </a:r>
            <a:endParaRPr/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Após a aplicação do LBPH é gerado um arquivo “treinado” que serve de base para o reconhecimento facial.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Ao utilizar o software, este detecta o rosto do usuário pela entrada de vídeo, faz o processamento da imagem de </a:t>
            </a:r>
            <a:r>
              <a:rPr lang="pt-BR" sz="1800">
                <a:solidFill>
                  <a:srgbClr val="FFFFFF"/>
                </a:solidFill>
              </a:rPr>
              <a:t>vídeo</a:t>
            </a:r>
            <a:r>
              <a:rPr lang="pt-BR" sz="1800">
                <a:solidFill>
                  <a:srgbClr val="FFFFFF"/>
                </a:solidFill>
              </a:rPr>
              <a:t> e compara o arquivo já treinado.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Retornar uma</a:t>
            </a:r>
            <a:r>
              <a:rPr lang="pt-BR" sz="1800">
                <a:solidFill>
                  <a:srgbClr val="FFFFFF"/>
                </a:solidFill>
              </a:rPr>
              <a:t> porcentagem de confiança de reconhecimento facial para a imagem de entrada.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4862950" y="222078"/>
            <a:ext cx="4276800" cy="19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Histórico do Processamento de Imagens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8400"/>
            <a:ext cx="4710550" cy="39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897813" y="158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Fluxograma da aplicação</a:t>
            </a:r>
            <a:endParaRPr/>
          </a:p>
        </p:txBody>
      </p:sp>
      <p:pic>
        <p:nvPicPr>
          <p:cNvPr id="254" name="Google Shape;2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575" y="682375"/>
            <a:ext cx="4645825" cy="417080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2"/>
          <p:cNvSpPr txBox="1"/>
          <p:nvPr/>
        </p:nvSpPr>
        <p:spPr>
          <a:xfrm>
            <a:off x="962250" y="4801475"/>
            <a:ext cx="7219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Figura 6</a:t>
            </a:r>
            <a:r>
              <a:rPr lang="pt-BR" sz="12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Fluxograma da aplicação de detecção e reconhecimento em tempo real.</a:t>
            </a:r>
            <a:endParaRPr>
              <a:solidFill>
                <a:srgbClr val="F3F3F3"/>
              </a:solidFill>
            </a:endParaRPr>
          </a:p>
        </p:txBody>
      </p:sp>
      <p:cxnSp>
        <p:nvCxnSpPr>
          <p:cNvPr id="256" name="Google Shape;256;p32"/>
          <p:cNvCxnSpPr/>
          <p:nvPr/>
        </p:nvCxnSpPr>
        <p:spPr>
          <a:xfrm rot="10800000">
            <a:off x="3887925" y="2059575"/>
            <a:ext cx="0" cy="2037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32"/>
          <p:cNvCxnSpPr/>
          <p:nvPr/>
        </p:nvCxnSpPr>
        <p:spPr>
          <a:xfrm>
            <a:off x="3890975" y="2057400"/>
            <a:ext cx="5145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32"/>
          <p:cNvCxnSpPr/>
          <p:nvPr/>
        </p:nvCxnSpPr>
        <p:spPr>
          <a:xfrm rot="10800000">
            <a:off x="4410075" y="747600"/>
            <a:ext cx="0" cy="13098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32"/>
          <p:cNvCxnSpPr/>
          <p:nvPr/>
        </p:nvCxnSpPr>
        <p:spPr>
          <a:xfrm rot="10800000">
            <a:off x="2095550" y="747725"/>
            <a:ext cx="23193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32"/>
          <p:cNvCxnSpPr/>
          <p:nvPr/>
        </p:nvCxnSpPr>
        <p:spPr>
          <a:xfrm>
            <a:off x="2100275" y="757250"/>
            <a:ext cx="0" cy="3362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32"/>
          <p:cNvCxnSpPr/>
          <p:nvPr/>
        </p:nvCxnSpPr>
        <p:spPr>
          <a:xfrm rot="10800000">
            <a:off x="2105075" y="4100525"/>
            <a:ext cx="17859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32"/>
          <p:cNvCxnSpPr/>
          <p:nvPr/>
        </p:nvCxnSpPr>
        <p:spPr>
          <a:xfrm rot="10800000">
            <a:off x="2262200" y="3128850"/>
            <a:ext cx="0" cy="1043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32"/>
          <p:cNvCxnSpPr/>
          <p:nvPr/>
        </p:nvCxnSpPr>
        <p:spPr>
          <a:xfrm>
            <a:off x="2262200" y="3128975"/>
            <a:ext cx="13908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32"/>
          <p:cNvCxnSpPr/>
          <p:nvPr/>
        </p:nvCxnSpPr>
        <p:spPr>
          <a:xfrm rot="10800000">
            <a:off x="3648075" y="1967025"/>
            <a:ext cx="0" cy="1166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32"/>
          <p:cNvCxnSpPr/>
          <p:nvPr/>
        </p:nvCxnSpPr>
        <p:spPr>
          <a:xfrm>
            <a:off x="3652850" y="1971675"/>
            <a:ext cx="14241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32"/>
          <p:cNvCxnSpPr/>
          <p:nvPr/>
        </p:nvCxnSpPr>
        <p:spPr>
          <a:xfrm>
            <a:off x="5076825" y="1976450"/>
            <a:ext cx="0" cy="2186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2266950" y="4171950"/>
            <a:ext cx="28098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Resultados Obtidos</a:t>
            </a:r>
            <a:endParaRPr sz="3600"/>
          </a:p>
        </p:txBody>
      </p:sp>
      <p:sp>
        <p:nvSpPr>
          <p:cNvPr id="273" name="Google Shape;273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pt-BR" sz="2800"/>
              <a:t>Quanto aos resultados obtidos a partir do algoritmo </a:t>
            </a:r>
            <a:endParaRPr sz="2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Resultados Obtidos </a:t>
            </a:r>
            <a:endParaRPr sz="3600"/>
          </a:p>
        </p:txBody>
      </p:sp>
      <p:sp>
        <p:nvSpPr>
          <p:cNvPr id="279" name="Google Shape;279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3381471" cy="29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4927" y="1567552"/>
            <a:ext cx="3381475" cy="2912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Resultados Obtidos</a:t>
            </a:r>
            <a:endParaRPr sz="3600"/>
          </a:p>
        </p:txBody>
      </p:sp>
      <p:sp>
        <p:nvSpPr>
          <p:cNvPr id="287" name="Google Shape;287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pt-BR" sz="2800"/>
              <a:t>Eigenfaces x Fisherfaces;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800"/>
              <a:t>	</a:t>
            </a:r>
            <a:endParaRPr sz="2800"/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SzPts val="2800"/>
              <a:buChar char="-"/>
            </a:pPr>
            <a:r>
              <a:rPr lang="pt-BR" sz="2800"/>
              <a:t>Comparação LBPH e outros métodos.</a:t>
            </a:r>
            <a:endParaRPr sz="2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3600"/>
              <a:t>Resultados Obtidos</a:t>
            </a:r>
            <a:endParaRPr/>
          </a:p>
        </p:txBody>
      </p:sp>
      <p:sp>
        <p:nvSpPr>
          <p:cNvPr id="293" name="Google Shape;293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675" y="1567550"/>
            <a:ext cx="3362549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Aplicações e extensões</a:t>
            </a:r>
            <a:endParaRPr/>
          </a:p>
        </p:txBody>
      </p:sp>
      <p:pic>
        <p:nvPicPr>
          <p:cNvPr id="300" name="Google Shape;3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00" y="1538675"/>
            <a:ext cx="4311601" cy="27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0625" y="1538675"/>
            <a:ext cx="4188925" cy="27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>
            <p:ph type="title"/>
          </p:nvPr>
        </p:nvSpPr>
        <p:spPr>
          <a:xfrm>
            <a:off x="1052550" y="364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Aplicações e extensões</a:t>
            </a:r>
            <a:endParaRPr/>
          </a:p>
        </p:txBody>
      </p:sp>
      <p:pic>
        <p:nvPicPr>
          <p:cNvPr id="307" name="Google Shape;3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213" y="1278550"/>
            <a:ext cx="6749575" cy="29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idx="1" type="body"/>
          </p:nvPr>
        </p:nvSpPr>
        <p:spPr>
          <a:xfrm>
            <a:off x="1297500" y="1743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7200"/>
              <a:t>Obrigado!</a:t>
            </a:r>
            <a:endParaRPr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425" y="770913"/>
            <a:ext cx="7663151" cy="36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075" y="0"/>
            <a:ext cx="777984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063" y="131288"/>
            <a:ext cx="6059876" cy="48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288" y="1269600"/>
            <a:ext cx="7155424" cy="26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200" y="0"/>
            <a:ext cx="414361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838" y="0"/>
            <a:ext cx="471632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262" y="0"/>
            <a:ext cx="362348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