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Masters/notesMaster1.xml" ContentType="application/vnd.openxmlformats-officedocument.presentationml.notesMaster+xml"/>
  <Override PartName="/ppt/notesSlides/notesSlide64.xml" ContentType="application/vnd.openxmlformats-officedocument.presentationml.notesSlide+xml"/>
  <Override PartName="/ppt/slideLayouts/slideLayout15.xml" ContentType="application/vnd.openxmlformats-officedocument.presentationml.slideLayout+xml"/>
  <Override PartName="/ppt/slides/slide66.xml" ContentType="application/vnd.openxmlformats-officedocument.presentationml.slide+xml"/>
  <Override PartName="/ppt/theme/theme1.xml" ContentType="application/vnd.openxmlformats-officedocument.theme+xml"/>
  <Override PartName="/ppt/notesSlides/notesSlide2.xml" ContentType="application/vnd.openxmlformats-officedocument.presentationml.notesSlide+xml"/>
  <Override PartName="/ppt/slideLayouts/slideLayout24.xml" ContentType="application/vnd.openxmlformats-officedocument.presentationml.slideLayout+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slideMasters/slideMaster2.xml" ContentType="application/vnd.openxmlformats-officedocument.presentationml.slideMaster+xml"/>
  <Override PartName="/ppt/slides/slide42.xml" ContentType="application/vnd.openxmlformats-officedocument.presentationml.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slides/slide71.xml" ContentType="application/vnd.openxmlformats-officedocument.presentationml.slide+xml"/>
  <Override PartName="/ppt/notesSlides/notesSlide46.xml" ContentType="application/vnd.openxmlformats-officedocument.presentationml.notesSlide+xml"/>
  <Override PartName="/ppt/slides/slide48.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65.xml" ContentType="application/vnd.openxmlformats-officedocument.presentationml.notesSlide+xml"/>
  <Override PartName="/ppt/slideLayouts/slideLayout16.xml" ContentType="application/vnd.openxmlformats-officedocument.presentationml.slideLayout+xml"/>
  <Override PartName="/ppt/slides/slide67.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Override PartName="/ppt/notesSlides/notesSlide41.xml" ContentType="application/vnd.openxmlformats-officedocument.presentationml.notesSlide+xml"/>
  <Override PartName="/ppt/slideLayouts/slideLayout6.xml" ContentType="application/vnd.openxmlformats-officedocument.presentationml.slideLayout+xml"/>
  <Default Extension="xml" ContentType="application/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60.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s/slide62.xml" ContentType="application/vnd.openxmlformats-officedocument.presentationml.slide+xml"/>
  <Override PartName="/ppt/notesSlides/notesSlide37.xml" ContentType="application/vnd.openxmlformats-officedocument.presentationml.notesSlide+xml"/>
  <Override PartName="/ppt/slideLayouts/slideLayout20.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slides/slide49.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docProps/core.xml" ContentType="application/vnd.openxmlformats-package.core-properties+xml"/>
  <Override PartName="/ppt/notesSlides/notesSlide66.xml" ContentType="application/vnd.openxmlformats-officedocument.presentationml.notesSlide+xml"/>
  <Override PartName="/ppt/slideLayouts/slideLayout17.xml" ContentType="application/vnd.openxmlformats-officedocument.presentationml.slideLayout+xml"/>
  <Override PartName="/ppt/slides/slide68.xml" ContentType="application/vnd.openxmlformats-officedocument.presentationml.slide+xml"/>
  <Override PartName="/ppt/theme/theme3.xml" ContentType="application/vnd.openxmlformats-officedocument.theme+xml"/>
  <Override PartName="/ppt/theme/themeOverride1.xml" ContentType="application/vnd.openxmlformats-officedocument.themeOverr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Override PartName="/ppt/notesSlides/notesSlide42.xml" ContentType="application/vnd.openxmlformats-officedocument.presentationml.notesSlide+xml"/>
  <Override PartName="/ppt/slideLayouts/slideLayout7.xml" ContentType="application/vnd.openxmlformats-officedocument.presentationml.slideLayout+xml"/>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61.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slides/slide63.xml" ContentType="application/vnd.openxmlformats-officedocument.presentationml.slide+xml"/>
  <Override PartName="/ppt/notesSlides/notesSlide38.xml" ContentType="application/vnd.openxmlformats-officedocument.presentationml.notesSlide+xml"/>
  <Override PartName="/ppt/slideLayouts/slideLayout21.xml" ContentType="application/vnd.openxmlformats-officedocument.presentationml.slideLayout+xml"/>
  <Override PartName="/ppt/notesSlides/notesSlide48.xml" ContentType="application/vnd.openxmlformats-officedocument.presentationml.notes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67.xml" ContentType="application/vnd.openxmlformats-officedocument.presentationml.notesSlide+xml"/>
  <Override PartName="/ppt/slideLayouts/slideLayout18.xml" ContentType="application/vnd.openxmlformats-officedocument.presentationml.slideLayout+xml"/>
  <Override PartName="/ppt/slides/slide69.xml" ContentType="application/vnd.openxmlformats-officedocument.presentationml.slide+xml"/>
  <Override PartName="/ppt/theme/theme4.xml" ContentType="application/vnd.openxmlformats-officedocument.theme+xml"/>
  <Override PartName="/ppt/theme/themeOverride2.xml" ContentType="application/vnd.openxmlformats-officedocument.themeOverride+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Override PartName="/ppt/notesSlides/notesSlide43.xml" ContentType="application/vnd.openxmlformats-officedocument.presentationml.notesSlide+xml"/>
  <Override PartName="/ppt/slideLayouts/slideLayout8.xml" ContentType="application/vnd.openxmlformats-officedocument.presentationml.slideLayout+xml"/>
  <Override PartName="/ppt/slides/slide45.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62.xml" ContentType="application/vnd.openxmlformats-officedocument.presentationml.notesSlide+xml"/>
  <Override PartName="/ppt/slideLayouts/slideLayout13.xml" ContentType="application/vnd.openxmlformats-officedocument.presentationml.slideLayout+xml"/>
  <Override PartName="/ppt/slides/slide6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Layouts/slideLayout22.xml" ContentType="application/vnd.openxmlformats-officedocument.presentationml.slideLayout+xml"/>
  <Override PartName="/ppt/presentation.xml" ContentType="application/vnd.openxmlformats-officedocument.presentationml.presentation.main+xml"/>
  <Override PartName="/ppt/notesSlides/notesSlide49.xml" ContentType="application/vnd.openxmlformats-officedocument.presentationml.notesSlide+xml"/>
  <Override PartName="/ppt/notesSlides/notesSlide59.xml" ContentType="application/vnd.openxmlformats-officedocument.presentationml.notesSlide+xml"/>
  <Override PartName="/ppt/notesSlides/notesSlide68.xml" ContentType="application/vnd.openxmlformats-officedocument.presentationml.notesSlide+xml"/>
  <Override PartName="/ppt/slideLayouts/slideLayout19.xml" ContentType="application/vnd.openxmlformats-officedocument.presentationml.slideLayout+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slides/slide46.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63.xml" ContentType="application/vnd.openxmlformats-officedocument.presentationml.notesSlide+xml"/>
  <Override PartName="/ppt/slideLayouts/slideLayout14.xml" ContentType="application/vnd.openxmlformats-officedocument.presentationml.slideLayout+xml"/>
  <Override PartName="/ppt/slides/slide65.xml" ContentType="application/vnd.openxmlformats-officedocument.presentationml.slide+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notesSlides/notesSlide69.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51" r:id="rId1"/>
    <p:sldMasterId id="2147483713" r:id="rId2"/>
  </p:sldMasterIdLst>
  <p:notesMasterIdLst>
    <p:notesMasterId r:id="rId74"/>
  </p:notesMasterIdLst>
  <p:handoutMasterIdLst>
    <p:handoutMasterId r:id="rId75"/>
  </p:handoutMasterIdLst>
  <p:sldIdLst>
    <p:sldId id="256" r:id="rId3"/>
    <p:sldId id="317" r:id="rId4"/>
    <p:sldId id="318" r:id="rId5"/>
    <p:sldId id="259" r:id="rId6"/>
    <p:sldId id="260" r:id="rId7"/>
    <p:sldId id="280" r:id="rId8"/>
    <p:sldId id="265" r:id="rId9"/>
    <p:sldId id="270" r:id="rId10"/>
    <p:sldId id="261" r:id="rId11"/>
    <p:sldId id="319" r:id="rId12"/>
    <p:sldId id="339" r:id="rId13"/>
    <p:sldId id="334" r:id="rId14"/>
    <p:sldId id="333" r:id="rId15"/>
    <p:sldId id="291" r:id="rId16"/>
    <p:sldId id="320" r:id="rId17"/>
    <p:sldId id="321" r:id="rId18"/>
    <p:sldId id="258" r:id="rId19"/>
    <p:sldId id="341" r:id="rId20"/>
    <p:sldId id="263" r:id="rId21"/>
    <p:sldId id="266" r:id="rId22"/>
    <p:sldId id="267" r:id="rId23"/>
    <p:sldId id="322" r:id="rId24"/>
    <p:sldId id="268" r:id="rId25"/>
    <p:sldId id="269" r:id="rId26"/>
    <p:sldId id="323" r:id="rId27"/>
    <p:sldId id="332" r:id="rId28"/>
    <p:sldId id="271" r:id="rId29"/>
    <p:sldId id="274" r:id="rId30"/>
    <p:sldId id="275" r:id="rId31"/>
    <p:sldId id="276" r:id="rId32"/>
    <p:sldId id="277" r:id="rId33"/>
    <p:sldId id="335" r:id="rId34"/>
    <p:sldId id="279" r:id="rId35"/>
    <p:sldId id="336" r:id="rId36"/>
    <p:sldId id="281" r:id="rId37"/>
    <p:sldId id="282" r:id="rId38"/>
    <p:sldId id="283" r:id="rId39"/>
    <p:sldId id="284" r:id="rId40"/>
    <p:sldId id="285" r:id="rId41"/>
    <p:sldId id="286" r:id="rId42"/>
    <p:sldId id="287" r:id="rId43"/>
    <p:sldId id="288" r:id="rId44"/>
    <p:sldId id="289" r:id="rId45"/>
    <p:sldId id="310" r:id="rId46"/>
    <p:sldId id="311" r:id="rId47"/>
    <p:sldId id="290" r:id="rId48"/>
    <p:sldId id="292" r:id="rId49"/>
    <p:sldId id="295" r:id="rId50"/>
    <p:sldId id="293" r:id="rId51"/>
    <p:sldId id="294"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16" r:id="rId65"/>
    <p:sldId id="325" r:id="rId66"/>
    <p:sldId id="326" r:id="rId67"/>
    <p:sldId id="327" r:id="rId68"/>
    <p:sldId id="328" r:id="rId69"/>
    <p:sldId id="338" r:id="rId70"/>
    <p:sldId id="329" r:id="rId71"/>
    <p:sldId id="337" r:id="rId72"/>
    <p:sldId id="330" r:id="rId73"/>
  </p:sldIdLst>
  <p:sldSz cx="9144000" cy="6858000" type="screen4x3"/>
  <p:notesSz cx="6946900" cy="9220200"/>
  <p:defaultTextStyle>
    <a:defPPr>
      <a:defRPr lang="en-US"/>
    </a:defPPr>
    <a:lvl1pPr algn="l" rtl="0" fontAlgn="base">
      <a:spcBef>
        <a:spcPct val="30000"/>
      </a:spcBef>
      <a:spcAft>
        <a:spcPct val="0"/>
      </a:spcAft>
      <a:defRPr sz="1200" kern="1200">
        <a:solidFill>
          <a:schemeClr val="tx1"/>
        </a:solidFill>
        <a:latin typeface="Times New Roman" charset="0"/>
        <a:ea typeface="Osaka" charset="-128"/>
        <a:cs typeface="+mn-cs"/>
      </a:defRPr>
    </a:lvl1pPr>
    <a:lvl2pPr marL="457200" algn="l" rtl="0" fontAlgn="base">
      <a:spcBef>
        <a:spcPct val="30000"/>
      </a:spcBef>
      <a:spcAft>
        <a:spcPct val="0"/>
      </a:spcAft>
      <a:defRPr sz="1200" kern="1200">
        <a:solidFill>
          <a:schemeClr val="tx1"/>
        </a:solidFill>
        <a:latin typeface="Times New Roman" charset="0"/>
        <a:ea typeface="Osaka" charset="-128"/>
        <a:cs typeface="+mn-cs"/>
      </a:defRPr>
    </a:lvl2pPr>
    <a:lvl3pPr marL="914400" algn="l" rtl="0" fontAlgn="base">
      <a:spcBef>
        <a:spcPct val="30000"/>
      </a:spcBef>
      <a:spcAft>
        <a:spcPct val="0"/>
      </a:spcAft>
      <a:defRPr sz="1200" kern="1200">
        <a:solidFill>
          <a:schemeClr val="tx1"/>
        </a:solidFill>
        <a:latin typeface="Times New Roman" charset="0"/>
        <a:ea typeface="Osaka" charset="-128"/>
        <a:cs typeface="+mn-cs"/>
      </a:defRPr>
    </a:lvl3pPr>
    <a:lvl4pPr marL="1371600" algn="l" rtl="0" fontAlgn="base">
      <a:spcBef>
        <a:spcPct val="30000"/>
      </a:spcBef>
      <a:spcAft>
        <a:spcPct val="0"/>
      </a:spcAft>
      <a:defRPr sz="1200" kern="1200">
        <a:solidFill>
          <a:schemeClr val="tx1"/>
        </a:solidFill>
        <a:latin typeface="Times New Roman" charset="0"/>
        <a:ea typeface="Osaka" charset="-128"/>
        <a:cs typeface="+mn-cs"/>
      </a:defRPr>
    </a:lvl4pPr>
    <a:lvl5pPr marL="1828800" algn="l" rtl="0" fontAlgn="base">
      <a:spcBef>
        <a:spcPct val="30000"/>
      </a:spcBef>
      <a:spcAft>
        <a:spcPct val="0"/>
      </a:spcAft>
      <a:defRPr sz="1200" kern="1200">
        <a:solidFill>
          <a:schemeClr val="tx1"/>
        </a:solidFill>
        <a:latin typeface="Times New Roman" charset="0"/>
        <a:ea typeface="Osaka" charset="-128"/>
        <a:cs typeface="+mn-cs"/>
      </a:defRPr>
    </a:lvl5pPr>
    <a:lvl6pPr marL="2286000" algn="l" defTabSz="914400" rtl="0" eaLnBrk="1" latinLnBrk="0" hangingPunct="1">
      <a:defRPr sz="1200" kern="1200">
        <a:solidFill>
          <a:schemeClr val="tx1"/>
        </a:solidFill>
        <a:latin typeface="Times New Roman" charset="0"/>
        <a:ea typeface="Osaka" charset="-128"/>
        <a:cs typeface="+mn-cs"/>
      </a:defRPr>
    </a:lvl6pPr>
    <a:lvl7pPr marL="2743200" algn="l" defTabSz="914400" rtl="0" eaLnBrk="1" latinLnBrk="0" hangingPunct="1">
      <a:defRPr sz="1200" kern="1200">
        <a:solidFill>
          <a:schemeClr val="tx1"/>
        </a:solidFill>
        <a:latin typeface="Times New Roman" charset="0"/>
        <a:ea typeface="Osaka" charset="-128"/>
        <a:cs typeface="+mn-cs"/>
      </a:defRPr>
    </a:lvl7pPr>
    <a:lvl8pPr marL="3200400" algn="l" defTabSz="914400" rtl="0" eaLnBrk="1" latinLnBrk="0" hangingPunct="1">
      <a:defRPr sz="1200" kern="1200">
        <a:solidFill>
          <a:schemeClr val="tx1"/>
        </a:solidFill>
        <a:latin typeface="Times New Roman" charset="0"/>
        <a:ea typeface="Osaka" charset="-128"/>
        <a:cs typeface="+mn-cs"/>
      </a:defRPr>
    </a:lvl8pPr>
    <a:lvl9pPr marL="3657600" algn="l" defTabSz="914400" rtl="0" eaLnBrk="1" latinLnBrk="0" hangingPunct="1">
      <a:defRPr sz="1200" kern="1200">
        <a:solidFill>
          <a:schemeClr val="tx1"/>
        </a:solidFill>
        <a:latin typeface="Times New Roman" charset="0"/>
        <a:ea typeface="Osaka"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8A400"/>
    <a:srgbClr val="AD8300"/>
    <a:srgbClr val="92C2C9"/>
    <a:srgbClr val="339966"/>
    <a:srgbClr val="00FF99"/>
    <a:srgbClr val="D11830"/>
    <a:srgbClr val="642D7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9580" autoAdjust="0"/>
  </p:normalViewPr>
  <p:slideViewPr>
    <p:cSldViewPr>
      <p:cViewPr>
        <p:scale>
          <a:sx n="66" d="100"/>
          <a:sy n="66" d="100"/>
        </p:scale>
        <p:origin x="-2096" y="-6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1884" y="-90"/>
      </p:cViewPr>
      <p:guideLst>
        <p:guide orient="horz" pos="2904"/>
        <p:guide pos="218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none" lIns="92372" tIns="46186" rIns="92372" bIns="46186" numCol="1" anchor="t" anchorCtr="0" compatLnSpc="1">
            <a:prstTxWarp prst="textNoShape">
              <a:avLst/>
            </a:prstTxWarp>
          </a:bodyPr>
          <a:lstStyle>
            <a:lvl1pPr defTabSz="923925">
              <a:spcBef>
                <a:spcPct val="0"/>
              </a:spcBef>
              <a:defRPr>
                <a:ea typeface="+mn-ea"/>
              </a:defRPr>
            </a:lvl1pPr>
          </a:lstStyle>
          <a:p>
            <a:pPr>
              <a:defRPr/>
            </a:pPr>
            <a:endParaRPr lang="en-US"/>
          </a:p>
        </p:txBody>
      </p:sp>
      <p:sp>
        <p:nvSpPr>
          <p:cNvPr id="7171" name="Rectangle 3"/>
          <p:cNvSpPr>
            <a:spLocks noGrp="1" noChangeArrowheads="1"/>
          </p:cNvSpPr>
          <p:nvPr>
            <p:ph type="dt" sz="quarter" idx="1"/>
          </p:nvPr>
        </p:nvSpPr>
        <p:spPr bwMode="auto">
          <a:xfrm>
            <a:off x="3937000" y="0"/>
            <a:ext cx="3009900" cy="460375"/>
          </a:xfrm>
          <a:prstGeom prst="rect">
            <a:avLst/>
          </a:prstGeom>
          <a:noFill/>
          <a:ln w="9525">
            <a:noFill/>
            <a:miter lim="800000"/>
            <a:headEnd/>
            <a:tailEnd/>
          </a:ln>
          <a:effectLst/>
        </p:spPr>
        <p:txBody>
          <a:bodyPr vert="horz" wrap="none" lIns="92372" tIns="46186" rIns="92372" bIns="46186" numCol="1" anchor="t" anchorCtr="0" compatLnSpc="1">
            <a:prstTxWarp prst="textNoShape">
              <a:avLst/>
            </a:prstTxWarp>
          </a:bodyPr>
          <a:lstStyle>
            <a:lvl1pPr algn="r" defTabSz="923925">
              <a:spcBef>
                <a:spcPct val="0"/>
              </a:spcBef>
              <a:defRPr>
                <a:ea typeface="+mn-ea"/>
              </a:defRPr>
            </a:lvl1pPr>
          </a:lstStyle>
          <a:p>
            <a:pPr>
              <a:defRPr/>
            </a:pPr>
            <a:endParaRPr lang="en-US"/>
          </a:p>
        </p:txBody>
      </p:sp>
      <p:sp>
        <p:nvSpPr>
          <p:cNvPr id="7172" name="Rectangle 4"/>
          <p:cNvSpPr>
            <a:spLocks noGrp="1" noChangeArrowheads="1"/>
          </p:cNvSpPr>
          <p:nvPr>
            <p:ph type="ftr" sz="quarter" idx="2"/>
          </p:nvPr>
        </p:nvSpPr>
        <p:spPr bwMode="auto">
          <a:xfrm>
            <a:off x="0" y="8759825"/>
            <a:ext cx="3009900" cy="460375"/>
          </a:xfrm>
          <a:prstGeom prst="rect">
            <a:avLst/>
          </a:prstGeom>
          <a:noFill/>
          <a:ln w="9525">
            <a:noFill/>
            <a:miter lim="800000"/>
            <a:headEnd/>
            <a:tailEnd/>
          </a:ln>
          <a:effectLst/>
        </p:spPr>
        <p:txBody>
          <a:bodyPr vert="horz" wrap="none" lIns="92372" tIns="46186" rIns="92372" bIns="46186" numCol="1" anchor="b" anchorCtr="0" compatLnSpc="1">
            <a:prstTxWarp prst="textNoShape">
              <a:avLst/>
            </a:prstTxWarp>
          </a:bodyPr>
          <a:lstStyle>
            <a:lvl1pPr defTabSz="923925">
              <a:spcBef>
                <a:spcPct val="0"/>
              </a:spcBef>
              <a:defRPr>
                <a:ea typeface="+mn-ea"/>
              </a:defRPr>
            </a:lvl1pPr>
          </a:lstStyle>
          <a:p>
            <a:pPr>
              <a:defRPr/>
            </a:pPr>
            <a:endParaRPr lang="en-US"/>
          </a:p>
        </p:txBody>
      </p:sp>
      <p:sp>
        <p:nvSpPr>
          <p:cNvPr id="7173" name="Rectangle 5"/>
          <p:cNvSpPr>
            <a:spLocks noGrp="1" noChangeArrowheads="1"/>
          </p:cNvSpPr>
          <p:nvPr>
            <p:ph type="sldNum" sz="quarter" idx="3"/>
          </p:nvPr>
        </p:nvSpPr>
        <p:spPr bwMode="auto">
          <a:xfrm>
            <a:off x="3937000" y="8759825"/>
            <a:ext cx="3009900" cy="460375"/>
          </a:xfrm>
          <a:prstGeom prst="rect">
            <a:avLst/>
          </a:prstGeom>
          <a:noFill/>
          <a:ln w="9525">
            <a:noFill/>
            <a:miter lim="800000"/>
            <a:headEnd/>
            <a:tailEnd/>
          </a:ln>
          <a:effectLst/>
        </p:spPr>
        <p:txBody>
          <a:bodyPr vert="horz" wrap="none" lIns="92372" tIns="46186" rIns="92372" bIns="46186" numCol="1" anchor="b" anchorCtr="0" compatLnSpc="1">
            <a:prstTxWarp prst="textNoShape">
              <a:avLst/>
            </a:prstTxWarp>
          </a:bodyPr>
          <a:lstStyle>
            <a:lvl1pPr algn="r" defTabSz="923925">
              <a:spcBef>
                <a:spcPct val="0"/>
              </a:spcBef>
              <a:defRPr/>
            </a:lvl1pPr>
          </a:lstStyle>
          <a:p>
            <a:fld id="{812CA54D-71A8-461D-A97E-F582B32CC8F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9900" cy="460375"/>
          </a:xfrm>
          <a:prstGeom prst="rect">
            <a:avLst/>
          </a:prstGeom>
          <a:noFill/>
          <a:ln w="9525">
            <a:noFill/>
            <a:miter lim="800000"/>
            <a:headEnd/>
            <a:tailEnd/>
          </a:ln>
          <a:effectLst/>
        </p:spPr>
        <p:txBody>
          <a:bodyPr vert="horz" wrap="none" lIns="92372" tIns="46186" rIns="92372" bIns="46186" numCol="1" anchor="t" anchorCtr="0" compatLnSpc="1">
            <a:prstTxWarp prst="textNoShape">
              <a:avLst/>
            </a:prstTxWarp>
          </a:bodyPr>
          <a:lstStyle>
            <a:lvl1pPr defTabSz="923925">
              <a:spcBef>
                <a:spcPct val="0"/>
              </a:spcBef>
              <a:defRPr>
                <a:ea typeface="+mn-ea"/>
              </a:defRPr>
            </a:lvl1pPr>
          </a:lstStyle>
          <a:p>
            <a:pPr>
              <a:defRPr/>
            </a:pPr>
            <a:endParaRPr lang="en-US"/>
          </a:p>
        </p:txBody>
      </p:sp>
      <p:sp>
        <p:nvSpPr>
          <p:cNvPr id="5123" name="Rectangle 3"/>
          <p:cNvSpPr>
            <a:spLocks noGrp="1" noChangeArrowheads="1"/>
          </p:cNvSpPr>
          <p:nvPr>
            <p:ph type="dt" idx="1"/>
          </p:nvPr>
        </p:nvSpPr>
        <p:spPr bwMode="auto">
          <a:xfrm>
            <a:off x="3937000" y="0"/>
            <a:ext cx="3009900" cy="460375"/>
          </a:xfrm>
          <a:prstGeom prst="rect">
            <a:avLst/>
          </a:prstGeom>
          <a:noFill/>
          <a:ln w="9525">
            <a:noFill/>
            <a:miter lim="800000"/>
            <a:headEnd/>
            <a:tailEnd/>
          </a:ln>
          <a:effectLst/>
        </p:spPr>
        <p:txBody>
          <a:bodyPr vert="horz" wrap="none" lIns="92372" tIns="46186" rIns="92372" bIns="46186" numCol="1" anchor="t" anchorCtr="0" compatLnSpc="1">
            <a:prstTxWarp prst="textNoShape">
              <a:avLst/>
            </a:prstTxWarp>
          </a:bodyPr>
          <a:lstStyle>
            <a:lvl1pPr algn="r" defTabSz="923925">
              <a:spcBef>
                <a:spcPct val="0"/>
              </a:spcBef>
              <a:defRPr>
                <a:ea typeface="+mn-ea"/>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69988" y="692150"/>
            <a:ext cx="4610100" cy="34575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25513" y="4379913"/>
            <a:ext cx="5095875" cy="4148137"/>
          </a:xfrm>
          <a:prstGeom prst="rect">
            <a:avLst/>
          </a:prstGeom>
          <a:noFill/>
          <a:ln w="9525">
            <a:noFill/>
            <a:miter lim="800000"/>
            <a:headEnd/>
            <a:tailEnd/>
          </a:ln>
          <a:effectLst/>
        </p:spPr>
        <p:txBody>
          <a:bodyPr vert="horz" wrap="none" lIns="92372" tIns="46186" rIns="92372" bIns="461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759825"/>
            <a:ext cx="3009900" cy="460375"/>
          </a:xfrm>
          <a:prstGeom prst="rect">
            <a:avLst/>
          </a:prstGeom>
          <a:noFill/>
          <a:ln w="9525">
            <a:noFill/>
            <a:miter lim="800000"/>
            <a:headEnd/>
            <a:tailEnd/>
          </a:ln>
          <a:effectLst/>
        </p:spPr>
        <p:txBody>
          <a:bodyPr vert="horz" wrap="none" lIns="92372" tIns="46186" rIns="92372" bIns="46186" numCol="1" anchor="b" anchorCtr="0" compatLnSpc="1">
            <a:prstTxWarp prst="textNoShape">
              <a:avLst/>
            </a:prstTxWarp>
          </a:bodyPr>
          <a:lstStyle>
            <a:lvl1pPr defTabSz="923925">
              <a:spcBef>
                <a:spcPct val="0"/>
              </a:spcBef>
              <a:defRPr>
                <a:ea typeface="+mn-ea"/>
              </a:defRPr>
            </a:lvl1pPr>
          </a:lstStyle>
          <a:p>
            <a:pPr>
              <a:defRPr/>
            </a:pPr>
            <a:endParaRPr lang="en-US"/>
          </a:p>
        </p:txBody>
      </p:sp>
      <p:sp>
        <p:nvSpPr>
          <p:cNvPr id="5127" name="Rectangle 7"/>
          <p:cNvSpPr>
            <a:spLocks noGrp="1" noChangeArrowheads="1"/>
          </p:cNvSpPr>
          <p:nvPr>
            <p:ph type="sldNum" sz="quarter" idx="5"/>
          </p:nvPr>
        </p:nvSpPr>
        <p:spPr bwMode="auto">
          <a:xfrm>
            <a:off x="3937000" y="8759825"/>
            <a:ext cx="3009900" cy="460375"/>
          </a:xfrm>
          <a:prstGeom prst="rect">
            <a:avLst/>
          </a:prstGeom>
          <a:noFill/>
          <a:ln w="9525">
            <a:noFill/>
            <a:miter lim="800000"/>
            <a:headEnd/>
            <a:tailEnd/>
          </a:ln>
          <a:effectLst/>
        </p:spPr>
        <p:txBody>
          <a:bodyPr vert="horz" wrap="none" lIns="92372" tIns="46186" rIns="92372" bIns="46186" numCol="1" anchor="b" anchorCtr="0" compatLnSpc="1">
            <a:prstTxWarp prst="textNoShape">
              <a:avLst/>
            </a:prstTxWarp>
          </a:bodyPr>
          <a:lstStyle>
            <a:lvl1pPr algn="r" defTabSz="923925">
              <a:spcBef>
                <a:spcPct val="0"/>
              </a:spcBef>
              <a:defRPr/>
            </a:lvl1pPr>
          </a:lstStyle>
          <a:p>
            <a:fld id="{17BFCA4C-A541-4BD4-86EA-B5B9B94D5DB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E8579C0-CA8B-4EEE-B19E-0FA4E57836DD}" type="slidenum">
              <a:rPr lang="en-US"/>
              <a:pPr/>
              <a:t>1</a:t>
            </a:fld>
            <a:endParaRPr lang="en-US"/>
          </a:p>
        </p:txBody>
      </p:sp>
      <p:sp>
        <p:nvSpPr>
          <p:cNvPr id="30723" name="Rectangle 2"/>
          <p:cNvSpPr>
            <a:spLocks noGrp="1" noRot="1" noChangeAspect="1" noChangeArrowheads="1" noTextEdit="1"/>
          </p:cNvSpPr>
          <p:nvPr>
            <p:ph type="sldImg"/>
          </p:nvPr>
        </p:nvSpPr>
        <p:spPr>
          <a:ln/>
        </p:spPr>
      </p:sp>
      <p:sp>
        <p:nvSpPr>
          <p:cNvPr id="30724" name="Rectangle 4"/>
          <p:cNvSpPr>
            <a:spLocks noGrp="1" noChangeArrowheads="1"/>
          </p:cNvSpPr>
          <p:nvPr>
            <p:ph type="body" idx="1"/>
          </p:nvPr>
        </p:nvSpPr>
        <p:spPr>
          <a:noFill/>
          <a:ln/>
        </p:spPr>
        <p:txBody>
          <a:bodyPr/>
          <a:lstStyle/>
          <a:p>
            <a:pPr eaLnBrk="1" hangingPunct="1"/>
            <a:r>
              <a:rPr lang="en-US" smtClean="0"/>
              <a:t>General timing:</a:t>
            </a:r>
          </a:p>
          <a:p>
            <a:pPr eaLnBrk="1" hangingPunct="1"/>
            <a:endParaRPr lang="en-US" smtClean="0"/>
          </a:p>
          <a:p>
            <a:pPr eaLnBrk="1" hangingPunct="1"/>
            <a:r>
              <a:rPr lang="en-US" smtClean="0"/>
              <a:t>** Seems to work fine to do Ex. 4 right after lunch.</a:t>
            </a:r>
          </a:p>
          <a:p>
            <a:pPr eaLnBrk="1" hangingPunct="1"/>
            <a:endParaRPr lang="en-US" smtClean="0"/>
          </a:p>
          <a:p>
            <a:pPr eaLnBrk="1" hangingPunct="1"/>
            <a:r>
              <a:rPr lang="en-US" smtClean="0"/>
              <a:t>** Aim for starting </a:t>
            </a:r>
            <a:r>
              <a:rPr lang="en-US" b="1" smtClean="0"/>
              <a:t>review of</a:t>
            </a:r>
            <a:r>
              <a:rPr lang="en-US" smtClean="0"/>
              <a:t> Ex. 5 by 3:30 at the absolute latest!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F99C910-C73E-40CE-A394-DCF6D6F06541}" type="slidenum">
              <a:rPr lang="en-US"/>
              <a:pPr/>
              <a:t>10</a:t>
            </a:fld>
            <a:endParaRPr lang="en-US"/>
          </a:p>
        </p:txBody>
      </p:sp>
      <p:sp>
        <p:nvSpPr>
          <p:cNvPr id="49155" name="Rectangle 2"/>
          <p:cNvSpPr>
            <a:spLocks noGrp="1" noRot="1" noChangeAspect="1" noChangeArrowheads="1" noTextEdit="1"/>
          </p:cNvSpPr>
          <p:nvPr>
            <p:ph type="sldImg"/>
          </p:nvPr>
        </p:nvSpPr>
        <p:spPr>
          <a:xfrm>
            <a:off x="1549400" y="692150"/>
            <a:ext cx="3905250" cy="2928938"/>
          </a:xfrm>
          <a:ln/>
        </p:spPr>
      </p:sp>
      <p:sp>
        <p:nvSpPr>
          <p:cNvPr id="49156" name="Rectangle 5"/>
          <p:cNvSpPr>
            <a:spLocks noGrp="1" noChangeArrowheads="1"/>
          </p:cNvSpPr>
          <p:nvPr>
            <p:ph type="body" idx="1"/>
          </p:nvPr>
        </p:nvSpPr>
        <p:spPr>
          <a:noFill/>
          <a:ln/>
        </p:spPr>
        <p:txBody>
          <a:bodyPr/>
          <a:lstStyle/>
          <a:p>
            <a:pPr eaLnBrk="1" hangingPunct="1"/>
            <a:r>
              <a:rPr lang="en-US" i="1" dirty="0" smtClean="0"/>
              <a:t>Do all the below before having them look at the handout.</a:t>
            </a:r>
          </a:p>
          <a:p>
            <a:pPr eaLnBrk="1" hangingPunct="1"/>
            <a:r>
              <a:rPr lang="en-US" b="1" dirty="0" smtClean="0"/>
              <a:t>Data structure</a:t>
            </a:r>
            <a:r>
              <a:rPr lang="en-US" dirty="0" smtClean="0"/>
              <a:t> = the elements, the containers in which descriptive data are stored.</a:t>
            </a:r>
          </a:p>
          <a:p>
            <a:pPr eaLnBrk="1" hangingPunct="1"/>
            <a:r>
              <a:rPr lang="en-US" sz="900" b="1" dirty="0" smtClean="0"/>
              <a:t>Ask participants for examples of data structure standards?</a:t>
            </a:r>
          </a:p>
          <a:p>
            <a:pPr eaLnBrk="1" hangingPunct="1">
              <a:buFontTx/>
              <a:buChar char="•"/>
            </a:pPr>
            <a:r>
              <a:rPr lang="en-US" sz="900" dirty="0" smtClean="0"/>
              <a:t>MARC / EAD / Dublin Core </a:t>
            </a:r>
          </a:p>
          <a:p>
            <a:pPr eaLnBrk="1" hangingPunct="1">
              <a:buFontTx/>
              <a:buChar char="•"/>
            </a:pPr>
            <a:r>
              <a:rPr lang="en-US" sz="900" dirty="0" smtClean="0"/>
              <a:t>MODS (Metadata Object Description Standard)</a:t>
            </a:r>
          </a:p>
          <a:p>
            <a:pPr eaLnBrk="1" hangingPunct="1">
              <a:buFontTx/>
              <a:buChar char="•"/>
            </a:pPr>
            <a:r>
              <a:rPr lang="en-US" sz="900" dirty="0" smtClean="0"/>
              <a:t>VRA Core (Visual Resources Association)</a:t>
            </a:r>
          </a:p>
          <a:p>
            <a:pPr eaLnBrk="1" hangingPunct="1"/>
            <a:r>
              <a:rPr lang="en-US" b="1" dirty="0" smtClean="0"/>
              <a:t>Data content</a:t>
            </a:r>
            <a:r>
              <a:rPr lang="en-US" dirty="0" smtClean="0"/>
              <a:t> = what one puts into those elements, or  containers.</a:t>
            </a:r>
          </a:p>
          <a:p>
            <a:pPr eaLnBrk="1" hangingPunct="1"/>
            <a:r>
              <a:rPr lang="en-US" sz="900" b="1" dirty="0" smtClean="0"/>
              <a:t>Ask participants for examples of data content standards?</a:t>
            </a:r>
          </a:p>
          <a:p>
            <a:pPr eaLnBrk="1" hangingPunct="1">
              <a:buFontTx/>
              <a:buChar char="•"/>
            </a:pPr>
            <a:r>
              <a:rPr lang="en-US" sz="900" dirty="0" smtClean="0"/>
              <a:t>DACS / AARC2 / RAD (Rules for Archival  Description)</a:t>
            </a:r>
          </a:p>
          <a:p>
            <a:pPr eaLnBrk="1" hangingPunct="1">
              <a:buFontTx/>
              <a:buChar char="•"/>
            </a:pPr>
            <a:r>
              <a:rPr lang="en-US" sz="900" dirty="0" smtClean="0"/>
              <a:t>CCO (Cataloging Cultural Objects)</a:t>
            </a:r>
          </a:p>
          <a:p>
            <a:pPr eaLnBrk="1" hangingPunct="1"/>
            <a:r>
              <a:rPr lang="en-US" b="1" dirty="0" smtClean="0"/>
              <a:t>Data values</a:t>
            </a:r>
            <a:r>
              <a:rPr lang="en-US" dirty="0" smtClean="0"/>
              <a:t> = A subset of data content, but circumscribed some kind of a </a:t>
            </a:r>
          </a:p>
          <a:p>
            <a:pPr eaLnBrk="1" hangingPunct="1"/>
            <a:r>
              <a:rPr lang="en-US" dirty="0" smtClean="0"/>
              <a:t>controlled list (ACCESS POINTS -- you won’t find these in DACS!).</a:t>
            </a:r>
          </a:p>
          <a:p>
            <a:pPr eaLnBrk="1" hangingPunct="1"/>
            <a:r>
              <a:rPr lang="en-US" sz="900" b="1" dirty="0" smtClean="0"/>
              <a:t>Ask participants for some examples of data value  standards?</a:t>
            </a:r>
          </a:p>
          <a:p>
            <a:pPr eaLnBrk="1" hangingPunct="1">
              <a:buFontTx/>
              <a:buChar char="•"/>
            </a:pPr>
            <a:r>
              <a:rPr lang="en-US" sz="900" dirty="0" smtClean="0"/>
              <a:t>LCSH (Library of Congress Subject Headings) / AAT (Art &amp; Arch. Thesaurus)</a:t>
            </a:r>
          </a:p>
          <a:p>
            <a:pPr eaLnBrk="1" hangingPunct="1">
              <a:buFontTx/>
              <a:buChar char="•"/>
            </a:pPr>
            <a:r>
              <a:rPr lang="en-US" sz="900" dirty="0" smtClean="0"/>
              <a:t>TGM (Thesaurus of Graphic Materials) / TGN (Thesaurus of Geog. Names)</a:t>
            </a:r>
          </a:p>
          <a:p>
            <a:pPr eaLnBrk="1" hangingPunct="1">
              <a:buFontTx/>
              <a:buChar char="•"/>
            </a:pPr>
            <a:r>
              <a:rPr lang="en-US" sz="900" dirty="0" smtClean="0"/>
              <a:t>Your list of locally relevant terms not found elsewhere, as long as somebody controls it!</a:t>
            </a:r>
          </a:p>
          <a:p>
            <a:pPr eaLnBrk="1" hangingPunct="1"/>
            <a:endParaRPr lang="en-US" dirty="0" smtClean="0"/>
          </a:p>
          <a:p>
            <a:pPr eaLnBrk="1" hangingPunct="1"/>
            <a:endParaRPr lang="en-US" dirty="0" smtClean="0"/>
          </a:p>
          <a:p>
            <a:pPr eaLnBrk="1" hangingPunct="1"/>
            <a:endParaRPr lang="en-US" sz="9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036A209-9B87-4379-95E2-15B60246928A}" type="slidenum">
              <a:rPr lang="en-US"/>
              <a:pPr/>
              <a:t>12</a:t>
            </a:fld>
            <a:endParaRPr lang="en-US"/>
          </a:p>
        </p:txBody>
      </p:sp>
      <p:sp>
        <p:nvSpPr>
          <p:cNvPr id="52227" name="Rectangle 2"/>
          <p:cNvSpPr>
            <a:spLocks noGrp="1" noRot="1" noChangeAspect="1" noChangeArrowheads="1" noTextEdit="1"/>
          </p:cNvSpPr>
          <p:nvPr>
            <p:ph type="sldImg"/>
          </p:nvPr>
        </p:nvSpPr>
        <p:spPr>
          <a:xfrm>
            <a:off x="1549400" y="692150"/>
            <a:ext cx="3905250" cy="2928938"/>
          </a:xfrm>
          <a:ln/>
        </p:spPr>
      </p:sp>
      <p:sp>
        <p:nvSpPr>
          <p:cNvPr id="52228" name="Rectangle 5"/>
          <p:cNvSpPr>
            <a:spLocks noGrp="1" noChangeArrowheads="1"/>
          </p:cNvSpPr>
          <p:nvPr>
            <p:ph type="body" idx="1"/>
          </p:nvPr>
        </p:nvSpPr>
        <p:spPr>
          <a:noFill/>
          <a:ln/>
        </p:spPr>
        <p:txBody>
          <a:bodyPr/>
          <a:lstStyle/>
          <a:p>
            <a:pPr eaLnBrk="1" hangingPunct="1"/>
            <a:r>
              <a:rPr lang="en-US" smtClean="0"/>
              <a:t>Start with a </a:t>
            </a:r>
            <a:r>
              <a:rPr lang="en-US" i="1" smtClean="0"/>
              <a:t>quick</a:t>
            </a:r>
            <a:r>
              <a:rPr lang="en-US" smtClean="0"/>
              <a:t> physical overview of </a:t>
            </a:r>
            <a:r>
              <a:rPr lang="en-US" i="1" smtClean="0"/>
              <a:t>DACS</a:t>
            </a:r>
            <a:r>
              <a:rPr lang="en-US" smtClean="0"/>
              <a:t> book, using Table of Contents</a:t>
            </a:r>
          </a:p>
          <a:p>
            <a:pPr eaLnBrk="1" hangingPunct="1"/>
            <a:r>
              <a:rPr lang="en-US" i="1" smtClean="0"/>
              <a:t>Part I:</a:t>
            </a:r>
            <a:r>
              <a:rPr lang="en-US" smtClean="0"/>
              <a:t> Describing Archival Materials</a:t>
            </a:r>
          </a:p>
          <a:p>
            <a:pPr eaLnBrk="1" hangingPunct="1">
              <a:buFontTx/>
              <a:buChar char="•"/>
            </a:pPr>
            <a:r>
              <a:rPr lang="en-US" sz="900" smtClean="0"/>
              <a:t>Groupings of elements are </a:t>
            </a:r>
            <a:r>
              <a:rPr lang="en-US" sz="900" i="1" smtClean="0"/>
              <a:t>conceptual</a:t>
            </a:r>
            <a:r>
              <a:rPr lang="en-US" sz="900" smtClean="0"/>
              <a:t>, no obligation to group them this way</a:t>
            </a:r>
          </a:p>
          <a:p>
            <a:pPr eaLnBrk="1" hangingPunct="1"/>
            <a:r>
              <a:rPr lang="en-US" sz="900" smtClean="0"/>
              <a:t>in your usage of them</a:t>
            </a:r>
          </a:p>
          <a:p>
            <a:pPr eaLnBrk="1" hangingPunct="1">
              <a:buFontTx/>
              <a:buChar char="•"/>
            </a:pPr>
            <a:r>
              <a:rPr lang="en-US" sz="900" smtClean="0"/>
              <a:t>Elements relating to the description of the materials themselves</a:t>
            </a:r>
          </a:p>
          <a:p>
            <a:pPr eaLnBrk="1" hangingPunct="1"/>
            <a:r>
              <a:rPr lang="en-US" i="1" smtClean="0"/>
              <a:t>Part II:</a:t>
            </a:r>
            <a:r>
              <a:rPr lang="en-US" smtClean="0"/>
              <a:t> Describing Creators</a:t>
            </a:r>
          </a:p>
          <a:p>
            <a:pPr eaLnBrk="1" hangingPunct="1">
              <a:buFontTx/>
              <a:buChar char="•"/>
            </a:pPr>
            <a:r>
              <a:rPr lang="en-US" sz="900" smtClean="0"/>
              <a:t>Rules for supplying content for contextual elements concerning creation </a:t>
            </a:r>
          </a:p>
          <a:p>
            <a:pPr eaLnBrk="1" hangingPunct="1"/>
            <a:r>
              <a:rPr lang="en-US" sz="900" smtClean="0"/>
              <a:t>of the materials being described</a:t>
            </a:r>
          </a:p>
          <a:p>
            <a:pPr eaLnBrk="1" hangingPunct="1"/>
            <a:r>
              <a:rPr lang="en-US" i="1" smtClean="0"/>
              <a:t>Part III:</a:t>
            </a:r>
            <a:r>
              <a:rPr lang="en-US" smtClean="0"/>
              <a:t> Forms of Names </a:t>
            </a:r>
          </a:p>
          <a:p>
            <a:pPr eaLnBrk="1" hangingPunct="1">
              <a:buFontTx/>
              <a:buChar char="•"/>
            </a:pPr>
            <a:r>
              <a:rPr lang="en-US" sz="900" smtClean="0"/>
              <a:t>Just that, rules for formulating personal, family, and corporate </a:t>
            </a:r>
          </a:p>
          <a:p>
            <a:pPr eaLnBrk="1" hangingPunct="1"/>
            <a:r>
              <a:rPr lang="en-US" sz="900" smtClean="0"/>
              <a:t>names in a standardized way (and geographic names as they’re used as part of </a:t>
            </a:r>
          </a:p>
          <a:p>
            <a:pPr eaLnBrk="1" hangingPunct="1"/>
            <a:r>
              <a:rPr lang="en-US" sz="900" smtClean="0"/>
              <a:t>corporate names)</a:t>
            </a:r>
          </a:p>
          <a:p>
            <a:pPr eaLnBrk="1" hangingPunct="1"/>
            <a:r>
              <a:rPr lang="en-US" i="1" smtClean="0"/>
              <a:t>Appendices </a:t>
            </a:r>
            <a:r>
              <a:rPr lang="en-US" smtClean="0"/>
              <a:t>(go over what’s in each in one sentence)</a:t>
            </a:r>
            <a:endParaRPr lang="en-US" i="1" smtClean="0"/>
          </a:p>
          <a:p>
            <a:pPr eaLnBrk="1" hangingPunct="1"/>
            <a:endParaRPr lang="en-US" i="1" smtClean="0"/>
          </a:p>
          <a:p>
            <a:pPr eaLnBrk="1" hangingPunct="1"/>
            <a:r>
              <a:rPr lang="en-US" smtClean="0"/>
              <a:t>Any questions on pre-workshop readings? We won’t cover explicitly but it </a:t>
            </a:r>
          </a:p>
          <a:p>
            <a:pPr eaLnBrk="1" hangingPunct="1"/>
            <a:r>
              <a:rPr lang="en-US" smtClean="0"/>
              <a:t>provides important context for everything we’ll do today. </a:t>
            </a:r>
          </a:p>
          <a:p>
            <a:pPr eaLnBrk="1" hangingPunct="1"/>
            <a:endParaRPr lang="en-US" smtClean="0"/>
          </a:p>
          <a:p>
            <a:pPr eaLnBrk="1" hangingPunct="1"/>
            <a:r>
              <a:rPr lang="en-US" smtClean="0"/>
              <a:t>Were pre-workshop instructions from SAA office helpful to them in approaching</a:t>
            </a:r>
          </a:p>
          <a:p>
            <a:pPr eaLnBrk="1" hangingPunct="1"/>
            <a:r>
              <a:rPr lang="en-US" smtClean="0"/>
              <a:t>the readings?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BB07265-CB90-45FD-8828-EE83C114F496}" type="slidenum">
              <a:rPr lang="en-US"/>
              <a:pPr/>
              <a:t>13</a:t>
            </a:fld>
            <a:endParaRPr lang="en-US"/>
          </a:p>
        </p:txBody>
      </p:sp>
      <p:sp>
        <p:nvSpPr>
          <p:cNvPr id="54275" name="Rectangle 2"/>
          <p:cNvSpPr>
            <a:spLocks noGrp="1" noRot="1" noChangeAspect="1" noChangeArrowheads="1" noTextEdit="1"/>
          </p:cNvSpPr>
          <p:nvPr>
            <p:ph type="sldImg"/>
          </p:nvPr>
        </p:nvSpPr>
        <p:spPr>
          <a:ln/>
        </p:spPr>
      </p:sp>
      <p:sp>
        <p:nvSpPr>
          <p:cNvPr id="54276" name="Rectangle 4"/>
          <p:cNvSpPr>
            <a:spLocks noGrp="1" noChangeArrowheads="1"/>
          </p:cNvSpPr>
          <p:nvPr>
            <p:ph type="body" idx="1"/>
          </p:nvPr>
        </p:nvSpPr>
        <p:spPr>
          <a:noFill/>
          <a:ln/>
        </p:spPr>
        <p:txBody>
          <a:bodyPr/>
          <a:lstStyle/>
          <a:p>
            <a:pPr eaLnBrk="1" hangingPunct="1"/>
            <a:r>
              <a:rPr lang="en-US" smtClean="0"/>
              <a:t>In brief, DACS is a …</a:t>
            </a:r>
          </a:p>
          <a:p>
            <a:pPr eaLnBrk="1" hangingPunct="1">
              <a:buFontTx/>
              <a:buChar char="•"/>
            </a:pPr>
            <a:r>
              <a:rPr lang="en-US" smtClean="0"/>
              <a:t>Data content standard for U.S. archivists to use with a variety of data </a:t>
            </a:r>
          </a:p>
          <a:p>
            <a:pPr eaLnBrk="1" hangingPunct="1"/>
            <a:r>
              <a:rPr lang="en-US" smtClean="0"/>
              <a:t>structure standards…</a:t>
            </a:r>
          </a:p>
          <a:p>
            <a:pPr lvl="1" eaLnBrk="1" hangingPunct="1">
              <a:buFontTx/>
              <a:buChar char="•"/>
            </a:pPr>
            <a:r>
              <a:rPr lang="en-US" smtClean="0"/>
              <a:t>That it’s for U.S. archivists is specifically stated</a:t>
            </a:r>
          </a:p>
          <a:p>
            <a:pPr eaLnBrk="1" hangingPunct="1">
              <a:buFontTx/>
              <a:buChar char="•"/>
            </a:pPr>
            <a:r>
              <a:rPr lang="en-US" smtClean="0"/>
              <a:t>Another way of saying this: DACS tells you how to formulate the data that</a:t>
            </a:r>
          </a:p>
          <a:p>
            <a:pPr eaLnBrk="1" hangingPunct="1"/>
            <a:r>
              <a:rPr lang="en-US" smtClean="0"/>
              <a:t>you put into some structure, whether your print finding aids, MARC, EAD, or </a:t>
            </a:r>
          </a:p>
          <a:p>
            <a:pPr eaLnBrk="1" hangingPunct="1"/>
            <a:r>
              <a:rPr lang="en-US" smtClean="0"/>
              <a:t>something else.</a:t>
            </a:r>
          </a:p>
          <a:p>
            <a:pPr eaLnBrk="1" hangingPunct="1"/>
            <a:endParaRPr lang="en-US" smtClean="0"/>
          </a:p>
          <a:p>
            <a:pPr eaLnBrk="1" hangingPunct="1"/>
            <a:r>
              <a:rPr lang="en-US" smtClean="0"/>
              <a:t>ISAD(G) (General International Standard Archival Description (ICA, 2000)): </a:t>
            </a:r>
          </a:p>
          <a:p>
            <a:pPr eaLnBrk="1" hangingPunct="1">
              <a:buFontTx/>
              <a:buChar char="•"/>
            </a:pPr>
            <a:r>
              <a:rPr lang="en-US" smtClean="0"/>
              <a:t>A very high-level conceptual standard that provides the basic framework for </a:t>
            </a:r>
          </a:p>
          <a:p>
            <a:pPr eaLnBrk="1" hangingPunct="1"/>
            <a:r>
              <a:rPr lang="en-US" smtClean="0"/>
              <a:t>the archival descriptive elements for which DACS provides content rules.</a:t>
            </a:r>
          </a:p>
          <a:p>
            <a:pPr eaLnBrk="1" hangingPunct="1">
              <a:buFontTx/>
              <a:buChar char="•"/>
            </a:pPr>
            <a:r>
              <a:rPr lang="en-US" smtClean="0"/>
              <a:t>ISAD(G) is intended to be used throughout the world “in conjunction with existing</a:t>
            </a:r>
          </a:p>
          <a:p>
            <a:pPr eaLnBrk="1" hangingPunct="1"/>
            <a:r>
              <a:rPr lang="en-US" smtClean="0"/>
              <a:t>national standards or as the basis for the development of national standards.”</a:t>
            </a:r>
          </a:p>
          <a:p>
            <a:pPr eaLnBrk="1" hangingPunct="1"/>
            <a:r>
              <a:rPr lang="en-US" smtClean="0"/>
              <a:t>(from 1.1 in the ISAD(G) “Introduction”</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67B78ED-0DAE-4BA6-B5CC-10CB9F28224C}" type="slidenum">
              <a:rPr lang="en-US"/>
              <a:pPr/>
              <a:t>14</a:t>
            </a:fld>
            <a:endParaRPr lang="en-US"/>
          </a:p>
        </p:txBody>
      </p:sp>
      <p:sp>
        <p:nvSpPr>
          <p:cNvPr id="56323" name="Rectangle 2"/>
          <p:cNvSpPr>
            <a:spLocks noGrp="1" noRot="1" noChangeAspect="1" noChangeArrowheads="1" noTextEdit="1"/>
          </p:cNvSpPr>
          <p:nvPr>
            <p:ph type="sldImg"/>
          </p:nvPr>
        </p:nvSpPr>
        <p:spPr>
          <a:xfrm>
            <a:off x="1720850" y="692150"/>
            <a:ext cx="3448050" cy="2586038"/>
          </a:xfrm>
          <a:ln/>
        </p:spPr>
      </p:sp>
      <p:sp>
        <p:nvSpPr>
          <p:cNvPr id="56324" name="Rectangle 4"/>
          <p:cNvSpPr>
            <a:spLocks noGrp="1" noChangeArrowheads="1"/>
          </p:cNvSpPr>
          <p:nvPr>
            <p:ph type="body" idx="1"/>
          </p:nvPr>
        </p:nvSpPr>
        <p:spPr>
          <a:noFill/>
          <a:ln/>
        </p:spPr>
        <p:txBody>
          <a:bodyPr/>
          <a:lstStyle/>
          <a:p>
            <a:pPr eaLnBrk="1" hangingPunct="1"/>
            <a:r>
              <a:rPr lang="en-US" smtClean="0"/>
              <a:t>Illustrates how similar DACS is to ISAD(G)’s structure – departed only where</a:t>
            </a:r>
          </a:p>
          <a:p>
            <a:pPr eaLnBrk="1" hangingPunct="1"/>
            <a:r>
              <a:rPr lang="en-US" smtClean="0"/>
              <a:t>CUSTARD group felt strongly about an issue</a:t>
            </a:r>
          </a:p>
          <a:p>
            <a:pPr eaLnBrk="1" hangingPunct="1">
              <a:buFontTx/>
              <a:buChar char="•"/>
            </a:pPr>
            <a:r>
              <a:rPr lang="en-US" smtClean="0"/>
              <a:t>Name/Location of repository: ISAD(G) handles in reference code, CUSTARD</a:t>
            </a:r>
          </a:p>
          <a:p>
            <a:pPr eaLnBrk="1" hangingPunct="1"/>
            <a:r>
              <a:rPr lang="en-US" smtClean="0"/>
              <a:t>group felt need for this in human-readable form.</a:t>
            </a:r>
          </a:p>
          <a:p>
            <a:pPr eaLnBrk="1" hangingPunct="1">
              <a:buFontTx/>
              <a:buChar char="•"/>
            </a:pPr>
            <a:r>
              <a:rPr lang="en-US" smtClean="0"/>
              <a:t>Level of description: Would look odd in finding aids if a separate element, and</a:t>
            </a:r>
          </a:p>
          <a:p>
            <a:pPr eaLnBrk="1" hangingPunct="1"/>
            <a:r>
              <a:rPr lang="en-US" smtClean="0"/>
              <a:t>some data structures (EAD, for ex.) handle it. CUSTARD group decided to</a:t>
            </a:r>
          </a:p>
          <a:p>
            <a:pPr eaLnBrk="1" hangingPunct="1"/>
            <a:r>
              <a:rPr lang="en-US" smtClean="0"/>
              <a:t>incorporate it as part of the Chapter 1 multi-level minimums</a:t>
            </a:r>
          </a:p>
          <a:p>
            <a:pPr eaLnBrk="1" hangingPunct="1">
              <a:buFontTx/>
              <a:buChar char="•"/>
            </a:pPr>
            <a:r>
              <a:rPr lang="en-US" smtClean="0"/>
              <a:t>Physical/Technical access: both there, just separately, in DACS</a:t>
            </a:r>
          </a:p>
          <a:p>
            <a:pPr eaLnBrk="1" hangingPunct="1">
              <a:buFontTx/>
              <a:buChar char="•"/>
            </a:pPr>
            <a:r>
              <a:rPr lang="en-US" smtClean="0"/>
              <a:t>Archival history: CUSTARD group thought the name was weird – so renamed</a:t>
            </a:r>
          </a:p>
          <a:p>
            <a:pPr eaLnBrk="1" hangingPunct="1"/>
            <a:r>
              <a:rPr lang="en-US" smtClean="0"/>
              <a:t>it but its content mirrors ISAD(G).</a:t>
            </a:r>
          </a:p>
          <a:p>
            <a:pPr eaLnBrk="1" hangingPunct="1">
              <a:buFontTx/>
              <a:buChar char="•"/>
            </a:pPr>
            <a:r>
              <a:rPr lang="en-US" smtClean="0"/>
              <a:t>3 elements to capture what archivists do in creating descriptions?: really, do</a:t>
            </a:r>
          </a:p>
          <a:p>
            <a:pPr eaLnBrk="1" hangingPunct="1"/>
            <a:r>
              <a:rPr lang="en-US" smtClean="0"/>
              <a:t>we have any evidence that this is all that important to end users? One element</a:t>
            </a:r>
          </a:p>
          <a:p>
            <a:pPr eaLnBrk="1" hangingPunct="1"/>
            <a:r>
              <a:rPr lang="en-US" smtClean="0"/>
              <a:t>seemed like enough for this, and the DACS rules capture the spirit of all 3</a:t>
            </a:r>
          </a:p>
          <a:p>
            <a:pPr eaLnBrk="1" hangingPunct="1"/>
            <a:r>
              <a:rPr lang="en-US" smtClean="0"/>
              <a:t>ISAD(G) elements.</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27D2F87-2152-4F7D-B050-BA4AF8598E73}" type="slidenum">
              <a:rPr lang="en-US"/>
              <a:pPr/>
              <a:t>15</a:t>
            </a:fld>
            <a:endParaRPr lang="en-US"/>
          </a:p>
        </p:txBody>
      </p:sp>
      <p:sp>
        <p:nvSpPr>
          <p:cNvPr id="58371" name="Rectangle 2"/>
          <p:cNvSpPr>
            <a:spLocks noGrp="1" noRot="1" noChangeAspect="1" noChangeArrowheads="1" noTextEdit="1"/>
          </p:cNvSpPr>
          <p:nvPr>
            <p:ph type="sldImg"/>
          </p:nvPr>
        </p:nvSpPr>
        <p:spPr>
          <a:ln/>
        </p:spPr>
      </p:sp>
      <p:sp>
        <p:nvSpPr>
          <p:cNvPr id="58372"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52A5B45-8C40-4DD6-AD8E-AE30167483B9}" type="slidenum">
              <a:rPr lang="en-US"/>
              <a:pPr/>
              <a:t>16</a:t>
            </a:fld>
            <a:endParaRPr lang="en-US"/>
          </a:p>
        </p:txBody>
      </p:sp>
      <p:sp>
        <p:nvSpPr>
          <p:cNvPr id="60419" name="Rectangle 2"/>
          <p:cNvSpPr>
            <a:spLocks noGrp="1" noRot="1" noChangeAspect="1" noChangeArrowheads="1" noTextEdit="1"/>
          </p:cNvSpPr>
          <p:nvPr>
            <p:ph type="sldImg"/>
          </p:nvPr>
        </p:nvSpPr>
        <p:spPr>
          <a:ln/>
        </p:spPr>
      </p:sp>
      <p:sp>
        <p:nvSpPr>
          <p:cNvPr id="60420" name="Rectangle 4"/>
          <p:cNvSpPr>
            <a:spLocks noGrp="1" noChangeArrowheads="1"/>
          </p:cNvSpPr>
          <p:nvPr>
            <p:ph type="body" idx="1"/>
          </p:nvPr>
        </p:nvSpPr>
        <p:spPr>
          <a:noFill/>
          <a:ln/>
        </p:spPr>
        <p:txBody>
          <a:bodyPr/>
          <a:lstStyle/>
          <a:p>
            <a:pPr eaLnBrk="1" hangingPunct="1">
              <a:buFontTx/>
              <a:buChar char="•"/>
            </a:pPr>
            <a:r>
              <a:rPr lang="en-US" smtClean="0"/>
              <a:t>This is what DACS means by “output neutral” – same content, different output</a:t>
            </a:r>
          </a:p>
          <a:p>
            <a:pPr eaLnBrk="1" hangingPunct="1"/>
            <a:r>
              <a:rPr lang="en-US" smtClean="0"/>
              <a:t>encoding</a:t>
            </a:r>
          </a:p>
          <a:p>
            <a:pPr eaLnBrk="1" hangingPunct="1">
              <a:buFontTx/>
              <a:buChar char="•"/>
            </a:pPr>
            <a:r>
              <a:rPr lang="en-US" smtClean="0"/>
              <a:t>Reinforce that APPM (Archives, Personal Papers, and Manuscripts), which </a:t>
            </a:r>
          </a:p>
          <a:p>
            <a:pPr eaLnBrk="1" hangingPunct="1"/>
            <a:r>
              <a:rPr lang="en-US" smtClean="0"/>
              <a:t>DACS supersedes, was </a:t>
            </a:r>
            <a:r>
              <a:rPr lang="en-US" i="1" smtClean="0"/>
              <a:t>not</a:t>
            </a:r>
            <a:r>
              <a:rPr lang="en-US" smtClean="0"/>
              <a:t> output neutral, it was a set of rules specifically and </a:t>
            </a:r>
          </a:p>
          <a:p>
            <a:pPr eaLnBrk="1" hangingPunct="1"/>
            <a:r>
              <a:rPr lang="en-US" smtClean="0"/>
              <a:t>solely for creating MARC records for archivally controlled materials.</a:t>
            </a:r>
          </a:p>
          <a:p>
            <a:pPr eaLnBrk="1" hangingPunct="1"/>
            <a:r>
              <a:rPr lang="en-US" smtClean="0"/>
              <a:t>[wave copy of APPM around if instructor has it, just so those who aren’t </a:t>
            </a:r>
          </a:p>
          <a:p>
            <a:pPr eaLnBrk="1" hangingPunct="1"/>
            <a:r>
              <a:rPr lang="en-US" smtClean="0"/>
              <a:t>familiar with it see it.]</a:t>
            </a:r>
          </a:p>
          <a:p>
            <a:pPr eaLnBrk="1" hangingPunct="1"/>
            <a:endParaRPr lang="en-US"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C1484F0-CA8A-4D7E-9D8F-BF2CC669C266}" type="slidenum">
              <a:rPr lang="en-US"/>
              <a:pPr/>
              <a:t>17</a:t>
            </a:fld>
            <a:endParaRPr lang="en-US"/>
          </a:p>
        </p:txBody>
      </p:sp>
      <p:sp>
        <p:nvSpPr>
          <p:cNvPr id="62467" name="Rectangle 2"/>
          <p:cNvSpPr>
            <a:spLocks noGrp="1" noRot="1" noChangeAspect="1" noChangeArrowheads="1" noTextEdit="1"/>
          </p:cNvSpPr>
          <p:nvPr>
            <p:ph type="sldImg"/>
          </p:nvPr>
        </p:nvSpPr>
        <p:spPr>
          <a:ln/>
        </p:spPr>
      </p:sp>
      <p:sp>
        <p:nvSpPr>
          <p:cNvPr id="62468" name="Rectangle 13"/>
          <p:cNvSpPr>
            <a:spLocks noGrp="1" noChangeArrowheads="1"/>
          </p:cNvSpPr>
          <p:nvPr>
            <p:ph type="body" idx="1"/>
          </p:nvPr>
        </p:nvSpPr>
        <p:spPr>
          <a:xfrm>
            <a:off x="1187450" y="4379913"/>
            <a:ext cx="4833938" cy="3582987"/>
          </a:xfrm>
          <a:noFill/>
          <a:ln/>
        </p:spPr>
        <p:txBody>
          <a:bodyPr/>
          <a:lstStyle/>
          <a:p>
            <a:pPr eaLnBrk="1" hangingPunct="1">
              <a:buFontTx/>
              <a:buChar char="•"/>
            </a:pPr>
            <a:r>
              <a:rPr lang="en-US" sz="1000" smtClean="0"/>
              <a:t>Iterative nature of DACS information content – mirrors iterative nature of </a:t>
            </a:r>
          </a:p>
          <a:p>
            <a:pPr eaLnBrk="1" hangingPunct="1"/>
            <a:r>
              <a:rPr lang="en-US" sz="1000" smtClean="0"/>
              <a:t>archival arrangement and description itself. </a:t>
            </a:r>
          </a:p>
          <a:p>
            <a:pPr eaLnBrk="1" hangingPunct="1">
              <a:buFontTx/>
              <a:buChar char="•"/>
            </a:pPr>
            <a:r>
              <a:rPr lang="en-US" sz="1000" smtClean="0"/>
              <a:t>You can, and arguably should, apply DACS to minimal, single-level descriptions </a:t>
            </a:r>
          </a:p>
          <a:p>
            <a:pPr eaLnBrk="1" hangingPunct="1"/>
            <a:r>
              <a:rPr lang="en-US" sz="1000" smtClean="0"/>
              <a:t>of unprocessed collections that you either make available to your researchers, </a:t>
            </a:r>
          </a:p>
          <a:p>
            <a:pPr eaLnBrk="1" hangingPunct="1"/>
            <a:r>
              <a:rPr lang="en-US" sz="1000" smtClean="0"/>
              <a:t>or keep internally in your collection files.</a:t>
            </a:r>
          </a:p>
          <a:p>
            <a:pPr eaLnBrk="1" hangingPunct="1">
              <a:buFontTx/>
              <a:buChar char="•"/>
            </a:pPr>
            <a:r>
              <a:rPr lang="en-US" sz="1000" smtClean="0"/>
              <a:t>Mention Greene/Meissner article in AmArchivist 68:2 (fall/winter 2005)</a:t>
            </a:r>
          </a:p>
          <a:p>
            <a:pPr eaLnBrk="1" hangingPunct="1"/>
            <a:r>
              <a:rPr lang="en-US" sz="1000" smtClean="0"/>
              <a:t>“More product, less process: revamping traditional archival processing”</a:t>
            </a:r>
          </a:p>
          <a:p>
            <a:pPr eaLnBrk="1" hangingPunct="1"/>
            <a:r>
              <a:rPr lang="en-US" sz="1000" smtClean="0"/>
              <a:t>(processing ‘lite’ or extensible processing)</a:t>
            </a:r>
          </a:p>
          <a:p>
            <a:pPr eaLnBrk="1" hangingPunct="1"/>
            <a:endParaRPr lang="en-US" sz="1000" smtClean="0"/>
          </a:p>
          <a:p>
            <a:pPr eaLnBrk="1" hangingPunct="1"/>
            <a:r>
              <a:rPr lang="en-US" sz="1000" smtClean="0"/>
              <a:t>On board or on flipchart if available – “classic” progression for archival </a:t>
            </a:r>
          </a:p>
          <a:p>
            <a:pPr eaLnBrk="1" hangingPunct="1"/>
            <a:r>
              <a:rPr lang="en-US" sz="1000" smtClean="0"/>
              <a:t>control/description (or online using Word on instructor’s</a:t>
            </a:r>
          </a:p>
          <a:p>
            <a:pPr eaLnBrk="1" hangingPunct="1"/>
            <a:r>
              <a:rPr lang="en-US" sz="1000" smtClean="0"/>
              <a:t>computer (to illustrate difference between where APPM would have been</a:t>
            </a:r>
          </a:p>
          <a:p>
            <a:pPr eaLnBrk="1" hangingPunct="1"/>
            <a:r>
              <a:rPr lang="en-US" sz="1000" smtClean="0"/>
              <a:t>applied and where you can start applying DACS):</a:t>
            </a:r>
          </a:p>
          <a:p>
            <a:pPr eaLnBrk="1" hangingPunct="1"/>
            <a:endParaRPr lang="en-US" sz="1000" smtClean="0"/>
          </a:p>
        </p:txBody>
      </p:sp>
      <p:sp>
        <p:nvSpPr>
          <p:cNvPr id="62469" name="Text Box 14"/>
          <p:cNvSpPr txBox="1">
            <a:spLocks noChangeArrowheads="1"/>
          </p:cNvSpPr>
          <p:nvPr/>
        </p:nvSpPr>
        <p:spPr bwMode="auto">
          <a:xfrm>
            <a:off x="1055688" y="6970713"/>
            <a:ext cx="881062" cy="406400"/>
          </a:xfrm>
          <a:prstGeom prst="rect">
            <a:avLst/>
          </a:prstGeom>
          <a:noFill/>
          <a:ln w="9525">
            <a:solidFill>
              <a:schemeClr val="tx1"/>
            </a:solidFill>
            <a:miter lim="800000"/>
            <a:headEnd/>
            <a:tailEnd/>
          </a:ln>
        </p:spPr>
        <p:txBody>
          <a:bodyPr wrap="none" lIns="91093" tIns="45546" rIns="91093" bIns="45546">
            <a:spAutoFit/>
          </a:bodyPr>
          <a:lstStyle/>
          <a:p>
            <a:pPr defTabSz="911225">
              <a:spcBef>
                <a:spcPct val="0"/>
              </a:spcBef>
            </a:pPr>
            <a:r>
              <a:rPr lang="en-US" sz="1000"/>
              <a:t>Unprocessed </a:t>
            </a:r>
          </a:p>
          <a:p>
            <a:pPr defTabSz="911225">
              <a:spcBef>
                <a:spcPct val="0"/>
              </a:spcBef>
            </a:pPr>
            <a:r>
              <a:rPr lang="en-US" sz="1000"/>
              <a:t>accn. record</a:t>
            </a:r>
          </a:p>
        </p:txBody>
      </p:sp>
      <p:sp>
        <p:nvSpPr>
          <p:cNvPr id="62470" name="Text Box 15"/>
          <p:cNvSpPr txBox="1">
            <a:spLocks noChangeArrowheads="1"/>
          </p:cNvSpPr>
          <p:nvPr/>
        </p:nvSpPr>
        <p:spPr bwMode="auto">
          <a:xfrm>
            <a:off x="2293938" y="6970713"/>
            <a:ext cx="971550" cy="406400"/>
          </a:xfrm>
          <a:prstGeom prst="rect">
            <a:avLst/>
          </a:prstGeom>
          <a:noFill/>
          <a:ln w="9525">
            <a:solidFill>
              <a:schemeClr val="tx1"/>
            </a:solidFill>
            <a:miter lim="800000"/>
            <a:headEnd/>
            <a:tailEnd/>
          </a:ln>
        </p:spPr>
        <p:txBody>
          <a:bodyPr wrap="none" lIns="91093" tIns="45546" rIns="91093" bIns="45546">
            <a:spAutoFit/>
          </a:bodyPr>
          <a:lstStyle/>
          <a:p>
            <a:pPr defTabSz="911225">
              <a:spcBef>
                <a:spcPct val="0"/>
              </a:spcBef>
            </a:pPr>
            <a:r>
              <a:rPr lang="en-US" sz="1000"/>
              <a:t>Processed print</a:t>
            </a:r>
          </a:p>
          <a:p>
            <a:pPr defTabSz="911225">
              <a:spcBef>
                <a:spcPct val="0"/>
              </a:spcBef>
            </a:pPr>
            <a:r>
              <a:rPr lang="en-US" sz="1000"/>
              <a:t>finding aid</a:t>
            </a:r>
          </a:p>
        </p:txBody>
      </p:sp>
      <p:sp>
        <p:nvSpPr>
          <p:cNvPr id="62471" name="Text Box 16"/>
          <p:cNvSpPr txBox="1">
            <a:spLocks noChangeArrowheads="1"/>
          </p:cNvSpPr>
          <p:nvPr/>
        </p:nvSpPr>
        <p:spPr bwMode="auto">
          <a:xfrm>
            <a:off x="3489325" y="6970713"/>
            <a:ext cx="882650" cy="406400"/>
          </a:xfrm>
          <a:prstGeom prst="rect">
            <a:avLst/>
          </a:prstGeom>
          <a:noFill/>
          <a:ln w="9525">
            <a:solidFill>
              <a:schemeClr val="tx1"/>
            </a:solidFill>
            <a:miter lim="800000"/>
            <a:headEnd/>
            <a:tailEnd/>
          </a:ln>
        </p:spPr>
        <p:txBody>
          <a:bodyPr wrap="none" lIns="91093" tIns="45546" rIns="91093" bIns="45546">
            <a:spAutoFit/>
          </a:bodyPr>
          <a:lstStyle/>
          <a:p>
            <a:pPr defTabSz="911225">
              <a:spcBef>
                <a:spcPct val="0"/>
              </a:spcBef>
            </a:pPr>
            <a:r>
              <a:rPr lang="en-US" sz="1000"/>
              <a:t>EAD finding </a:t>
            </a:r>
          </a:p>
          <a:p>
            <a:pPr defTabSz="911225">
              <a:spcBef>
                <a:spcPct val="0"/>
              </a:spcBef>
            </a:pPr>
            <a:r>
              <a:rPr lang="en-US" sz="1000"/>
              <a:t>aid</a:t>
            </a:r>
          </a:p>
        </p:txBody>
      </p:sp>
      <p:sp>
        <p:nvSpPr>
          <p:cNvPr id="62472" name="Text Box 17"/>
          <p:cNvSpPr txBox="1">
            <a:spLocks noChangeArrowheads="1"/>
          </p:cNvSpPr>
          <p:nvPr/>
        </p:nvSpPr>
        <p:spPr bwMode="auto">
          <a:xfrm>
            <a:off x="4622800" y="6970713"/>
            <a:ext cx="1096963" cy="406400"/>
          </a:xfrm>
          <a:prstGeom prst="rect">
            <a:avLst/>
          </a:prstGeom>
          <a:noFill/>
          <a:ln w="9525">
            <a:solidFill>
              <a:schemeClr val="tx1"/>
            </a:solidFill>
            <a:miter lim="800000"/>
            <a:headEnd/>
            <a:tailEnd/>
          </a:ln>
        </p:spPr>
        <p:txBody>
          <a:bodyPr wrap="none" lIns="91093" tIns="45546" rIns="91093" bIns="45546">
            <a:spAutoFit/>
          </a:bodyPr>
          <a:lstStyle/>
          <a:p>
            <a:pPr defTabSz="911225">
              <a:spcBef>
                <a:spcPct val="0"/>
              </a:spcBef>
            </a:pPr>
            <a:r>
              <a:rPr lang="en-US" sz="1000"/>
              <a:t>MARC collection</a:t>
            </a:r>
          </a:p>
          <a:p>
            <a:pPr defTabSz="911225">
              <a:spcBef>
                <a:spcPct val="0"/>
              </a:spcBef>
            </a:pPr>
            <a:r>
              <a:rPr lang="en-US" sz="1000"/>
              <a:t>record for OPAC</a:t>
            </a:r>
          </a:p>
        </p:txBody>
      </p:sp>
      <p:sp>
        <p:nvSpPr>
          <p:cNvPr id="62473" name="Line 18"/>
          <p:cNvSpPr>
            <a:spLocks noChangeShapeType="1"/>
          </p:cNvSpPr>
          <p:nvPr/>
        </p:nvSpPr>
        <p:spPr bwMode="auto">
          <a:xfrm>
            <a:off x="903288" y="7427913"/>
            <a:ext cx="5140325" cy="0"/>
          </a:xfrm>
          <a:prstGeom prst="line">
            <a:avLst/>
          </a:prstGeom>
          <a:noFill/>
          <a:ln w="9525">
            <a:solidFill>
              <a:schemeClr val="tx1"/>
            </a:solidFill>
            <a:round/>
            <a:headEnd type="oval" w="med" len="med"/>
            <a:tailEnd type="triangle" w="med" len="med"/>
          </a:ln>
        </p:spPr>
        <p:txBody>
          <a:bodyPr wrap="none"/>
          <a:lstStyle/>
          <a:p>
            <a:endParaRPr lang="en-US"/>
          </a:p>
        </p:txBody>
      </p:sp>
      <p:sp>
        <p:nvSpPr>
          <p:cNvPr id="62474" name="Text Box 19"/>
          <p:cNvSpPr txBox="1">
            <a:spLocks noChangeArrowheads="1"/>
          </p:cNvSpPr>
          <p:nvPr/>
        </p:nvSpPr>
        <p:spPr bwMode="auto">
          <a:xfrm>
            <a:off x="1387475" y="7859713"/>
            <a:ext cx="506413" cy="254000"/>
          </a:xfrm>
          <a:prstGeom prst="rect">
            <a:avLst/>
          </a:prstGeom>
          <a:noFill/>
          <a:ln w="9525">
            <a:solidFill>
              <a:schemeClr val="tx1"/>
            </a:solidFill>
            <a:prstDash val="sysDot"/>
            <a:miter lim="800000"/>
            <a:headEnd/>
            <a:tailEnd/>
          </a:ln>
        </p:spPr>
        <p:txBody>
          <a:bodyPr wrap="none" lIns="91093" tIns="45546" rIns="91093" bIns="45546">
            <a:spAutoFit/>
          </a:bodyPr>
          <a:lstStyle/>
          <a:p>
            <a:pPr defTabSz="911225">
              <a:spcBef>
                <a:spcPct val="0"/>
              </a:spcBef>
            </a:pPr>
            <a:r>
              <a:rPr lang="en-US" sz="1000" i="1"/>
              <a:t>DACS</a:t>
            </a:r>
          </a:p>
        </p:txBody>
      </p:sp>
      <p:sp>
        <p:nvSpPr>
          <p:cNvPr id="62475" name="Text Box 20"/>
          <p:cNvSpPr txBox="1">
            <a:spLocks noChangeArrowheads="1"/>
          </p:cNvSpPr>
          <p:nvPr/>
        </p:nvSpPr>
        <p:spPr bwMode="auto">
          <a:xfrm>
            <a:off x="4856163" y="7885113"/>
            <a:ext cx="528637" cy="254000"/>
          </a:xfrm>
          <a:prstGeom prst="rect">
            <a:avLst/>
          </a:prstGeom>
          <a:noFill/>
          <a:ln w="9525">
            <a:solidFill>
              <a:schemeClr val="tx1"/>
            </a:solidFill>
            <a:prstDash val="sysDot"/>
            <a:miter lim="800000"/>
            <a:headEnd/>
            <a:tailEnd/>
          </a:ln>
        </p:spPr>
        <p:txBody>
          <a:bodyPr wrap="none" lIns="91093" tIns="45546" rIns="91093" bIns="45546">
            <a:spAutoFit/>
          </a:bodyPr>
          <a:lstStyle/>
          <a:p>
            <a:pPr defTabSz="911225">
              <a:spcBef>
                <a:spcPct val="0"/>
              </a:spcBef>
            </a:pPr>
            <a:r>
              <a:rPr lang="en-US" sz="1000" i="1"/>
              <a:t>APPM</a:t>
            </a:r>
          </a:p>
        </p:txBody>
      </p:sp>
      <p:sp>
        <p:nvSpPr>
          <p:cNvPr id="62476" name="Line 21"/>
          <p:cNvSpPr>
            <a:spLocks noChangeShapeType="1"/>
          </p:cNvSpPr>
          <p:nvPr/>
        </p:nvSpPr>
        <p:spPr bwMode="auto">
          <a:xfrm flipV="1">
            <a:off x="1584325" y="7351713"/>
            <a:ext cx="0" cy="533400"/>
          </a:xfrm>
          <a:prstGeom prst="line">
            <a:avLst/>
          </a:prstGeom>
          <a:noFill/>
          <a:ln w="9525">
            <a:solidFill>
              <a:schemeClr val="tx1"/>
            </a:solidFill>
            <a:prstDash val="sysDot"/>
            <a:round/>
            <a:headEnd/>
            <a:tailEnd type="triangle" w="med" len="med"/>
          </a:ln>
        </p:spPr>
        <p:txBody>
          <a:bodyPr wrap="none"/>
          <a:lstStyle/>
          <a:p>
            <a:endParaRPr lang="en-US"/>
          </a:p>
        </p:txBody>
      </p:sp>
      <p:sp>
        <p:nvSpPr>
          <p:cNvPr id="62477" name="Line 22"/>
          <p:cNvSpPr>
            <a:spLocks noChangeShapeType="1"/>
          </p:cNvSpPr>
          <p:nvPr/>
        </p:nvSpPr>
        <p:spPr bwMode="auto">
          <a:xfrm flipV="1">
            <a:off x="5135563" y="7351713"/>
            <a:ext cx="0" cy="533400"/>
          </a:xfrm>
          <a:prstGeom prst="line">
            <a:avLst/>
          </a:prstGeom>
          <a:noFill/>
          <a:ln w="9525">
            <a:solidFill>
              <a:schemeClr val="tx1"/>
            </a:solidFill>
            <a:prstDash val="sysDot"/>
            <a:round/>
            <a:headEnd/>
            <a:tailEnd type="triangle" w="med" len="med"/>
          </a:ln>
        </p:spPr>
        <p:txBody>
          <a:bodyPr wrap="none"/>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1032EB1-04D9-4BB3-9EDE-834FD336C30E}" type="slidenum">
              <a:rPr lang="en-US"/>
              <a:pPr/>
              <a:t>19</a:t>
            </a:fld>
            <a:endParaRPr lang="en-US"/>
          </a:p>
        </p:txBody>
      </p:sp>
      <p:sp>
        <p:nvSpPr>
          <p:cNvPr id="64515" name="Rectangle 2"/>
          <p:cNvSpPr>
            <a:spLocks noGrp="1" noRot="1" noChangeAspect="1" noChangeArrowheads="1" noTextEdit="1"/>
          </p:cNvSpPr>
          <p:nvPr>
            <p:ph type="sldImg"/>
          </p:nvPr>
        </p:nvSpPr>
        <p:spPr>
          <a:ln/>
        </p:spPr>
      </p:sp>
      <p:sp>
        <p:nvSpPr>
          <p:cNvPr id="64516" name="Rectangle 4"/>
          <p:cNvSpPr>
            <a:spLocks noGrp="1" noChangeArrowheads="1"/>
          </p:cNvSpPr>
          <p:nvPr>
            <p:ph type="body" idx="1"/>
          </p:nvPr>
        </p:nvSpPr>
        <p:spPr>
          <a:noFill/>
          <a:ln/>
        </p:spPr>
        <p:txBody>
          <a:bodyPr/>
          <a:lstStyle/>
          <a:p>
            <a:pPr eaLnBrk="1" hangingPunct="1"/>
            <a:r>
              <a:rPr lang="en-US" smtClean="0"/>
              <a:t>An area in which </a:t>
            </a:r>
            <a:r>
              <a:rPr lang="en-US" i="1" smtClean="0"/>
              <a:t>DACS </a:t>
            </a:r>
            <a:r>
              <a:rPr lang="en-US" smtClean="0"/>
              <a:t>consciously differs significantly from </a:t>
            </a:r>
            <a:r>
              <a:rPr lang="en-US" i="1" smtClean="0"/>
              <a:t>APPM</a:t>
            </a:r>
            <a:endParaRPr lang="en-US" smtClean="0"/>
          </a:p>
          <a:p>
            <a:pPr eaLnBrk="1" hangingPunct="1"/>
            <a:r>
              <a:rPr lang="en-US" smtClean="0"/>
              <a:t>so highlight this:</a:t>
            </a:r>
          </a:p>
          <a:p>
            <a:pPr eaLnBrk="1" hangingPunct="1"/>
            <a:endParaRPr lang="en-US" smtClean="0"/>
          </a:p>
          <a:p>
            <a:pPr eaLnBrk="1" hangingPunct="1">
              <a:buFontTx/>
              <a:buChar char="•"/>
            </a:pPr>
            <a:r>
              <a:rPr lang="en-US" smtClean="0"/>
              <a:t>No explicit instructions in </a:t>
            </a:r>
            <a:r>
              <a:rPr lang="en-US" i="1" smtClean="0"/>
              <a:t>APPM</a:t>
            </a:r>
            <a:r>
              <a:rPr lang="en-US" smtClean="0"/>
              <a:t> for how to apply it as a content standard</a:t>
            </a:r>
          </a:p>
          <a:p>
            <a:pPr eaLnBrk="1" hangingPunct="1"/>
            <a:r>
              <a:rPr lang="en-US" smtClean="0"/>
              <a:t>for anything but single-level MARC records</a:t>
            </a:r>
          </a:p>
          <a:p>
            <a:pPr eaLnBrk="1" hangingPunct="1"/>
            <a:endParaRPr lang="en-US" smtClean="0"/>
          </a:p>
          <a:p>
            <a:pPr eaLnBrk="1" hangingPunct="1">
              <a:buFontTx/>
              <a:buChar char="•"/>
            </a:pPr>
            <a:r>
              <a:rPr lang="en-US" i="1" smtClean="0"/>
              <a:t>DACS</a:t>
            </a:r>
            <a:r>
              <a:rPr lang="en-US" smtClean="0"/>
              <a:t> provides explicit instructions, in Chapter 1 and scattered in </a:t>
            </a:r>
          </a:p>
          <a:p>
            <a:pPr eaLnBrk="1" hangingPunct="1"/>
            <a:r>
              <a:rPr lang="en-US" smtClean="0"/>
              <a:t>relevant rules for individual elements, for how to apply it as a content</a:t>
            </a:r>
          </a:p>
          <a:p>
            <a:pPr eaLnBrk="1" hangingPunct="1"/>
            <a:r>
              <a:rPr lang="en-US" smtClean="0"/>
              <a:t>standard for single- and multi-level descriptions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254983E-3972-4783-9A7F-37E61F16CF14}" type="slidenum">
              <a:rPr lang="en-US"/>
              <a:pPr/>
              <a:t>20</a:t>
            </a:fld>
            <a:endParaRPr lang="en-US"/>
          </a:p>
        </p:txBody>
      </p:sp>
      <p:sp>
        <p:nvSpPr>
          <p:cNvPr id="66563" name="Rectangle 2"/>
          <p:cNvSpPr>
            <a:spLocks noGrp="1" noRot="1" noChangeAspect="1" noChangeArrowheads="1" noTextEdit="1"/>
          </p:cNvSpPr>
          <p:nvPr>
            <p:ph type="sldImg"/>
          </p:nvPr>
        </p:nvSpPr>
        <p:spPr>
          <a:ln/>
        </p:spPr>
      </p:sp>
      <p:sp>
        <p:nvSpPr>
          <p:cNvPr id="66564" name="Rectangle 4"/>
          <p:cNvSpPr>
            <a:spLocks noGrp="1" noChangeArrowheads="1"/>
          </p:cNvSpPr>
          <p:nvPr>
            <p:ph type="body" idx="1"/>
          </p:nvPr>
        </p:nvSpPr>
        <p:spPr>
          <a:noFill/>
          <a:ln/>
        </p:spPr>
        <p:txBody>
          <a:bodyPr/>
          <a:lstStyle/>
          <a:p>
            <a:pPr eaLnBrk="1" hangingPunct="1"/>
            <a:r>
              <a:rPr lang="en-US" smtClean="0"/>
              <a:t>To review and reinforce some of the points we’ve touched on:</a:t>
            </a:r>
          </a:p>
          <a:p>
            <a:pPr eaLnBrk="1" hangingPunct="1">
              <a:buFontTx/>
              <a:buChar char="•"/>
            </a:pPr>
            <a:r>
              <a:rPr lang="en-US" smtClean="0"/>
              <a:t>Institutional decision making and professional judgment are critical components </a:t>
            </a:r>
          </a:p>
          <a:p>
            <a:pPr eaLnBrk="1" hangingPunct="1"/>
            <a:r>
              <a:rPr lang="en-US" smtClean="0"/>
              <a:t>in using DACS (or any standard).</a:t>
            </a:r>
          </a:p>
          <a:p>
            <a:pPr eaLnBrk="1" hangingPunct="1">
              <a:buFontTx/>
              <a:buChar char="•"/>
            </a:pPr>
            <a:r>
              <a:rPr lang="en-US" smtClean="0"/>
              <a:t>DACS is flexible, offering</a:t>
            </a:r>
          </a:p>
          <a:p>
            <a:pPr lvl="1" eaLnBrk="1" hangingPunct="1">
              <a:buFontTx/>
              <a:buChar char="•"/>
            </a:pPr>
            <a:r>
              <a:rPr lang="en-US" smtClean="0"/>
              <a:t>various approaches are given for some elements.</a:t>
            </a:r>
          </a:p>
          <a:p>
            <a:pPr lvl="1" eaLnBrk="1" hangingPunct="1">
              <a:buFontTx/>
              <a:buChar char="•"/>
            </a:pPr>
            <a:r>
              <a:rPr lang="en-US" smtClean="0"/>
              <a:t>minimum, optimum, and added value approaches for deciding </a:t>
            </a:r>
          </a:p>
          <a:p>
            <a:pPr lvl="1" eaLnBrk="1" hangingPunct="1"/>
            <a:r>
              <a:rPr lang="en-US" smtClean="0"/>
              <a:t>which elements to include in a given description.</a:t>
            </a:r>
          </a:p>
          <a:p>
            <a:pPr eaLnBrk="1" hangingPunct="1"/>
            <a:endParaRPr lang="en-US" smtClean="0"/>
          </a:p>
          <a:p>
            <a:pPr eaLnBrk="1" hangingPunct="1"/>
            <a:r>
              <a:rPr lang="en-US" smtClean="0"/>
              <a:t>DACS recognizes that only you and your colleagues can decide how best to </a:t>
            </a:r>
          </a:p>
          <a:p>
            <a:pPr eaLnBrk="1" hangingPunct="1"/>
            <a:r>
              <a:rPr lang="en-US" smtClean="0"/>
              <a:t>apply it within your setting.</a:t>
            </a:r>
          </a:p>
          <a:p>
            <a:pPr eaLnBrk="1" hangingPunct="1"/>
            <a:endParaRPr lang="en-US" smtClean="0"/>
          </a:p>
          <a:p>
            <a:pPr eaLnBrk="1" hangingPunct="1"/>
            <a:r>
              <a:rPr lang="en-US" smtClean="0"/>
              <a:t>Remember the mantra (slide 7).</a:t>
            </a:r>
          </a:p>
          <a:p>
            <a:pPr eaLnBrk="1" hangingPunct="1"/>
            <a:endParaRPr lang="en-US" smtClean="0"/>
          </a:p>
          <a:p>
            <a:pPr eaLnBrk="1" hangingPunct="1"/>
            <a:r>
              <a:rPr lang="en-US" smtClean="0"/>
              <a:t>This is not wishy-washy.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3474ED8-A08B-4BDF-A067-5DF32444E2B0}" type="slidenum">
              <a:rPr lang="en-US"/>
              <a:pPr/>
              <a:t>21</a:t>
            </a:fld>
            <a:endParaRPr lang="en-US"/>
          </a:p>
        </p:txBody>
      </p:sp>
      <p:sp>
        <p:nvSpPr>
          <p:cNvPr id="68611" name="Rectangle 2"/>
          <p:cNvSpPr>
            <a:spLocks noGrp="1" noRot="1" noChangeAspect="1" noChangeArrowheads="1" noTextEdit="1"/>
          </p:cNvSpPr>
          <p:nvPr>
            <p:ph type="sldImg"/>
          </p:nvPr>
        </p:nvSpPr>
        <p:spPr>
          <a:ln/>
        </p:spPr>
      </p:sp>
      <p:sp>
        <p:nvSpPr>
          <p:cNvPr id="68612" name="Rectangle 4"/>
          <p:cNvSpPr>
            <a:spLocks noGrp="1" noChangeArrowheads="1"/>
          </p:cNvSpPr>
          <p:nvPr>
            <p:ph type="body" idx="1"/>
          </p:nvPr>
        </p:nvSpPr>
        <p:spPr>
          <a:noFill/>
          <a:ln/>
        </p:spPr>
        <p:txBody>
          <a:bodyPr/>
          <a:lstStyle/>
          <a:p>
            <a:pPr eaLnBrk="1" hangingPunct="1">
              <a:lnSpc>
                <a:spcPct val="90000"/>
              </a:lnSpc>
              <a:buFontTx/>
              <a:buChar char="•"/>
            </a:pPr>
            <a:r>
              <a:rPr lang="en-US" smtClean="0"/>
              <a:t>Note here that the notion of “one-stop shopping” was to some degree one that</a:t>
            </a:r>
          </a:p>
          <a:p>
            <a:pPr eaLnBrk="1" hangingPunct="1">
              <a:lnSpc>
                <a:spcPct val="90000"/>
              </a:lnSpc>
            </a:pPr>
            <a:r>
              <a:rPr lang="en-US" smtClean="0"/>
              <a:t>lead to the decision by the CUSTARD (Canadian-US Taskforce on Archival</a:t>
            </a:r>
          </a:p>
          <a:p>
            <a:pPr eaLnBrk="1" hangingPunct="1">
              <a:lnSpc>
                <a:spcPct val="90000"/>
              </a:lnSpc>
            </a:pPr>
            <a:r>
              <a:rPr lang="en-US" smtClean="0"/>
              <a:t>Description) group to produce two different standards (DACS in the U.S. and</a:t>
            </a:r>
          </a:p>
          <a:p>
            <a:pPr eaLnBrk="1" hangingPunct="1">
              <a:lnSpc>
                <a:spcPct val="90000"/>
              </a:lnSpc>
            </a:pPr>
            <a:r>
              <a:rPr lang="en-US" smtClean="0"/>
              <a:t>RAD2 in Canada).</a:t>
            </a:r>
          </a:p>
          <a:p>
            <a:pPr eaLnBrk="1" hangingPunct="1">
              <a:lnSpc>
                <a:spcPct val="90000"/>
              </a:lnSpc>
            </a:pPr>
            <a:endParaRPr lang="en-US" smtClean="0"/>
          </a:p>
          <a:p>
            <a:pPr eaLnBrk="1" hangingPunct="1">
              <a:lnSpc>
                <a:spcPct val="90000"/>
              </a:lnSpc>
            </a:pPr>
            <a:r>
              <a:rPr lang="en-US" smtClean="0"/>
              <a:t>The Canadian contingent agreed that external thesauri should not be incorporated, </a:t>
            </a:r>
          </a:p>
          <a:p>
            <a:pPr eaLnBrk="1" hangingPunct="1">
              <a:lnSpc>
                <a:spcPct val="90000"/>
              </a:lnSpc>
            </a:pPr>
            <a:r>
              <a:rPr lang="en-US" smtClean="0"/>
              <a:t>but felt that it was important to have an archival standard that provided rules</a:t>
            </a:r>
          </a:p>
          <a:p>
            <a:pPr eaLnBrk="1" hangingPunct="1">
              <a:lnSpc>
                <a:spcPct val="90000"/>
              </a:lnSpc>
            </a:pPr>
            <a:r>
              <a:rPr lang="en-US" smtClean="0"/>
              <a:t>for things like transcribing formal titles when the archivist made the decision</a:t>
            </a:r>
          </a:p>
          <a:p>
            <a:pPr eaLnBrk="1" hangingPunct="1">
              <a:lnSpc>
                <a:spcPct val="90000"/>
              </a:lnSpc>
            </a:pPr>
            <a:r>
              <a:rPr lang="en-US" smtClean="0"/>
              <a:t>that one existed on the material being described.</a:t>
            </a:r>
          </a:p>
          <a:p>
            <a:pPr eaLnBrk="1" hangingPunct="1">
              <a:lnSpc>
                <a:spcPct val="90000"/>
              </a:lnSpc>
            </a:pPr>
            <a:endParaRPr lang="en-US" smtClean="0"/>
          </a:p>
          <a:p>
            <a:pPr eaLnBrk="1" hangingPunct="1">
              <a:lnSpc>
                <a:spcPct val="90000"/>
              </a:lnSpc>
            </a:pPr>
            <a:r>
              <a:rPr lang="en-US" smtClean="0"/>
              <a:t>The U.S. contingent felt strongly that archivists in the U.S. could use existing</a:t>
            </a:r>
          </a:p>
          <a:p>
            <a:pPr eaLnBrk="1" hangingPunct="1">
              <a:lnSpc>
                <a:spcPct val="90000"/>
              </a:lnSpc>
            </a:pPr>
            <a:r>
              <a:rPr lang="en-US" smtClean="0"/>
              <a:t>standards like AACR2 for rules for transcribing formal titles, and that there was</a:t>
            </a:r>
          </a:p>
          <a:p>
            <a:pPr eaLnBrk="1" hangingPunct="1">
              <a:lnSpc>
                <a:spcPct val="90000"/>
              </a:lnSpc>
            </a:pPr>
            <a:r>
              <a:rPr lang="en-US" smtClean="0"/>
              <a:t>nothing particular to the way that archivists should transcribe formal titles if they</a:t>
            </a:r>
          </a:p>
          <a:p>
            <a:pPr eaLnBrk="1" hangingPunct="1">
              <a:lnSpc>
                <a:spcPct val="90000"/>
              </a:lnSpc>
            </a:pPr>
            <a:r>
              <a:rPr lang="en-US" smtClean="0"/>
              <a:t>needed to.</a:t>
            </a:r>
          </a:p>
          <a:p>
            <a:pPr eaLnBrk="1" hangingPunct="1">
              <a:lnSpc>
                <a:spcPct val="90000"/>
              </a:lnSpc>
            </a:pPr>
            <a:endParaRPr lang="en-US" smtClean="0"/>
          </a:p>
          <a:p>
            <a:pPr eaLnBrk="1" hangingPunct="1">
              <a:lnSpc>
                <a:spcPct val="90000"/>
              </a:lnSpc>
            </a:pPr>
            <a:r>
              <a:rPr lang="en-US" smtClean="0"/>
              <a:t>The upshot of this particular issue is that the DACS chapter 2.3 rules for the Title</a:t>
            </a:r>
          </a:p>
          <a:p>
            <a:pPr eaLnBrk="1" hangingPunct="1">
              <a:lnSpc>
                <a:spcPct val="90000"/>
              </a:lnSpc>
            </a:pPr>
            <a:r>
              <a:rPr lang="en-US" smtClean="0"/>
              <a:t>element are about 40 pages shorter than those in the same chapter in the last joint</a:t>
            </a:r>
          </a:p>
          <a:p>
            <a:pPr eaLnBrk="1" hangingPunct="1">
              <a:lnSpc>
                <a:spcPct val="90000"/>
              </a:lnSpc>
            </a:pPr>
            <a:r>
              <a:rPr lang="en-US" smtClean="0"/>
              <a:t>draft produced by the CUSTARD project.</a:t>
            </a:r>
          </a:p>
          <a:p>
            <a:pPr eaLnBrk="1" hangingPunct="1">
              <a:lnSpc>
                <a:spcPct val="90000"/>
              </a:lnSpc>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0BDE4C6-97ED-44CF-950F-05A5CA9581D3}" type="slidenum">
              <a:rPr lang="en-US"/>
              <a:pPr/>
              <a:t>2</a:t>
            </a:fld>
            <a:endParaRPr lang="en-US"/>
          </a:p>
        </p:txBody>
      </p:sp>
      <p:sp>
        <p:nvSpPr>
          <p:cNvPr id="32771" name="Rectangle 2"/>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a:ln/>
        </p:spPr>
        <p:txBody>
          <a:bodyPr/>
          <a:lstStyle/>
          <a:p>
            <a:pPr eaLnBrk="1" hangingPunct="1"/>
            <a:r>
              <a:rPr lang="en-US" smtClean="0"/>
              <a:t>Start out with introductions (name, something about your archival work/interests)</a:t>
            </a:r>
          </a:p>
          <a:p>
            <a:pPr eaLnBrk="1" hangingPunct="1">
              <a:buFontTx/>
              <a:buChar char="•"/>
            </a:pPr>
            <a:r>
              <a:rPr lang="en-US" smtClean="0"/>
              <a:t>Instructor</a:t>
            </a:r>
          </a:p>
          <a:p>
            <a:pPr eaLnBrk="1" hangingPunct="1">
              <a:buFontTx/>
              <a:buChar char="•"/>
            </a:pPr>
            <a:r>
              <a:rPr lang="en-US" smtClean="0"/>
              <a:t>Participants</a:t>
            </a:r>
          </a:p>
          <a:p>
            <a:pPr eaLnBrk="1" hangingPunct="1">
              <a:buFontTx/>
              <a:buChar char="•"/>
            </a:pPr>
            <a:endParaRPr lang="en-US" smtClean="0"/>
          </a:p>
          <a:p>
            <a:pPr eaLnBrk="1" hangingPunct="1"/>
            <a:r>
              <a:rPr lang="en-US" smtClean="0"/>
              <a:t>You’re not going to be DACS experts by the end of the day. But you should</a:t>
            </a:r>
          </a:p>
          <a:p>
            <a:pPr eaLnBrk="1" hangingPunct="1"/>
            <a:r>
              <a:rPr lang="en-US" smtClean="0"/>
              <a:t>feel comfortable with using DACS and have some ideas about how it might </a:t>
            </a:r>
          </a:p>
          <a:p>
            <a:pPr eaLnBrk="1" hangingPunct="1"/>
            <a:r>
              <a:rPr lang="en-US" smtClean="0"/>
              <a:t>influence how you do things in your repository.</a:t>
            </a:r>
          </a:p>
          <a:p>
            <a:pPr eaLnBrk="1" hangingPunct="1"/>
            <a:endParaRPr lang="en-US" smtClean="0"/>
          </a:p>
          <a:p>
            <a:pPr eaLnBrk="1" hangingPunct="1"/>
            <a:r>
              <a:rPr lang="en-US" smtClean="0"/>
              <a:t>We’re going to focus primarily on DACS Part I, but you’ll have the opportunity </a:t>
            </a:r>
          </a:p>
          <a:p>
            <a:pPr eaLnBrk="1" hangingPunct="1"/>
            <a:r>
              <a:rPr lang="en-US" smtClean="0"/>
              <a:t>to get your feet wet in parts II and III.</a:t>
            </a:r>
          </a:p>
          <a:p>
            <a:pPr eaLnBrk="1" hangingPunct="1"/>
            <a:endParaRPr lang="en-US" smtClean="0"/>
          </a:p>
          <a:p>
            <a:pPr eaLnBrk="1" hangingPunct="1"/>
            <a:r>
              <a:rPr lang="en-US" smtClean="0"/>
              <a:t>Most importantly:</a:t>
            </a:r>
          </a:p>
          <a:p>
            <a:pPr eaLnBrk="1" hangingPunct="1"/>
            <a:r>
              <a:rPr lang="en-US" smtClean="0"/>
              <a:t>You should feel comfortable going back to your  own repository, analyzing your </a:t>
            </a:r>
          </a:p>
          <a:p>
            <a:pPr eaLnBrk="1" hangingPunct="1"/>
            <a:r>
              <a:rPr lang="en-US" smtClean="0"/>
              <a:t>own practices, and deciding how what you’ve learned in this workshop might </a:t>
            </a:r>
          </a:p>
          <a:p>
            <a:pPr eaLnBrk="1" hangingPunct="1"/>
            <a:r>
              <a:rPr lang="en-US" smtClean="0"/>
              <a:t>have an impact on what you do there,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73BBCAA-11E9-4408-8452-516A0A0130DC}" type="slidenum">
              <a:rPr lang="en-US"/>
              <a:pPr/>
              <a:t>22</a:t>
            </a:fld>
            <a:endParaRPr lang="en-US"/>
          </a:p>
        </p:txBody>
      </p:sp>
      <p:sp>
        <p:nvSpPr>
          <p:cNvPr id="70659" name="Rectangle 2"/>
          <p:cNvSpPr>
            <a:spLocks noGrp="1" noRot="1" noChangeAspect="1" noChangeArrowheads="1" noTextEdit="1"/>
          </p:cNvSpPr>
          <p:nvPr>
            <p:ph type="sldImg"/>
          </p:nvPr>
        </p:nvSpPr>
        <p:spPr>
          <a:ln/>
        </p:spPr>
      </p:sp>
      <p:sp>
        <p:nvSpPr>
          <p:cNvPr id="70660" name="Rectangle 4"/>
          <p:cNvSpPr>
            <a:spLocks noGrp="1" noChangeArrowheads="1"/>
          </p:cNvSpPr>
          <p:nvPr>
            <p:ph type="body" idx="1"/>
          </p:nvPr>
        </p:nvSpPr>
        <p:spPr>
          <a:noFill/>
          <a:ln/>
        </p:spPr>
        <p:txBody>
          <a:bodyPr/>
          <a:lstStyle/>
          <a:p>
            <a:pPr eaLnBrk="1" hangingPunct="1"/>
            <a:r>
              <a:rPr lang="en-US" smtClean="0"/>
              <a:t>Example of how you can make high-level decisions on how to apply a variety</a:t>
            </a:r>
          </a:p>
          <a:p>
            <a:pPr eaLnBrk="1" hangingPunct="1"/>
            <a:r>
              <a:rPr lang="en-US" smtClean="0"/>
              <a:t>of available standards and thesauri within your repository’s descriptive program.</a:t>
            </a:r>
          </a:p>
          <a:p>
            <a:pPr eaLnBrk="1" hangingPunct="1"/>
            <a:endParaRPr lang="en-US" smtClean="0"/>
          </a:p>
          <a:p>
            <a:pPr eaLnBrk="1" hangingPunct="1"/>
            <a:r>
              <a:rPr lang="en-US" smtClean="0"/>
              <a:t>Using documentation/manuals to make your descriptive outputs more consistent, </a:t>
            </a:r>
          </a:p>
          <a:p>
            <a:pPr eaLnBrk="1" hangingPunct="1"/>
            <a:r>
              <a:rPr lang="en-US" smtClean="0"/>
              <a:t>less vulnerable to inconsistencies when, like most of us, you have turnover in</a:t>
            </a:r>
          </a:p>
          <a:p>
            <a:pPr eaLnBrk="1" hangingPunct="1"/>
            <a:r>
              <a:rPr lang="en-US" smtClean="0"/>
              <a:t>your processing staff.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2911238-590C-4ED1-873D-F7F0167C4260}" type="slidenum">
              <a:rPr lang="en-US"/>
              <a:pPr/>
              <a:t>23</a:t>
            </a:fld>
            <a:endParaRPr lang="en-US"/>
          </a:p>
        </p:txBody>
      </p:sp>
      <p:sp>
        <p:nvSpPr>
          <p:cNvPr id="72707" name="Rectangle 2"/>
          <p:cNvSpPr>
            <a:spLocks noGrp="1" noRot="1" noChangeAspect="1" noChangeArrowheads="1" noTextEdit="1"/>
          </p:cNvSpPr>
          <p:nvPr>
            <p:ph type="sldImg"/>
          </p:nvPr>
        </p:nvSpPr>
        <p:spPr>
          <a:ln/>
        </p:spPr>
      </p:sp>
      <p:sp>
        <p:nvSpPr>
          <p:cNvPr id="72708" name="Rectangle 4"/>
          <p:cNvSpPr>
            <a:spLocks noGrp="1" noChangeArrowheads="1"/>
          </p:cNvSpPr>
          <p:nvPr>
            <p:ph type="body" idx="1"/>
          </p:nvPr>
        </p:nvSpPr>
        <p:spPr>
          <a:noFill/>
          <a:ln/>
        </p:spPr>
        <p:txBody>
          <a:bodyPr/>
          <a:lstStyle/>
          <a:p>
            <a:pPr marL="228600" indent="-228600" eaLnBrk="1" hangingPunct="1"/>
            <a:r>
              <a:rPr lang="en-US" smtClean="0"/>
              <a:t>Some examples of intertwingling DACS with other content standards …</a:t>
            </a:r>
          </a:p>
          <a:p>
            <a:pPr marL="228600" indent="-228600" eaLnBrk="1" hangingPunct="1"/>
            <a:endParaRPr lang="en-US" smtClean="0"/>
          </a:p>
          <a:p>
            <a:pPr marL="228600" indent="-228600" eaLnBrk="1" hangingPunct="1">
              <a:buFontTx/>
              <a:buAutoNum type="arabicPeriod"/>
            </a:pPr>
            <a:r>
              <a:rPr lang="en-US" smtClean="0"/>
              <a:t>ONE-OFF IN PLACE OF … So if your repository wants more detailed descriptions of</a:t>
            </a:r>
          </a:p>
          <a:p>
            <a:pPr marL="228600" indent="-228600" eaLnBrk="1" hangingPunct="1"/>
            <a:r>
              <a:rPr lang="en-US" smtClean="0"/>
              <a:t>Extent than DACS has rules for … check out IASA Cataloging Rules rule 5B Extent</a:t>
            </a:r>
          </a:p>
          <a:p>
            <a:pPr marL="228600" indent="-228600" eaLnBrk="1" hangingPunct="1"/>
            <a:r>
              <a:rPr lang="en-US" smtClean="0"/>
              <a:t>of Item –  provides specific material designation lists for A/V material types and formats,</a:t>
            </a:r>
          </a:p>
          <a:p>
            <a:pPr marL="228600" indent="-228600" eaLnBrk="1" hangingPunct="1"/>
            <a:r>
              <a:rPr lang="en-US" smtClean="0"/>
              <a:t>rules for recording playing times, etc. Use instead of the DACS 2.5 Extent </a:t>
            </a:r>
          </a:p>
          <a:p>
            <a:pPr marL="228600" indent="-228600" eaLnBrk="1" hangingPunct="1"/>
            <a:r>
              <a:rPr lang="en-US" smtClean="0"/>
              <a:t>element rules. You might choose NOT to use the IASA rules completely for</a:t>
            </a:r>
          </a:p>
          <a:p>
            <a:pPr marL="228600" indent="-228600" eaLnBrk="1" hangingPunct="1"/>
            <a:r>
              <a:rPr lang="en-US" smtClean="0"/>
              <a:t>item-level A/V descriptions because they are VERY AACR2-like (for example,</a:t>
            </a:r>
          </a:p>
          <a:p>
            <a:pPr marL="228600" indent="-228600" eaLnBrk="1" hangingPunct="1"/>
            <a:r>
              <a:rPr lang="en-US" smtClean="0"/>
              <a:t>they instruct you to enclose supplied titles in square brackets!]</a:t>
            </a:r>
          </a:p>
          <a:p>
            <a:pPr marL="228600" indent="-228600" eaLnBrk="1" hangingPunct="1"/>
            <a:endParaRPr lang="en-US" smtClean="0"/>
          </a:p>
          <a:p>
            <a:pPr marL="228600" indent="-228600" eaLnBrk="1" hangingPunct="1">
              <a:buFontTx/>
              <a:buAutoNum type="arabicPeriod" startAt="2"/>
            </a:pPr>
            <a:r>
              <a:rPr lang="en-US" smtClean="0"/>
              <a:t>IN ADDITION TO … You use DACS for your collection- and series-level</a:t>
            </a:r>
          </a:p>
          <a:p>
            <a:pPr marL="228600" indent="-228600" eaLnBrk="1" hangingPunct="1"/>
            <a:r>
              <a:rPr lang="en-US" smtClean="0"/>
              <a:t>descriptions in your cultural heritage museum setting, but you have a lot of </a:t>
            </a:r>
          </a:p>
          <a:p>
            <a:pPr marL="228600" indent="-228600" eaLnBrk="1" hangingPunct="1"/>
            <a:r>
              <a:rPr lang="en-US" smtClean="0"/>
              <a:t>pre-Columbian artifacts collections and you really want to include both </a:t>
            </a:r>
            <a:r>
              <a:rPr lang="en-US" i="1" smtClean="0"/>
              <a:t>Style</a:t>
            </a:r>
          </a:p>
          <a:p>
            <a:pPr marL="228600" indent="-228600" eaLnBrk="1" hangingPunct="1"/>
            <a:r>
              <a:rPr lang="en-US" smtClean="0"/>
              <a:t>and </a:t>
            </a:r>
            <a:r>
              <a:rPr lang="en-US" i="1" smtClean="0"/>
              <a:t>Culture</a:t>
            </a:r>
            <a:r>
              <a:rPr lang="en-US" smtClean="0"/>
              <a:t> elements at all levels of your descriptions. DACS doesn’t define</a:t>
            </a:r>
          </a:p>
          <a:p>
            <a:pPr marL="228600" indent="-228600" eaLnBrk="1" hangingPunct="1"/>
            <a:r>
              <a:rPr lang="en-US" smtClean="0"/>
              <a:t>these. So you import them whole-cloth from CCO (4.2.1 = Style element rules;</a:t>
            </a:r>
          </a:p>
          <a:p>
            <a:pPr marL="228600" indent="-228600" eaLnBrk="1" hangingPunct="1"/>
            <a:r>
              <a:rPr lang="en-US" smtClean="0"/>
              <a:t>4.2.2 = Culture element rules in CCO)</a:t>
            </a:r>
          </a:p>
          <a:p>
            <a:pPr marL="228600" indent="-228600" eaLnBrk="1" hangingPunct="1"/>
            <a:endParaRPr lang="en-US" smtClean="0"/>
          </a:p>
          <a:p>
            <a:pPr marL="228600" indent="-228600"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C593FE2-2CA2-434E-A199-4527B9E5FA41}" type="slidenum">
              <a:rPr lang="en-US"/>
              <a:pPr/>
              <a:t>24</a:t>
            </a:fld>
            <a:endParaRPr lang="en-US"/>
          </a:p>
        </p:txBody>
      </p:sp>
      <p:sp>
        <p:nvSpPr>
          <p:cNvPr id="74755" name="Rectangle 2"/>
          <p:cNvSpPr>
            <a:spLocks noGrp="1" noRot="1" noChangeAspect="1" noChangeArrowheads="1" noTextEdit="1"/>
          </p:cNvSpPr>
          <p:nvPr>
            <p:ph type="sldImg"/>
          </p:nvPr>
        </p:nvSpPr>
        <p:spPr>
          <a:ln/>
        </p:spPr>
      </p:sp>
      <p:sp>
        <p:nvSpPr>
          <p:cNvPr id="74756" name="Rectangle 4"/>
          <p:cNvSpPr>
            <a:spLocks noGrp="1" noChangeArrowheads="1"/>
          </p:cNvSpPr>
          <p:nvPr>
            <p:ph type="body" idx="1"/>
          </p:nvPr>
        </p:nvSpPr>
        <p:spPr>
          <a:noFill/>
          <a:ln/>
        </p:spPr>
        <p:txBody>
          <a:bodyPr/>
          <a:lstStyle/>
          <a:p>
            <a:pPr eaLnBrk="1" hangingPunct="1"/>
            <a:r>
              <a:rPr lang="en-US" smtClean="0"/>
              <a:t>3.  WHOLESALE REPLACEMENT AT SPECIFIC LEVELS OF DESCRIPTION</a:t>
            </a:r>
          </a:p>
          <a:p>
            <a:pPr eaLnBrk="1" hangingPunct="1"/>
            <a:r>
              <a:rPr lang="en-US" smtClean="0"/>
              <a:t>AND FOR CERTAIN TYPES OF MATERIALS FOR WHICH YOUR </a:t>
            </a:r>
          </a:p>
          <a:p>
            <a:pPr eaLnBrk="1" hangingPunct="1"/>
            <a:r>
              <a:rPr lang="en-US" smtClean="0"/>
              <a:t>REPOSITORY WANTS RICHER, MORE DETAILED DESCRIPTIONS THAN</a:t>
            </a:r>
          </a:p>
          <a:p>
            <a:pPr eaLnBrk="1" hangingPunct="1"/>
            <a:r>
              <a:rPr lang="en-US" smtClean="0"/>
              <a:t>DACS FACILITATES</a:t>
            </a:r>
          </a:p>
          <a:p>
            <a:pPr eaLnBrk="1" hangingPunct="1"/>
            <a:endParaRPr lang="en-US" smtClean="0"/>
          </a:p>
          <a:p>
            <a:pPr eaLnBrk="1" hangingPunct="1"/>
            <a:r>
              <a:rPr lang="en-US" smtClean="0"/>
              <a:t>This is a very different approach to content standards from that envisioned</a:t>
            </a:r>
          </a:p>
          <a:p>
            <a:pPr eaLnBrk="1" hangingPunct="1"/>
            <a:r>
              <a:rPr lang="en-US" smtClean="0"/>
              <a:t>by either </a:t>
            </a:r>
            <a:r>
              <a:rPr lang="en-US" i="1" smtClean="0"/>
              <a:t>APPM </a:t>
            </a:r>
            <a:r>
              <a:rPr lang="en-US" smtClean="0"/>
              <a:t>or </a:t>
            </a:r>
            <a:r>
              <a:rPr lang="en-US" i="1" smtClean="0"/>
              <a:t>AACR2</a:t>
            </a:r>
            <a:r>
              <a:rPr lang="en-US" smtClean="0"/>
              <a:t>. This is primarily because </a:t>
            </a:r>
            <a:r>
              <a:rPr lang="en-US" i="1" smtClean="0"/>
              <a:t>DACS </a:t>
            </a:r>
            <a:r>
              <a:rPr lang="en-US" smtClean="0"/>
              <a:t>is not tied, like</a:t>
            </a:r>
          </a:p>
          <a:p>
            <a:pPr eaLnBrk="1" hangingPunct="1"/>
            <a:r>
              <a:rPr lang="en-US" smtClean="0"/>
              <a:t>they are, to specific outputs or data structure standards.</a:t>
            </a:r>
          </a:p>
          <a:p>
            <a:pPr eaLnBrk="1" hangingPunct="1"/>
            <a:endParaRPr lang="en-US" smtClean="0"/>
          </a:p>
          <a:p>
            <a:pPr eaLnBrk="1" hangingPunct="1"/>
            <a:r>
              <a:rPr lang="en-US" smtClean="0"/>
              <a:t>Nonetheless, this approach is completely consistent with the complexities</a:t>
            </a:r>
          </a:p>
          <a:p>
            <a:pPr eaLnBrk="1" hangingPunct="1"/>
            <a:r>
              <a:rPr lang="en-US" smtClean="0"/>
              <a:t>of </a:t>
            </a:r>
            <a:r>
              <a:rPr lang="en-US" i="1" smtClean="0"/>
              <a:t>controlling materials archivally</a:t>
            </a:r>
            <a:r>
              <a:rPr lang="en-US" smtClean="0"/>
              <a:t>.</a:t>
            </a:r>
          </a:p>
          <a:p>
            <a:pPr eaLnBrk="1" hangingPunct="1"/>
            <a:endParaRPr lang="en-US" smtClean="0"/>
          </a:p>
          <a:p>
            <a:pPr eaLnBrk="1" hangingPunct="1"/>
            <a:r>
              <a:rPr lang="en-US" smtClean="0"/>
              <a:t>Archivists have other content standards for description, like Graphic Materials and</a:t>
            </a:r>
          </a:p>
          <a:p>
            <a:pPr eaLnBrk="1" hangingPunct="1"/>
            <a:r>
              <a:rPr lang="en-US" smtClean="0"/>
              <a:t>the IASA Cataloging Rules – these are AACR2-based, as was APPM. Important</a:t>
            </a:r>
          </a:p>
          <a:p>
            <a:pPr eaLnBrk="1" hangingPunct="1"/>
            <a:r>
              <a:rPr lang="en-US" smtClean="0"/>
              <a:t>to note that as AACR2 changes with the formulation of RDA (Resource Description</a:t>
            </a:r>
          </a:p>
          <a:p>
            <a:pPr eaLnBrk="1" hangingPunct="1"/>
            <a:r>
              <a:rPr lang="en-US" smtClean="0"/>
              <a:t>and Analysis), all AACR2-based standards will have to be revisited. In DACS, only</a:t>
            </a:r>
          </a:p>
          <a:p>
            <a:pPr eaLnBrk="1" hangingPunct="1"/>
            <a:r>
              <a:rPr lang="en-US" smtClean="0"/>
              <a:t>the rules for formulating names, in Chapters 12-14, will require post-RDA revisions.</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033DE0D-A014-427F-A304-72F47C1957D1}" type="slidenum">
              <a:rPr lang="en-US"/>
              <a:pPr/>
              <a:t>25</a:t>
            </a:fld>
            <a:endParaRPr lang="en-US"/>
          </a:p>
        </p:txBody>
      </p:sp>
      <p:sp>
        <p:nvSpPr>
          <p:cNvPr id="76803" name="Rectangle 2"/>
          <p:cNvSpPr>
            <a:spLocks noGrp="1" noRot="1" noChangeAspect="1" noChangeArrowheads="1" noTextEdit="1"/>
          </p:cNvSpPr>
          <p:nvPr>
            <p:ph type="sldImg"/>
          </p:nvPr>
        </p:nvSpPr>
        <p:spPr>
          <a:ln/>
        </p:spPr>
      </p:sp>
      <p:sp>
        <p:nvSpPr>
          <p:cNvPr id="76804" name="Rectangle 4"/>
          <p:cNvSpPr>
            <a:spLocks noGrp="1" noChangeArrowheads="1"/>
          </p:cNvSpPr>
          <p:nvPr>
            <p:ph type="body" idx="1"/>
          </p:nvPr>
        </p:nvSpPr>
        <p:spPr>
          <a:noFill/>
          <a:ln/>
        </p:spPr>
        <p:txBody>
          <a:bodyPr/>
          <a:lstStyle/>
          <a:p>
            <a:pPr eaLnBrk="1" hangingPunct="1"/>
            <a:r>
              <a:rPr lang="en-US" smtClean="0"/>
              <a:t>Note: I prefer “units of material” to “item” in the OCLC definition – my only </a:t>
            </a:r>
          </a:p>
          <a:p>
            <a:pPr eaLnBrk="1" hangingPunct="1"/>
            <a:r>
              <a:rPr lang="en-US" smtClean="0"/>
              <a:t>quibble with it!</a:t>
            </a:r>
          </a:p>
          <a:p>
            <a:pPr eaLnBrk="1" hangingPunct="1"/>
            <a:endParaRPr lang="en-US" smtClean="0"/>
          </a:p>
          <a:p>
            <a:pPr eaLnBrk="1" hangingPunct="1"/>
            <a:r>
              <a:rPr lang="en-US" smtClean="0"/>
              <a:t>Stop for questions here:</a:t>
            </a:r>
          </a:p>
          <a:p>
            <a:pPr eaLnBrk="1" hangingPunct="1"/>
            <a:endParaRPr lang="en-US" smtClean="0"/>
          </a:p>
          <a:p>
            <a:pPr eaLnBrk="1" hangingPunct="1"/>
            <a:r>
              <a:rPr lang="en-US" smtClean="0"/>
              <a:t>Anybody unclear at this point about how DACS is a real departure from previous</a:t>
            </a:r>
          </a:p>
          <a:p>
            <a:pPr eaLnBrk="1" hangingPunct="1"/>
            <a:r>
              <a:rPr lang="en-US" smtClean="0"/>
              <a:t>AACR2 (and ISBD)-based approaches?</a:t>
            </a:r>
          </a:p>
          <a:p>
            <a:pPr eaLnBrk="1" hangingPunct="1"/>
            <a:endParaRPr lang="en-US" smtClean="0"/>
          </a:p>
          <a:p>
            <a:pPr eaLnBrk="1" hangingPunct="1"/>
            <a:r>
              <a:rPr lang="en-US" smtClean="0"/>
              <a:t>Anybody unclear about what the key difference is between </a:t>
            </a:r>
            <a:r>
              <a:rPr lang="en-US" i="1" smtClean="0"/>
              <a:t>bibliographic</a:t>
            </a:r>
            <a:r>
              <a:rPr lang="en-US" smtClean="0"/>
              <a:t> and </a:t>
            </a:r>
            <a:endParaRPr lang="en-US" i="1" smtClean="0"/>
          </a:p>
          <a:p>
            <a:pPr eaLnBrk="1" hangingPunct="1"/>
            <a:r>
              <a:rPr lang="en-US" i="1" smtClean="0"/>
              <a:t>archival</a:t>
            </a:r>
            <a:r>
              <a:rPr lang="en-US" smtClean="0"/>
              <a:t> description?</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2495CB3-F773-4081-AE1C-8683DED86DDB}" type="slidenum">
              <a:rPr lang="en-US"/>
              <a:pPr/>
              <a:t>26</a:t>
            </a:fld>
            <a:endParaRPr lang="en-US"/>
          </a:p>
        </p:txBody>
      </p:sp>
      <p:sp>
        <p:nvSpPr>
          <p:cNvPr id="78851" name="Rectangle 2"/>
          <p:cNvSpPr>
            <a:spLocks noGrp="1" noRot="1" noChangeAspect="1" noChangeArrowheads="1" noTextEdit="1"/>
          </p:cNvSpPr>
          <p:nvPr>
            <p:ph type="sldImg"/>
          </p:nvPr>
        </p:nvSpPr>
        <p:spPr>
          <a:xfrm>
            <a:off x="1549400" y="692150"/>
            <a:ext cx="3905250" cy="2928938"/>
          </a:xfrm>
          <a:ln/>
        </p:spPr>
      </p:sp>
      <p:sp>
        <p:nvSpPr>
          <p:cNvPr id="78852" name="Text Box 4"/>
          <p:cNvSpPr txBox="1">
            <a:spLocks noChangeArrowheads="1"/>
          </p:cNvSpPr>
          <p:nvPr/>
        </p:nvSpPr>
        <p:spPr bwMode="auto">
          <a:xfrm>
            <a:off x="882650" y="419100"/>
            <a:ext cx="5334000" cy="274638"/>
          </a:xfrm>
          <a:prstGeom prst="rect">
            <a:avLst/>
          </a:prstGeom>
          <a:noFill/>
          <a:ln w="9525">
            <a:noFill/>
            <a:miter lim="800000"/>
            <a:headEnd/>
            <a:tailEnd/>
          </a:ln>
        </p:spPr>
        <p:txBody>
          <a:bodyPr lIns="92372" tIns="46186" rIns="92372" bIns="46186">
            <a:spAutoFit/>
          </a:bodyPr>
          <a:lstStyle/>
          <a:p>
            <a:pPr algn="ctr">
              <a:spcBef>
                <a:spcPct val="50000"/>
              </a:spcBef>
            </a:pPr>
            <a:r>
              <a:rPr lang="en-US"/>
              <a:t>Where does DACS fit in with other standards?</a:t>
            </a:r>
          </a:p>
        </p:txBody>
      </p:sp>
      <p:sp>
        <p:nvSpPr>
          <p:cNvPr id="78853" name="Rectangle 5"/>
          <p:cNvSpPr>
            <a:spLocks noGrp="1" noChangeArrowheads="1"/>
          </p:cNvSpPr>
          <p:nvPr>
            <p:ph type="body" idx="1"/>
          </p:nvPr>
        </p:nvSpPr>
        <p:spPr>
          <a:xfrm>
            <a:off x="601663" y="3848100"/>
            <a:ext cx="5419725" cy="4679950"/>
          </a:xfrm>
          <a:noFill/>
          <a:ln/>
        </p:spPr>
        <p:txBody>
          <a:bodyPr/>
          <a:lstStyle/>
          <a:p>
            <a:pPr eaLnBrk="1" hangingPunct="1">
              <a:lnSpc>
                <a:spcPct val="90000"/>
              </a:lnSpc>
            </a:pPr>
            <a:r>
              <a:rPr lang="en-US" smtClean="0"/>
              <a:t>AIM TO BE HERE BY 10 AM BREAK!!!</a:t>
            </a:r>
          </a:p>
          <a:p>
            <a:pPr eaLnBrk="1" hangingPunct="1">
              <a:lnSpc>
                <a:spcPct val="90000"/>
              </a:lnSpc>
            </a:pPr>
            <a:r>
              <a:rPr lang="en-US" smtClean="0"/>
              <a:t>Highlight important points about principles:</a:t>
            </a:r>
          </a:p>
          <a:p>
            <a:pPr eaLnBrk="1" hangingPunct="1">
              <a:lnSpc>
                <a:spcPct val="90000"/>
              </a:lnSpc>
            </a:pPr>
            <a:endParaRPr lang="en-US" smtClean="0"/>
          </a:p>
          <a:p>
            <a:pPr eaLnBrk="1" hangingPunct="1">
              <a:lnSpc>
                <a:spcPct val="90000"/>
              </a:lnSpc>
              <a:buFontTx/>
              <a:buChar char="•"/>
            </a:pPr>
            <a:r>
              <a:rPr lang="en-US" smtClean="0"/>
              <a:t>1 &amp; 2: records possess unique characteristics (as opposed to, say, books) – often </a:t>
            </a:r>
          </a:p>
          <a:p>
            <a:pPr eaLnBrk="1" hangingPunct="1">
              <a:lnSpc>
                <a:spcPct val="90000"/>
              </a:lnSpc>
            </a:pPr>
            <a:r>
              <a:rPr lang="en-US" smtClean="0"/>
              <a:t>large aggregations acquired and managed in the course of some person or </a:t>
            </a:r>
          </a:p>
          <a:p>
            <a:pPr eaLnBrk="1" hangingPunct="1">
              <a:lnSpc>
                <a:spcPct val="90000"/>
              </a:lnSpc>
            </a:pPr>
            <a:r>
              <a:rPr lang="en-US" smtClean="0"/>
              <a:t>organization’s activities (organic) or through interest in some common </a:t>
            </a:r>
          </a:p>
          <a:p>
            <a:pPr eaLnBrk="1" hangingPunct="1">
              <a:lnSpc>
                <a:spcPct val="90000"/>
              </a:lnSpc>
            </a:pPr>
            <a:r>
              <a:rPr lang="en-US" smtClean="0"/>
              <a:t>characteristic such as topic or form of material (intentional) ---- how they were </a:t>
            </a:r>
          </a:p>
          <a:p>
            <a:pPr eaLnBrk="1" hangingPunct="1">
              <a:lnSpc>
                <a:spcPct val="90000"/>
              </a:lnSpc>
            </a:pPr>
            <a:r>
              <a:rPr lang="en-US" smtClean="0"/>
              <a:t>accumulated and used by the creator is important to pass on to future users of the</a:t>
            </a:r>
          </a:p>
          <a:p>
            <a:pPr eaLnBrk="1" hangingPunct="1">
              <a:lnSpc>
                <a:spcPct val="90000"/>
              </a:lnSpc>
            </a:pPr>
            <a:r>
              <a:rPr lang="en-US" smtClean="0"/>
              <a:t>records (respect des fonds = provenance + original order)</a:t>
            </a:r>
          </a:p>
          <a:p>
            <a:pPr eaLnBrk="1" hangingPunct="1">
              <a:lnSpc>
                <a:spcPct val="90000"/>
              </a:lnSpc>
              <a:buFontTx/>
              <a:buChar char="•"/>
            </a:pPr>
            <a:r>
              <a:rPr lang="en-US" smtClean="0"/>
              <a:t>3 &amp; 4: Arrangement = identifying logical groupings as used and maintained by the</a:t>
            </a:r>
          </a:p>
          <a:p>
            <a:pPr eaLnBrk="1" hangingPunct="1">
              <a:lnSpc>
                <a:spcPct val="90000"/>
              </a:lnSpc>
            </a:pPr>
            <a:r>
              <a:rPr lang="en-US" smtClean="0"/>
              <a:t>creator of the aggregation, or constructing a useful organization if no original one</a:t>
            </a:r>
          </a:p>
          <a:p>
            <a:pPr eaLnBrk="1" hangingPunct="1">
              <a:lnSpc>
                <a:spcPct val="90000"/>
              </a:lnSpc>
            </a:pPr>
            <a:r>
              <a:rPr lang="en-US" smtClean="0"/>
              <a:t>is extant. Description = translating that arrangement and other important details </a:t>
            </a:r>
          </a:p>
          <a:p>
            <a:pPr eaLnBrk="1" hangingPunct="1">
              <a:lnSpc>
                <a:spcPct val="90000"/>
              </a:lnSpc>
            </a:pPr>
            <a:r>
              <a:rPr lang="en-US" smtClean="0"/>
              <a:t>about the aggregation into an access/use tool useful to both collection managers and</a:t>
            </a:r>
          </a:p>
          <a:p>
            <a:pPr eaLnBrk="1" hangingPunct="1">
              <a:lnSpc>
                <a:spcPct val="90000"/>
              </a:lnSpc>
            </a:pPr>
            <a:r>
              <a:rPr lang="en-US" smtClean="0"/>
              <a:t>end users.</a:t>
            </a:r>
          </a:p>
          <a:p>
            <a:pPr eaLnBrk="1" hangingPunct="1">
              <a:lnSpc>
                <a:spcPct val="90000"/>
              </a:lnSpc>
              <a:buFontTx/>
              <a:buChar char="•"/>
            </a:pPr>
            <a:r>
              <a:rPr lang="en-US" smtClean="0"/>
              <a:t>5-7: Principles of archival description apply equally to all records regardless of how</a:t>
            </a:r>
          </a:p>
          <a:p>
            <a:pPr eaLnBrk="1" hangingPunct="1">
              <a:lnSpc>
                <a:spcPct val="90000"/>
              </a:lnSpc>
            </a:pPr>
            <a:r>
              <a:rPr lang="en-US" smtClean="0"/>
              <a:t>who created them, and regardless of form or medium. Archival descriptions can be </a:t>
            </a:r>
          </a:p>
          <a:p>
            <a:pPr eaLnBrk="1" hangingPunct="1">
              <a:lnSpc>
                <a:spcPct val="90000"/>
              </a:lnSpc>
            </a:pPr>
            <a:r>
              <a:rPr lang="en-US" smtClean="0"/>
              <a:t>presented at varying levels of detail in a variety of outputs. Levels of description correspond</a:t>
            </a:r>
          </a:p>
          <a:p>
            <a:pPr eaLnBrk="1" hangingPunct="1">
              <a:lnSpc>
                <a:spcPct val="90000"/>
              </a:lnSpc>
            </a:pPr>
            <a:r>
              <a:rPr lang="en-US" smtClean="0"/>
              <a:t>to levels of arrangement; relationships between levels must be clearly identified; </a:t>
            </a:r>
          </a:p>
          <a:p>
            <a:pPr eaLnBrk="1" hangingPunct="1">
              <a:lnSpc>
                <a:spcPct val="90000"/>
              </a:lnSpc>
            </a:pPr>
            <a:r>
              <a:rPr lang="en-US" smtClean="0"/>
              <a:t>information provided at each level of description should be appropriate for that level.</a:t>
            </a:r>
          </a:p>
          <a:p>
            <a:pPr eaLnBrk="1" hangingPunct="1">
              <a:lnSpc>
                <a:spcPct val="90000"/>
              </a:lnSpc>
              <a:buFontTx/>
              <a:buChar char="•"/>
            </a:pPr>
            <a:r>
              <a:rPr lang="en-US" smtClean="0"/>
              <a:t>8: Archival description includes description of both the materials and the creators </a:t>
            </a:r>
          </a:p>
          <a:p>
            <a:pPr eaLnBrk="1" hangingPunct="1">
              <a:lnSpc>
                <a:spcPct val="90000"/>
              </a:lnSpc>
              <a:buFontTx/>
              <a:buChar char="•"/>
            </a:pPr>
            <a:r>
              <a:rPr lang="en-US" smtClean="0"/>
              <a:t>responsible for their accumulation.</a:t>
            </a:r>
          </a:p>
          <a:p>
            <a:pPr eaLnBrk="1" hangingPunct="1">
              <a:lnSpc>
                <a:spcPct val="90000"/>
              </a:lnSpc>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963C938-211B-4BCA-8B3D-263CBC8ABBEB}" type="slidenum">
              <a:rPr lang="en-US"/>
              <a:pPr/>
              <a:t>27</a:t>
            </a:fld>
            <a:endParaRPr lang="en-US"/>
          </a:p>
        </p:txBody>
      </p:sp>
      <p:sp>
        <p:nvSpPr>
          <p:cNvPr id="80899" name="Rectangle 2"/>
          <p:cNvSpPr>
            <a:spLocks noGrp="1" noRot="1" noChangeAspect="1" noChangeArrowheads="1" noTextEdit="1"/>
          </p:cNvSpPr>
          <p:nvPr>
            <p:ph type="sldImg"/>
          </p:nvPr>
        </p:nvSpPr>
        <p:spPr>
          <a:ln/>
        </p:spPr>
      </p:sp>
      <p:sp>
        <p:nvSpPr>
          <p:cNvPr id="80900" name="Rectangle 4"/>
          <p:cNvSpPr>
            <a:spLocks noGrp="1" noChangeArrowheads="1"/>
          </p:cNvSpPr>
          <p:nvPr>
            <p:ph type="body" idx="1"/>
          </p:nvPr>
        </p:nvSpPr>
        <p:spPr>
          <a:noFill/>
          <a:ln/>
        </p:spPr>
        <p:txBody>
          <a:bodyPr/>
          <a:lstStyle/>
          <a:p>
            <a:pPr eaLnBrk="1" hangingPunct="1"/>
            <a:r>
              <a:rPr lang="en-US" smtClean="0"/>
              <a:t>Just here as a helpful overview of all 25 DACS elements in one place!</a:t>
            </a:r>
          </a:p>
          <a:p>
            <a:pPr eaLnBrk="1" hangingPunct="1"/>
            <a:endParaRPr lang="en-US" smtClean="0"/>
          </a:p>
          <a:p>
            <a:pPr eaLnBrk="1" hangingPunct="1"/>
            <a:r>
              <a:rPr lang="en-US" smtClean="0"/>
              <a:t>High-level organizing categories are just that and mean nothing in terms of</a:t>
            </a:r>
          </a:p>
          <a:p>
            <a:pPr eaLnBrk="1" hangingPunct="1"/>
            <a:r>
              <a:rPr lang="en-US" smtClean="0"/>
              <a:t>how you arrange DACS elements in a given output.</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1E56E99-C230-42A6-9171-DD19980C70F8}" type="slidenum">
              <a:rPr lang="en-US"/>
              <a:pPr/>
              <a:t>28</a:t>
            </a:fld>
            <a:endParaRPr lang="en-US"/>
          </a:p>
        </p:txBody>
      </p:sp>
      <p:sp>
        <p:nvSpPr>
          <p:cNvPr id="82947" name="Rectangle 2"/>
          <p:cNvSpPr>
            <a:spLocks noGrp="1" noRot="1" noChangeAspect="1" noChangeArrowheads="1" noTextEdit="1"/>
          </p:cNvSpPr>
          <p:nvPr>
            <p:ph type="sldImg"/>
          </p:nvPr>
        </p:nvSpPr>
        <p:spPr>
          <a:ln/>
        </p:spPr>
      </p:sp>
      <p:sp>
        <p:nvSpPr>
          <p:cNvPr id="82948"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C0A1BA6-8574-4FA2-946C-067BC9E4C3FB}" type="slidenum">
              <a:rPr lang="en-US"/>
              <a:pPr/>
              <a:t>29</a:t>
            </a:fld>
            <a:endParaRPr lang="en-US"/>
          </a:p>
        </p:txBody>
      </p:sp>
      <p:sp>
        <p:nvSpPr>
          <p:cNvPr id="84995" name="Rectangle 2"/>
          <p:cNvSpPr>
            <a:spLocks noGrp="1" noRot="1" noChangeAspect="1" noChangeArrowheads="1" noTextEdit="1"/>
          </p:cNvSpPr>
          <p:nvPr>
            <p:ph type="sldImg"/>
          </p:nvPr>
        </p:nvSpPr>
        <p:spPr>
          <a:ln/>
        </p:spPr>
      </p:sp>
      <p:sp>
        <p:nvSpPr>
          <p:cNvPr id="84996"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2557A31-5AF6-46D1-8BD0-F1CF086C9861}" type="slidenum">
              <a:rPr lang="en-US"/>
              <a:pPr/>
              <a:t>30</a:t>
            </a:fld>
            <a:endParaRPr lang="en-US"/>
          </a:p>
        </p:txBody>
      </p:sp>
      <p:sp>
        <p:nvSpPr>
          <p:cNvPr id="87043" name="Rectangle 2"/>
          <p:cNvSpPr>
            <a:spLocks noGrp="1" noRot="1" noChangeAspect="1" noChangeArrowheads="1" noTextEdit="1"/>
          </p:cNvSpPr>
          <p:nvPr>
            <p:ph type="sldImg"/>
          </p:nvPr>
        </p:nvSpPr>
        <p:spPr>
          <a:ln/>
        </p:spPr>
      </p:sp>
      <p:sp>
        <p:nvSpPr>
          <p:cNvPr id="87044"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0DF3DA2-077E-469E-B24F-02BCB66B5738}" type="slidenum">
              <a:rPr lang="en-US"/>
              <a:pPr/>
              <a:t>31</a:t>
            </a:fld>
            <a:endParaRPr lang="en-US"/>
          </a:p>
        </p:txBody>
      </p:sp>
      <p:sp>
        <p:nvSpPr>
          <p:cNvPr id="89091" name="Rectangle 2"/>
          <p:cNvSpPr>
            <a:spLocks noGrp="1" noRot="1" noChangeAspect="1" noChangeArrowheads="1" noTextEdit="1"/>
          </p:cNvSpPr>
          <p:nvPr>
            <p:ph type="sldImg"/>
          </p:nvPr>
        </p:nvSpPr>
        <p:spPr>
          <a:ln/>
        </p:spPr>
      </p:sp>
      <p:sp>
        <p:nvSpPr>
          <p:cNvPr id="89092"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D67CE11-435C-4129-9BD8-319469734577}" type="slidenum">
              <a:rPr lang="en-US"/>
              <a:pPr/>
              <a:t>3</a:t>
            </a:fld>
            <a:endParaRPr lang="en-US"/>
          </a:p>
        </p:txBody>
      </p:sp>
      <p:sp>
        <p:nvSpPr>
          <p:cNvPr id="34819" name="Rectangle 2"/>
          <p:cNvSpPr>
            <a:spLocks noGrp="1" noRot="1" noChangeAspect="1" noChangeArrowheads="1" noTextEdit="1"/>
          </p:cNvSpPr>
          <p:nvPr>
            <p:ph type="sldImg"/>
          </p:nvPr>
        </p:nvSpPr>
        <p:spPr>
          <a:ln/>
        </p:spPr>
      </p:sp>
      <p:sp>
        <p:nvSpPr>
          <p:cNvPr id="34820" name="Rectangle 5"/>
          <p:cNvSpPr>
            <a:spLocks noGrp="1" noChangeArrowheads="1"/>
          </p:cNvSpPr>
          <p:nvPr>
            <p:ph type="body" idx="1"/>
          </p:nvPr>
        </p:nvSpPr>
        <p:spPr>
          <a:noFill/>
          <a:ln/>
        </p:spPr>
        <p:txBody>
          <a:bodyPr/>
          <a:lstStyle/>
          <a:p>
            <a:pPr eaLnBrk="1" hangingPunct="1"/>
            <a:r>
              <a:rPr lang="en-US" smtClean="0"/>
              <a:t>Professional colleagues are one of your best resources for thinking about</a:t>
            </a:r>
          </a:p>
          <a:p>
            <a:pPr eaLnBrk="1" hangingPunct="1"/>
            <a:r>
              <a:rPr lang="en-US" smtClean="0"/>
              <a:t>archival description, especially implementing new standards.</a:t>
            </a:r>
          </a:p>
          <a:p>
            <a:pPr eaLnBrk="1" hangingPunct="1"/>
            <a:r>
              <a:rPr lang="en-US" smtClean="0"/>
              <a:t>Get to know some archivists you don’t already know while you’re here today!</a:t>
            </a:r>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75F32A4-7457-44B5-ACAF-9260A3506AAC}" type="slidenum">
              <a:rPr lang="en-US"/>
              <a:pPr/>
              <a:t>32</a:t>
            </a:fld>
            <a:endParaRPr lang="en-US"/>
          </a:p>
        </p:txBody>
      </p:sp>
      <p:sp>
        <p:nvSpPr>
          <p:cNvPr id="91139" name="Rectangle 2"/>
          <p:cNvSpPr>
            <a:spLocks noGrp="1" noRot="1" noChangeAspect="1" noChangeArrowheads="1" noTextEdit="1"/>
          </p:cNvSpPr>
          <p:nvPr>
            <p:ph type="sldImg"/>
          </p:nvPr>
        </p:nvSpPr>
        <p:spPr>
          <a:ln/>
        </p:spPr>
      </p:sp>
      <p:sp>
        <p:nvSpPr>
          <p:cNvPr id="91140"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3A50BB1-5B82-47DC-8BDA-E27B891671C6}" type="slidenum">
              <a:rPr lang="en-US"/>
              <a:pPr/>
              <a:t>33</a:t>
            </a:fld>
            <a:endParaRPr lang="en-US"/>
          </a:p>
        </p:txBody>
      </p:sp>
      <p:sp>
        <p:nvSpPr>
          <p:cNvPr id="93187" name="Rectangle 2"/>
          <p:cNvSpPr>
            <a:spLocks noGrp="1" noRot="1" noChangeAspect="1" noChangeArrowheads="1" noTextEdit="1"/>
          </p:cNvSpPr>
          <p:nvPr>
            <p:ph type="sldImg"/>
          </p:nvPr>
        </p:nvSpPr>
        <p:spPr>
          <a:ln/>
        </p:spPr>
      </p:sp>
      <p:sp>
        <p:nvSpPr>
          <p:cNvPr id="93188"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9561E4F-514F-45B1-8773-831E6CEE1578}" type="slidenum">
              <a:rPr lang="en-US"/>
              <a:pPr/>
              <a:t>34</a:t>
            </a:fld>
            <a:endParaRPr lang="en-US"/>
          </a:p>
        </p:txBody>
      </p:sp>
      <p:sp>
        <p:nvSpPr>
          <p:cNvPr id="95235" name="Rectangle 2"/>
          <p:cNvSpPr>
            <a:spLocks noGrp="1" noRot="1" noChangeAspect="1" noChangeArrowheads="1" noTextEdit="1"/>
          </p:cNvSpPr>
          <p:nvPr>
            <p:ph type="sldImg"/>
          </p:nvPr>
        </p:nvSpPr>
        <p:spPr>
          <a:ln/>
        </p:spPr>
      </p:sp>
      <p:sp>
        <p:nvSpPr>
          <p:cNvPr id="95236" name="Rectangle 4"/>
          <p:cNvSpPr>
            <a:spLocks noGrp="1" noChangeArrowheads="1"/>
          </p:cNvSpPr>
          <p:nvPr>
            <p:ph type="body" idx="1"/>
          </p:nvPr>
        </p:nvSpPr>
        <p:spPr>
          <a:noFill/>
          <a:ln/>
        </p:spPr>
        <p:txBody>
          <a:bodyPr/>
          <a:lstStyle/>
          <a:p>
            <a:pPr eaLnBrk="1" hangingPunct="1">
              <a:lnSpc>
                <a:spcPct val="90000"/>
              </a:lnSpc>
            </a:pPr>
            <a:r>
              <a:rPr lang="en-US" smtClean="0"/>
              <a:t>Highlight:</a:t>
            </a:r>
          </a:p>
          <a:p>
            <a:pPr eaLnBrk="1" hangingPunct="1">
              <a:lnSpc>
                <a:spcPct val="90000"/>
              </a:lnSpc>
            </a:pPr>
            <a:endParaRPr lang="en-US" smtClean="0"/>
          </a:p>
          <a:p>
            <a:pPr eaLnBrk="1" hangingPunct="1">
              <a:lnSpc>
                <a:spcPct val="90000"/>
              </a:lnSpc>
            </a:pPr>
            <a:r>
              <a:rPr lang="en-US" smtClean="0"/>
              <a:t>footnote 21 on page 17 of DACS: don’t mistake title for an abstract of  </a:t>
            </a:r>
          </a:p>
          <a:p>
            <a:pPr eaLnBrk="1" hangingPunct="1">
              <a:lnSpc>
                <a:spcPct val="90000"/>
              </a:lnSpc>
            </a:pPr>
            <a:r>
              <a:rPr lang="en-US" smtClean="0"/>
              <a:t>the content of what you’re describing – supplied title should be brief, useful as a </a:t>
            </a:r>
          </a:p>
          <a:p>
            <a:pPr eaLnBrk="1" hangingPunct="1">
              <a:lnSpc>
                <a:spcPct val="90000"/>
              </a:lnSpc>
            </a:pPr>
            <a:r>
              <a:rPr lang="en-US" smtClean="0"/>
              <a:t>citation – lengthier description of contents belongs in Scope and Content</a:t>
            </a:r>
          </a:p>
          <a:p>
            <a:pPr eaLnBrk="1" hangingPunct="1">
              <a:lnSpc>
                <a:spcPct val="90000"/>
              </a:lnSpc>
            </a:pPr>
            <a:r>
              <a:rPr lang="en-US" smtClean="0"/>
              <a:t>Element!</a:t>
            </a:r>
          </a:p>
          <a:p>
            <a:pPr eaLnBrk="1" hangingPunct="1">
              <a:lnSpc>
                <a:spcPct val="90000"/>
              </a:lnSpc>
            </a:pPr>
            <a:endParaRPr lang="en-US" smtClean="0"/>
          </a:p>
          <a:p>
            <a:pPr eaLnBrk="1" hangingPunct="1">
              <a:lnSpc>
                <a:spcPct val="90000"/>
              </a:lnSpc>
            </a:pPr>
            <a:r>
              <a:rPr lang="en-US" smtClean="0"/>
              <a:t>rule 2.3.3 General rule, last sentence (top of page 18)</a:t>
            </a:r>
          </a:p>
          <a:p>
            <a:pPr eaLnBrk="1" hangingPunct="1">
              <a:lnSpc>
                <a:spcPct val="90000"/>
              </a:lnSpc>
            </a:pPr>
            <a:r>
              <a:rPr lang="en-US" smtClean="0"/>
              <a:t>“Do not enclose supplied titles in square brackets”</a:t>
            </a:r>
          </a:p>
          <a:p>
            <a:pPr eaLnBrk="1" hangingPunct="1">
              <a:lnSpc>
                <a:spcPct val="90000"/>
              </a:lnSpc>
            </a:pPr>
            <a:r>
              <a:rPr lang="en-US" smtClean="0"/>
              <a:t>Why is this here?</a:t>
            </a:r>
          </a:p>
          <a:p>
            <a:pPr eaLnBrk="1" hangingPunct="1">
              <a:lnSpc>
                <a:spcPct val="90000"/>
              </a:lnSpc>
            </a:pPr>
            <a:r>
              <a:rPr lang="en-US" smtClean="0"/>
              <a:t>[APPM 1.1B2 = 20 years of precedent in archival description for ‘breaking’ </a:t>
            </a:r>
          </a:p>
          <a:p>
            <a:pPr eaLnBrk="1" hangingPunct="1">
              <a:lnSpc>
                <a:spcPct val="90000"/>
              </a:lnSpc>
            </a:pPr>
            <a:r>
              <a:rPr lang="en-US" smtClean="0"/>
              <a:t>AACR2 1.1B7 rule about square brackets!]</a:t>
            </a:r>
          </a:p>
          <a:p>
            <a:pPr eaLnBrk="1" hangingPunct="1">
              <a:lnSpc>
                <a:spcPct val="90000"/>
              </a:lnSpc>
            </a:pPr>
            <a:endParaRPr lang="en-US" smtClean="0"/>
          </a:p>
          <a:p>
            <a:pPr eaLnBrk="1" hangingPunct="1">
              <a:lnSpc>
                <a:spcPct val="90000"/>
              </a:lnSpc>
              <a:buFontTx/>
              <a:buChar char="•"/>
            </a:pPr>
            <a:r>
              <a:rPr lang="en-US" sz="2000" b="1" smtClean="0"/>
              <a:t> </a:t>
            </a:r>
            <a:r>
              <a:rPr lang="en-US" sz="2000" b="1" i="1" smtClean="0"/>
              <a:t>QUICK </a:t>
            </a:r>
            <a:r>
              <a:rPr lang="en-US" sz="2000" b="1" smtClean="0"/>
              <a:t>review of Exercise 1</a:t>
            </a:r>
          </a:p>
          <a:p>
            <a:pPr eaLnBrk="1" hangingPunct="1">
              <a:lnSpc>
                <a:spcPct val="90000"/>
              </a:lnSpc>
              <a:buFontTx/>
              <a:buChar char="•"/>
            </a:pPr>
            <a:r>
              <a:rPr lang="en-US" sz="2000" b="1" smtClean="0"/>
              <a:t>Exercise 2 (10-15 mins. for them to do it, then</a:t>
            </a:r>
          </a:p>
          <a:p>
            <a:pPr eaLnBrk="1" hangingPunct="1">
              <a:lnSpc>
                <a:spcPct val="90000"/>
              </a:lnSpc>
            </a:pPr>
            <a:r>
              <a:rPr lang="en-US" sz="2000" b="1" smtClean="0"/>
              <a:t>review)</a:t>
            </a:r>
          </a:p>
          <a:p>
            <a:pPr eaLnBrk="1" hangingPunct="1">
              <a:lnSpc>
                <a:spcPct val="90000"/>
              </a:lnSpc>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4EF2962-AB77-4C22-AE17-597C2EC5FFA4}" type="slidenum">
              <a:rPr lang="en-US"/>
              <a:pPr/>
              <a:t>35</a:t>
            </a:fld>
            <a:endParaRPr lang="en-US"/>
          </a:p>
        </p:txBody>
      </p:sp>
      <p:sp>
        <p:nvSpPr>
          <p:cNvPr id="97283" name="Rectangle 2"/>
          <p:cNvSpPr>
            <a:spLocks noGrp="1" noRot="1" noChangeAspect="1" noChangeArrowheads="1" noTextEdit="1"/>
          </p:cNvSpPr>
          <p:nvPr>
            <p:ph type="sldImg"/>
          </p:nvPr>
        </p:nvSpPr>
        <p:spPr>
          <a:ln/>
        </p:spPr>
      </p:sp>
      <p:sp>
        <p:nvSpPr>
          <p:cNvPr id="97284"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668A695-C681-43CB-8B30-62BE948E6356}" type="slidenum">
              <a:rPr lang="en-US"/>
              <a:pPr/>
              <a:t>36</a:t>
            </a:fld>
            <a:endParaRPr lang="en-US"/>
          </a:p>
        </p:txBody>
      </p:sp>
      <p:sp>
        <p:nvSpPr>
          <p:cNvPr id="99331" name="Rectangle 2"/>
          <p:cNvSpPr>
            <a:spLocks noGrp="1" noRot="1" noChangeAspect="1" noChangeArrowheads="1" noTextEdit="1"/>
          </p:cNvSpPr>
          <p:nvPr>
            <p:ph type="sldImg"/>
          </p:nvPr>
        </p:nvSpPr>
        <p:spPr>
          <a:ln/>
        </p:spPr>
      </p:sp>
      <p:sp>
        <p:nvSpPr>
          <p:cNvPr id="99332" name="Rectangle 4"/>
          <p:cNvSpPr>
            <a:spLocks noGrp="1" noChangeArrowheads="1"/>
          </p:cNvSpPr>
          <p:nvPr>
            <p:ph type="body" idx="1"/>
          </p:nvPr>
        </p:nvSpPr>
        <p:spPr>
          <a:noFill/>
          <a:ln/>
        </p:spPr>
        <p:txBody>
          <a:bodyPr/>
          <a:lstStyle/>
          <a:p>
            <a:pPr eaLnBrk="1" hangingPunct="1"/>
            <a:r>
              <a:rPr lang="en-US" smtClean="0"/>
              <a:t>Context and mission of repository:</a:t>
            </a:r>
          </a:p>
          <a:p>
            <a:pPr eaLnBrk="1" hangingPunct="1"/>
            <a:endParaRPr lang="en-US" smtClean="0"/>
          </a:p>
          <a:p>
            <a:pPr eaLnBrk="1" hangingPunct="1"/>
            <a:r>
              <a:rPr lang="en-US" smtClean="0"/>
              <a:t>UC Irvine Special Collections and Archives has some tapes of television </a:t>
            </a:r>
          </a:p>
          <a:p>
            <a:pPr eaLnBrk="1" hangingPunct="1"/>
            <a:r>
              <a:rPr lang="en-US" smtClean="0"/>
              <a:t>broadcasts scattered in several collections. Tapes kept, but no preservation</a:t>
            </a:r>
          </a:p>
          <a:p>
            <a:pPr eaLnBrk="1" hangingPunct="1"/>
            <a:r>
              <a:rPr lang="en-US" smtClean="0"/>
              <a:t>funds and not a focus of collection, and wouldn’t do detailed item-level</a:t>
            </a:r>
          </a:p>
          <a:p>
            <a:pPr eaLnBrk="1" hangingPunct="1"/>
            <a:r>
              <a:rPr lang="en-US" smtClean="0"/>
              <a:t>descriptions of them as a general rule – would typically only provide dates </a:t>
            </a:r>
          </a:p>
          <a:p>
            <a:pPr eaLnBrk="1" hangingPunct="1"/>
            <a:r>
              <a:rPr lang="en-US" smtClean="0"/>
              <a:t>of creation, and maybe only to the file level.</a:t>
            </a:r>
          </a:p>
          <a:p>
            <a:pPr eaLnBrk="1" hangingPunct="1"/>
            <a:endParaRPr lang="en-US" smtClean="0"/>
          </a:p>
          <a:p>
            <a:pPr eaLnBrk="1" hangingPunct="1"/>
            <a:r>
              <a:rPr lang="en-US" smtClean="0"/>
              <a:t>WGBH Archive in Boston – broadcast archive of a public TV and radio </a:t>
            </a:r>
          </a:p>
          <a:p>
            <a:pPr eaLnBrk="1" hangingPunct="1"/>
            <a:r>
              <a:rPr lang="en-US" smtClean="0"/>
              <a:t>station – you can bet that their descriptive system includes broadcast dates!</a:t>
            </a:r>
          </a:p>
          <a:p>
            <a:pPr eaLnBrk="1" hangingPunct="1"/>
            <a:endParaRPr lang="en-US" smtClean="0"/>
          </a:p>
          <a:p>
            <a:pPr eaLnBrk="1" hangingPunct="1"/>
            <a:r>
              <a:rPr lang="en-US" smtClean="0"/>
              <a:t>DACS leaves choice up to each repository as to which dates to record.</a:t>
            </a:r>
          </a:p>
          <a:p>
            <a:pPr eaLnBrk="1" hangingPunct="1"/>
            <a:endParaRPr lang="en-US" smtClean="0"/>
          </a:p>
          <a:p>
            <a:pPr eaLnBrk="1" hangingPunct="1"/>
            <a:r>
              <a:rPr lang="en-US" smtClean="0"/>
              <a:t>REMEMBER THE MANTRA: decide, document, apply consistently!</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B1D6F8B7-256C-4347-9B5C-06D8E38DF8AA}" type="slidenum">
              <a:rPr lang="en-US"/>
              <a:pPr/>
              <a:t>37</a:t>
            </a:fld>
            <a:endParaRPr lang="en-US"/>
          </a:p>
        </p:txBody>
      </p:sp>
      <p:sp>
        <p:nvSpPr>
          <p:cNvPr id="101379" name="Rectangle 2"/>
          <p:cNvSpPr>
            <a:spLocks noGrp="1" noRot="1" noChangeAspect="1" noChangeArrowheads="1" noTextEdit="1"/>
          </p:cNvSpPr>
          <p:nvPr>
            <p:ph type="sldImg"/>
          </p:nvPr>
        </p:nvSpPr>
        <p:spPr>
          <a:ln/>
        </p:spPr>
      </p:sp>
      <p:sp>
        <p:nvSpPr>
          <p:cNvPr id="101380" name="Rectangle 4"/>
          <p:cNvSpPr>
            <a:spLocks noGrp="1" noChangeArrowheads="1"/>
          </p:cNvSpPr>
          <p:nvPr>
            <p:ph type="body" idx="1"/>
          </p:nvPr>
        </p:nvSpPr>
        <p:spPr>
          <a:noFill/>
          <a:ln/>
        </p:spPr>
        <p:txBody>
          <a:bodyPr/>
          <a:lstStyle/>
          <a:p>
            <a:pPr eaLnBrk="1" hangingPunct="1"/>
            <a:r>
              <a:rPr lang="en-US" smtClean="0"/>
              <a:t>Aside on CUSTARD process:</a:t>
            </a:r>
          </a:p>
          <a:p>
            <a:pPr eaLnBrk="1" hangingPunct="1">
              <a:buFontTx/>
              <a:buChar char="•"/>
            </a:pPr>
            <a:r>
              <a:rPr lang="en-US" smtClean="0"/>
              <a:t>little element, but big problem in aligning national descriptive traditions!</a:t>
            </a:r>
          </a:p>
          <a:p>
            <a:pPr eaLnBrk="1" hangingPunct="1">
              <a:buFontTx/>
              <a:buChar char="•"/>
            </a:pPr>
            <a:r>
              <a:rPr lang="en-US" smtClean="0"/>
              <a:t>Canadians CUSTARDers:</a:t>
            </a:r>
          </a:p>
          <a:p>
            <a:pPr lvl="1" eaLnBrk="1" hangingPunct="1">
              <a:buFontTx/>
              <a:buChar char="•"/>
            </a:pPr>
            <a:r>
              <a:rPr lang="en-US" smtClean="0"/>
              <a:t>don’t regard # of boxes as a useful expression of extent – not permitted in </a:t>
            </a:r>
          </a:p>
          <a:p>
            <a:pPr lvl="1" eaLnBrk="1" hangingPunct="1"/>
            <a:r>
              <a:rPr lang="en-US" smtClean="0"/>
              <a:t>RAD</a:t>
            </a:r>
          </a:p>
          <a:p>
            <a:pPr lvl="1" eaLnBrk="1" hangingPunct="1">
              <a:buFontTx/>
              <a:buChar char="•"/>
            </a:pPr>
            <a:r>
              <a:rPr lang="en-US" smtClean="0"/>
              <a:t>have always used the GMD/SMD structure of AACR2 for expressing</a:t>
            </a:r>
          </a:p>
          <a:p>
            <a:pPr lvl="1" eaLnBrk="1" hangingPunct="1"/>
            <a:r>
              <a:rPr lang="en-US" smtClean="0"/>
              <a:t>materials types in extent statements and wanted usage of this to be </a:t>
            </a:r>
          </a:p>
          <a:p>
            <a:pPr lvl="1" eaLnBrk="1" hangingPunct="1"/>
            <a:r>
              <a:rPr lang="en-US" smtClean="0"/>
              <a:t>required</a:t>
            </a:r>
          </a:p>
          <a:p>
            <a:pPr eaLnBrk="1" hangingPunct="1">
              <a:buFontTx/>
              <a:buChar char="•"/>
            </a:pPr>
            <a:r>
              <a:rPr lang="en-US" smtClean="0"/>
              <a:t>U.S. CUSTARDers:</a:t>
            </a:r>
          </a:p>
          <a:p>
            <a:pPr lvl="1" eaLnBrk="1" hangingPunct="1">
              <a:buFontTx/>
              <a:buChar char="•"/>
            </a:pPr>
            <a:r>
              <a:rPr lang="en-US" smtClean="0"/>
              <a:t># of boxes and linear footage can help end users make a comparative</a:t>
            </a:r>
          </a:p>
          <a:p>
            <a:pPr lvl="1" eaLnBrk="1" hangingPunct="1"/>
            <a:r>
              <a:rPr lang="en-US" smtClean="0"/>
              <a:t>judgment about research time likely to be needed</a:t>
            </a:r>
          </a:p>
          <a:p>
            <a:pPr lvl="1" eaLnBrk="1" hangingPunct="1">
              <a:buFontTx/>
              <a:buChar char="•"/>
            </a:pPr>
            <a:r>
              <a:rPr lang="en-US" smtClean="0"/>
              <a:t>material-type detail more relevant and useful at lower levels of</a:t>
            </a:r>
          </a:p>
          <a:p>
            <a:pPr lvl="1" eaLnBrk="1" hangingPunct="1"/>
            <a:r>
              <a:rPr lang="en-US" smtClean="0"/>
              <a:t>description</a:t>
            </a:r>
          </a:p>
          <a:p>
            <a:pPr lvl="1" eaLnBrk="1" hangingPunct="1">
              <a:buFontTx/>
              <a:buChar char="•"/>
            </a:pPr>
            <a:r>
              <a:rPr lang="en-US" smtClean="0"/>
              <a:t>wanted to have rules provide lots of flexibility for archivists</a:t>
            </a:r>
          </a:p>
          <a:p>
            <a:pPr eaLnBrk="1" hangingPunct="1"/>
            <a:endParaRPr lang="en-US" smtClean="0"/>
          </a:p>
          <a:p>
            <a:pPr eaLnBrk="1" hangingPunct="1"/>
            <a:r>
              <a:rPr lang="en-US" smtClean="0"/>
              <a:t>Discussions about this element were one critical place where CUSTARD group</a:t>
            </a:r>
          </a:p>
          <a:p>
            <a:pPr eaLnBrk="1" hangingPunct="1"/>
            <a:r>
              <a:rPr lang="en-US" smtClean="0"/>
              <a:t>began to realize that complete harmonization just might not yet be possible!</a:t>
            </a:r>
          </a:p>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D1C630A-E436-4203-88EA-6117C1F81589}" type="slidenum">
              <a:rPr lang="en-US"/>
              <a:pPr/>
              <a:t>38</a:t>
            </a:fld>
            <a:endParaRPr lang="en-US"/>
          </a:p>
        </p:txBody>
      </p:sp>
      <p:sp>
        <p:nvSpPr>
          <p:cNvPr id="103427" name="Rectangle 2"/>
          <p:cNvSpPr>
            <a:spLocks noGrp="1" noRot="1" noChangeAspect="1" noChangeArrowheads="1" noTextEdit="1"/>
          </p:cNvSpPr>
          <p:nvPr>
            <p:ph type="sldImg"/>
          </p:nvPr>
        </p:nvSpPr>
        <p:spPr>
          <a:xfrm>
            <a:off x="965200" y="692150"/>
            <a:ext cx="4411663" cy="3308350"/>
          </a:xfrm>
          <a:ln/>
        </p:spPr>
      </p:sp>
      <p:sp>
        <p:nvSpPr>
          <p:cNvPr id="103428" name="Rectangle 4"/>
          <p:cNvSpPr>
            <a:spLocks noGrp="1" noChangeArrowheads="1"/>
          </p:cNvSpPr>
          <p:nvPr>
            <p:ph type="body" idx="1"/>
          </p:nvPr>
        </p:nvSpPr>
        <p:spPr>
          <a:noFill/>
          <a:ln/>
        </p:spPr>
        <p:txBody>
          <a:bodyPr/>
          <a:lstStyle/>
          <a:p>
            <a:pPr eaLnBrk="1" hangingPunct="1"/>
            <a:r>
              <a:rPr lang="en-US" sz="2000" b="1" smtClean="0"/>
              <a:t>Exercise 3 (10-15 mins. for them to do it, then</a:t>
            </a:r>
          </a:p>
          <a:p>
            <a:pPr eaLnBrk="1" hangingPunct="1"/>
            <a:r>
              <a:rPr lang="en-US" sz="2000" b="1" smtClean="0"/>
              <a:t>review)</a:t>
            </a:r>
          </a:p>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ABBDB48-8576-4483-B498-9BCDAC1FE67B}" type="slidenum">
              <a:rPr lang="en-US"/>
              <a:pPr/>
              <a:t>39</a:t>
            </a:fld>
            <a:endParaRPr lang="en-US"/>
          </a:p>
        </p:txBody>
      </p:sp>
      <p:sp>
        <p:nvSpPr>
          <p:cNvPr id="105475" name="Rectangle 2"/>
          <p:cNvSpPr>
            <a:spLocks noGrp="1" noRot="1" noChangeAspect="1" noChangeArrowheads="1" noTextEdit="1"/>
          </p:cNvSpPr>
          <p:nvPr>
            <p:ph type="sldImg"/>
          </p:nvPr>
        </p:nvSpPr>
        <p:spPr>
          <a:ln/>
        </p:spPr>
      </p:sp>
      <p:sp>
        <p:nvSpPr>
          <p:cNvPr id="105476"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E2F0ECA-12F7-46B2-A8FA-58502D153577}" type="slidenum">
              <a:rPr lang="en-US"/>
              <a:pPr/>
              <a:t>40</a:t>
            </a:fld>
            <a:endParaRPr lang="en-US"/>
          </a:p>
        </p:txBody>
      </p:sp>
      <p:sp>
        <p:nvSpPr>
          <p:cNvPr id="107523" name="Rectangle 2"/>
          <p:cNvSpPr>
            <a:spLocks noGrp="1" noRot="1" noChangeAspect="1" noChangeArrowheads="1" noTextEdit="1"/>
          </p:cNvSpPr>
          <p:nvPr>
            <p:ph type="sldImg"/>
          </p:nvPr>
        </p:nvSpPr>
        <p:spPr>
          <a:ln/>
        </p:spPr>
      </p:sp>
      <p:sp>
        <p:nvSpPr>
          <p:cNvPr id="107524"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A429BA1-FB25-4CA2-90C0-C3B6BC61ABFD}" type="slidenum">
              <a:rPr lang="en-US"/>
              <a:pPr/>
              <a:t>41</a:t>
            </a:fld>
            <a:endParaRPr lang="en-US"/>
          </a:p>
        </p:txBody>
      </p:sp>
      <p:sp>
        <p:nvSpPr>
          <p:cNvPr id="109571" name="Rectangle 2"/>
          <p:cNvSpPr>
            <a:spLocks noGrp="1" noRot="1" noChangeAspect="1" noChangeArrowheads="1" noTextEdit="1"/>
          </p:cNvSpPr>
          <p:nvPr>
            <p:ph type="sldImg"/>
          </p:nvPr>
        </p:nvSpPr>
        <p:spPr>
          <a:ln/>
        </p:spPr>
      </p:sp>
      <p:sp>
        <p:nvSpPr>
          <p:cNvPr id="109572"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9C99C9E-1A70-459E-852D-0B3CF933072C}" type="slidenum">
              <a:rPr lang="en-US"/>
              <a:pPr/>
              <a:t>4</a:t>
            </a:fld>
            <a:endParaRPr lang="en-US"/>
          </a:p>
        </p:txBody>
      </p:sp>
      <p:sp>
        <p:nvSpPr>
          <p:cNvPr id="36867" name="Rectangle 2"/>
          <p:cNvSpPr>
            <a:spLocks noGrp="1" noRot="1" noChangeAspect="1" noChangeArrowheads="1" noTextEdit="1"/>
          </p:cNvSpPr>
          <p:nvPr>
            <p:ph type="sldImg"/>
          </p:nvPr>
        </p:nvSpPr>
        <p:spPr>
          <a:ln/>
        </p:spPr>
      </p:sp>
      <p:sp>
        <p:nvSpPr>
          <p:cNvPr id="36868" name="Rectangle 5"/>
          <p:cNvSpPr>
            <a:spLocks noGrp="1" noChangeArrowheads="1"/>
          </p:cNvSpPr>
          <p:nvPr>
            <p:ph type="body" idx="1"/>
          </p:nvPr>
        </p:nvSpPr>
        <p:spPr>
          <a:noFill/>
          <a:ln/>
        </p:spPr>
        <p:txBody>
          <a:bodyPr/>
          <a:lstStyle/>
          <a:p>
            <a:pPr eaLnBrk="1" hangingPunct="1"/>
            <a:r>
              <a:rPr lang="en-US" smtClean="0"/>
              <a:t>Pass around copy of SAA participant contact list for everyone to check and </a:t>
            </a:r>
          </a:p>
          <a:p>
            <a:pPr eaLnBrk="1" hangingPunct="1"/>
            <a:r>
              <a:rPr lang="en-US" smtClean="0"/>
              <a:t>update if needed, especially important if some participants registered after </a:t>
            </a:r>
          </a:p>
          <a:p>
            <a:pPr eaLnBrk="1" hangingPunct="1"/>
            <a:r>
              <a:rPr lang="en-US" smtClean="0"/>
              <a:t>Instructor Packet was sent out by SAA Office.</a:t>
            </a:r>
          </a:p>
          <a:p>
            <a:pPr eaLnBrk="1" hangingPunct="1"/>
            <a:endParaRPr lang="en-US" smtClean="0"/>
          </a:p>
          <a:p>
            <a:pPr eaLnBrk="1" hangingPunct="1"/>
            <a:r>
              <a:rPr lang="en-US" smtClean="0"/>
              <a:t> Instructor  will send to SAA Office after the workshop (to insure that people</a:t>
            </a:r>
          </a:p>
          <a:p>
            <a:pPr eaLnBrk="1" hangingPunct="1"/>
            <a:r>
              <a:rPr lang="en-US" smtClean="0"/>
              <a:t>who registered after the Continuing Education certificates were sent to the </a:t>
            </a:r>
          </a:p>
          <a:p>
            <a:pPr eaLnBrk="1" hangingPunct="1"/>
            <a:r>
              <a:rPr lang="en-US" smtClean="0"/>
              <a:t>host site get their certificates mailed to them from the SAA Office)</a:t>
            </a:r>
          </a:p>
          <a:p>
            <a:pPr eaLnBrk="1" hangingPunct="1"/>
            <a:endParaRPr lang="en-US" smtClean="0"/>
          </a:p>
          <a:p>
            <a:pPr eaLnBrk="1" hangingPunct="1"/>
            <a:r>
              <a:rPr lang="en-US" smtClean="0"/>
              <a:t>I hope the exercises we’ll do together will prompt vigorous discussion. </a:t>
            </a:r>
          </a:p>
          <a:p>
            <a:pPr eaLnBrk="1" hangingPunct="1"/>
            <a:r>
              <a:rPr lang="en-US" smtClean="0"/>
              <a:t>Hence the ~ in the slide.</a:t>
            </a:r>
          </a:p>
          <a:p>
            <a:pPr eaLnBrk="1" hangingPunct="1"/>
            <a:endParaRPr lang="en-US" smtClean="0"/>
          </a:p>
          <a:p>
            <a:pPr eaLnBrk="1" hangingPunct="1"/>
            <a:r>
              <a:rPr lang="en-US" smtClean="0"/>
              <a:t>Logistics:</a:t>
            </a:r>
          </a:p>
          <a:p>
            <a:pPr eaLnBrk="1" hangingPunct="1">
              <a:buFontTx/>
              <a:buChar char="•"/>
            </a:pPr>
            <a:r>
              <a:rPr lang="en-US" smtClean="0"/>
              <a:t>Bathrooms</a:t>
            </a:r>
          </a:p>
          <a:p>
            <a:pPr eaLnBrk="1" hangingPunct="1">
              <a:buFontTx/>
              <a:buChar char="•"/>
            </a:pPr>
            <a:r>
              <a:rPr lang="en-US" smtClean="0"/>
              <a:t>Break/lunch options</a:t>
            </a:r>
          </a:p>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5D7B00AA-0CE0-4527-8555-E8C92BC089B9}" type="slidenum">
              <a:rPr lang="en-US"/>
              <a:pPr/>
              <a:t>42</a:t>
            </a:fld>
            <a:endParaRPr lang="en-US"/>
          </a:p>
        </p:txBody>
      </p:sp>
      <p:sp>
        <p:nvSpPr>
          <p:cNvPr id="111619" name="Rectangle 2"/>
          <p:cNvSpPr>
            <a:spLocks noGrp="1" noRot="1" noChangeAspect="1" noChangeArrowheads="1" noTextEdit="1"/>
          </p:cNvSpPr>
          <p:nvPr>
            <p:ph type="sldImg"/>
          </p:nvPr>
        </p:nvSpPr>
        <p:spPr>
          <a:ln/>
        </p:spPr>
      </p:sp>
      <p:sp>
        <p:nvSpPr>
          <p:cNvPr id="111620"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3BF688A-C70A-4123-B31A-4E3D0822B8D1}" type="slidenum">
              <a:rPr lang="en-US"/>
              <a:pPr/>
              <a:t>43</a:t>
            </a:fld>
            <a:endParaRPr lang="en-US"/>
          </a:p>
        </p:txBody>
      </p:sp>
      <p:sp>
        <p:nvSpPr>
          <p:cNvPr id="113667" name="Rectangle 2"/>
          <p:cNvSpPr>
            <a:spLocks noGrp="1" noRot="1" noChangeAspect="1" noChangeArrowheads="1" noTextEdit="1"/>
          </p:cNvSpPr>
          <p:nvPr>
            <p:ph type="sldImg"/>
          </p:nvPr>
        </p:nvSpPr>
        <p:spPr>
          <a:ln/>
        </p:spPr>
      </p:sp>
      <p:sp>
        <p:nvSpPr>
          <p:cNvPr id="113668" name="Rectangle 4"/>
          <p:cNvSpPr>
            <a:spLocks noGrp="1" noChangeArrowheads="1"/>
          </p:cNvSpPr>
          <p:nvPr>
            <p:ph type="body" idx="1"/>
          </p:nvPr>
        </p:nvSpPr>
        <p:spPr>
          <a:noFill/>
          <a:ln/>
        </p:spPr>
        <p:txBody>
          <a:bodyPr/>
          <a:lstStyle/>
          <a:p>
            <a:pPr eaLnBrk="1" hangingPunct="1"/>
            <a:r>
              <a:rPr lang="en-US" smtClean="0"/>
              <a:t>What does “the same as that of a higher level” actually mean?</a:t>
            </a:r>
          </a:p>
          <a:p>
            <a:pPr eaLnBrk="1" hangingPunct="1"/>
            <a:endParaRPr lang="en-US" smtClean="0"/>
          </a:p>
          <a:p>
            <a:pPr eaLnBrk="1" hangingPunct="1"/>
            <a:r>
              <a:rPr lang="en-US" smtClean="0"/>
              <a:t>Example 1:</a:t>
            </a:r>
          </a:p>
          <a:p>
            <a:pPr eaLnBrk="1" hangingPunct="1"/>
            <a:r>
              <a:rPr lang="en-US" smtClean="0"/>
              <a:t>Collection extent: 12 linear feet, including 25 photographs</a:t>
            </a:r>
          </a:p>
          <a:p>
            <a:pPr eaLnBrk="1" hangingPunct="1"/>
            <a:r>
              <a:rPr lang="en-US" smtClean="0"/>
              <a:t>At the item level do I need to say “1 photograph”?  [Answer: NO]</a:t>
            </a:r>
          </a:p>
          <a:p>
            <a:pPr eaLnBrk="1" hangingPunct="1"/>
            <a:endParaRPr lang="en-US" smtClean="0"/>
          </a:p>
          <a:p>
            <a:pPr eaLnBrk="1" hangingPunct="1"/>
            <a:r>
              <a:rPr lang="en-US" smtClean="0"/>
              <a:t>Example 2:</a:t>
            </a:r>
          </a:p>
          <a:p>
            <a:pPr eaLnBrk="1" hangingPunct="1"/>
            <a:r>
              <a:rPr lang="en-US" smtClean="0"/>
              <a:t>Collection title: Richard Pearce-Moses papers</a:t>
            </a:r>
          </a:p>
          <a:p>
            <a:pPr eaLnBrk="1" hangingPunct="1"/>
            <a:r>
              <a:rPr lang="en-US" smtClean="0"/>
              <a:t>Within this collection there is a series of photographs of Richard all taken </a:t>
            </a:r>
          </a:p>
          <a:p>
            <a:pPr eaLnBrk="1" hangingPunct="1"/>
            <a:r>
              <a:rPr lang="en-US" smtClean="0"/>
              <a:t>through the years by Rand Jimerson.</a:t>
            </a:r>
          </a:p>
          <a:p>
            <a:pPr eaLnBrk="1" hangingPunct="1"/>
            <a:r>
              <a:rPr lang="en-US" smtClean="0"/>
              <a:t>Can I supply a title of “Photographs” to this series?</a:t>
            </a:r>
          </a:p>
          <a:p>
            <a:pPr eaLnBrk="1" hangingPunct="1"/>
            <a:r>
              <a:rPr lang="en-US" smtClean="0"/>
              <a:t>[Answer: NO, should really be something like “Rand Jimerson photographs of</a:t>
            </a:r>
          </a:p>
          <a:p>
            <a:pPr eaLnBrk="1" hangingPunct="1"/>
            <a:r>
              <a:rPr lang="en-US" smtClean="0"/>
              <a:t>Richard Pearce-Moses”]</a:t>
            </a:r>
          </a:p>
          <a:p>
            <a:pPr eaLnBrk="1" hangingPunct="1"/>
            <a:endParaRPr lang="en-US" smtClean="0"/>
          </a:p>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510D708-8BDD-4BD7-9A19-34E5C9ED7FB2}" type="slidenum">
              <a:rPr lang="en-US"/>
              <a:pPr/>
              <a:t>44</a:t>
            </a:fld>
            <a:endParaRPr lang="en-US"/>
          </a:p>
        </p:txBody>
      </p:sp>
      <p:sp>
        <p:nvSpPr>
          <p:cNvPr id="115715" name="Rectangle 2"/>
          <p:cNvSpPr>
            <a:spLocks noGrp="1" noRot="1" noChangeAspect="1" noChangeArrowheads="1" noTextEdit="1"/>
          </p:cNvSpPr>
          <p:nvPr>
            <p:ph type="sldImg"/>
          </p:nvPr>
        </p:nvSpPr>
        <p:spPr>
          <a:ln/>
        </p:spPr>
      </p:sp>
      <p:sp>
        <p:nvSpPr>
          <p:cNvPr id="115716" name="Rectangle 4"/>
          <p:cNvSpPr>
            <a:spLocks noGrp="1" noChangeArrowheads="1"/>
          </p:cNvSpPr>
          <p:nvPr>
            <p:ph type="body" idx="1"/>
          </p:nvPr>
        </p:nvSpPr>
        <p:spPr>
          <a:noFill/>
          <a:ln/>
        </p:spPr>
        <p:txBody>
          <a:bodyPr/>
          <a:lstStyle/>
          <a:p>
            <a:pPr eaLnBrk="1" hangingPunct="1"/>
            <a:r>
              <a:rPr lang="en-US" smtClean="0"/>
              <a:t>BEFORE THE 2 REVIEW SLIDES:</a:t>
            </a:r>
          </a:p>
          <a:p>
            <a:pPr eaLnBrk="1" hangingPunct="1"/>
            <a:r>
              <a:rPr lang="en-US" smtClean="0"/>
              <a:t>Quick crosswalk exercise:</a:t>
            </a:r>
          </a:p>
          <a:p>
            <a:pPr eaLnBrk="1" hangingPunct="1"/>
            <a:endParaRPr lang="en-US" smtClean="0"/>
          </a:p>
          <a:p>
            <a:pPr eaLnBrk="1" hangingPunct="1"/>
            <a:r>
              <a:rPr lang="en-US" sz="1000" smtClean="0"/>
              <a:t>I have a finding aid in which I’ve created the content of the element based on DACS.</a:t>
            </a:r>
          </a:p>
          <a:p>
            <a:pPr eaLnBrk="1" hangingPunct="1"/>
            <a:r>
              <a:rPr lang="en-US" sz="1000" smtClean="0"/>
              <a:t>Using the erratum handout for Table C 5 in the DACS crosswalk appendix …</a:t>
            </a:r>
          </a:p>
          <a:p>
            <a:pPr eaLnBrk="1" hangingPunct="1"/>
            <a:endParaRPr lang="en-US" sz="1000" smtClean="0"/>
          </a:p>
          <a:p>
            <a:pPr eaLnBrk="1" hangingPunct="1"/>
            <a:r>
              <a:rPr lang="en-US" sz="1000" smtClean="0"/>
              <a:t>Get participants to tell the following:</a:t>
            </a:r>
          </a:p>
          <a:p>
            <a:pPr eaLnBrk="1" hangingPunct="1"/>
            <a:endParaRPr lang="en-US" sz="1000" smtClean="0"/>
          </a:p>
          <a:p>
            <a:pPr eaLnBrk="1" hangingPunct="1"/>
            <a:r>
              <a:rPr lang="en-US" smtClean="0"/>
              <a:t>MARC field for DACS 2.1 local identifier? </a:t>
            </a:r>
          </a:p>
          <a:p>
            <a:pPr lvl="1" eaLnBrk="1" hangingPunct="1"/>
            <a:r>
              <a:rPr lang="en-US" smtClean="0"/>
              <a:t>[Answer: 099]</a:t>
            </a:r>
          </a:p>
          <a:p>
            <a:pPr eaLnBrk="1" hangingPunct="1"/>
            <a:r>
              <a:rPr lang="en-US" smtClean="0"/>
              <a:t>EAD tag for DACS 2.5 extent statement?</a:t>
            </a:r>
          </a:p>
          <a:p>
            <a:pPr lvl="1" eaLnBrk="1" hangingPunct="1"/>
            <a:r>
              <a:rPr lang="en-US" smtClean="0"/>
              <a:t>[Answer: &lt;physdesc&gt;&lt;extent&gt;]</a:t>
            </a:r>
          </a:p>
          <a:p>
            <a:pPr eaLnBrk="1" hangingPunct="1"/>
            <a:r>
              <a:rPr lang="en-US" smtClean="0"/>
              <a:t>MARC field and subfield for a DACS 2.4 bulk date?</a:t>
            </a:r>
          </a:p>
          <a:p>
            <a:pPr lvl="1" eaLnBrk="1" hangingPunct="1"/>
            <a:r>
              <a:rPr lang="en-US" smtClean="0"/>
              <a:t>[Answer: 245 $g]</a:t>
            </a:r>
          </a:p>
          <a:p>
            <a:pPr eaLnBrk="1" hangingPunct="1"/>
            <a:r>
              <a:rPr lang="en-US" smtClean="0"/>
              <a:t>MARC field for a DACS 4.1 statement about conditions governing access?</a:t>
            </a:r>
          </a:p>
          <a:p>
            <a:pPr lvl="1" eaLnBrk="1" hangingPunct="1"/>
            <a:r>
              <a:rPr lang="en-US" smtClean="0"/>
              <a:t>[Answer: 506]</a:t>
            </a:r>
          </a:p>
          <a:p>
            <a:pPr eaLnBrk="1" hangingPunct="1"/>
            <a:r>
              <a:rPr lang="en-US" smtClean="0"/>
              <a:t>EAD tag for a DACS 4.5 statement about language of the materials?</a:t>
            </a:r>
          </a:p>
          <a:p>
            <a:pPr lvl="1" eaLnBrk="1" hangingPunct="1"/>
            <a:r>
              <a:rPr lang="en-US" smtClean="0"/>
              <a:t>[Answer: &lt;langmaterial&gt;</a:t>
            </a:r>
          </a:p>
          <a:p>
            <a:pPr eaLnBrk="1" hangingPunct="1"/>
            <a:endParaRPr lang="en-US" smtClean="0"/>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5F3D44F-2E16-47DE-883E-1A998BAB1419}" type="slidenum">
              <a:rPr lang="en-US"/>
              <a:pPr/>
              <a:t>45</a:t>
            </a:fld>
            <a:endParaRPr lang="en-US"/>
          </a:p>
        </p:txBody>
      </p:sp>
      <p:sp>
        <p:nvSpPr>
          <p:cNvPr id="117763" name="Rectangle 2"/>
          <p:cNvSpPr>
            <a:spLocks noGrp="1" noRot="1" noChangeAspect="1" noChangeArrowheads="1" noTextEdit="1"/>
          </p:cNvSpPr>
          <p:nvPr>
            <p:ph type="sldImg"/>
          </p:nvPr>
        </p:nvSpPr>
        <p:spPr>
          <a:xfrm>
            <a:off x="862013" y="573088"/>
            <a:ext cx="4467225" cy="3351212"/>
          </a:xfrm>
          <a:ln/>
        </p:spPr>
      </p:sp>
      <p:sp>
        <p:nvSpPr>
          <p:cNvPr id="117764" name="Rectangle 4"/>
          <p:cNvSpPr>
            <a:spLocks noGrp="1" noChangeArrowheads="1"/>
          </p:cNvSpPr>
          <p:nvPr>
            <p:ph type="body" idx="1"/>
          </p:nvPr>
        </p:nvSpPr>
        <p:spPr>
          <a:noFill/>
          <a:ln/>
        </p:spPr>
        <p:txBody>
          <a:bodyPr/>
          <a:lstStyle/>
          <a:p>
            <a:pPr eaLnBrk="1" hangingPunct="1"/>
            <a:r>
              <a:rPr lang="en-US" sz="2000" b="1" smtClean="0"/>
              <a:t>Exercise 4</a:t>
            </a:r>
          </a:p>
          <a:p>
            <a:pPr eaLnBrk="1" hangingPunct="1"/>
            <a:endParaRPr lang="en-US" sz="2000" b="1" smtClean="0"/>
          </a:p>
          <a:p>
            <a:pPr eaLnBrk="1" hangingPunct="1"/>
            <a:r>
              <a:rPr lang="en-US" sz="2000" b="1" smtClean="0"/>
              <a:t>Aiming to finish this just before LUNCH </a:t>
            </a:r>
          </a:p>
          <a:p>
            <a:pPr eaLnBrk="1" hangingPunct="1"/>
            <a:r>
              <a:rPr lang="en-US" sz="2000" b="1" smtClean="0"/>
              <a:t>(12:15 PM) – review answers after lunch if</a:t>
            </a:r>
          </a:p>
          <a:p>
            <a:pPr eaLnBrk="1" hangingPunct="1"/>
            <a:r>
              <a:rPr lang="en-US" sz="2000" b="1" smtClean="0"/>
              <a:t>needed – Also works fine if we don’t get to the</a:t>
            </a:r>
          </a:p>
          <a:p>
            <a:pPr eaLnBrk="1" hangingPunct="1"/>
            <a:r>
              <a:rPr lang="en-US" sz="2000" b="1" smtClean="0"/>
              <a:t>whole thing until after lunch.</a:t>
            </a:r>
          </a:p>
          <a:p>
            <a:pPr eaLnBrk="1" hangingPunct="1"/>
            <a:endParaRPr lang="en-US" sz="2000" b="1"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516EE70-90E1-416C-98B8-D883560A2D91}" type="slidenum">
              <a:rPr lang="en-US"/>
              <a:pPr/>
              <a:t>46</a:t>
            </a:fld>
            <a:endParaRPr lang="en-US"/>
          </a:p>
        </p:txBody>
      </p:sp>
      <p:sp>
        <p:nvSpPr>
          <p:cNvPr id="119811" name="Rectangle 2"/>
          <p:cNvSpPr>
            <a:spLocks noGrp="1" noRot="1" noChangeAspect="1" noChangeArrowheads="1" noTextEdit="1"/>
          </p:cNvSpPr>
          <p:nvPr>
            <p:ph type="sldImg"/>
          </p:nvPr>
        </p:nvSpPr>
        <p:spPr>
          <a:ln/>
        </p:spPr>
      </p:sp>
      <p:sp>
        <p:nvSpPr>
          <p:cNvPr id="119812" name="Rectangle 4"/>
          <p:cNvSpPr>
            <a:spLocks noGrp="1" noChangeArrowheads="1"/>
          </p:cNvSpPr>
          <p:nvPr>
            <p:ph type="body" idx="1"/>
          </p:nvPr>
        </p:nvSpPr>
        <p:spPr>
          <a:noFill/>
          <a:ln/>
        </p:spPr>
        <p:txBody>
          <a:bodyPr/>
          <a:lstStyle/>
          <a:p>
            <a:pPr eaLnBrk="1" hangingPunct="1"/>
            <a:r>
              <a:rPr lang="en-US" sz="2000" b="1" smtClean="0"/>
              <a:t>If Ex. 4 review didn’t happen before lunch,</a:t>
            </a:r>
          </a:p>
          <a:p>
            <a:pPr eaLnBrk="1" hangingPunct="1"/>
            <a:r>
              <a:rPr lang="en-US" sz="2000" b="1" smtClean="0"/>
              <a:t>do this after lunch as well</a:t>
            </a:r>
          </a:p>
          <a:p>
            <a:pPr eaLnBrk="1" hangingPunct="1"/>
            <a:endParaRPr lang="en-US" sz="2000" b="1" smtClean="0"/>
          </a:p>
          <a:p>
            <a:pPr eaLnBrk="1" hangingPunct="1"/>
            <a:r>
              <a:rPr lang="en-US" sz="2000" b="1" smtClean="0"/>
              <a:t>Review of additional, optional DACS elements</a:t>
            </a:r>
          </a:p>
          <a:p>
            <a:pPr eaLnBrk="1" hangingPunct="1"/>
            <a:r>
              <a:rPr lang="en-US" sz="2000" b="1" smtClean="0"/>
              <a:t>needs to be pretty quick!</a:t>
            </a:r>
          </a:p>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89320145-70CA-450B-AB6F-2649E1BB2E6E}" type="slidenum">
              <a:rPr lang="en-US"/>
              <a:pPr/>
              <a:t>47</a:t>
            </a:fld>
            <a:endParaRPr lang="en-US"/>
          </a:p>
        </p:txBody>
      </p:sp>
      <p:sp>
        <p:nvSpPr>
          <p:cNvPr id="121859" name="Rectangle 2"/>
          <p:cNvSpPr>
            <a:spLocks noGrp="1" noRot="1" noChangeAspect="1" noChangeArrowheads="1" noTextEdit="1"/>
          </p:cNvSpPr>
          <p:nvPr>
            <p:ph type="sldImg"/>
          </p:nvPr>
        </p:nvSpPr>
        <p:spPr>
          <a:ln/>
        </p:spPr>
      </p:sp>
      <p:sp>
        <p:nvSpPr>
          <p:cNvPr id="121860"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A9DC124-266B-4306-88F6-0EE47635B6B6}" type="slidenum">
              <a:rPr lang="en-US"/>
              <a:pPr/>
              <a:t>48</a:t>
            </a:fld>
            <a:endParaRPr lang="en-US"/>
          </a:p>
        </p:txBody>
      </p:sp>
      <p:sp>
        <p:nvSpPr>
          <p:cNvPr id="123907" name="Rectangle 2"/>
          <p:cNvSpPr>
            <a:spLocks noGrp="1" noRot="1" noChangeAspect="1" noChangeArrowheads="1" noTextEdit="1"/>
          </p:cNvSpPr>
          <p:nvPr>
            <p:ph type="sldImg"/>
          </p:nvPr>
        </p:nvSpPr>
        <p:spPr>
          <a:ln/>
        </p:spPr>
      </p:sp>
      <p:sp>
        <p:nvSpPr>
          <p:cNvPr id="123908" name="Rectangle 4"/>
          <p:cNvSpPr>
            <a:spLocks noGrp="1" noChangeArrowheads="1"/>
          </p:cNvSpPr>
          <p:nvPr>
            <p:ph type="body" idx="1"/>
          </p:nvPr>
        </p:nvSpPr>
        <p:spPr>
          <a:noFill/>
          <a:ln/>
        </p:spPr>
        <p:txBody>
          <a:bodyPr/>
          <a:lstStyle/>
          <a:p>
            <a:pPr marL="304800" indent="-304800" eaLnBrk="1" hangingPunct="1"/>
            <a:r>
              <a:rPr lang="en-US" smtClean="0"/>
              <a:t>Note on the “optionally, information about …”</a:t>
            </a:r>
          </a:p>
          <a:p>
            <a:pPr marL="304800" indent="-304800" eaLnBrk="1" hangingPunct="1">
              <a:buFontTx/>
              <a:buChar char="•"/>
            </a:pPr>
            <a:r>
              <a:rPr lang="en-US" smtClean="0"/>
              <a:t>For example: in a single-level record for a collection, you could, if you wanted to,</a:t>
            </a:r>
          </a:p>
          <a:p>
            <a:pPr marL="304800" indent="-304800" eaLnBrk="1" hangingPunct="1"/>
            <a:r>
              <a:rPr lang="en-US" smtClean="0"/>
              <a:t>list the series and provide brief information about the arrangement of each.</a:t>
            </a:r>
          </a:p>
          <a:p>
            <a:pPr marL="304800" indent="-304800" eaLnBrk="1" hangingPunct="1"/>
            <a:endParaRPr lang="en-US" smtClean="0"/>
          </a:p>
          <a:p>
            <a:pPr marL="304800" indent="-304800" eaLnBrk="1" hangingPunct="1"/>
            <a:r>
              <a:rPr lang="en-US" smtClean="0"/>
              <a:t>[AT END OF SLIDE]:</a:t>
            </a:r>
          </a:p>
          <a:p>
            <a:pPr marL="304800" indent="-304800" eaLnBrk="1" hangingPunct="1"/>
            <a:r>
              <a:rPr lang="en-US" smtClean="0"/>
              <a:t>Remember that you’re ideally communicating information in a clear, consistent</a:t>
            </a:r>
          </a:p>
          <a:p>
            <a:pPr marL="304800" indent="-304800" eaLnBrk="1" hangingPunct="1"/>
            <a:r>
              <a:rPr lang="en-US" smtClean="0"/>
              <a:t>way to end users, so for example, instead of just listing series (e.g.,</a:t>
            </a:r>
          </a:p>
          <a:p>
            <a:pPr marL="304800" indent="-304800" eaLnBrk="1" hangingPunct="1"/>
            <a:r>
              <a:rPr lang="en-US" smtClean="0"/>
              <a:t>I. Correspondence, II. Professional files, etc.), be explicit about what you’re </a:t>
            </a:r>
          </a:p>
          <a:p>
            <a:pPr marL="304800" indent="-304800" eaLnBrk="1" hangingPunct="1"/>
            <a:r>
              <a:rPr lang="en-US" smtClean="0"/>
              <a:t>telling them (e.g.,</a:t>
            </a:r>
          </a:p>
          <a:p>
            <a:pPr marL="304800" indent="-304800" eaLnBrk="1" hangingPunct="1"/>
            <a:r>
              <a:rPr lang="en-US" smtClean="0"/>
              <a:t>“This collection is arranged in 5 series:</a:t>
            </a:r>
          </a:p>
          <a:p>
            <a:pPr marL="762000" lvl="1" indent="-304800" eaLnBrk="1" hangingPunct="1">
              <a:buFontTx/>
              <a:buAutoNum type="romanUcPeriod"/>
            </a:pPr>
            <a:r>
              <a:rPr lang="en-US" smtClean="0"/>
              <a:t>Correspondence</a:t>
            </a:r>
          </a:p>
          <a:p>
            <a:pPr marL="762000" lvl="1" indent="-304800" eaLnBrk="1" hangingPunct="1">
              <a:buFontTx/>
              <a:buAutoNum type="romanUcPeriod"/>
            </a:pPr>
            <a:r>
              <a:rPr lang="en-US" smtClean="0"/>
              <a:t>Professional files</a:t>
            </a:r>
          </a:p>
          <a:p>
            <a:pPr marL="762000" lvl="1" indent="-304800" eaLnBrk="1" hangingPunct="1"/>
            <a:r>
              <a:rPr lang="en-US" smtClean="0"/>
              <a:t>etc.”</a:t>
            </a:r>
          </a:p>
          <a:p>
            <a:pPr marL="304800" indent="-304800"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A0F28349-23B8-4FD8-9756-5691A66D289E}" type="slidenum">
              <a:rPr lang="en-US"/>
              <a:pPr/>
              <a:t>49</a:t>
            </a:fld>
            <a:endParaRPr lang="en-US"/>
          </a:p>
        </p:txBody>
      </p:sp>
      <p:sp>
        <p:nvSpPr>
          <p:cNvPr id="125955" name="Rectangle 2"/>
          <p:cNvSpPr>
            <a:spLocks noGrp="1" noRot="1" noChangeAspect="1" noChangeArrowheads="1" noTextEdit="1"/>
          </p:cNvSpPr>
          <p:nvPr>
            <p:ph type="sldImg"/>
          </p:nvPr>
        </p:nvSpPr>
        <p:spPr>
          <a:ln/>
        </p:spPr>
      </p:sp>
      <p:sp>
        <p:nvSpPr>
          <p:cNvPr id="125956"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576DF3EC-F55D-4552-B5BE-405C60853863}" type="slidenum">
              <a:rPr lang="en-US"/>
              <a:pPr/>
              <a:t>50</a:t>
            </a:fld>
            <a:endParaRPr lang="en-US"/>
          </a:p>
        </p:txBody>
      </p:sp>
      <p:sp>
        <p:nvSpPr>
          <p:cNvPr id="128003" name="Rectangle 2"/>
          <p:cNvSpPr>
            <a:spLocks noGrp="1" noRot="1" noChangeAspect="1" noChangeArrowheads="1" noTextEdit="1"/>
          </p:cNvSpPr>
          <p:nvPr>
            <p:ph type="sldImg"/>
          </p:nvPr>
        </p:nvSpPr>
        <p:spPr>
          <a:ln/>
        </p:spPr>
      </p:sp>
      <p:sp>
        <p:nvSpPr>
          <p:cNvPr id="128004"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1765FCF6-050A-471C-A0E7-C9A76D7AF682}" type="slidenum">
              <a:rPr lang="en-US"/>
              <a:pPr/>
              <a:t>51</a:t>
            </a:fld>
            <a:endParaRPr lang="en-US"/>
          </a:p>
        </p:txBody>
      </p:sp>
      <p:sp>
        <p:nvSpPr>
          <p:cNvPr id="130051" name="Rectangle 2"/>
          <p:cNvSpPr>
            <a:spLocks noGrp="1" noRot="1" noChangeAspect="1" noChangeArrowheads="1" noTextEdit="1"/>
          </p:cNvSpPr>
          <p:nvPr>
            <p:ph type="sldImg"/>
          </p:nvPr>
        </p:nvSpPr>
        <p:spPr>
          <a:ln/>
        </p:spPr>
      </p:sp>
      <p:sp>
        <p:nvSpPr>
          <p:cNvPr id="130052"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F1998A3-444B-494A-94F8-4A683F3A3462}" type="slidenum">
              <a:rPr lang="en-US"/>
              <a:pPr/>
              <a:t>5</a:t>
            </a:fld>
            <a:endParaRPr lang="en-US"/>
          </a:p>
        </p:txBody>
      </p:sp>
      <p:sp>
        <p:nvSpPr>
          <p:cNvPr id="38915" name="Rectangle 2"/>
          <p:cNvSpPr>
            <a:spLocks noGrp="1" noRot="1" noChangeAspect="1" noChangeArrowheads="1" noTextEdit="1"/>
          </p:cNvSpPr>
          <p:nvPr>
            <p:ph type="sldImg"/>
          </p:nvPr>
        </p:nvSpPr>
        <p:spPr>
          <a:ln/>
        </p:spPr>
      </p:sp>
      <p:sp>
        <p:nvSpPr>
          <p:cNvPr id="38916" name="Rectangle 5"/>
          <p:cNvSpPr>
            <a:spLocks noGrp="1" noChangeArrowheads="1"/>
          </p:cNvSpPr>
          <p:nvPr>
            <p:ph type="body" idx="1"/>
          </p:nvPr>
        </p:nvSpPr>
        <p:spPr>
          <a:noFill/>
          <a:ln/>
        </p:spPr>
        <p:txBody>
          <a:bodyPr/>
          <a:lstStyle/>
          <a:p>
            <a:pPr eaLnBrk="1" hangingPunct="1"/>
            <a:r>
              <a:rPr lang="en-US" smtClean="0"/>
              <a:t>We will be doing an exercise at the end of the day involving some of the finding </a:t>
            </a:r>
          </a:p>
          <a:p>
            <a:pPr eaLnBrk="1" hangingPunct="1"/>
            <a:r>
              <a:rPr lang="en-US" smtClean="0"/>
              <a:t>aids they e-mailed to the instructor before the workshop, so participants will get </a:t>
            </a:r>
          </a:p>
          <a:p>
            <a:pPr eaLnBrk="1" hangingPunct="1"/>
            <a:r>
              <a:rPr lang="en-US" smtClean="0"/>
              <a:t>a chance to think about one standardized print output and how DACS </a:t>
            </a:r>
          </a:p>
          <a:p>
            <a:pPr eaLnBrk="1" hangingPunct="1"/>
            <a:r>
              <a:rPr lang="en-US" smtClean="0"/>
              <a:t>might be applied to it.</a:t>
            </a:r>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039D94D-BE37-4FD0-A27B-FC5E9AC87853}" type="slidenum">
              <a:rPr lang="en-US"/>
              <a:pPr/>
              <a:t>52</a:t>
            </a:fld>
            <a:endParaRPr lang="en-US"/>
          </a:p>
        </p:txBody>
      </p:sp>
      <p:sp>
        <p:nvSpPr>
          <p:cNvPr id="132099" name="Rectangle 2"/>
          <p:cNvSpPr>
            <a:spLocks noGrp="1" noRot="1" noChangeAspect="1" noChangeArrowheads="1" noTextEdit="1"/>
          </p:cNvSpPr>
          <p:nvPr>
            <p:ph type="sldImg"/>
          </p:nvPr>
        </p:nvSpPr>
        <p:spPr>
          <a:ln/>
        </p:spPr>
      </p:sp>
      <p:sp>
        <p:nvSpPr>
          <p:cNvPr id="132100"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5BAABF0F-9E22-4C3D-ACA1-E8E18F6A5531}" type="slidenum">
              <a:rPr lang="en-US"/>
              <a:pPr/>
              <a:t>53</a:t>
            </a:fld>
            <a:endParaRPr lang="en-US"/>
          </a:p>
        </p:txBody>
      </p:sp>
      <p:sp>
        <p:nvSpPr>
          <p:cNvPr id="134147" name="Rectangle 2"/>
          <p:cNvSpPr>
            <a:spLocks noGrp="1" noRot="1" noChangeAspect="1" noChangeArrowheads="1" noTextEdit="1"/>
          </p:cNvSpPr>
          <p:nvPr>
            <p:ph type="sldImg"/>
          </p:nvPr>
        </p:nvSpPr>
        <p:spPr>
          <a:ln/>
        </p:spPr>
      </p:sp>
      <p:sp>
        <p:nvSpPr>
          <p:cNvPr id="134148"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4844A019-EBB7-4F1C-B98F-235A894A5F94}" type="slidenum">
              <a:rPr lang="en-US"/>
              <a:pPr/>
              <a:t>54</a:t>
            </a:fld>
            <a:endParaRPr lang="en-US"/>
          </a:p>
        </p:txBody>
      </p:sp>
      <p:sp>
        <p:nvSpPr>
          <p:cNvPr id="136195" name="Rectangle 2"/>
          <p:cNvSpPr>
            <a:spLocks noGrp="1" noRot="1" noChangeAspect="1" noChangeArrowheads="1" noTextEdit="1"/>
          </p:cNvSpPr>
          <p:nvPr>
            <p:ph type="sldImg"/>
          </p:nvPr>
        </p:nvSpPr>
        <p:spPr>
          <a:ln/>
        </p:spPr>
      </p:sp>
      <p:sp>
        <p:nvSpPr>
          <p:cNvPr id="136196"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24AAEA63-0D2F-412B-BB0D-D50691C0ADA7}" type="slidenum">
              <a:rPr lang="en-US"/>
              <a:pPr/>
              <a:t>55</a:t>
            </a:fld>
            <a:endParaRPr lang="en-US"/>
          </a:p>
        </p:txBody>
      </p:sp>
      <p:sp>
        <p:nvSpPr>
          <p:cNvPr id="138243" name="Rectangle 2"/>
          <p:cNvSpPr>
            <a:spLocks noGrp="1" noRot="1" noChangeAspect="1" noChangeArrowheads="1" noTextEdit="1"/>
          </p:cNvSpPr>
          <p:nvPr>
            <p:ph type="sldImg"/>
          </p:nvPr>
        </p:nvSpPr>
        <p:spPr>
          <a:ln/>
        </p:spPr>
      </p:sp>
      <p:sp>
        <p:nvSpPr>
          <p:cNvPr id="138244"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5DBE3E4-B408-4521-AD0A-D76FA95A2C5F}" type="slidenum">
              <a:rPr lang="en-US"/>
              <a:pPr/>
              <a:t>56</a:t>
            </a:fld>
            <a:endParaRPr lang="en-US"/>
          </a:p>
        </p:txBody>
      </p:sp>
      <p:sp>
        <p:nvSpPr>
          <p:cNvPr id="140291" name="Rectangle 2"/>
          <p:cNvSpPr>
            <a:spLocks noGrp="1" noRot="1" noChangeAspect="1" noChangeArrowheads="1" noTextEdit="1"/>
          </p:cNvSpPr>
          <p:nvPr>
            <p:ph type="sldImg"/>
          </p:nvPr>
        </p:nvSpPr>
        <p:spPr>
          <a:ln/>
        </p:spPr>
      </p:sp>
      <p:sp>
        <p:nvSpPr>
          <p:cNvPr id="140292"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72CE342B-A0FC-4C11-8346-CF975EC59805}" type="slidenum">
              <a:rPr lang="en-US"/>
              <a:pPr/>
              <a:t>57</a:t>
            </a:fld>
            <a:endParaRPr lang="en-US"/>
          </a:p>
        </p:txBody>
      </p:sp>
      <p:sp>
        <p:nvSpPr>
          <p:cNvPr id="142339" name="Rectangle 2"/>
          <p:cNvSpPr>
            <a:spLocks noGrp="1" noRot="1" noChangeAspect="1" noChangeArrowheads="1" noTextEdit="1"/>
          </p:cNvSpPr>
          <p:nvPr>
            <p:ph type="sldImg"/>
          </p:nvPr>
        </p:nvSpPr>
        <p:spPr>
          <a:ln/>
        </p:spPr>
      </p:sp>
      <p:sp>
        <p:nvSpPr>
          <p:cNvPr id="142340"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958A9D92-1C6D-4B64-83DD-54C0D7218665}" type="slidenum">
              <a:rPr lang="en-US"/>
              <a:pPr/>
              <a:t>58</a:t>
            </a:fld>
            <a:endParaRPr lang="en-US"/>
          </a:p>
        </p:txBody>
      </p:sp>
      <p:sp>
        <p:nvSpPr>
          <p:cNvPr id="144387" name="Rectangle 2"/>
          <p:cNvSpPr>
            <a:spLocks noGrp="1" noRot="1" noChangeAspect="1" noChangeArrowheads="1" noTextEdit="1"/>
          </p:cNvSpPr>
          <p:nvPr>
            <p:ph type="sldImg"/>
          </p:nvPr>
        </p:nvSpPr>
        <p:spPr>
          <a:ln/>
        </p:spPr>
      </p:sp>
      <p:sp>
        <p:nvSpPr>
          <p:cNvPr id="144388"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3A7D7CAD-8296-4B67-AF7C-85263A3D4AB5}" type="slidenum">
              <a:rPr lang="en-US"/>
              <a:pPr/>
              <a:t>59</a:t>
            </a:fld>
            <a:endParaRPr lang="en-US"/>
          </a:p>
        </p:txBody>
      </p:sp>
      <p:sp>
        <p:nvSpPr>
          <p:cNvPr id="146435" name="Rectangle 2"/>
          <p:cNvSpPr>
            <a:spLocks noGrp="1" noRot="1" noChangeAspect="1" noChangeArrowheads="1" noTextEdit="1"/>
          </p:cNvSpPr>
          <p:nvPr>
            <p:ph type="sldImg"/>
          </p:nvPr>
        </p:nvSpPr>
        <p:spPr>
          <a:ln/>
        </p:spPr>
      </p:sp>
      <p:sp>
        <p:nvSpPr>
          <p:cNvPr id="146436" name="Rectangle 4"/>
          <p:cNvSpPr>
            <a:spLocks noGrp="1" noChangeArrowheads="1"/>
          </p:cNvSpPr>
          <p:nvPr>
            <p:ph type="body" idx="1"/>
          </p:nvPr>
        </p:nvSpPr>
        <p:spPr>
          <a:noFill/>
          <a:ln/>
        </p:spPr>
        <p:txBody>
          <a:bodyPr/>
          <a:lstStyle/>
          <a:p>
            <a:pPr eaLnBrk="1" hangingPunct="1"/>
            <a:r>
              <a:rPr lang="en-US" smtClean="0"/>
              <a:t>Ask them the “other strategies”</a:t>
            </a:r>
          </a:p>
          <a:p>
            <a:pPr eaLnBrk="1" hangingPunct="1"/>
            <a:endParaRPr lang="en-US" smtClean="0"/>
          </a:p>
          <a:p>
            <a:pPr eaLnBrk="1" hangingPunct="1"/>
            <a:r>
              <a:rPr lang="en-US" smtClean="0"/>
              <a:t>Answer: Access points!</a:t>
            </a:r>
          </a:p>
          <a:p>
            <a:pPr eaLnBrk="1" hangingPunct="1">
              <a:buFontTx/>
              <a:buChar char="•"/>
            </a:pPr>
            <a:r>
              <a:rPr lang="en-US" smtClean="0"/>
              <a:t>using controlled vocabularies to let your automated access system do this</a:t>
            </a:r>
          </a:p>
          <a:p>
            <a:pPr eaLnBrk="1" hangingPunct="1"/>
            <a:r>
              <a:rPr lang="en-US" smtClean="0"/>
              <a:t>collocation of related resources for you.</a:t>
            </a:r>
          </a:p>
          <a:p>
            <a:pPr eaLnBrk="1" hangingPunct="1">
              <a:buFontTx/>
              <a:buChar char="•"/>
            </a:pPr>
            <a:r>
              <a:rPr lang="en-US" smtClean="0"/>
              <a:t>this approach requires </a:t>
            </a:r>
            <a:r>
              <a:rPr lang="en-US" i="1" smtClean="0"/>
              <a:t>good documentation of local practices &amp; choices!</a:t>
            </a:r>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983D6574-3D3F-496F-85BF-993B72C6B87C}" type="slidenum">
              <a:rPr lang="en-US"/>
              <a:pPr/>
              <a:t>60</a:t>
            </a:fld>
            <a:endParaRPr lang="en-US"/>
          </a:p>
        </p:txBody>
      </p:sp>
      <p:sp>
        <p:nvSpPr>
          <p:cNvPr id="148483" name="Rectangle 2"/>
          <p:cNvSpPr>
            <a:spLocks noGrp="1" noRot="1" noChangeAspect="1" noChangeArrowheads="1" noTextEdit="1"/>
          </p:cNvSpPr>
          <p:nvPr>
            <p:ph type="sldImg"/>
          </p:nvPr>
        </p:nvSpPr>
        <p:spPr>
          <a:ln/>
        </p:spPr>
      </p:sp>
      <p:sp>
        <p:nvSpPr>
          <p:cNvPr id="148484"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D6FD8556-577D-4BB4-AE01-DAF323D9D90F}" type="slidenum">
              <a:rPr lang="en-US"/>
              <a:pPr/>
              <a:t>61</a:t>
            </a:fld>
            <a:endParaRPr lang="en-US"/>
          </a:p>
        </p:txBody>
      </p:sp>
      <p:sp>
        <p:nvSpPr>
          <p:cNvPr id="150531" name="Rectangle 2"/>
          <p:cNvSpPr>
            <a:spLocks noGrp="1" noRot="1" noChangeAspect="1" noChangeArrowheads="1" noTextEdit="1"/>
          </p:cNvSpPr>
          <p:nvPr>
            <p:ph type="sldImg"/>
          </p:nvPr>
        </p:nvSpPr>
        <p:spPr>
          <a:ln/>
        </p:spPr>
      </p:sp>
      <p:sp>
        <p:nvSpPr>
          <p:cNvPr id="150532" name="Rectangle 4"/>
          <p:cNvSpPr>
            <a:spLocks noGrp="1" noChangeArrowheads="1"/>
          </p:cNvSpPr>
          <p:nvPr>
            <p:ph type="body" idx="1"/>
          </p:nvPr>
        </p:nvSpPr>
        <p:spPr>
          <a:noFill/>
          <a:ln/>
        </p:spPr>
        <p:txBody>
          <a:bodyPr/>
          <a:lstStyle/>
          <a:p>
            <a:pPr eaLnBrk="1" hangingPunct="1"/>
            <a:r>
              <a:rPr lang="en-US" smtClean="0"/>
              <a:t>CAVEAT about generic notes:</a:t>
            </a:r>
          </a:p>
          <a:p>
            <a:pPr eaLnBrk="1" hangingPunct="1">
              <a:buFontTx/>
              <a:buChar char="•"/>
            </a:pPr>
            <a:r>
              <a:rPr lang="en-US" smtClean="0"/>
              <a:t>Use importance to an end user as a yardstick to help determine if a note</a:t>
            </a:r>
          </a:p>
          <a:p>
            <a:pPr eaLnBrk="1" hangingPunct="1"/>
            <a:r>
              <a:rPr lang="en-US" smtClean="0"/>
              <a:t>needs to be in your descriptions, or …</a:t>
            </a:r>
          </a:p>
          <a:p>
            <a:pPr eaLnBrk="1" hangingPunct="1"/>
            <a:endParaRPr lang="en-US" smtClean="0"/>
          </a:p>
          <a:p>
            <a:pPr eaLnBrk="1" hangingPunct="1"/>
            <a:r>
              <a:rPr lang="en-US" smtClean="0"/>
              <a:t>in your administrative data system (whether that’s automated, or a paper</a:t>
            </a:r>
          </a:p>
          <a:p>
            <a:pPr eaLnBrk="1" hangingPunct="1"/>
            <a:r>
              <a:rPr lang="en-US" smtClean="0"/>
              <a:t>collections file)</a:t>
            </a:r>
          </a:p>
          <a:p>
            <a:pPr eaLnBrk="1" hangingPunct="1"/>
            <a:r>
              <a:rPr lang="en-US" smtClean="0"/>
              <a:t>Ex: conservation treatments: do they impact end user or not?</a:t>
            </a:r>
          </a:p>
          <a:p>
            <a:pPr eaLnBrk="1" hangingPunct="1"/>
            <a:endParaRPr lang="en-US" smtClean="0"/>
          </a:p>
          <a:p>
            <a:pPr eaLnBrk="1" hangingPunct="1"/>
            <a:r>
              <a:rPr lang="en-US" smtClean="0"/>
              <a:t>DACS is not a content standard for internal management data.</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FF0E994-ECC1-4D47-B46B-65F2F1B439E6}" type="slidenum">
              <a:rPr lang="en-US"/>
              <a:pPr/>
              <a:t>6</a:t>
            </a:fld>
            <a:endParaRPr lang="en-US"/>
          </a:p>
        </p:txBody>
      </p:sp>
      <p:sp>
        <p:nvSpPr>
          <p:cNvPr id="40963" name="Rectangle 2"/>
          <p:cNvSpPr>
            <a:spLocks noGrp="1" noRot="1" noChangeAspect="1" noChangeArrowheads="1" noTextEdit="1"/>
          </p:cNvSpPr>
          <p:nvPr>
            <p:ph type="sldImg"/>
          </p:nvPr>
        </p:nvSpPr>
        <p:spPr>
          <a:ln/>
        </p:spPr>
      </p:sp>
      <p:sp>
        <p:nvSpPr>
          <p:cNvPr id="40964" name="Rectangle 5"/>
          <p:cNvSpPr>
            <a:spLocks noGrp="1" noChangeArrowheads="1"/>
          </p:cNvSpPr>
          <p:nvPr>
            <p:ph type="body" idx="1"/>
          </p:nvPr>
        </p:nvSpPr>
        <p:spPr>
          <a:noFill/>
          <a:ln/>
        </p:spPr>
        <p:txBody>
          <a:bodyPr/>
          <a:lstStyle/>
          <a:p>
            <a:pPr eaLnBrk="1" hangingPunct="1"/>
            <a:r>
              <a:rPr lang="en-US" smtClean="0"/>
              <a:t>Standardizing your descriptive practices has to start with articulating the </a:t>
            </a:r>
          </a:p>
          <a:p>
            <a:pPr eaLnBrk="1" hangingPunct="1"/>
            <a:r>
              <a:rPr lang="en-US" smtClean="0"/>
              <a:t>approach (or more likely approaches) to arrangement in your repository. </a:t>
            </a:r>
          </a:p>
          <a:p>
            <a:pPr eaLnBrk="1" hangingPunct="1"/>
            <a:r>
              <a:rPr lang="en-US" smtClean="0"/>
              <a:t>If you ALWAYS make arrangement decisions on a case-by-case basis, it </a:t>
            </a:r>
          </a:p>
          <a:p>
            <a:pPr eaLnBrk="1" hangingPunct="1"/>
            <a:r>
              <a:rPr lang="en-US" smtClean="0"/>
              <a:t>will be more of a challenge to standardize your description practices.</a:t>
            </a:r>
          </a:p>
          <a:p>
            <a:pPr eaLnBrk="1" hangingPunct="1"/>
            <a:endParaRPr lang="en-US" smtClean="0"/>
          </a:p>
          <a:p>
            <a:pPr eaLnBrk="1" hangingPunct="1"/>
            <a:r>
              <a:rPr lang="en-US" smtClean="0"/>
              <a:t>One is thankful for NOT hearing as frequently as one used to (at least in U.S. </a:t>
            </a:r>
          </a:p>
          <a:p>
            <a:pPr eaLnBrk="1" hangingPunct="1"/>
            <a:r>
              <a:rPr lang="en-US" smtClean="0"/>
              <a:t>archival circles) that our stuff’s UNIQUE to the point that we can’t possibly:</a:t>
            </a:r>
          </a:p>
          <a:p>
            <a:pPr eaLnBrk="1" hangingPunct="1">
              <a:buFontTx/>
              <a:buChar char="•"/>
            </a:pPr>
            <a:r>
              <a:rPr lang="en-US" smtClean="0"/>
              <a:t>Standardize any aspects of processing</a:t>
            </a:r>
          </a:p>
          <a:p>
            <a:pPr eaLnBrk="1" hangingPunct="1">
              <a:buFontTx/>
              <a:buChar char="•"/>
            </a:pPr>
            <a:r>
              <a:rPr lang="en-US" smtClean="0"/>
              <a:t>Implement any kinds of standards</a:t>
            </a:r>
          </a:p>
          <a:p>
            <a:pPr eaLnBrk="1" hangingPunct="1">
              <a:buFontTx/>
              <a:buChar char="•"/>
            </a:pPr>
            <a:r>
              <a:rPr lang="en-US" smtClean="0"/>
              <a:t>Use standardized vocabularies</a:t>
            </a:r>
          </a:p>
          <a:p>
            <a:pPr eaLnBrk="1" hangingPunct="1">
              <a:buFontTx/>
              <a:buChar char="•"/>
            </a:pPr>
            <a:r>
              <a:rPr lang="en-US" smtClean="0"/>
              <a:t>Talk with librarians because they talk too much about standardization</a:t>
            </a:r>
          </a:p>
          <a:p>
            <a:pPr eaLnBrk="1" hangingPunct="1"/>
            <a:endParaRPr lang="en-US" smtClean="0"/>
          </a:p>
          <a:p>
            <a:pPr eaLnBrk="1" hangingPunct="1"/>
            <a:r>
              <a:rPr lang="en-US" smtClean="0"/>
              <a:t>In fact, it’s not just arrangement. The more standardization you can insert into your </a:t>
            </a:r>
          </a:p>
          <a:p>
            <a:pPr eaLnBrk="1" hangingPunct="1"/>
            <a:r>
              <a:rPr lang="en-US" smtClean="0"/>
              <a:t>whole processing routine, the easier it’ll be to</a:t>
            </a:r>
          </a:p>
          <a:p>
            <a:pPr eaLnBrk="1" hangingPunct="1">
              <a:buFontTx/>
              <a:buChar char="•"/>
            </a:pPr>
            <a:r>
              <a:rPr lang="en-US" smtClean="0"/>
              <a:t>See how all kinds of standards can inform and improve the work you do</a:t>
            </a:r>
          </a:p>
          <a:p>
            <a:pPr eaLnBrk="1" hangingPunct="1">
              <a:buFontTx/>
              <a:buChar char="•"/>
            </a:pPr>
            <a:r>
              <a:rPr lang="en-US" smtClean="0"/>
              <a:t>Actually implement those standards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0B1CCCC-1E2D-401B-966F-DCD6BAD365B3}" type="slidenum">
              <a:rPr lang="en-US"/>
              <a:pPr/>
              <a:t>62</a:t>
            </a:fld>
            <a:endParaRPr lang="en-US"/>
          </a:p>
        </p:txBody>
      </p:sp>
      <p:sp>
        <p:nvSpPr>
          <p:cNvPr id="152579" name="Rectangle 2"/>
          <p:cNvSpPr>
            <a:spLocks noGrp="1" noRot="1" noChangeAspect="1" noChangeArrowheads="1" noTextEdit="1"/>
          </p:cNvSpPr>
          <p:nvPr>
            <p:ph type="sldImg"/>
          </p:nvPr>
        </p:nvSpPr>
        <p:spPr>
          <a:ln/>
        </p:spPr>
      </p:sp>
      <p:sp>
        <p:nvSpPr>
          <p:cNvPr id="152580" name="Rectangle 4"/>
          <p:cNvSpPr>
            <a:spLocks noGrp="1" noChangeArrowheads="1"/>
          </p:cNvSpPr>
          <p:nvPr>
            <p:ph type="body" idx="1"/>
          </p:nvPr>
        </p:nvSpPr>
        <p:spPr>
          <a:noFill/>
          <a:ln/>
        </p:spPr>
        <p:txBody>
          <a:bodyPr/>
          <a:lstStyle/>
          <a:p>
            <a:pPr eaLnBrk="1" hangingPunct="1"/>
            <a:r>
              <a:rPr lang="en-US" smtClean="0"/>
              <a:t>Thinking about whether or not this should be public …</a:t>
            </a:r>
          </a:p>
          <a:p>
            <a:pPr eaLnBrk="1" hangingPunct="1"/>
            <a:endParaRPr lang="en-US" smtClean="0"/>
          </a:p>
          <a:p>
            <a:pPr eaLnBrk="1" hangingPunct="1"/>
            <a:r>
              <a:rPr lang="en-US" smtClean="0"/>
              <a:t>As a profession we have a tendency to be silent about the extent to which we </a:t>
            </a:r>
          </a:p>
          <a:p>
            <a:pPr eaLnBrk="1" hangingPunct="1"/>
            <a:r>
              <a:rPr lang="en-US" smtClean="0"/>
              <a:t>have an impact on the records that survive in our repositories. Great article</a:t>
            </a:r>
          </a:p>
          <a:p>
            <a:pPr eaLnBrk="1" hangingPunct="1"/>
            <a:r>
              <a:rPr lang="en-US" smtClean="0"/>
              <a:t>about this in AmArchivist 68:2 (same issue as Greene/Meissner article)</a:t>
            </a:r>
          </a:p>
          <a:p>
            <a:pPr eaLnBrk="1" hangingPunct="1"/>
            <a:r>
              <a:rPr lang="en-US" smtClean="0"/>
              <a:t>Heather MacNeil “Picking our text: archival description, authenticity, and </a:t>
            </a:r>
          </a:p>
          <a:p>
            <a:pPr eaLnBrk="1" hangingPunct="1"/>
            <a:r>
              <a:rPr lang="en-US" smtClean="0"/>
              <a:t>the archivist as editor” – highly recommended!</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326964E5-2693-4E54-847E-C9AEFABBE981}" type="slidenum">
              <a:rPr lang="en-US"/>
              <a:pPr/>
              <a:t>63</a:t>
            </a:fld>
            <a:endParaRPr lang="en-US"/>
          </a:p>
        </p:txBody>
      </p:sp>
      <p:sp>
        <p:nvSpPr>
          <p:cNvPr id="154627" name="Rectangle 2"/>
          <p:cNvSpPr>
            <a:spLocks noGrp="1" noRot="1" noChangeAspect="1" noChangeArrowheads="1" noTextEdit="1"/>
          </p:cNvSpPr>
          <p:nvPr>
            <p:ph type="sldImg"/>
          </p:nvPr>
        </p:nvSpPr>
        <p:spPr>
          <a:ln/>
        </p:spPr>
      </p:sp>
      <p:sp>
        <p:nvSpPr>
          <p:cNvPr id="154628" name="Rectangle 4"/>
          <p:cNvSpPr>
            <a:spLocks noGrp="1" noChangeArrowheads="1"/>
          </p:cNvSpPr>
          <p:nvPr>
            <p:ph type="body" idx="1"/>
          </p:nvPr>
        </p:nvSpPr>
        <p:spPr>
          <a:noFill/>
          <a:ln/>
        </p:spPr>
        <p:txBody>
          <a:bodyPr/>
          <a:lstStyle/>
          <a:p>
            <a:pPr eaLnBrk="1" hangingPunct="1"/>
            <a:r>
              <a:rPr lang="en-US" smtClean="0"/>
              <a:t>Specific examples:</a:t>
            </a:r>
          </a:p>
          <a:p>
            <a:pPr eaLnBrk="1" hangingPunct="1"/>
            <a:endParaRPr lang="en-US" smtClean="0"/>
          </a:p>
          <a:p>
            <a:pPr eaLnBrk="1" hangingPunct="1"/>
            <a:r>
              <a:rPr lang="en-US" smtClean="0"/>
              <a:t>Nominal access points (p. xix)</a:t>
            </a:r>
          </a:p>
          <a:p>
            <a:pPr eaLnBrk="1" hangingPunct="1"/>
            <a:r>
              <a:rPr lang="en-US" smtClean="0"/>
              <a:t>Topical subject access points (p. xx)</a:t>
            </a:r>
          </a:p>
          <a:p>
            <a:pPr eaLnBrk="1" hangingPunct="1"/>
            <a:endParaRPr lang="en-US" smtClean="0"/>
          </a:p>
          <a:p>
            <a:pPr eaLnBrk="1" hangingPunct="1"/>
            <a:r>
              <a:rPr lang="en-US" smtClean="0"/>
              <a:t>We aren’t focusing on Access points in today’s workshop, but …</a:t>
            </a:r>
          </a:p>
          <a:p>
            <a:pPr eaLnBrk="1" hangingPunct="1"/>
            <a:r>
              <a:rPr lang="en-US" smtClean="0"/>
              <a:t>Are there any specific questions or confusions relating to your</a:t>
            </a:r>
          </a:p>
          <a:p>
            <a:pPr eaLnBrk="1" hangingPunct="1"/>
            <a:r>
              <a:rPr lang="en-US" smtClean="0"/>
              <a:t>pre-workshop reading of the DACS Intro. overview of Access points?</a:t>
            </a:r>
          </a:p>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F7513669-8165-4347-A3DB-B11757BD8E83}" type="slidenum">
              <a:rPr lang="en-US"/>
              <a:pPr/>
              <a:t>64</a:t>
            </a:fld>
            <a:endParaRPr lang="en-US"/>
          </a:p>
        </p:txBody>
      </p:sp>
      <p:sp>
        <p:nvSpPr>
          <p:cNvPr id="156675" name="Rectangle 2"/>
          <p:cNvSpPr>
            <a:spLocks noGrp="1" noRot="1" noChangeAspect="1" noChangeArrowheads="1" noTextEdit="1"/>
          </p:cNvSpPr>
          <p:nvPr>
            <p:ph type="sldImg"/>
          </p:nvPr>
        </p:nvSpPr>
        <p:spPr>
          <a:ln/>
        </p:spPr>
      </p:sp>
      <p:sp>
        <p:nvSpPr>
          <p:cNvPr id="156676" name="Rectangle 4"/>
          <p:cNvSpPr>
            <a:spLocks noGrp="1" noChangeArrowheads="1"/>
          </p:cNvSpPr>
          <p:nvPr>
            <p:ph type="body" idx="1"/>
          </p:nvPr>
        </p:nvSpPr>
        <p:spPr>
          <a:noFill/>
          <a:ln/>
        </p:spPr>
        <p:txBody>
          <a:bodyPr/>
          <a:lstStyle/>
          <a:p>
            <a:pPr eaLnBrk="1" hangingPunct="1"/>
            <a:r>
              <a:rPr lang="en-US" smtClean="0"/>
              <a:t>Moving quickly onto Parts II and III in DACS</a:t>
            </a:r>
          </a:p>
          <a:p>
            <a:pPr eaLnBrk="1" hangingPunct="1"/>
            <a:endParaRPr lang="en-US" smtClean="0"/>
          </a:p>
          <a:p>
            <a:pPr eaLnBrk="1" hangingPunct="1"/>
            <a:r>
              <a:rPr lang="en-US" smtClean="0"/>
              <a:t>This workshop will only touch on these briefly in the context of Exercise 5.</a:t>
            </a:r>
          </a:p>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32B5DE25-949A-407C-96A8-36EEBF90B53C}" type="slidenum">
              <a:rPr lang="en-US"/>
              <a:pPr/>
              <a:t>65</a:t>
            </a:fld>
            <a:endParaRPr lang="en-US"/>
          </a:p>
        </p:txBody>
      </p:sp>
      <p:sp>
        <p:nvSpPr>
          <p:cNvPr id="158723" name="Rectangle 2"/>
          <p:cNvSpPr>
            <a:spLocks noGrp="1" noRot="1" noChangeAspect="1" noChangeArrowheads="1" noTextEdit="1"/>
          </p:cNvSpPr>
          <p:nvPr>
            <p:ph type="sldImg"/>
          </p:nvPr>
        </p:nvSpPr>
        <p:spPr>
          <a:xfrm>
            <a:off x="1169988" y="342900"/>
            <a:ext cx="4610100" cy="3457575"/>
          </a:xfrm>
          <a:ln/>
        </p:spPr>
      </p:sp>
      <p:sp>
        <p:nvSpPr>
          <p:cNvPr id="158724" name="Rectangle 4"/>
          <p:cNvSpPr>
            <a:spLocks noGrp="1" noChangeArrowheads="1"/>
          </p:cNvSpPr>
          <p:nvPr>
            <p:ph type="body" idx="1"/>
          </p:nvPr>
        </p:nvSpPr>
        <p:spPr>
          <a:noFill/>
          <a:ln/>
        </p:spPr>
        <p:txBody>
          <a:bodyPr/>
          <a:lstStyle/>
          <a:p>
            <a:pPr eaLnBrk="1" hangingPunct="1"/>
            <a:r>
              <a:rPr lang="en-US" smtClean="0"/>
              <a:t>Rule 9.9 a bit of a Catch 22 (need to have a good sense of what will be in </a:t>
            </a:r>
          </a:p>
          <a:p>
            <a:pPr eaLnBrk="1" hangingPunct="1"/>
            <a:r>
              <a:rPr lang="en-US" smtClean="0"/>
              <a:t>Biog/Admin History (step 2) before you can use it as basis for choice!)</a:t>
            </a:r>
          </a:p>
          <a:p>
            <a:pPr eaLnBrk="1" hangingPunct="1"/>
            <a:endParaRPr lang="en-US" smtClean="0"/>
          </a:p>
          <a:p>
            <a:pPr eaLnBrk="1" hangingPunct="1"/>
            <a:r>
              <a:rPr lang="en-US" smtClean="0"/>
              <a:t>Rule 9.10 is a bit hard to understand: the only </a:t>
            </a:r>
            <a:r>
              <a:rPr lang="en-US" i="1" smtClean="0"/>
              <a:t>negatively</a:t>
            </a:r>
            <a:r>
              <a:rPr lang="en-US" smtClean="0"/>
              <a:t> worded rule in DACS!</a:t>
            </a:r>
          </a:p>
          <a:p>
            <a:pPr eaLnBrk="1" hangingPunct="1">
              <a:buFontTx/>
              <a:buChar char="•"/>
            </a:pPr>
            <a:r>
              <a:rPr lang="en-US" smtClean="0"/>
              <a:t>Basically, it frees you from having to supply a Name of Creator(s) element every</a:t>
            </a:r>
          </a:p>
          <a:p>
            <a:pPr eaLnBrk="1" hangingPunct="1"/>
            <a:r>
              <a:rPr lang="en-US" smtClean="0"/>
              <a:t>place (at every level) in a finding aid where you have a name element in a supplied</a:t>
            </a:r>
          </a:p>
          <a:p>
            <a:pPr eaLnBrk="1" hangingPunct="1"/>
            <a:r>
              <a:rPr lang="en-US" smtClean="0"/>
              <a:t>title that is different from the Name of Creator(s) at the highest level in that </a:t>
            </a:r>
          </a:p>
          <a:p>
            <a:pPr eaLnBrk="1" hangingPunct="1"/>
            <a:r>
              <a:rPr lang="en-US" smtClean="0"/>
              <a:t>multilevel description. </a:t>
            </a:r>
          </a:p>
          <a:p>
            <a:pPr eaLnBrk="1" hangingPunct="1"/>
            <a:r>
              <a:rPr lang="en-US" i="1" smtClean="0"/>
              <a:t>Example:</a:t>
            </a:r>
          </a:p>
          <a:p>
            <a:pPr eaLnBrk="1" hangingPunct="1">
              <a:buFontTx/>
              <a:buChar char="•"/>
            </a:pPr>
            <a:r>
              <a:rPr lang="en-US" smtClean="0"/>
              <a:t>Collection level:</a:t>
            </a:r>
          </a:p>
          <a:p>
            <a:pPr eaLnBrk="1" hangingPunct="1"/>
            <a:r>
              <a:rPr lang="en-US" smtClean="0"/>
              <a:t>Name of Creator(s): Brooks, Mel</a:t>
            </a:r>
          </a:p>
          <a:p>
            <a:pPr eaLnBrk="1" hangingPunct="1"/>
            <a:r>
              <a:rPr lang="en-US" smtClean="0"/>
              <a:t>Title: Mel Brooks papers</a:t>
            </a:r>
          </a:p>
          <a:p>
            <a:pPr eaLnBrk="1" hangingPunct="1">
              <a:buFontTx/>
              <a:buChar char="•"/>
            </a:pPr>
            <a:r>
              <a:rPr lang="en-US" smtClean="0"/>
              <a:t>File level entry in finding aid:</a:t>
            </a:r>
          </a:p>
          <a:p>
            <a:pPr eaLnBrk="1" hangingPunct="1"/>
            <a:r>
              <a:rPr lang="en-US" smtClean="0"/>
              <a:t>Gene Wilder photographs of </a:t>
            </a:r>
            <a:r>
              <a:rPr lang="en-US" i="1" smtClean="0"/>
              <a:t>Blazing Saddles</a:t>
            </a:r>
            <a:r>
              <a:rPr lang="en-US" smtClean="0"/>
              <a:t> set</a:t>
            </a:r>
          </a:p>
          <a:p>
            <a:pPr eaLnBrk="1" hangingPunct="1"/>
            <a:r>
              <a:rPr lang="en-US" smtClean="0"/>
              <a:t>instead of:</a:t>
            </a:r>
          </a:p>
          <a:p>
            <a:pPr eaLnBrk="1" hangingPunct="1"/>
            <a:r>
              <a:rPr lang="en-US" smtClean="0"/>
              <a:t>Wilder, Gene. Gene Wilder photographs of </a:t>
            </a:r>
            <a:r>
              <a:rPr lang="en-US" i="1" smtClean="0"/>
              <a:t>Blazing Saddles</a:t>
            </a:r>
            <a:r>
              <a:rPr lang="en-US" smtClean="0"/>
              <a:t> set</a:t>
            </a:r>
          </a:p>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1519707E-8661-4FD9-AB62-F1B7B3DE8438}" type="slidenum">
              <a:rPr lang="en-US"/>
              <a:pPr/>
              <a:t>66</a:t>
            </a:fld>
            <a:endParaRPr lang="en-US"/>
          </a:p>
        </p:txBody>
      </p:sp>
      <p:sp>
        <p:nvSpPr>
          <p:cNvPr id="160771" name="Rectangle 2"/>
          <p:cNvSpPr>
            <a:spLocks noGrp="1" noRot="1" noChangeAspect="1" noChangeArrowheads="1" noTextEdit="1"/>
          </p:cNvSpPr>
          <p:nvPr>
            <p:ph type="sldImg"/>
          </p:nvPr>
        </p:nvSpPr>
        <p:spPr>
          <a:ln/>
        </p:spPr>
      </p:sp>
      <p:sp>
        <p:nvSpPr>
          <p:cNvPr id="160772"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E6CDDF51-E93C-4C26-ABBC-0B5D07025CC1}" type="slidenum">
              <a:rPr lang="en-US"/>
              <a:pPr/>
              <a:t>67</a:t>
            </a:fld>
            <a:endParaRPr lang="en-US"/>
          </a:p>
        </p:txBody>
      </p:sp>
      <p:sp>
        <p:nvSpPr>
          <p:cNvPr id="162819" name="Rectangle 2"/>
          <p:cNvSpPr>
            <a:spLocks noGrp="1" noRot="1" noChangeAspect="1" noChangeArrowheads="1" noTextEdit="1"/>
          </p:cNvSpPr>
          <p:nvPr>
            <p:ph type="sldImg"/>
          </p:nvPr>
        </p:nvSpPr>
        <p:spPr>
          <a:ln/>
        </p:spPr>
      </p:sp>
      <p:sp>
        <p:nvSpPr>
          <p:cNvPr id="162820"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0F605099-F6E4-44B3-8D36-4BE16C647219}" type="slidenum">
              <a:rPr lang="en-US"/>
              <a:pPr/>
              <a:t>68</a:t>
            </a:fld>
            <a:endParaRPr lang="en-US"/>
          </a:p>
        </p:txBody>
      </p:sp>
      <p:sp>
        <p:nvSpPr>
          <p:cNvPr id="164867" name="Rectangle 2"/>
          <p:cNvSpPr>
            <a:spLocks noGrp="1" noRot="1" noChangeAspect="1" noChangeArrowheads="1" noTextEdit="1"/>
          </p:cNvSpPr>
          <p:nvPr>
            <p:ph type="sldImg"/>
          </p:nvPr>
        </p:nvSpPr>
        <p:spPr>
          <a:xfrm>
            <a:off x="1244600" y="425450"/>
            <a:ext cx="4438650" cy="3328988"/>
          </a:xfrm>
          <a:ln/>
        </p:spPr>
      </p:sp>
      <p:sp>
        <p:nvSpPr>
          <p:cNvPr id="164868" name="Rectangle 4"/>
          <p:cNvSpPr>
            <a:spLocks noGrp="1" noChangeArrowheads="1"/>
          </p:cNvSpPr>
          <p:nvPr>
            <p:ph type="body" idx="1"/>
          </p:nvPr>
        </p:nvSpPr>
        <p:spPr>
          <a:noFill/>
          <a:ln/>
        </p:spPr>
        <p:txBody>
          <a:bodyPr/>
          <a:lstStyle/>
          <a:p>
            <a:pPr eaLnBrk="1" hangingPunct="1"/>
            <a:r>
              <a:rPr lang="en-US" smtClean="0"/>
              <a:t>Explain that Ch. 12-14 lifted directly from AACR2 with 2 exceptions:</a:t>
            </a:r>
          </a:p>
          <a:p>
            <a:pPr eaLnBrk="1" hangingPunct="1">
              <a:buFontTx/>
              <a:buChar char="•"/>
            </a:pPr>
            <a:r>
              <a:rPr lang="en-US" smtClean="0"/>
              <a:t>AACR2 uses “fuller forms” (additional information) only to break ties, problematic</a:t>
            </a:r>
          </a:p>
          <a:p>
            <a:pPr eaLnBrk="1" hangingPunct="1"/>
            <a:r>
              <a:rPr lang="en-US" smtClean="0"/>
              <a:t>for archivists.</a:t>
            </a:r>
          </a:p>
          <a:p>
            <a:pPr eaLnBrk="1" hangingPunct="1">
              <a:buFontTx/>
              <a:buChar char="•"/>
            </a:pPr>
            <a:r>
              <a:rPr lang="en-US" smtClean="0"/>
              <a:t>AACR2 treats families as incapable of creating a published work, so relegated in</a:t>
            </a:r>
          </a:p>
          <a:p>
            <a:pPr eaLnBrk="1" hangingPunct="1"/>
            <a:r>
              <a:rPr lang="en-US" smtClean="0"/>
              <a:t>bibliographic world to subject status (will be changing in AACR2 revision: RDA</a:t>
            </a:r>
          </a:p>
          <a:p>
            <a:pPr eaLnBrk="1" hangingPunct="1"/>
            <a:r>
              <a:rPr lang="en-US" smtClean="0"/>
              <a:t>= Resource Description and Access = new name for revised AACR2)</a:t>
            </a:r>
          </a:p>
          <a:p>
            <a:pPr eaLnBrk="1" hangingPunct="1"/>
            <a:endParaRPr lang="en-US" smtClean="0"/>
          </a:p>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4573DAA4-E6CE-4F83-A721-B23EEB8C6E25}" type="slidenum">
              <a:rPr lang="en-US"/>
              <a:pPr/>
              <a:t>69</a:t>
            </a:fld>
            <a:endParaRPr lang="en-US"/>
          </a:p>
        </p:txBody>
      </p:sp>
      <p:sp>
        <p:nvSpPr>
          <p:cNvPr id="166915" name="Rectangle 2"/>
          <p:cNvSpPr>
            <a:spLocks noGrp="1" noRot="1" noChangeAspect="1" noChangeArrowheads="1" noTextEdit="1"/>
          </p:cNvSpPr>
          <p:nvPr>
            <p:ph type="sldImg"/>
          </p:nvPr>
        </p:nvSpPr>
        <p:spPr>
          <a:ln/>
        </p:spPr>
      </p:sp>
      <p:sp>
        <p:nvSpPr>
          <p:cNvPr id="166916"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702F3C59-0066-4E83-881E-71B9566F7EC7}" type="slidenum">
              <a:rPr lang="en-US"/>
              <a:pPr/>
              <a:t>70</a:t>
            </a:fld>
            <a:endParaRPr lang="en-US"/>
          </a:p>
        </p:txBody>
      </p:sp>
      <p:sp>
        <p:nvSpPr>
          <p:cNvPr id="168963" name="Rectangle 2"/>
          <p:cNvSpPr>
            <a:spLocks noGrp="1" noRot="1" noChangeAspect="1" noChangeArrowheads="1" noTextEdit="1"/>
          </p:cNvSpPr>
          <p:nvPr>
            <p:ph type="sldImg"/>
          </p:nvPr>
        </p:nvSpPr>
        <p:spPr>
          <a:ln/>
        </p:spPr>
      </p:sp>
      <p:sp>
        <p:nvSpPr>
          <p:cNvPr id="168964" name="Rectangle 4"/>
          <p:cNvSpPr>
            <a:spLocks noGrp="1" noChangeArrowheads="1"/>
          </p:cNvSpPr>
          <p:nvPr>
            <p:ph type="body" idx="1"/>
          </p:nvPr>
        </p:nvSpPr>
        <p:spPr>
          <a:noFill/>
          <a:ln/>
        </p:spPr>
        <p:txBody>
          <a:bodyPr/>
          <a:lstStyle/>
          <a:p>
            <a:pPr eaLnBrk="1" hangingPunct="1"/>
            <a:r>
              <a:rPr lang="en-US" smtClean="0"/>
              <a:t>Get them to look at example of an Archival Authority record for HHH on p. 113 </a:t>
            </a:r>
          </a:p>
          <a:p>
            <a:pPr eaLnBrk="1" hangingPunct="1"/>
            <a:r>
              <a:rPr lang="en-US" smtClean="0"/>
              <a:t>in their DACS copies …</a:t>
            </a:r>
          </a:p>
          <a:p>
            <a:pPr eaLnBrk="1" hangingPunct="1"/>
            <a:endParaRPr lang="en-US" smtClean="0"/>
          </a:p>
          <a:p>
            <a:pPr eaLnBrk="1" hangingPunct="1"/>
            <a:r>
              <a:rPr lang="en-US" smtClean="0"/>
              <a:t>Here’s the </a:t>
            </a:r>
            <a:r>
              <a:rPr lang="en-US" i="1" smtClean="0"/>
              <a:t>Bibliographic</a:t>
            </a:r>
            <a:r>
              <a:rPr lang="en-US" smtClean="0"/>
              <a:t> authority record for the same person …</a:t>
            </a:r>
          </a:p>
          <a:p>
            <a:pPr eaLnBrk="1" hangingPunct="1"/>
            <a:endParaRPr lang="en-US" smtClean="0"/>
          </a:p>
          <a:p>
            <a:pPr eaLnBrk="1" hangingPunct="1"/>
            <a:r>
              <a:rPr lang="en-US" smtClean="0"/>
              <a:t>That’s enough to say about the differences between archival and bibliographic </a:t>
            </a:r>
          </a:p>
          <a:p>
            <a:pPr eaLnBrk="1" hangingPunct="1"/>
            <a:r>
              <a:rPr lang="en-US" smtClean="0"/>
              <a:t>approaches to authority work – I like to think of the bibliographic authority file</a:t>
            </a:r>
          </a:p>
          <a:p>
            <a:pPr eaLnBrk="1" hangingPunct="1"/>
            <a:r>
              <a:rPr lang="en-US" smtClean="0"/>
              <a:t>as a </a:t>
            </a:r>
            <a:r>
              <a:rPr lang="en-US" i="1" smtClean="0"/>
              <a:t>dramatically</a:t>
            </a:r>
            <a:r>
              <a:rPr lang="en-US" smtClean="0"/>
              <a:t> smaller subset of the archival authority file!</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CC9AB9BF-6EDB-42F1-B7B5-5AD0ACF92DAB}" type="slidenum">
              <a:rPr lang="en-US"/>
              <a:pPr/>
              <a:t>71</a:t>
            </a:fld>
            <a:endParaRPr lang="en-US"/>
          </a:p>
        </p:txBody>
      </p:sp>
      <p:sp>
        <p:nvSpPr>
          <p:cNvPr id="171011" name="Rectangle 2"/>
          <p:cNvSpPr>
            <a:spLocks noGrp="1" noRot="1" noChangeAspect="1" noChangeArrowheads="1" noTextEdit="1"/>
          </p:cNvSpPr>
          <p:nvPr>
            <p:ph type="sldImg"/>
          </p:nvPr>
        </p:nvSpPr>
        <p:spPr>
          <a:xfrm>
            <a:off x="1244600" y="425450"/>
            <a:ext cx="4438650" cy="3328988"/>
          </a:xfrm>
          <a:ln/>
        </p:spPr>
      </p:sp>
      <p:sp>
        <p:nvSpPr>
          <p:cNvPr id="171012" name="Rectangle 4"/>
          <p:cNvSpPr>
            <a:spLocks noGrp="1" noChangeArrowheads="1"/>
          </p:cNvSpPr>
          <p:nvPr>
            <p:ph type="body" idx="1"/>
          </p:nvPr>
        </p:nvSpPr>
        <p:spPr>
          <a:noFill/>
          <a:ln/>
        </p:spPr>
        <p:txBody>
          <a:bodyPr/>
          <a:lstStyle/>
          <a:p>
            <a:pPr eaLnBrk="1" hangingPunct="1"/>
            <a:r>
              <a:rPr lang="en-US" b="1" smtClean="0"/>
              <a:t>REMAINDER OF DAY (for Instructor timing)</a:t>
            </a:r>
          </a:p>
          <a:p>
            <a:pPr eaLnBrk="1" hangingPunct="1">
              <a:buFontTx/>
              <a:buChar char="•"/>
            </a:pPr>
            <a:r>
              <a:rPr lang="en-US" b="1" smtClean="0"/>
              <a:t>Exercise 5 (try to complete before afternoon break @ 3 PM and review</a:t>
            </a:r>
          </a:p>
          <a:p>
            <a:pPr eaLnBrk="1" hangingPunct="1"/>
            <a:r>
              <a:rPr lang="en-US" b="1" smtClean="0"/>
              <a:t>answers just after break</a:t>
            </a:r>
          </a:p>
          <a:p>
            <a:pPr eaLnBrk="1" hangingPunct="1">
              <a:buFontTx/>
              <a:buChar char="•"/>
            </a:pPr>
            <a:r>
              <a:rPr lang="en-US" b="1" smtClean="0"/>
              <a:t>By 3:45 PM be starting Exercise 6</a:t>
            </a:r>
          </a:p>
          <a:p>
            <a:pPr lvl="1" eaLnBrk="1" hangingPunct="1">
              <a:buFontTx/>
              <a:buChar char="•"/>
            </a:pPr>
            <a:r>
              <a:rPr lang="en-US" b="1" smtClean="0"/>
              <a:t>½ hour for them to do exercise</a:t>
            </a:r>
          </a:p>
          <a:p>
            <a:pPr lvl="1" eaLnBrk="1" hangingPunct="1">
              <a:buFontTx/>
              <a:buChar char="•"/>
            </a:pPr>
            <a:r>
              <a:rPr lang="en-US" b="1" smtClean="0"/>
              <a:t>20 mins to discuss</a:t>
            </a:r>
          </a:p>
          <a:p>
            <a:pPr lvl="1" eaLnBrk="1" hangingPunct="1">
              <a:buFontTx/>
              <a:buChar char="•"/>
            </a:pPr>
            <a:r>
              <a:rPr lang="en-US" b="1" smtClean="0"/>
              <a:t>25 mins for wrap-up (questions/evaluations/certificates)</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98036AA-73B1-4756-B826-B34D4253170D}" type="slidenum">
              <a:rPr lang="en-US"/>
              <a:pPr/>
              <a:t>7</a:t>
            </a:fld>
            <a:endParaRPr lang="en-US"/>
          </a:p>
        </p:txBody>
      </p:sp>
      <p:sp>
        <p:nvSpPr>
          <p:cNvPr id="43011" name="Rectangle 2"/>
          <p:cNvSpPr>
            <a:spLocks noGrp="1" noRot="1" noChangeAspect="1" noChangeArrowheads="1" noTextEdit="1"/>
          </p:cNvSpPr>
          <p:nvPr>
            <p:ph type="sldImg"/>
          </p:nvPr>
        </p:nvSpPr>
        <p:spPr>
          <a:xfrm>
            <a:off x="1416050" y="692150"/>
            <a:ext cx="4133850" cy="3100388"/>
          </a:xfrm>
          <a:ln/>
        </p:spPr>
      </p:sp>
      <p:sp>
        <p:nvSpPr>
          <p:cNvPr id="43012" name="Rectangle 5"/>
          <p:cNvSpPr>
            <a:spLocks noGrp="1" noChangeArrowheads="1"/>
          </p:cNvSpPr>
          <p:nvPr>
            <p:ph type="body" idx="1"/>
          </p:nvPr>
        </p:nvSpPr>
        <p:spPr>
          <a:noFill/>
          <a:ln/>
        </p:spPr>
        <p:txBody>
          <a:bodyPr/>
          <a:lstStyle/>
          <a:p>
            <a:pPr eaLnBrk="1" hangingPunct="1">
              <a:lnSpc>
                <a:spcPct val="90000"/>
              </a:lnSpc>
            </a:pPr>
            <a:r>
              <a:rPr lang="en-US" smtClean="0"/>
              <a:t>Flexibility in DACS was intentional – see the bit on need for a framework of</a:t>
            </a:r>
          </a:p>
          <a:p>
            <a:pPr eaLnBrk="1" hangingPunct="1">
              <a:lnSpc>
                <a:spcPct val="90000"/>
              </a:lnSpc>
            </a:pPr>
            <a:r>
              <a:rPr lang="en-US" smtClean="0"/>
              <a:t>institutional decision-making and professional judgment on p. 4 of DACS.</a:t>
            </a:r>
          </a:p>
          <a:p>
            <a:pPr eaLnBrk="1" hangingPunct="1">
              <a:lnSpc>
                <a:spcPct val="90000"/>
              </a:lnSpc>
            </a:pPr>
            <a:endParaRPr lang="en-US" smtClean="0"/>
          </a:p>
          <a:p>
            <a:pPr eaLnBrk="1" hangingPunct="1">
              <a:lnSpc>
                <a:spcPct val="90000"/>
              </a:lnSpc>
            </a:pPr>
            <a:r>
              <a:rPr lang="en-US" smtClean="0"/>
              <a:t>Applying DACS (and other standards) is all about analysis – the intersection </a:t>
            </a:r>
          </a:p>
          <a:p>
            <a:pPr eaLnBrk="1" hangingPunct="1">
              <a:lnSpc>
                <a:spcPct val="90000"/>
              </a:lnSpc>
            </a:pPr>
            <a:r>
              <a:rPr lang="en-US" smtClean="0"/>
              <a:t>of guidance given by the standard with the various realities in your repository:</a:t>
            </a:r>
          </a:p>
          <a:p>
            <a:pPr eaLnBrk="1" hangingPunct="1">
              <a:lnSpc>
                <a:spcPct val="90000"/>
              </a:lnSpc>
              <a:buFontTx/>
              <a:buChar char="•"/>
            </a:pPr>
            <a:r>
              <a:rPr lang="en-US" smtClean="0"/>
              <a:t>mission and how crucial a given collection is to that mission</a:t>
            </a:r>
          </a:p>
          <a:p>
            <a:pPr eaLnBrk="1" hangingPunct="1">
              <a:lnSpc>
                <a:spcPct val="90000"/>
              </a:lnSpc>
              <a:buFontTx/>
              <a:buChar char="•"/>
            </a:pPr>
            <a:r>
              <a:rPr lang="en-US" smtClean="0"/>
              <a:t>resources (staff and funding) you have for arrangement and description</a:t>
            </a:r>
          </a:p>
          <a:p>
            <a:pPr eaLnBrk="1" hangingPunct="1">
              <a:lnSpc>
                <a:spcPct val="90000"/>
              </a:lnSpc>
              <a:buFontTx/>
              <a:buChar char="•"/>
            </a:pPr>
            <a:r>
              <a:rPr lang="en-US" smtClean="0"/>
              <a:t>age, size, and state of the collection at the time of accessioning</a:t>
            </a:r>
          </a:p>
          <a:p>
            <a:pPr eaLnBrk="1" hangingPunct="1">
              <a:lnSpc>
                <a:spcPct val="90000"/>
              </a:lnSpc>
              <a:buFontTx/>
              <a:buChar char="•"/>
            </a:pPr>
            <a:r>
              <a:rPr lang="en-US" smtClean="0"/>
              <a:t>local documentation of your arrangement and description practices</a:t>
            </a:r>
          </a:p>
          <a:p>
            <a:pPr lvl="1" eaLnBrk="1" hangingPunct="1">
              <a:lnSpc>
                <a:spcPct val="90000"/>
              </a:lnSpc>
              <a:buFontTx/>
              <a:buChar char="•"/>
            </a:pPr>
            <a:r>
              <a:rPr lang="en-US" smtClean="0"/>
              <a:t>if you don’t have it, you’re likely working on a case-by-case basis</a:t>
            </a:r>
          </a:p>
          <a:p>
            <a:pPr eaLnBrk="1" hangingPunct="1">
              <a:lnSpc>
                <a:spcPct val="90000"/>
              </a:lnSpc>
              <a:buFontTx/>
              <a:buChar char="•"/>
            </a:pPr>
            <a:r>
              <a:rPr lang="en-US" smtClean="0"/>
              <a:t>professional judgment = an archivist willing to apply knowledge of all of the </a:t>
            </a:r>
          </a:p>
          <a:p>
            <a:pPr eaLnBrk="1" hangingPunct="1">
              <a:lnSpc>
                <a:spcPct val="90000"/>
              </a:lnSpc>
            </a:pPr>
            <a:r>
              <a:rPr lang="en-US" smtClean="0"/>
              <a:t>above in a meaningful way in your institution</a:t>
            </a:r>
          </a:p>
          <a:p>
            <a:pPr lvl="1" eaLnBrk="1" hangingPunct="1">
              <a:lnSpc>
                <a:spcPct val="90000"/>
              </a:lnSpc>
              <a:buFontTx/>
              <a:buChar char="•"/>
            </a:pPr>
            <a:endParaRPr lang="en-US" smtClean="0"/>
          </a:p>
          <a:p>
            <a:pPr eaLnBrk="1" hangingPunct="1">
              <a:lnSpc>
                <a:spcPct val="90000"/>
              </a:lnSpc>
            </a:pPr>
            <a:r>
              <a:rPr lang="en-US" smtClean="0"/>
              <a:t>Even within the same repository you might end up applying DACS and other </a:t>
            </a:r>
          </a:p>
          <a:p>
            <a:pPr eaLnBrk="1" hangingPunct="1">
              <a:lnSpc>
                <a:spcPct val="90000"/>
              </a:lnSpc>
            </a:pPr>
            <a:r>
              <a:rPr lang="en-US" smtClean="0"/>
              <a:t>standards differently for different broad types of collections.</a:t>
            </a:r>
          </a:p>
          <a:p>
            <a:pPr eaLnBrk="1" hangingPunct="1">
              <a:lnSpc>
                <a:spcPct val="90000"/>
              </a:lnSpc>
            </a:pPr>
            <a:endParaRPr lang="en-US" smtClean="0"/>
          </a:p>
          <a:p>
            <a:pPr eaLnBrk="1" hangingPunct="1">
              <a:lnSpc>
                <a:spcPct val="90000"/>
              </a:lnSpc>
            </a:pPr>
            <a:r>
              <a:rPr lang="en-US" smtClean="0"/>
              <a:t>The MANTRA is important in all archival description:</a:t>
            </a:r>
          </a:p>
          <a:p>
            <a:pPr eaLnBrk="1" hangingPunct="1">
              <a:lnSpc>
                <a:spcPct val="90000"/>
              </a:lnSpc>
            </a:pPr>
            <a:r>
              <a:rPr lang="en-US" smtClean="0"/>
              <a:t>DECIDE – DOCUMENT – APPLY CONSISTENTLY</a:t>
            </a:r>
          </a:p>
          <a:p>
            <a:pPr eaLnBrk="1" hangingPunct="1">
              <a:lnSpc>
                <a:spcPct val="90000"/>
              </a:lnSpc>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491E44C-27EB-4559-BE0A-9C2C1946E4B9}" type="slidenum">
              <a:rPr lang="en-US"/>
              <a:pPr/>
              <a:t>8</a:t>
            </a:fld>
            <a:endParaRPr lang="en-US"/>
          </a:p>
        </p:txBody>
      </p:sp>
      <p:sp>
        <p:nvSpPr>
          <p:cNvPr id="45059" name="Rectangle 2"/>
          <p:cNvSpPr>
            <a:spLocks noGrp="1" noRot="1" noChangeAspect="1" noChangeArrowheads="1" noTextEdit="1"/>
          </p:cNvSpPr>
          <p:nvPr>
            <p:ph type="sldImg"/>
          </p:nvPr>
        </p:nvSpPr>
        <p:spPr>
          <a:ln/>
        </p:spPr>
      </p:sp>
      <p:sp>
        <p:nvSpPr>
          <p:cNvPr id="45060" name="Rectangle 4"/>
          <p:cNvSpPr>
            <a:spLocks noGrp="1" noChangeArrowheads="1"/>
          </p:cNvSpPr>
          <p:nvPr>
            <p:ph type="body" idx="1"/>
          </p:nvPr>
        </p:nvSpPr>
        <p:spPr>
          <a:noFill/>
          <a:ln/>
        </p:spPr>
        <p:txBody>
          <a:bodyPr/>
          <a:lstStyle/>
          <a:p>
            <a:pPr eaLnBrk="1" hangingPunct="1"/>
            <a:r>
              <a:rPr lang="en-US" i="1" smtClean="0"/>
              <a:t>Arranging and Describing Archives and Manuscripts</a:t>
            </a:r>
            <a:r>
              <a:rPr lang="en-US" smtClean="0"/>
              <a:t> is an excellent resource for</a:t>
            </a:r>
          </a:p>
          <a:p>
            <a:pPr eaLnBrk="1" hangingPunct="1"/>
            <a:r>
              <a:rPr lang="en-US" smtClean="0"/>
              <a:t>workshop participants who don’t feel they have a firm understanding of the basics</a:t>
            </a:r>
          </a:p>
          <a:p>
            <a:pPr eaLnBrk="1" hangingPunct="1"/>
            <a:r>
              <a:rPr lang="en-US" smtClean="0"/>
              <a:t>theoretical and practical underpinnings of archival arrangement and description.</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93C1230-6562-422F-9DBB-7BC4C772B9ED}" type="slidenum">
              <a:rPr lang="en-US"/>
              <a:pPr/>
              <a:t>9</a:t>
            </a:fld>
            <a:endParaRPr lang="en-US"/>
          </a:p>
        </p:txBody>
      </p:sp>
      <p:sp>
        <p:nvSpPr>
          <p:cNvPr id="47107" name="Rectangle 2"/>
          <p:cNvSpPr>
            <a:spLocks noGrp="1" noRot="1" noChangeAspect="1" noChangeArrowheads="1" noTextEdit="1"/>
          </p:cNvSpPr>
          <p:nvPr>
            <p:ph type="sldImg"/>
          </p:nvPr>
        </p:nvSpPr>
        <p:spPr>
          <a:ln/>
        </p:spPr>
      </p:sp>
      <p:sp>
        <p:nvSpPr>
          <p:cNvPr id="47108" name="Rectangle 4"/>
          <p:cNvSpPr>
            <a:spLocks noGrp="1" noChangeArrowheads="1"/>
          </p:cNvSpPr>
          <p:nvPr>
            <p:ph type="body" idx="1"/>
          </p:nvPr>
        </p:nvSpPr>
        <p:spPr>
          <a:noFill/>
          <a:ln/>
        </p:spPr>
        <p:txBody>
          <a:bodyPr/>
          <a:lstStyle/>
          <a:p>
            <a:pPr eaLnBrk="1" hangingPunct="1"/>
            <a:r>
              <a:rPr lang="en-US" smtClean="0"/>
              <a:t>We can call these actions by other names, but this is pretty much what we do.</a:t>
            </a:r>
          </a:p>
          <a:p>
            <a:pPr eaLnBrk="1" hangingPunct="1"/>
            <a:endParaRPr lang="en-US" smtClean="0"/>
          </a:p>
          <a:p>
            <a:pPr eaLnBrk="1" hangingPunct="1"/>
            <a:r>
              <a:rPr lang="en-US" smtClean="0"/>
              <a:t>None of these activities is performed in isolation. </a:t>
            </a:r>
          </a:p>
          <a:p>
            <a:pPr eaLnBrk="1" hangingPunct="1">
              <a:buFontTx/>
              <a:buChar char="•"/>
            </a:pPr>
            <a:r>
              <a:rPr lang="en-US" smtClean="0"/>
              <a:t>It’s virtually impossible to describe or to catalog well a collection that’s</a:t>
            </a:r>
          </a:p>
          <a:p>
            <a:pPr eaLnBrk="1" hangingPunct="1"/>
            <a:r>
              <a:rPr lang="en-US" smtClean="0"/>
              <a:t>poorly arranged. If you're having trouble writing a description, it's probably </a:t>
            </a:r>
          </a:p>
          <a:p>
            <a:pPr eaLnBrk="1" hangingPunct="1"/>
            <a:r>
              <a:rPr lang="en-US" smtClean="0"/>
              <a:t>because the arrangement doesn't make sense. </a:t>
            </a:r>
          </a:p>
          <a:p>
            <a:pPr eaLnBrk="1" hangingPunct="1"/>
            <a:endParaRPr lang="en-US" smtClean="0"/>
          </a:p>
          <a:p>
            <a:pPr eaLnBrk="1" hangingPunct="1"/>
            <a:r>
              <a:rPr lang="en-US" smtClean="0"/>
              <a:t>The main point is the fundamental truth of good processing—which is </a:t>
            </a:r>
          </a:p>
          <a:p>
            <a:pPr eaLnBrk="1" hangingPunct="1"/>
            <a:r>
              <a:rPr lang="en-US" smtClean="0"/>
              <a:t>what's on the slide. </a:t>
            </a:r>
          </a:p>
          <a:p>
            <a:pPr eaLnBrk="1" hangingPunct="1">
              <a:buFontTx/>
              <a:buChar char="•"/>
            </a:pPr>
            <a:r>
              <a:rPr lang="en-US" smtClean="0"/>
              <a:t>When a collection is no more than a gleam in an archivist’s eye, thinking </a:t>
            </a:r>
          </a:p>
          <a:p>
            <a:pPr eaLnBrk="1" hangingPunct="1"/>
            <a:r>
              <a:rPr lang="en-US" smtClean="0"/>
              <a:t>about the user should begin.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2.xml"/><Relationship Id="rId3" Type="http://schemas.openxmlformats.org/officeDocument/2006/relationships/image" Target="../media/image1.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27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DCC85CA-375E-4379-A084-6E41B194967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898EF7-83D5-4FAD-852B-119097C7C1C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E1B0AC-92F9-4634-95F9-4C828FFBB8B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2CE4A96-D815-40FF-BBDD-02603DB1DA5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ea typeface="+mn-ea"/>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ea typeface="+mn-ea"/>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338200D2-8031-4F2A-896E-B2C03443CFBF}"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lstStyle>
          <a:p>
            <a:pPr lvl="0"/>
            <a:r>
              <a:rPr lang="en-US" dirty="0" smtClean="0"/>
              <a:t>Click to edit Master text styles</a:t>
            </a:r>
          </a:p>
          <a:p>
            <a:pPr lvl="1"/>
            <a:r>
              <a:rPr lang="en-US"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3"/>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632771D6-275A-4C14-9612-6FCA6A7F97EF}" type="datetime1">
              <a:rPr lang="en-US"/>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29421-195C-4CA6-8E4F-4581492B6484}"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9"/>
              </a:srgbClr>
            </a:outerShdw>
          </a:effectLst>
        </p:spPr>
        <p:txBody>
          <a:bodyPr anchor="ctr"/>
          <a:lstStyle/>
          <a:p>
            <a:pPr>
              <a:defRPr/>
            </a:pPr>
            <a:endParaRPr lang="en-US">
              <a:solidFill>
                <a:schemeClr val="lt1"/>
              </a:solidFill>
              <a:latin typeface="+mn-lt"/>
              <a:ea typeface="+mn-ea"/>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9"/>
              </a:srgbClr>
            </a:outerShdw>
          </a:effectLst>
        </p:spPr>
        <p:txBody>
          <a:bodyPr anchor="ctr"/>
          <a:lstStyle/>
          <a:p>
            <a:pPr>
              <a:defRPr/>
            </a:pPr>
            <a:endParaRPr lang="en-US">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11DB6EBB-36E3-4C2A-9A01-8EA2D40865E6}" type="datetime1">
              <a:rPr lang="en-US"/>
              <a:pPr/>
              <a:t>7/22/11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3C8B52CC-8C44-4900-B1E9-355A2B74025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47C9B265-1F72-4A7E-94D2-80AA53E2B676}" type="datetime1">
              <a:rPr lang="en-US"/>
              <a:pPr/>
              <a:t>7/22/11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AAEB78E2-249A-4C18-92C2-870998C0672E}"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48B17D43-B2A8-4FAA-A3F7-5E94F7C5F3B2}" type="datetime1">
              <a:rPr lang="en-US"/>
              <a:pPr/>
              <a:t>7/22/11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D383A297-1115-412E-8D89-36E43A880152}"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FE5B0DAB-DCF4-4C56-A902-7B8CC06B0524}" type="datetime1">
              <a:rPr lang="en-US"/>
              <a:pPr/>
              <a:t>7/22/11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722F5237-0D44-4ED2-85A2-0B9E2B447ECA}"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6A03730F-31EF-40D0-8BE7-2FEE52537DEB}" type="datetime1">
              <a:rPr lang="en-US"/>
              <a:pPr/>
              <a:t>7/22/11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52185DAD-DAEA-4F19-B970-B371B4499CA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2384C04-9886-4A6B-93B1-9CF4D55AF7F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1C695428-F5BA-48C5-9B74-47179755ACC3}" type="datetime1">
              <a:rPr lang="en-US"/>
              <a:pPr/>
              <a:t>7/22/11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DFE8CA4B-E1BE-4D10-8965-0D1E55453F3D}"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ea typeface="+mn-ea"/>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ea typeface="+mn-ea"/>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9"/>
              </a:srgbClr>
            </a:outerShdw>
          </a:effectLst>
        </p:spPr>
        <p:txBody>
          <a:bodyPr anchor="ctr"/>
          <a:lstStyle/>
          <a:p>
            <a:pPr>
              <a:defRPr/>
            </a:pPr>
            <a:endParaRPr lang="en-US">
              <a:solidFill>
                <a:schemeClr val="lt1"/>
              </a:solidFill>
              <a:latin typeface="+mn-lt"/>
              <a:ea typeface="+mn-ea"/>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9"/>
              </a:srgbClr>
            </a:outerShdw>
          </a:effectLst>
        </p:spPr>
        <p:txBody>
          <a:bodyPr anchor="ctr"/>
          <a:lstStyle/>
          <a:p>
            <a:pPr>
              <a:defRPr/>
            </a:pPr>
            <a:endParaRPr lang="en-US">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C77B2705-FFC5-47F9-9F1F-34B5C2652074}" type="datetime1">
              <a:rPr lang="en-US"/>
              <a:pPr/>
              <a:t>7/22/11</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6757FF73-CE2C-4696-ADCF-E0E58602AA3F}"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36428A7E-9768-4352-A670-DB9356C64C34}" type="datetime1">
              <a:rPr lang="en-US"/>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834E6FB-3C2E-49FC-9E36-EE2CBC2D0350}"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wrap="square" lIns="91440" tIns="45720" rIns="91440" bIns="45720" numCol="1" anchorCtr="0" compatLnSpc="1">
            <a:prstTxWarp prst="textNoShape">
              <a:avLst/>
            </a:prstTxWarp>
          </a:bodyPr>
          <a:lstStyle>
            <a:lvl1pPr>
              <a:defRPr smtClean="0">
                <a:ea typeface="Osaka" charset="-128"/>
              </a:defRPr>
            </a:lvl1pPr>
          </a:lstStyle>
          <a:p>
            <a:fld id="{4B9F8B8E-4BA8-4439-A343-7B3740199450}" type="datetime1">
              <a:rPr lang="en-US"/>
              <a:pPr/>
              <a:t>7/22/11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C7DB29C-FC85-413D-B9A0-139D771DEBB5}"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3787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09625" y="2214563"/>
            <a:ext cx="3902075" cy="3881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2214563"/>
            <a:ext cx="3903663" cy="3881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0"/>
          <p:cNvSpPr>
            <a:spLocks noGrp="1" noChangeArrowheads="1"/>
          </p:cNvSpPr>
          <p:nvPr>
            <p:ph type="sldNum" sz="quarter" idx="10"/>
          </p:nvPr>
        </p:nvSpPr>
        <p:spPr/>
        <p:txBody>
          <a:bodyPr/>
          <a:lstStyle>
            <a:lvl1pPr>
              <a:defRPr/>
            </a:lvl1pPr>
          </a:lstStyle>
          <a:p>
            <a:fld id="{47D6BC27-AC9E-4C46-939E-8B85316B497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8003FB6-9978-4F69-A1F0-AFACD4670EC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5E8C726-5DC8-484A-B9ED-E06A184B1E3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8970D21-677D-4235-842B-447FB9520DB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083559B-FF69-4545-BD8A-871CC0B4330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9B7266C-8B73-4D80-B560-4502586F378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213D927-BF72-4B79-93BC-47260B65F1F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00B2E58-9A72-459D-8F91-432BEFB6AEA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400">
                <a:latin typeface="+mn-lt"/>
                <a:ea typeface="+mn-ea"/>
                <a:cs typeface="+mn-cs"/>
              </a:defRPr>
            </a:lvl1pPr>
          </a:lstStyle>
          <a:p>
            <a:pPr>
              <a:defRPr/>
            </a:pPr>
            <a:endParaRPr lang="en-US"/>
          </a:p>
        </p:txBody>
      </p:sp>
      <p:sp>
        <p:nvSpPr>
          <p:cNvPr id="266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1400">
                <a:latin typeface="+mn-lt"/>
                <a:ea typeface="+mn-ea"/>
                <a:cs typeface="+mn-cs"/>
              </a:defRPr>
            </a:lvl1pPr>
          </a:lstStyle>
          <a:p>
            <a:pPr>
              <a:defRPr/>
            </a:pPr>
            <a:endParaRPr lang="en-US"/>
          </a:p>
        </p:txBody>
      </p:sp>
      <p:sp>
        <p:nvSpPr>
          <p:cNvPr id="266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a:latin typeface="Arial" charset="0"/>
              </a:defRPr>
            </a:lvl1pPr>
          </a:lstStyle>
          <a:p>
            <a:fld id="{D931AFA2-FE6D-4864-82CE-2D113FF9CEF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Osaka" charset="-128"/>
          <a:cs typeface="Osaka" charset="-128"/>
        </a:defRPr>
      </a:lvl2pPr>
      <a:lvl3pPr algn="ctr" rtl="0" eaLnBrk="0" fontAlgn="base" hangingPunct="0">
        <a:spcBef>
          <a:spcPct val="0"/>
        </a:spcBef>
        <a:spcAft>
          <a:spcPct val="0"/>
        </a:spcAft>
        <a:defRPr sz="4400">
          <a:solidFill>
            <a:schemeClr val="tx2"/>
          </a:solidFill>
          <a:latin typeface="Arial" charset="0"/>
          <a:ea typeface="Osaka" charset="-128"/>
          <a:cs typeface="Osaka" charset="-128"/>
        </a:defRPr>
      </a:lvl3pPr>
      <a:lvl4pPr algn="ctr" rtl="0" eaLnBrk="0" fontAlgn="base" hangingPunct="0">
        <a:spcBef>
          <a:spcPct val="0"/>
        </a:spcBef>
        <a:spcAft>
          <a:spcPct val="0"/>
        </a:spcAft>
        <a:defRPr sz="4400">
          <a:solidFill>
            <a:schemeClr val="tx2"/>
          </a:solidFill>
          <a:latin typeface="Arial" charset="0"/>
          <a:ea typeface="Osaka" charset="-128"/>
          <a:cs typeface="Osaka" charset="-128"/>
        </a:defRPr>
      </a:lvl4pPr>
      <a:lvl5pPr algn="ctr" rtl="0" eaLnBrk="0" fontAlgn="base" hangingPunct="0">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ea typeface="+mn-ea"/>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ea typeface="+mn-ea"/>
            </a:endParaRPr>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4345"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ea typeface="+mn-ea"/>
              </a:defRPr>
            </a:lvl1pPr>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ea typeface="+mn-ea"/>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27BD6F15-04C1-46E4-974B-AE2289F7708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charset="-128"/>
          <a:cs typeface="ＭＳ Ｐゴシック" charset="-128"/>
        </a:defRPr>
      </a:lvl1pPr>
      <a:lvl2pPr algn="l" rtl="0" eaLnBrk="0" fontAlgn="base" hangingPunct="0">
        <a:spcBef>
          <a:spcPct val="0"/>
        </a:spcBef>
        <a:spcAft>
          <a:spcPct val="0"/>
        </a:spcAft>
        <a:defRPr sz="4100" b="1">
          <a:solidFill>
            <a:schemeClr val="tx2"/>
          </a:solidFill>
          <a:latin typeface="Lucida Sans Unicode" charset="0"/>
          <a:ea typeface="ＭＳ Ｐゴシック" charset="-128"/>
          <a:cs typeface="ＭＳ Ｐゴシック" charset="-128"/>
        </a:defRPr>
      </a:lvl2pPr>
      <a:lvl3pPr algn="l" rtl="0" eaLnBrk="0" fontAlgn="base" hangingPunct="0">
        <a:spcBef>
          <a:spcPct val="0"/>
        </a:spcBef>
        <a:spcAft>
          <a:spcPct val="0"/>
        </a:spcAft>
        <a:defRPr sz="4100" b="1">
          <a:solidFill>
            <a:schemeClr val="tx2"/>
          </a:solidFill>
          <a:latin typeface="Lucida Sans Unicode" charset="0"/>
          <a:ea typeface="ＭＳ Ｐゴシック" charset="-128"/>
          <a:cs typeface="ＭＳ Ｐゴシック" charset="-128"/>
        </a:defRPr>
      </a:lvl3pPr>
      <a:lvl4pPr algn="l" rtl="0" eaLnBrk="0" fontAlgn="base" hangingPunct="0">
        <a:spcBef>
          <a:spcPct val="0"/>
        </a:spcBef>
        <a:spcAft>
          <a:spcPct val="0"/>
        </a:spcAft>
        <a:defRPr sz="4100" b="1">
          <a:solidFill>
            <a:schemeClr val="tx2"/>
          </a:solidFill>
          <a:latin typeface="Lucida Sans Unicode" charset="0"/>
          <a:ea typeface="ＭＳ Ｐゴシック" charset="-128"/>
          <a:cs typeface="ＭＳ Ｐゴシック" charset="-128"/>
        </a:defRPr>
      </a:lvl4pPr>
      <a:lvl5pPr algn="l" rtl="0" eaLnBrk="0" fontAlgn="base" hangingPunct="0">
        <a:spcBef>
          <a:spcPct val="0"/>
        </a:spcBef>
        <a:spcAft>
          <a:spcPct val="0"/>
        </a:spcAft>
        <a:defRPr sz="4100" b="1">
          <a:solidFill>
            <a:schemeClr val="tx2"/>
          </a:solidFill>
          <a:latin typeface="Lucida Sans Unicode" charset="0"/>
          <a:ea typeface="ＭＳ Ｐゴシック" charset="-128"/>
          <a:cs typeface="ＭＳ Ｐゴシック" charset="-128"/>
        </a:defRPr>
      </a:lvl5pPr>
      <a:lvl6pPr marL="457200" algn="l" rtl="0" fontAlgn="base">
        <a:spcBef>
          <a:spcPct val="0"/>
        </a:spcBef>
        <a:spcAft>
          <a:spcPct val="0"/>
        </a:spcAft>
        <a:defRPr sz="4100" b="1">
          <a:solidFill>
            <a:schemeClr val="tx2"/>
          </a:solidFill>
          <a:latin typeface="Lucida Sans Unicode" charset="0"/>
          <a:ea typeface="ＭＳ Ｐゴシック" charset="-128"/>
          <a:cs typeface="ＭＳ Ｐゴシック" charset="-128"/>
        </a:defRPr>
      </a:lvl6pPr>
      <a:lvl7pPr marL="914400" algn="l" rtl="0" fontAlgn="base">
        <a:spcBef>
          <a:spcPct val="0"/>
        </a:spcBef>
        <a:spcAft>
          <a:spcPct val="0"/>
        </a:spcAft>
        <a:defRPr sz="4100" b="1">
          <a:solidFill>
            <a:schemeClr val="tx2"/>
          </a:solidFill>
          <a:latin typeface="Lucida Sans Unicode" charset="0"/>
          <a:ea typeface="ＭＳ Ｐゴシック" charset="-128"/>
          <a:cs typeface="ＭＳ Ｐゴシック" charset="-128"/>
        </a:defRPr>
      </a:lvl7pPr>
      <a:lvl8pPr marL="1371600" algn="l" rtl="0" fontAlgn="base">
        <a:spcBef>
          <a:spcPct val="0"/>
        </a:spcBef>
        <a:spcAft>
          <a:spcPct val="0"/>
        </a:spcAft>
        <a:defRPr sz="4100" b="1">
          <a:solidFill>
            <a:schemeClr val="tx2"/>
          </a:solidFill>
          <a:latin typeface="Lucida Sans Unicode" charset="0"/>
          <a:ea typeface="ＭＳ Ｐゴシック" charset="-128"/>
          <a:cs typeface="ＭＳ Ｐゴシック" charset="-128"/>
        </a:defRPr>
      </a:lvl8pPr>
      <a:lvl9pPr marL="1828800" algn="l" rtl="0" fontAlgn="base">
        <a:spcBef>
          <a:spcPct val="0"/>
        </a:spcBef>
        <a:spcAft>
          <a:spcPct val="0"/>
        </a:spcAft>
        <a:defRPr sz="4100" b="1">
          <a:solidFill>
            <a:schemeClr val="tx2"/>
          </a:solidFill>
          <a:latin typeface="Lucida Sans Unicode" charset="0"/>
          <a:ea typeface="ＭＳ Ｐゴシック" charset="-128"/>
          <a:cs typeface="ＭＳ Ｐゴシック" charset="-128"/>
        </a:defRPr>
      </a:lvl9pPr>
    </p:titleStyle>
    <p:bodyStyle>
      <a:lvl1pPr marL="365125" indent="-255588" algn="l" rtl="0" eaLnBrk="0" fontAlgn="base" hangingPunct="0">
        <a:spcBef>
          <a:spcPts val="400"/>
        </a:spcBef>
        <a:spcAft>
          <a:spcPct val="0"/>
        </a:spcAft>
        <a:buClr>
          <a:schemeClr val="accent1"/>
        </a:buClr>
        <a:buSzPct val="68000"/>
        <a:buFont typeface="Wingdings 3" charset="2"/>
        <a:buChar char=""/>
        <a:defRPr sz="2700" kern="1200">
          <a:solidFill>
            <a:schemeClr val="tx1"/>
          </a:solidFill>
          <a:latin typeface="+mn-lt"/>
          <a:ea typeface="ＭＳ Ｐゴシック" charset="-128"/>
          <a:cs typeface="ＭＳ Ｐゴシック" charset="-128"/>
        </a:defRPr>
      </a:lvl1pPr>
      <a:lvl2pPr marL="620713" indent="-228600" algn="l" rtl="0" eaLnBrk="0" fontAlgn="base" hangingPunct="0">
        <a:spcBef>
          <a:spcPts val="325"/>
        </a:spcBef>
        <a:spcAft>
          <a:spcPct val="0"/>
        </a:spcAft>
        <a:buClr>
          <a:schemeClr val="accent1"/>
        </a:buClr>
        <a:buFont typeface="Verdana" charset="0"/>
        <a:buChar char="◦"/>
        <a:defRPr sz="2300" kern="1200">
          <a:solidFill>
            <a:schemeClr val="tx1"/>
          </a:solidFill>
          <a:latin typeface="+mn-lt"/>
          <a:ea typeface="ＭＳ Ｐゴシック" charset="-128"/>
          <a:cs typeface="+mn-cs"/>
        </a:defRPr>
      </a:lvl2pPr>
      <a:lvl3pPr marL="858838" indent="-228600" algn="l" rtl="0" eaLnBrk="0" fontAlgn="base" hangingPunct="0">
        <a:spcBef>
          <a:spcPts val="350"/>
        </a:spcBef>
        <a:spcAft>
          <a:spcPct val="0"/>
        </a:spcAft>
        <a:buClr>
          <a:schemeClr val="accent2"/>
        </a:buClr>
        <a:buSzPct val="100000"/>
        <a:buFont typeface="Wingdings 2" charset="2"/>
        <a:buChar char=""/>
        <a:defRPr sz="2100" kern="1200">
          <a:solidFill>
            <a:schemeClr val="tx1"/>
          </a:solidFill>
          <a:latin typeface="+mn-lt"/>
          <a:ea typeface="ＭＳ Ｐゴシック" charset="-128"/>
          <a:cs typeface="+mn-cs"/>
        </a:defRPr>
      </a:lvl3pPr>
      <a:lvl4pPr marL="1143000" indent="-228600" algn="l" rtl="0" eaLnBrk="0" fontAlgn="base" hangingPunct="0">
        <a:spcBef>
          <a:spcPts val="350"/>
        </a:spcBef>
        <a:spcAft>
          <a:spcPct val="0"/>
        </a:spcAft>
        <a:buClr>
          <a:schemeClr val="accent2"/>
        </a:buClr>
        <a:buFont typeface="Wingdings 2" charset="2"/>
        <a:buChar char=""/>
        <a:defRPr sz="1900" kern="1200">
          <a:solidFill>
            <a:schemeClr val="tx1"/>
          </a:solidFill>
          <a:latin typeface="+mn-lt"/>
          <a:ea typeface="ＭＳ Ｐゴシック" charset="-128"/>
          <a:cs typeface="+mn-cs"/>
        </a:defRPr>
      </a:lvl4pPr>
      <a:lvl5pPr marL="1371600" indent="-228600" algn="l" rtl="0" eaLnBrk="0" fontAlgn="base" hangingPunct="0">
        <a:spcBef>
          <a:spcPts val="350"/>
        </a:spcBef>
        <a:spcAft>
          <a:spcPct val="0"/>
        </a:spcAft>
        <a:buClr>
          <a:schemeClr val="accent2"/>
        </a:buClr>
        <a:buFont typeface="Wingdings 2" charset="2"/>
        <a:buChar char=""/>
        <a:defRPr kern="1200">
          <a:solidFill>
            <a:schemeClr val="tx1"/>
          </a:solidFill>
          <a:latin typeface="+mn-lt"/>
          <a:ea typeface="ＭＳ Ｐゴシック"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3.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9" name="Rectangle 2"/>
          <p:cNvSpPr>
            <a:spLocks noGrp="1" noChangeArrowheads="1"/>
          </p:cNvSpPr>
          <p:nvPr>
            <p:ph type="ctrTitle"/>
          </p:nvPr>
        </p:nvSpPr>
        <p:spPr>
          <a:xfrm>
            <a:off x="685800" y="609600"/>
            <a:ext cx="7772400" cy="1829761"/>
          </a:xfrm>
        </p:spPr>
        <p:txBody>
          <a:bodyPr>
            <a:noAutofit/>
          </a:bodyPr>
          <a:lstStyle/>
          <a:p>
            <a:pPr eaLnBrk="1" fontAlgn="auto" hangingPunct="1">
              <a:spcAft>
                <a:spcPts val="0"/>
              </a:spcAft>
              <a:defRPr/>
            </a:pPr>
            <a:r>
              <a:rPr lang="en-US" dirty="0">
                <a:solidFill>
                  <a:schemeClr val="accent1">
                    <a:lumMod val="75000"/>
                  </a:schemeClr>
                </a:solidFill>
                <a:latin typeface="Calibri"/>
                <a:ea typeface="+mj-ea"/>
                <a:cs typeface="Calibri"/>
              </a:rPr>
              <a:t>Describing Archives:</a:t>
            </a:r>
            <a:r>
              <a:rPr lang="en-US" dirty="0" smtClean="0">
                <a:solidFill>
                  <a:schemeClr val="accent1">
                    <a:lumMod val="75000"/>
                  </a:schemeClr>
                </a:solidFill>
                <a:latin typeface="Calibri"/>
                <a:ea typeface="+mj-ea"/>
                <a:cs typeface="Calibri"/>
              </a:rPr>
              <a:t> </a:t>
            </a:r>
            <a:br>
              <a:rPr lang="en-US" dirty="0" smtClean="0">
                <a:solidFill>
                  <a:schemeClr val="accent1">
                    <a:lumMod val="75000"/>
                  </a:schemeClr>
                </a:solidFill>
                <a:latin typeface="Calibri"/>
                <a:ea typeface="+mj-ea"/>
                <a:cs typeface="Calibri"/>
              </a:rPr>
            </a:br>
            <a:r>
              <a:rPr lang="en-US" dirty="0" smtClean="0">
                <a:solidFill>
                  <a:schemeClr val="accent1">
                    <a:lumMod val="75000"/>
                  </a:schemeClr>
                </a:solidFill>
                <a:latin typeface="Calibri"/>
                <a:ea typeface="+mj-ea"/>
                <a:cs typeface="Calibri"/>
              </a:rPr>
              <a:t>A </a:t>
            </a:r>
            <a:r>
              <a:rPr lang="en-US" dirty="0">
                <a:solidFill>
                  <a:schemeClr val="accent1">
                    <a:lumMod val="75000"/>
                  </a:schemeClr>
                </a:solidFill>
                <a:latin typeface="Calibri"/>
                <a:ea typeface="+mj-ea"/>
                <a:cs typeface="Calibri"/>
              </a:rPr>
              <a:t>Content Standard (</a:t>
            </a:r>
            <a:r>
              <a:rPr lang="en-US" i="1" dirty="0">
                <a:solidFill>
                  <a:schemeClr val="accent1">
                    <a:lumMod val="75000"/>
                  </a:schemeClr>
                </a:solidFill>
                <a:latin typeface="Calibri"/>
                <a:ea typeface="+mj-ea"/>
                <a:cs typeface="Calibri"/>
              </a:rPr>
              <a:t>DACS</a:t>
            </a:r>
            <a:r>
              <a:rPr lang="en-US" dirty="0">
                <a:solidFill>
                  <a:schemeClr val="accent1">
                    <a:lumMod val="75000"/>
                  </a:schemeClr>
                </a:solidFill>
                <a:latin typeface="Calibri"/>
                <a:ea typeface="+mj-ea"/>
                <a:cs typeface="Calibri"/>
              </a:rPr>
              <a:t>)</a:t>
            </a:r>
          </a:p>
        </p:txBody>
      </p:sp>
      <p:sp>
        <p:nvSpPr>
          <p:cNvPr id="2" name="Rectangle 3"/>
          <p:cNvSpPr>
            <a:spLocks noGrp="1" noChangeArrowheads="1"/>
          </p:cNvSpPr>
          <p:nvPr>
            <p:ph type="subTitle" idx="1"/>
          </p:nvPr>
        </p:nvSpPr>
        <p:spPr>
          <a:xfrm>
            <a:off x="685800" y="2590800"/>
            <a:ext cx="7772400" cy="2209800"/>
          </a:xfrm>
        </p:spPr>
        <p:txBody>
          <a:bodyPr/>
          <a:lstStyle/>
          <a:p>
            <a:pPr marR="0" eaLnBrk="1" hangingPunct="1">
              <a:lnSpc>
                <a:spcPct val="90000"/>
              </a:lnSpc>
            </a:pPr>
            <a:r>
              <a:rPr lang="en-US" dirty="0" smtClean="0"/>
              <a:t>A workshop presented by the </a:t>
            </a:r>
          </a:p>
          <a:p>
            <a:pPr marR="0" eaLnBrk="1" hangingPunct="1">
              <a:lnSpc>
                <a:spcPct val="90000"/>
              </a:lnSpc>
            </a:pPr>
            <a:r>
              <a:rPr lang="en-US" dirty="0" smtClean="0"/>
              <a:t>Society of American Archivists</a:t>
            </a:r>
          </a:p>
          <a:p>
            <a:pPr marR="0" eaLnBrk="1" hangingPunct="1">
              <a:lnSpc>
                <a:spcPct val="90000"/>
              </a:lnSpc>
            </a:pPr>
            <a:endParaRPr lang="en-US" sz="2400" dirty="0" smtClean="0"/>
          </a:p>
          <a:p>
            <a:pPr marR="0" eaLnBrk="1" hangingPunct="1">
              <a:lnSpc>
                <a:spcPct val="90000"/>
              </a:lnSpc>
            </a:pPr>
            <a:endParaRPr lang="en-US" sz="2400" dirty="0" smtClean="0"/>
          </a:p>
          <a:p>
            <a:pPr marR="0" eaLnBrk="1" hangingPunct="1">
              <a:lnSpc>
                <a:spcPct val="90000"/>
              </a:lnSpc>
            </a:pPr>
            <a:r>
              <a:rPr lang="en-US" sz="2400" dirty="0" smtClean="0"/>
              <a:t>Instructor: Bill Landis</a:t>
            </a:r>
          </a:p>
        </p:txBody>
      </p:sp>
      <p:sp>
        <p:nvSpPr>
          <p:cNvPr id="29700" name="Rectangle 105"/>
          <p:cNvSpPr>
            <a:spLocks noGrp="1" noChangeArrowheads="1"/>
          </p:cNvSpPr>
          <p:nvPr>
            <p:ph type="sldNum" sz="quarter" idx="12"/>
          </p:nvPr>
        </p:nvSpPr>
        <p:spPr bwMode="auto">
          <a:noFill/>
          <a:ln>
            <a:miter lim="800000"/>
            <a:headEnd/>
            <a:tailEnd/>
          </a:ln>
        </p:spPr>
        <p:txBody>
          <a:bodyPr/>
          <a:lstStyle/>
          <a:p>
            <a:fld id="{A8242438-DB07-455E-9157-071672091C49}"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p:txBody>
          <a:bodyPr/>
          <a:lstStyle/>
          <a:p>
            <a:pPr eaLnBrk="1" hangingPunct="1">
              <a:lnSpc>
                <a:spcPct val="80000"/>
              </a:lnSpc>
              <a:buFont typeface="Wingdings" charset="2"/>
              <a:buNone/>
            </a:pPr>
            <a:r>
              <a:rPr lang="en-US" sz="2000" i="1" smtClean="0"/>
              <a:t>“The nice thing about standards is that there are so many of them to choose from”</a:t>
            </a:r>
          </a:p>
          <a:p>
            <a:pPr algn="r" eaLnBrk="1" hangingPunct="1">
              <a:lnSpc>
                <a:spcPct val="80000"/>
              </a:lnSpc>
              <a:buFont typeface="Wingdings" charset="2"/>
              <a:buNone/>
            </a:pPr>
            <a:r>
              <a:rPr lang="en-US" sz="1600" i="1" smtClean="0"/>
              <a:t>- Rare Book School Valentines Day Thought for 2002</a:t>
            </a:r>
          </a:p>
          <a:p>
            <a:pPr eaLnBrk="1" hangingPunct="1">
              <a:lnSpc>
                <a:spcPct val="80000"/>
              </a:lnSpc>
              <a:buFont typeface="Wingdings" charset="2"/>
              <a:buNone/>
            </a:pPr>
            <a:endParaRPr lang="en-US" sz="2000" smtClean="0"/>
          </a:p>
          <a:p>
            <a:pPr eaLnBrk="1" hangingPunct="1">
              <a:lnSpc>
                <a:spcPct val="80000"/>
              </a:lnSpc>
            </a:pPr>
            <a:r>
              <a:rPr lang="en-US" sz="2800" smtClean="0"/>
              <a:t>Data Structure Standards: Containers in which descriptive data are stored</a:t>
            </a:r>
          </a:p>
          <a:p>
            <a:pPr eaLnBrk="1" hangingPunct="1">
              <a:lnSpc>
                <a:spcPct val="80000"/>
              </a:lnSpc>
            </a:pPr>
            <a:r>
              <a:rPr lang="en-US" sz="2800" smtClean="0"/>
              <a:t>Data Content Standards: What you put into those containers</a:t>
            </a:r>
          </a:p>
          <a:p>
            <a:pPr lvl="1" eaLnBrk="1" hangingPunct="1">
              <a:lnSpc>
                <a:spcPct val="80000"/>
              </a:lnSpc>
            </a:pPr>
            <a:r>
              <a:rPr lang="en-US" smtClean="0"/>
              <a:t>Data Value Standards: Subset of data content, but circumscribed by some kind of controlled list</a:t>
            </a:r>
          </a:p>
          <a:p>
            <a:pPr eaLnBrk="1" hangingPunct="1">
              <a:lnSpc>
                <a:spcPct val="80000"/>
              </a:lnSpc>
            </a:pPr>
            <a:endParaRPr lang="en-US" sz="2400" smtClean="0"/>
          </a:p>
        </p:txBody>
      </p:sp>
      <p:sp>
        <p:nvSpPr>
          <p:cNvPr id="48131" name="Slide Number Placeholder 3"/>
          <p:cNvSpPr>
            <a:spLocks noGrp="1"/>
          </p:cNvSpPr>
          <p:nvPr>
            <p:ph type="sldNum" sz="quarter" idx="12"/>
          </p:nvPr>
        </p:nvSpPr>
        <p:spPr bwMode="auto">
          <a:noFill/>
          <a:ln>
            <a:miter lim="800000"/>
            <a:headEnd/>
            <a:tailEnd/>
          </a:ln>
        </p:spPr>
        <p:txBody>
          <a:bodyPr/>
          <a:lstStyle/>
          <a:p>
            <a:fld id="{A96EDC8D-BC70-4BB7-9A4A-DC17BC565A47}" type="slidenum">
              <a:rPr lang="en-US"/>
              <a:pPr/>
              <a:t>10</a:t>
            </a:fld>
            <a:endParaRPr lang="en-US"/>
          </a:p>
        </p:txBody>
      </p:sp>
      <p:sp>
        <p:nvSpPr>
          <p:cNvPr id="2"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dirty="0">
                <a:ea typeface="+mj-ea"/>
                <a:cs typeface="+mj-cs"/>
              </a:rPr>
              <a:t>Brief Aside: Standards Landscape for Descriptive 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Slide Number Placeholder 2"/>
          <p:cNvSpPr>
            <a:spLocks noGrp="1"/>
          </p:cNvSpPr>
          <p:nvPr>
            <p:ph type="sldNum" sz="quarter" idx="12"/>
          </p:nvPr>
        </p:nvSpPr>
        <p:spPr bwMode="auto">
          <a:noFill/>
          <a:ln>
            <a:miter lim="800000"/>
            <a:headEnd/>
            <a:tailEnd/>
          </a:ln>
        </p:spPr>
        <p:txBody>
          <a:bodyPr/>
          <a:lstStyle/>
          <a:p>
            <a:fld id="{824445ED-7A24-46C0-BB55-6499B8977723}" type="slidenum">
              <a:rPr lang="en-US"/>
              <a:pPr/>
              <a:t>11</a:t>
            </a:fld>
            <a:endParaRPr lang="en-US"/>
          </a:p>
        </p:txBody>
      </p:sp>
      <p:sp>
        <p:nvSpPr>
          <p:cNvPr id="50179" name="Oval 9"/>
          <p:cNvSpPr>
            <a:spLocks noChangeArrowheads="1"/>
          </p:cNvSpPr>
          <p:nvPr/>
        </p:nvSpPr>
        <p:spPr bwMode="auto">
          <a:xfrm>
            <a:off x="304800" y="914400"/>
            <a:ext cx="8610600" cy="5410200"/>
          </a:xfrm>
          <a:prstGeom prst="ellipse">
            <a:avLst/>
          </a:prstGeom>
          <a:solidFill>
            <a:srgbClr val="D8A400">
              <a:alpha val="54117"/>
            </a:srgbClr>
          </a:solidFill>
          <a:ln w="9525">
            <a:solidFill>
              <a:srgbClr val="FFC000"/>
            </a:solidFill>
            <a:round/>
            <a:headEnd/>
            <a:tailEnd/>
          </a:ln>
        </p:spPr>
        <p:txBody>
          <a:bodyPr wrap="none" anchor="ctr"/>
          <a:lstStyle/>
          <a:p>
            <a:pPr algn="ctr"/>
            <a:endParaRPr lang="en-US">
              <a:solidFill>
                <a:srgbClr val="FFCC00"/>
              </a:solidFill>
            </a:endParaRPr>
          </a:p>
        </p:txBody>
      </p:sp>
      <p:sp>
        <p:nvSpPr>
          <p:cNvPr id="50181" name="Oval 3"/>
          <p:cNvSpPr>
            <a:spLocks noChangeArrowheads="1"/>
          </p:cNvSpPr>
          <p:nvPr/>
        </p:nvSpPr>
        <p:spPr bwMode="auto">
          <a:xfrm>
            <a:off x="682255" y="1222745"/>
            <a:ext cx="5181600" cy="4724400"/>
          </a:xfrm>
          <a:prstGeom prst="ellipse">
            <a:avLst/>
          </a:prstGeom>
          <a:solidFill>
            <a:schemeClr val="accent1">
              <a:alpha val="56078"/>
            </a:schemeClr>
          </a:solidFill>
          <a:ln w="9525">
            <a:solidFill>
              <a:schemeClr val="folHlink"/>
            </a:solidFill>
            <a:round/>
            <a:headEnd/>
            <a:tailEnd/>
          </a:ln>
        </p:spPr>
        <p:txBody>
          <a:bodyPr wrap="none" anchor="ctr"/>
          <a:lstStyle/>
          <a:p>
            <a:pPr algn="ctr"/>
            <a:endParaRPr lang="en-US"/>
          </a:p>
        </p:txBody>
      </p:sp>
      <p:sp>
        <p:nvSpPr>
          <p:cNvPr id="18" name="Rectangle 4"/>
          <p:cNvSpPr>
            <a:spLocks noChangeArrowheads="1"/>
          </p:cNvSpPr>
          <p:nvPr/>
        </p:nvSpPr>
        <p:spPr bwMode="auto">
          <a:xfrm>
            <a:off x="1524000" y="1779758"/>
            <a:ext cx="3616696" cy="658642"/>
          </a:xfrm>
          <a:prstGeom prst="rect">
            <a:avLst/>
          </a:prstGeom>
          <a:noFill/>
          <a:ln w="9525">
            <a:noFill/>
            <a:miter lim="800000"/>
            <a:headEnd/>
            <a:tailEnd/>
          </a:ln>
          <a:effectLst/>
        </p:spPr>
        <p:txBody>
          <a:bodyPr wrap="none">
            <a:spAutoFit/>
          </a:bodyPr>
          <a:lstStyle/>
          <a:p>
            <a:pPr>
              <a:defRPr/>
            </a:pPr>
            <a:r>
              <a:rPr lang="en-US" sz="1600" u="sng" dirty="0">
                <a:latin typeface="+mn-lt"/>
                <a:ea typeface="+mn-ea"/>
              </a:rPr>
              <a:t>General International Standard</a:t>
            </a:r>
          </a:p>
          <a:p>
            <a:pPr>
              <a:defRPr/>
            </a:pPr>
            <a:r>
              <a:rPr lang="en-US" sz="1600" u="sng" dirty="0">
                <a:latin typeface="+mn-lt"/>
                <a:ea typeface="+mn-ea"/>
              </a:rPr>
              <a:t>Bibliographic Description (</a:t>
            </a:r>
            <a:r>
              <a:rPr lang="en-US" sz="1600" b="1" u="sng" dirty="0">
                <a:latin typeface="+mn-lt"/>
                <a:ea typeface="+mn-ea"/>
              </a:rPr>
              <a:t>ISBD(G)</a:t>
            </a:r>
            <a:r>
              <a:rPr lang="en-US" sz="1600" u="sng" dirty="0">
                <a:latin typeface="+mn-lt"/>
                <a:ea typeface="+mn-ea"/>
              </a:rPr>
              <a:t>)</a:t>
            </a:r>
          </a:p>
        </p:txBody>
      </p:sp>
      <p:sp>
        <p:nvSpPr>
          <p:cNvPr id="19" name="Text Box 5"/>
          <p:cNvSpPr txBox="1">
            <a:spLocks noChangeArrowheads="1"/>
          </p:cNvSpPr>
          <p:nvPr/>
        </p:nvSpPr>
        <p:spPr bwMode="auto">
          <a:xfrm>
            <a:off x="822325" y="457200"/>
            <a:ext cx="7686675" cy="338138"/>
          </a:xfrm>
          <a:prstGeom prst="rect">
            <a:avLst/>
          </a:prstGeom>
          <a:noFill/>
          <a:ln w="9525">
            <a:noFill/>
            <a:miter lim="800000"/>
            <a:headEnd/>
            <a:tailEnd/>
          </a:ln>
          <a:effectLst/>
        </p:spPr>
        <p:txBody>
          <a:bodyPr wrap="none">
            <a:spAutoFit/>
          </a:bodyPr>
          <a:lstStyle/>
          <a:p>
            <a:r>
              <a:rPr lang="en-US" sz="1600" b="1" dirty="0">
                <a:solidFill>
                  <a:schemeClr val="accent1"/>
                </a:solidFill>
                <a:latin typeface="Lucida Sans Unicode" charset="0"/>
              </a:rPr>
              <a:t>Circa 1969 ----------------------------</a:t>
            </a:r>
            <a:r>
              <a:rPr lang="en-US" sz="1600" b="1" dirty="0">
                <a:solidFill>
                  <a:srgbClr val="AD8300"/>
                </a:solidFill>
                <a:latin typeface="Lucida Sans Unicode" charset="0"/>
              </a:rPr>
              <a:t>1994-----------2010----</a:t>
            </a:r>
            <a:r>
              <a:rPr lang="en-US" sz="1600" b="1" dirty="0">
                <a:solidFill>
                  <a:srgbClr val="AD8300"/>
                </a:solidFill>
                <a:latin typeface="Lucida Sans Unicode" charset="0"/>
                <a:sym typeface="Wingdings" charset="2"/>
              </a:rPr>
              <a:t></a:t>
            </a:r>
            <a:endParaRPr lang="en-US" sz="1600" b="1" dirty="0">
              <a:solidFill>
                <a:srgbClr val="AD8300"/>
              </a:solidFill>
              <a:latin typeface="Lucida Sans Unicode" charset="0"/>
            </a:endParaRPr>
          </a:p>
        </p:txBody>
      </p:sp>
      <p:sp>
        <p:nvSpPr>
          <p:cNvPr id="20" name="Text Box 6"/>
          <p:cNvSpPr txBox="1">
            <a:spLocks noChangeArrowheads="1"/>
          </p:cNvSpPr>
          <p:nvPr/>
        </p:nvSpPr>
        <p:spPr bwMode="auto">
          <a:xfrm>
            <a:off x="914400" y="2667000"/>
            <a:ext cx="4910319" cy="2579168"/>
          </a:xfrm>
          <a:prstGeom prst="rect">
            <a:avLst/>
          </a:prstGeom>
          <a:noFill/>
          <a:ln w="9525">
            <a:noFill/>
            <a:miter lim="800000"/>
            <a:headEnd/>
            <a:tailEnd/>
          </a:ln>
          <a:effectLst/>
        </p:spPr>
        <p:txBody>
          <a:bodyPr wrap="none">
            <a:spAutoFit/>
          </a:bodyPr>
          <a:lstStyle/>
          <a:p>
            <a:pPr>
              <a:buFontTx/>
              <a:buChar char="•"/>
              <a:defRPr/>
            </a:pPr>
            <a:r>
              <a:rPr lang="en-US" sz="1600" dirty="0">
                <a:latin typeface="+mn-lt"/>
                <a:ea typeface="+mn-ea"/>
              </a:rPr>
              <a:t>Anglo-American Cataloging Rules (AACR2)</a:t>
            </a:r>
          </a:p>
          <a:p>
            <a:pPr lvl="1">
              <a:buFontTx/>
              <a:buChar char="•"/>
              <a:defRPr/>
            </a:pPr>
            <a:r>
              <a:rPr lang="en-US" sz="1600" dirty="0">
                <a:latin typeface="+mn-lt"/>
                <a:ea typeface="+mn-ea"/>
              </a:rPr>
              <a:t>Archives, Personal Papers, and </a:t>
            </a:r>
            <a:endParaRPr lang="en-US" sz="1600" dirty="0" smtClean="0">
              <a:latin typeface="+mn-lt"/>
              <a:ea typeface="+mn-ea"/>
            </a:endParaRPr>
          </a:p>
          <a:p>
            <a:pPr lvl="1">
              <a:defRPr/>
            </a:pPr>
            <a:r>
              <a:rPr lang="en-US" sz="1600" dirty="0">
                <a:latin typeface="+mn-lt"/>
                <a:ea typeface="+mn-ea"/>
              </a:rPr>
              <a:t> </a:t>
            </a:r>
            <a:r>
              <a:rPr lang="en-US" sz="1600" dirty="0" smtClean="0">
                <a:latin typeface="+mn-lt"/>
                <a:ea typeface="+mn-ea"/>
              </a:rPr>
              <a:t>  Manuscripts (</a:t>
            </a:r>
            <a:r>
              <a:rPr lang="en-US" sz="1600" dirty="0">
                <a:latin typeface="+mn-lt"/>
                <a:ea typeface="+mn-ea"/>
              </a:rPr>
              <a:t>APPM)</a:t>
            </a:r>
          </a:p>
          <a:p>
            <a:pPr lvl="1">
              <a:buFontTx/>
              <a:buChar char="•"/>
              <a:defRPr/>
            </a:pPr>
            <a:r>
              <a:rPr lang="en-US" sz="1600" dirty="0">
                <a:latin typeface="+mn-lt"/>
                <a:ea typeface="+mn-ea"/>
              </a:rPr>
              <a:t>Graphic Materials</a:t>
            </a:r>
          </a:p>
          <a:p>
            <a:pPr lvl="1">
              <a:buFontTx/>
              <a:buChar char="•"/>
              <a:defRPr/>
            </a:pPr>
            <a:r>
              <a:rPr lang="en-US" sz="1600" dirty="0">
                <a:latin typeface="+mn-lt"/>
                <a:ea typeface="+mn-ea"/>
              </a:rPr>
              <a:t>IASA Cataloging Rules (sound recordings)</a:t>
            </a:r>
          </a:p>
          <a:p>
            <a:pPr lvl="1">
              <a:buFontTx/>
              <a:buChar char="•"/>
              <a:defRPr/>
            </a:pPr>
            <a:r>
              <a:rPr lang="en-US" sz="1600" dirty="0">
                <a:latin typeface="+mn-lt"/>
                <a:ea typeface="+mn-ea"/>
              </a:rPr>
              <a:t>Archival Moving Image Materials (AMIM)</a:t>
            </a:r>
          </a:p>
          <a:p>
            <a:pPr lvl="1">
              <a:buFontTx/>
              <a:buChar char="•"/>
              <a:defRPr/>
            </a:pPr>
            <a:r>
              <a:rPr lang="en-US" sz="1600" dirty="0">
                <a:latin typeface="+mn-lt"/>
                <a:ea typeface="+mn-ea"/>
              </a:rPr>
              <a:t>Rules for Archival Description (RAD)</a:t>
            </a:r>
          </a:p>
          <a:p>
            <a:pPr lvl="1">
              <a:buFontTx/>
              <a:buChar char="•"/>
              <a:defRPr/>
            </a:pPr>
            <a:r>
              <a:rPr lang="en-US" sz="1600" dirty="0">
                <a:latin typeface="+mn-lt"/>
                <a:ea typeface="+mn-ea"/>
              </a:rPr>
              <a:t>And so forth!</a:t>
            </a:r>
          </a:p>
        </p:txBody>
      </p:sp>
      <p:sp>
        <p:nvSpPr>
          <p:cNvPr id="50185" name="Text Box 8"/>
          <p:cNvSpPr txBox="1">
            <a:spLocks noChangeArrowheads="1"/>
          </p:cNvSpPr>
          <p:nvPr/>
        </p:nvSpPr>
        <p:spPr bwMode="auto">
          <a:xfrm>
            <a:off x="2694848" y="5257800"/>
            <a:ext cx="1361270" cy="587853"/>
          </a:xfrm>
          <a:prstGeom prst="rect">
            <a:avLst/>
          </a:prstGeom>
          <a:solidFill>
            <a:schemeClr val="bg1"/>
          </a:solidFill>
          <a:ln w="9525">
            <a:noFill/>
            <a:miter lim="800000"/>
            <a:headEnd/>
            <a:tailEnd/>
          </a:ln>
        </p:spPr>
        <p:txBody>
          <a:bodyPr wrap="none">
            <a:spAutoFit/>
          </a:bodyPr>
          <a:lstStyle/>
          <a:p>
            <a:r>
              <a:rPr lang="en-US" sz="1400" b="1" dirty="0">
                <a:latin typeface="Lucida Sans Unicode" charset="0"/>
              </a:rPr>
              <a:t>One output: </a:t>
            </a:r>
            <a:endParaRPr lang="en-US" sz="1400" b="1" dirty="0" smtClean="0">
              <a:latin typeface="Lucida Sans Unicode" charset="0"/>
            </a:endParaRPr>
          </a:p>
          <a:p>
            <a:r>
              <a:rPr lang="en-US" sz="1400" b="1" dirty="0" smtClean="0">
                <a:latin typeface="Lucida Sans Unicode" charset="0"/>
              </a:rPr>
              <a:t>MARC </a:t>
            </a:r>
            <a:r>
              <a:rPr lang="en-US" sz="1400" b="1" dirty="0">
                <a:latin typeface="Lucida Sans Unicode" charset="0"/>
              </a:rPr>
              <a:t>Record</a:t>
            </a:r>
          </a:p>
        </p:txBody>
      </p:sp>
      <p:sp>
        <p:nvSpPr>
          <p:cNvPr id="23" name="Text Box 10"/>
          <p:cNvSpPr txBox="1">
            <a:spLocks noChangeArrowheads="1"/>
          </p:cNvSpPr>
          <p:nvPr/>
        </p:nvSpPr>
        <p:spPr bwMode="auto">
          <a:xfrm>
            <a:off x="6096000" y="1676400"/>
            <a:ext cx="2667000" cy="2819233"/>
          </a:xfrm>
          <a:prstGeom prst="rect">
            <a:avLst/>
          </a:prstGeom>
          <a:noFill/>
          <a:ln w="9525">
            <a:noFill/>
            <a:miter lim="800000"/>
            <a:headEnd/>
            <a:tailEnd/>
          </a:ln>
          <a:effectLst/>
        </p:spPr>
        <p:txBody>
          <a:bodyPr wrap="square">
            <a:spAutoFit/>
          </a:bodyPr>
          <a:lstStyle/>
          <a:p>
            <a:r>
              <a:rPr lang="en-US" sz="1600" u="sng" dirty="0">
                <a:latin typeface="Lucida Sans Unicode" charset="0"/>
              </a:rPr>
              <a:t>General</a:t>
            </a:r>
          </a:p>
          <a:p>
            <a:r>
              <a:rPr lang="en-US" sz="1600" u="sng" dirty="0">
                <a:latin typeface="Lucida Sans Unicode" charset="0"/>
              </a:rPr>
              <a:t>International</a:t>
            </a:r>
          </a:p>
          <a:p>
            <a:r>
              <a:rPr lang="en-US" sz="1600" u="sng" dirty="0">
                <a:latin typeface="Lucida Sans Unicode" charset="0"/>
              </a:rPr>
              <a:t>Standard Archival</a:t>
            </a:r>
          </a:p>
          <a:p>
            <a:r>
              <a:rPr lang="en-US" sz="1600" u="sng" dirty="0">
                <a:latin typeface="Lucida Sans Unicode" charset="0"/>
              </a:rPr>
              <a:t>Description (</a:t>
            </a:r>
            <a:r>
              <a:rPr lang="en-US" sz="1600" b="1" u="sng" dirty="0">
                <a:latin typeface="Lucida Sans Unicode" charset="0"/>
              </a:rPr>
              <a:t>ISAD(G)</a:t>
            </a:r>
            <a:r>
              <a:rPr lang="en-US" sz="1600" u="sng" dirty="0">
                <a:latin typeface="Lucida Sans Unicode" charset="0"/>
              </a:rPr>
              <a:t>)</a:t>
            </a:r>
          </a:p>
          <a:p>
            <a:endParaRPr lang="en-US" u="sng" dirty="0">
              <a:latin typeface="Lucida Sans Unicode" charset="0"/>
            </a:endParaRPr>
          </a:p>
          <a:p>
            <a:pPr>
              <a:buFontTx/>
              <a:buChar char="•"/>
            </a:pPr>
            <a:r>
              <a:rPr lang="en-US" sz="1600" dirty="0">
                <a:latin typeface="Lucida Sans Unicode" charset="0"/>
              </a:rPr>
              <a:t>DACS – first ed., 2004</a:t>
            </a:r>
          </a:p>
          <a:p>
            <a:pPr>
              <a:buFontTx/>
              <a:buChar char="•"/>
            </a:pPr>
            <a:r>
              <a:rPr lang="en-US" sz="1600" dirty="0">
                <a:latin typeface="Lucida Sans Unicode" charset="0"/>
              </a:rPr>
              <a:t>DCRM (MSS) – coming</a:t>
            </a:r>
          </a:p>
          <a:p>
            <a:pPr>
              <a:buFontTx/>
              <a:buChar char="•"/>
            </a:pPr>
            <a:r>
              <a:rPr lang="en-US" sz="1600" dirty="0">
                <a:latin typeface="Lucida Sans Unicode" charset="0"/>
              </a:rPr>
              <a:t>DCRM (G) – coming</a:t>
            </a:r>
          </a:p>
          <a:p>
            <a:pPr>
              <a:buFontTx/>
              <a:buChar char="•"/>
            </a:pPr>
            <a:r>
              <a:rPr lang="en-US" sz="1600" dirty="0">
                <a:latin typeface="Lucida Sans Unicode" charset="0"/>
              </a:rPr>
              <a:t>And so forth!</a:t>
            </a:r>
          </a:p>
        </p:txBody>
      </p:sp>
      <p:sp>
        <p:nvSpPr>
          <p:cNvPr id="50187" name="Text Box 11"/>
          <p:cNvSpPr txBox="1">
            <a:spLocks noChangeArrowheads="1"/>
          </p:cNvSpPr>
          <p:nvPr/>
        </p:nvSpPr>
        <p:spPr bwMode="auto">
          <a:xfrm>
            <a:off x="6140450" y="4648200"/>
            <a:ext cx="1489510" cy="867930"/>
          </a:xfrm>
          <a:prstGeom prst="rect">
            <a:avLst/>
          </a:prstGeom>
          <a:solidFill>
            <a:schemeClr val="bg1">
              <a:alpha val="98822"/>
            </a:schemeClr>
          </a:solidFill>
          <a:ln w="9525">
            <a:noFill/>
            <a:miter lim="800000"/>
            <a:headEnd/>
            <a:tailEnd/>
          </a:ln>
        </p:spPr>
        <p:txBody>
          <a:bodyPr wrap="none">
            <a:spAutoFit/>
          </a:bodyPr>
          <a:lstStyle/>
          <a:p>
            <a:r>
              <a:rPr lang="en-US" sz="1400" b="1" dirty="0">
                <a:latin typeface="Lucida Sans Unicode" charset="0"/>
              </a:rPr>
              <a:t>Many outputs: </a:t>
            </a:r>
          </a:p>
          <a:p>
            <a:r>
              <a:rPr lang="en-US" sz="1400" b="1" dirty="0">
                <a:latin typeface="Lucida Sans Unicode" charset="0"/>
              </a:rPr>
              <a:t>MARC, EAD, </a:t>
            </a:r>
          </a:p>
          <a:p>
            <a:r>
              <a:rPr lang="en-US" sz="1400" b="1" dirty="0">
                <a:latin typeface="Lucida Sans Unicode" charset="0"/>
              </a:rPr>
              <a:t>MODS,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lstStyle/>
          <a:p>
            <a:pPr eaLnBrk="1" hangingPunct="1">
              <a:lnSpc>
                <a:spcPct val="80000"/>
              </a:lnSpc>
              <a:spcAft>
                <a:spcPts val="600"/>
              </a:spcAft>
            </a:pPr>
            <a:r>
              <a:rPr lang="en-US" dirty="0" smtClean="0"/>
              <a:t>Part I: Describing Archival Materials</a:t>
            </a:r>
          </a:p>
          <a:p>
            <a:pPr eaLnBrk="1" hangingPunct="1">
              <a:lnSpc>
                <a:spcPct val="80000"/>
              </a:lnSpc>
              <a:spcAft>
                <a:spcPts val="600"/>
              </a:spcAft>
            </a:pPr>
            <a:r>
              <a:rPr lang="en-US" dirty="0" smtClean="0"/>
              <a:t>Part II: Describing Creators</a:t>
            </a:r>
          </a:p>
          <a:p>
            <a:pPr eaLnBrk="1" hangingPunct="1">
              <a:lnSpc>
                <a:spcPct val="80000"/>
              </a:lnSpc>
              <a:spcAft>
                <a:spcPts val="600"/>
              </a:spcAft>
            </a:pPr>
            <a:r>
              <a:rPr lang="en-US" dirty="0" smtClean="0"/>
              <a:t>Part III: Forms of Names</a:t>
            </a:r>
          </a:p>
          <a:p>
            <a:pPr eaLnBrk="1" hangingPunct="1">
              <a:lnSpc>
                <a:spcPct val="80000"/>
              </a:lnSpc>
              <a:spcAft>
                <a:spcPts val="600"/>
              </a:spcAft>
            </a:pPr>
            <a:r>
              <a:rPr lang="en-US" dirty="0" smtClean="0"/>
              <a:t>Appendices:</a:t>
            </a:r>
          </a:p>
          <a:p>
            <a:pPr lvl="1" eaLnBrk="1" hangingPunct="1">
              <a:lnSpc>
                <a:spcPct val="80000"/>
              </a:lnSpc>
            </a:pPr>
            <a:r>
              <a:rPr lang="en-US" dirty="0" smtClean="0"/>
              <a:t>Glossary</a:t>
            </a:r>
          </a:p>
          <a:p>
            <a:pPr lvl="1" eaLnBrk="1" hangingPunct="1">
              <a:lnSpc>
                <a:spcPct val="80000"/>
              </a:lnSpc>
            </a:pPr>
            <a:r>
              <a:rPr lang="en-US" dirty="0" smtClean="0"/>
              <a:t>Companion Standards</a:t>
            </a:r>
          </a:p>
          <a:p>
            <a:pPr lvl="1" eaLnBrk="1" hangingPunct="1">
              <a:lnSpc>
                <a:spcPct val="80000"/>
              </a:lnSpc>
            </a:pPr>
            <a:r>
              <a:rPr lang="en-US" dirty="0" smtClean="0"/>
              <a:t>Crosswalks</a:t>
            </a:r>
          </a:p>
          <a:p>
            <a:pPr lvl="1" eaLnBrk="1" hangingPunct="1">
              <a:lnSpc>
                <a:spcPct val="80000"/>
              </a:lnSpc>
            </a:pPr>
            <a:r>
              <a:rPr lang="en-US" dirty="0" smtClean="0"/>
              <a:t>Examples of DACS Content in Full EAD and MARC 21 Encoding</a:t>
            </a:r>
          </a:p>
          <a:p>
            <a:pPr eaLnBrk="1" hangingPunct="1">
              <a:lnSpc>
                <a:spcPct val="80000"/>
              </a:lnSpc>
            </a:pPr>
            <a:endParaRPr lang="en-US" sz="2400" dirty="0" smtClean="0"/>
          </a:p>
        </p:txBody>
      </p:sp>
      <p:sp>
        <p:nvSpPr>
          <p:cNvPr id="51203" name="Slide Number Placeholder 3"/>
          <p:cNvSpPr>
            <a:spLocks noGrp="1"/>
          </p:cNvSpPr>
          <p:nvPr>
            <p:ph type="sldNum" sz="quarter" idx="12"/>
          </p:nvPr>
        </p:nvSpPr>
        <p:spPr bwMode="auto">
          <a:noFill/>
          <a:ln>
            <a:miter lim="800000"/>
            <a:headEnd/>
            <a:tailEnd/>
          </a:ln>
        </p:spPr>
        <p:txBody>
          <a:bodyPr/>
          <a:lstStyle/>
          <a:p>
            <a:fld id="{C8D1C306-85FA-4C89-B659-7C3BA24E531E}" type="slidenum">
              <a:rPr lang="en-US"/>
              <a:pPr/>
              <a:t>12</a:t>
            </a:fld>
            <a:endParaRPr lang="en-US"/>
          </a:p>
        </p:txBody>
      </p:sp>
      <p:sp>
        <p:nvSpPr>
          <p:cNvPr id="50179" name="Rectangle 2"/>
          <p:cNvSpPr>
            <a:spLocks noGrp="1" noChangeArrowheads="1"/>
          </p:cNvSpPr>
          <p:nvPr>
            <p:ph type="title"/>
          </p:nvPr>
        </p:nvSpPr>
        <p:spPr/>
        <p:txBody>
          <a:bodyPr/>
          <a:lstStyle/>
          <a:p>
            <a:pPr eaLnBrk="1" fontAlgn="auto" hangingPunct="1">
              <a:spcAft>
                <a:spcPts val="0"/>
              </a:spcAft>
              <a:defRPr/>
            </a:pPr>
            <a:r>
              <a:rPr lang="en-US" sz="4000" i="1">
                <a:ea typeface="+mj-ea"/>
                <a:cs typeface="+mj-cs"/>
              </a:rPr>
              <a:t>DACS</a:t>
            </a:r>
            <a:r>
              <a:rPr lang="en-US" sz="4000">
                <a:ea typeface="+mj-ea"/>
                <a:cs typeface="+mj-cs"/>
              </a:rPr>
              <a:t>, the Book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lstStyle/>
          <a:p>
            <a:pPr eaLnBrk="1" hangingPunct="1">
              <a:lnSpc>
                <a:spcPct val="80000"/>
              </a:lnSpc>
              <a:spcAft>
                <a:spcPts val="600"/>
              </a:spcAft>
            </a:pPr>
            <a:r>
              <a:rPr lang="en-US" sz="2800" b="1" i="1" dirty="0" smtClean="0"/>
              <a:t>DACS </a:t>
            </a:r>
            <a:r>
              <a:rPr lang="en-US" sz="2800" b="1" dirty="0" smtClean="0"/>
              <a:t>is …</a:t>
            </a:r>
          </a:p>
          <a:p>
            <a:pPr lvl="1" eaLnBrk="1" hangingPunct="1">
              <a:lnSpc>
                <a:spcPct val="80000"/>
              </a:lnSpc>
              <a:spcAft>
                <a:spcPts val="600"/>
              </a:spcAft>
            </a:pPr>
            <a:r>
              <a:rPr lang="en-US" sz="2400" dirty="0" smtClean="0"/>
              <a:t>A data content standard based on ISAD(G)</a:t>
            </a:r>
          </a:p>
          <a:p>
            <a:pPr lvl="1" eaLnBrk="1" hangingPunct="1">
              <a:lnSpc>
                <a:spcPct val="80000"/>
              </a:lnSpc>
              <a:spcAft>
                <a:spcPts val="600"/>
              </a:spcAft>
            </a:pPr>
            <a:r>
              <a:rPr lang="en-US" sz="2400" dirty="0" smtClean="0"/>
              <a:t>Designed to be used by U.S. archivists with a variety of data structure  and other kinds of standards</a:t>
            </a:r>
          </a:p>
          <a:p>
            <a:pPr lvl="1" eaLnBrk="1" hangingPunct="1">
              <a:lnSpc>
                <a:spcPct val="80000"/>
              </a:lnSpc>
              <a:spcAft>
                <a:spcPts val="600"/>
              </a:spcAft>
            </a:pPr>
            <a:r>
              <a:rPr lang="en-US" sz="2400" dirty="0" smtClean="0"/>
              <a:t>The most common data structure standards in the U.S. are:</a:t>
            </a:r>
          </a:p>
          <a:p>
            <a:pPr lvl="2" eaLnBrk="1" hangingPunct="1">
              <a:lnSpc>
                <a:spcPct val="80000"/>
              </a:lnSpc>
            </a:pPr>
            <a:r>
              <a:rPr lang="en-US" sz="2000" dirty="0" smtClean="0"/>
              <a:t>EAD: Encoded Archival Description (SAA and Library of Congress, 2002)</a:t>
            </a:r>
          </a:p>
          <a:p>
            <a:pPr lvl="2" eaLnBrk="1" hangingPunct="1">
              <a:lnSpc>
                <a:spcPct val="80000"/>
              </a:lnSpc>
            </a:pPr>
            <a:r>
              <a:rPr lang="en-US" sz="2000" dirty="0" smtClean="0"/>
              <a:t>MARC21: Machine-Readable Cataloging (Library of Congress and National Library of Canada, 1999)</a:t>
            </a:r>
          </a:p>
          <a:p>
            <a:pPr lvl="2" eaLnBrk="1" hangingPunct="1">
              <a:lnSpc>
                <a:spcPct val="80000"/>
              </a:lnSpc>
            </a:pPr>
            <a:r>
              <a:rPr lang="en-US" sz="2000" dirty="0" smtClean="0"/>
              <a:t>Local standards</a:t>
            </a:r>
          </a:p>
        </p:txBody>
      </p:sp>
      <p:sp>
        <p:nvSpPr>
          <p:cNvPr id="53251" name="Slide Number Placeholder 3"/>
          <p:cNvSpPr>
            <a:spLocks noGrp="1"/>
          </p:cNvSpPr>
          <p:nvPr>
            <p:ph type="sldNum" sz="quarter" idx="12"/>
          </p:nvPr>
        </p:nvSpPr>
        <p:spPr bwMode="auto">
          <a:noFill/>
          <a:ln>
            <a:miter lim="800000"/>
            <a:headEnd/>
            <a:tailEnd/>
          </a:ln>
        </p:spPr>
        <p:txBody>
          <a:bodyPr/>
          <a:lstStyle/>
          <a:p>
            <a:fld id="{55CDEC82-3014-4AB6-9508-0D1162316C85}" type="slidenum">
              <a:rPr lang="en-US"/>
              <a:pPr/>
              <a:t>13</a:t>
            </a:fld>
            <a:endParaRPr lang="en-US"/>
          </a:p>
        </p:txBody>
      </p:sp>
      <p:sp>
        <p:nvSpPr>
          <p:cNvPr id="52227" name="Rectangle 2"/>
          <p:cNvSpPr>
            <a:spLocks noGrp="1" noChangeArrowheads="1"/>
          </p:cNvSpPr>
          <p:nvPr>
            <p:ph type="title"/>
          </p:nvPr>
        </p:nvSpPr>
        <p:spPr/>
        <p:txBody>
          <a:bodyPr/>
          <a:lstStyle/>
          <a:p>
            <a:pPr eaLnBrk="1" fontAlgn="auto" hangingPunct="1">
              <a:spcAft>
                <a:spcPts val="0"/>
              </a:spcAft>
              <a:defRPr/>
            </a:pPr>
            <a:r>
              <a:rPr lang="en-US" sz="4000">
                <a:ea typeface="+mj-ea"/>
                <a:cs typeface="+mj-cs"/>
              </a:rPr>
              <a:t>Overview of </a:t>
            </a:r>
            <a:r>
              <a:rPr lang="en-US" sz="4000" i="1">
                <a:ea typeface="+mj-ea"/>
                <a:cs typeface="+mj-cs"/>
              </a:rPr>
              <a:t>DACS</a:t>
            </a:r>
            <a:endParaRPr lang="en-US" sz="4000">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98C8278-C847-4D74-858E-803E61CB9523}" type="slidenum">
              <a:rPr lang="en-US"/>
              <a:pPr/>
              <a:t>14</a:t>
            </a:fld>
            <a:endParaRPr lang="en-US"/>
          </a:p>
        </p:txBody>
      </p:sp>
      <p:sp>
        <p:nvSpPr>
          <p:cNvPr id="55299" name="Rectangle 1026"/>
          <p:cNvSpPr>
            <a:spLocks noGrp="1" noChangeArrowheads="1"/>
          </p:cNvSpPr>
          <p:nvPr>
            <p:ph type="title"/>
          </p:nvPr>
        </p:nvSpPr>
        <p:spPr/>
        <p:txBody>
          <a:bodyPr/>
          <a:lstStyle/>
          <a:p>
            <a:pPr eaLnBrk="1" hangingPunct="1"/>
            <a:r>
              <a:rPr lang="en-US" sz="2800" dirty="0" smtClean="0"/>
              <a:t>ISAD(G) and DACS</a:t>
            </a:r>
            <a:br>
              <a:rPr lang="en-US" sz="2800" dirty="0" smtClean="0"/>
            </a:br>
            <a:r>
              <a:rPr lang="en-US" sz="1800" i="1" dirty="0" smtClean="0">
                <a:solidFill>
                  <a:srgbClr val="D11830"/>
                </a:solidFill>
              </a:rPr>
              <a:t>ISAD(G) only</a:t>
            </a:r>
            <a:r>
              <a:rPr lang="en-US" sz="1800" dirty="0" smtClean="0">
                <a:solidFill>
                  <a:srgbClr val="D11830"/>
                </a:solidFill>
              </a:rPr>
              <a:t> </a:t>
            </a:r>
            <a:r>
              <a:rPr lang="en-US" sz="1800" dirty="0" smtClean="0">
                <a:solidFill>
                  <a:schemeClr val="tx1"/>
                </a:solidFill>
              </a:rPr>
              <a:t>/ </a:t>
            </a:r>
            <a:r>
              <a:rPr lang="en-US" sz="1800" dirty="0" smtClean="0">
                <a:solidFill>
                  <a:schemeClr val="hlink"/>
                </a:solidFill>
                <a:latin typeface="Bookman Old Style" charset="0"/>
              </a:rPr>
              <a:t>DACS only</a:t>
            </a:r>
            <a:endParaRPr lang="en-US" dirty="0" smtClean="0">
              <a:latin typeface="Bookman Old Style" charset="0"/>
            </a:endParaRPr>
          </a:p>
        </p:txBody>
      </p:sp>
      <p:sp>
        <p:nvSpPr>
          <p:cNvPr id="55300" name="Rectangle 1028"/>
          <p:cNvSpPr>
            <a:spLocks noGrp="1" noChangeArrowheads="1"/>
          </p:cNvSpPr>
          <p:nvPr>
            <p:ph type="body" sz="half" idx="1"/>
          </p:nvPr>
        </p:nvSpPr>
        <p:spPr/>
        <p:txBody>
          <a:bodyPr/>
          <a:lstStyle/>
          <a:p>
            <a:pPr eaLnBrk="1" hangingPunct="1">
              <a:lnSpc>
                <a:spcPct val="90000"/>
              </a:lnSpc>
            </a:pPr>
            <a:r>
              <a:rPr lang="en-US" sz="1600" dirty="0" smtClean="0"/>
              <a:t>Reference Code</a:t>
            </a:r>
          </a:p>
          <a:p>
            <a:pPr eaLnBrk="1" hangingPunct="1">
              <a:lnSpc>
                <a:spcPct val="90000"/>
              </a:lnSpc>
            </a:pPr>
            <a:r>
              <a:rPr lang="en-US" sz="1600" dirty="0" smtClean="0">
                <a:solidFill>
                  <a:schemeClr val="hlink"/>
                </a:solidFill>
                <a:latin typeface="Bookman Old Style" charset="0"/>
              </a:rPr>
              <a:t>Name/Location of Repository</a:t>
            </a:r>
          </a:p>
          <a:p>
            <a:pPr eaLnBrk="1" hangingPunct="1">
              <a:lnSpc>
                <a:spcPct val="90000"/>
              </a:lnSpc>
            </a:pPr>
            <a:r>
              <a:rPr lang="en-US" sz="1600" dirty="0" smtClean="0"/>
              <a:t>Title</a:t>
            </a:r>
          </a:p>
          <a:p>
            <a:pPr eaLnBrk="1" hangingPunct="1">
              <a:lnSpc>
                <a:spcPct val="90000"/>
              </a:lnSpc>
            </a:pPr>
            <a:r>
              <a:rPr lang="en-US" sz="1600" dirty="0" smtClean="0"/>
              <a:t>Date(s)</a:t>
            </a:r>
          </a:p>
          <a:p>
            <a:pPr eaLnBrk="1" hangingPunct="1">
              <a:lnSpc>
                <a:spcPct val="90000"/>
              </a:lnSpc>
            </a:pPr>
            <a:r>
              <a:rPr lang="en-US" sz="1600" i="1" dirty="0" smtClean="0">
                <a:solidFill>
                  <a:srgbClr val="D11830"/>
                </a:solidFill>
              </a:rPr>
              <a:t>Level of Description</a:t>
            </a:r>
            <a:endParaRPr lang="en-US" sz="1600" dirty="0" smtClean="0"/>
          </a:p>
          <a:p>
            <a:pPr eaLnBrk="1" hangingPunct="1">
              <a:lnSpc>
                <a:spcPct val="90000"/>
              </a:lnSpc>
            </a:pPr>
            <a:r>
              <a:rPr lang="en-US" sz="1600" dirty="0" smtClean="0"/>
              <a:t>Extent</a:t>
            </a:r>
          </a:p>
          <a:p>
            <a:pPr eaLnBrk="1" hangingPunct="1">
              <a:lnSpc>
                <a:spcPct val="90000"/>
              </a:lnSpc>
            </a:pPr>
            <a:r>
              <a:rPr lang="en-US" sz="1600" dirty="0" smtClean="0"/>
              <a:t>Name of Creator(s)</a:t>
            </a:r>
          </a:p>
          <a:p>
            <a:pPr eaLnBrk="1" hangingPunct="1">
              <a:lnSpc>
                <a:spcPct val="90000"/>
              </a:lnSpc>
            </a:pPr>
            <a:r>
              <a:rPr lang="en-US" sz="1600" dirty="0" smtClean="0"/>
              <a:t>Admin/Biog History</a:t>
            </a:r>
          </a:p>
          <a:p>
            <a:pPr eaLnBrk="1" hangingPunct="1">
              <a:lnSpc>
                <a:spcPct val="90000"/>
              </a:lnSpc>
            </a:pPr>
            <a:r>
              <a:rPr lang="en-US" sz="1600" dirty="0" smtClean="0"/>
              <a:t>Scope and Content</a:t>
            </a:r>
          </a:p>
          <a:p>
            <a:pPr eaLnBrk="1" hangingPunct="1">
              <a:lnSpc>
                <a:spcPct val="90000"/>
              </a:lnSpc>
            </a:pPr>
            <a:r>
              <a:rPr lang="en-US" sz="1600" dirty="0" smtClean="0"/>
              <a:t>System of Arrangement</a:t>
            </a:r>
          </a:p>
          <a:p>
            <a:pPr eaLnBrk="1" hangingPunct="1">
              <a:lnSpc>
                <a:spcPct val="90000"/>
              </a:lnSpc>
            </a:pPr>
            <a:r>
              <a:rPr lang="en-US" sz="1600" dirty="0" smtClean="0"/>
              <a:t>Conditions Governing Access</a:t>
            </a:r>
          </a:p>
          <a:p>
            <a:pPr eaLnBrk="1" hangingPunct="1">
              <a:lnSpc>
                <a:spcPct val="90000"/>
              </a:lnSpc>
            </a:pPr>
            <a:r>
              <a:rPr lang="en-US" sz="1600" i="1" dirty="0" smtClean="0">
                <a:solidFill>
                  <a:srgbClr val="D11830"/>
                </a:solidFill>
              </a:rPr>
              <a:t>Physical/Technical Access</a:t>
            </a:r>
            <a:r>
              <a:rPr lang="en-US" sz="1600" dirty="0" smtClean="0"/>
              <a:t>             </a:t>
            </a:r>
            <a:r>
              <a:rPr lang="en-US" sz="1600" dirty="0" smtClean="0">
                <a:solidFill>
                  <a:schemeClr val="hlink"/>
                </a:solidFill>
                <a:latin typeface="Bookman Old Style" charset="0"/>
              </a:rPr>
              <a:t>(2 separate elements in DACS)</a:t>
            </a:r>
            <a:endParaRPr lang="en-US" sz="1600" dirty="0" smtClean="0">
              <a:latin typeface="Bookman Old Style" charset="0"/>
            </a:endParaRPr>
          </a:p>
          <a:p>
            <a:pPr eaLnBrk="1" hangingPunct="1">
              <a:lnSpc>
                <a:spcPct val="90000"/>
              </a:lnSpc>
            </a:pPr>
            <a:r>
              <a:rPr lang="en-US" sz="1600" dirty="0" smtClean="0"/>
              <a:t>Conditions Governing Reproduction</a:t>
            </a:r>
          </a:p>
          <a:p>
            <a:pPr eaLnBrk="1" hangingPunct="1">
              <a:lnSpc>
                <a:spcPct val="90000"/>
              </a:lnSpc>
            </a:pPr>
            <a:endParaRPr lang="en-US" sz="1600" dirty="0" smtClean="0"/>
          </a:p>
        </p:txBody>
      </p:sp>
      <p:sp>
        <p:nvSpPr>
          <p:cNvPr id="55301" name="Rectangle 1029"/>
          <p:cNvSpPr>
            <a:spLocks noGrp="1" noChangeArrowheads="1"/>
          </p:cNvSpPr>
          <p:nvPr>
            <p:ph type="body" sz="half" idx="2"/>
          </p:nvPr>
        </p:nvSpPr>
        <p:spPr/>
        <p:txBody>
          <a:bodyPr/>
          <a:lstStyle/>
          <a:p>
            <a:pPr eaLnBrk="1" hangingPunct="1">
              <a:lnSpc>
                <a:spcPct val="90000"/>
              </a:lnSpc>
            </a:pPr>
            <a:r>
              <a:rPr lang="en-US" sz="1600" smtClean="0"/>
              <a:t>Languages/Scripts of Material</a:t>
            </a:r>
          </a:p>
          <a:p>
            <a:pPr eaLnBrk="1" hangingPunct="1">
              <a:lnSpc>
                <a:spcPct val="90000"/>
              </a:lnSpc>
            </a:pPr>
            <a:r>
              <a:rPr lang="en-US" sz="1600" smtClean="0"/>
              <a:t>Finding Aids</a:t>
            </a:r>
          </a:p>
          <a:p>
            <a:pPr eaLnBrk="1" hangingPunct="1">
              <a:lnSpc>
                <a:spcPct val="90000"/>
              </a:lnSpc>
            </a:pPr>
            <a:r>
              <a:rPr lang="en-US" sz="1600" i="1" smtClean="0">
                <a:solidFill>
                  <a:srgbClr val="D11830"/>
                </a:solidFill>
              </a:rPr>
              <a:t>Archival History</a:t>
            </a:r>
            <a:r>
              <a:rPr lang="en-US" sz="1600" smtClean="0"/>
              <a:t> -- </a:t>
            </a:r>
            <a:r>
              <a:rPr lang="en-US" sz="1600" smtClean="0">
                <a:solidFill>
                  <a:schemeClr val="hlink"/>
                </a:solidFill>
                <a:latin typeface="Bookman Old Style" charset="0"/>
              </a:rPr>
              <a:t>Custodial History</a:t>
            </a:r>
            <a:endParaRPr lang="en-US" sz="1600" smtClean="0">
              <a:latin typeface="Bookman Old Style" charset="0"/>
            </a:endParaRPr>
          </a:p>
          <a:p>
            <a:pPr eaLnBrk="1" hangingPunct="1">
              <a:lnSpc>
                <a:spcPct val="90000"/>
              </a:lnSpc>
            </a:pPr>
            <a:r>
              <a:rPr lang="en-US" sz="1600" smtClean="0"/>
              <a:t>Immediate Source of Acquisition</a:t>
            </a:r>
          </a:p>
          <a:p>
            <a:pPr eaLnBrk="1" hangingPunct="1">
              <a:lnSpc>
                <a:spcPct val="90000"/>
              </a:lnSpc>
            </a:pPr>
            <a:r>
              <a:rPr lang="en-US" sz="1600" smtClean="0"/>
              <a:t>Appraisal/Destruction/Scheduling</a:t>
            </a:r>
          </a:p>
          <a:p>
            <a:pPr eaLnBrk="1" hangingPunct="1">
              <a:lnSpc>
                <a:spcPct val="90000"/>
              </a:lnSpc>
            </a:pPr>
            <a:r>
              <a:rPr lang="en-US" sz="1600" smtClean="0"/>
              <a:t>Accruals</a:t>
            </a:r>
          </a:p>
          <a:p>
            <a:pPr eaLnBrk="1" hangingPunct="1">
              <a:lnSpc>
                <a:spcPct val="90000"/>
              </a:lnSpc>
            </a:pPr>
            <a:r>
              <a:rPr lang="en-US" sz="1600" smtClean="0"/>
              <a:t>Existence/Location of Originals</a:t>
            </a:r>
          </a:p>
          <a:p>
            <a:pPr eaLnBrk="1" hangingPunct="1">
              <a:lnSpc>
                <a:spcPct val="90000"/>
              </a:lnSpc>
            </a:pPr>
            <a:r>
              <a:rPr lang="en-US" sz="1600" smtClean="0"/>
              <a:t>Existence/Location of Copies</a:t>
            </a:r>
          </a:p>
          <a:p>
            <a:pPr eaLnBrk="1" hangingPunct="1">
              <a:lnSpc>
                <a:spcPct val="90000"/>
              </a:lnSpc>
            </a:pPr>
            <a:r>
              <a:rPr lang="en-US" sz="1600" smtClean="0"/>
              <a:t>Related Archival Materials</a:t>
            </a:r>
          </a:p>
          <a:p>
            <a:pPr eaLnBrk="1" hangingPunct="1">
              <a:lnSpc>
                <a:spcPct val="90000"/>
              </a:lnSpc>
            </a:pPr>
            <a:r>
              <a:rPr lang="en-US" sz="1600" smtClean="0"/>
              <a:t>Publication Note</a:t>
            </a:r>
          </a:p>
          <a:p>
            <a:pPr eaLnBrk="1" hangingPunct="1">
              <a:lnSpc>
                <a:spcPct val="90000"/>
              </a:lnSpc>
            </a:pPr>
            <a:r>
              <a:rPr lang="en-US" sz="1600" smtClean="0"/>
              <a:t>Note(s)</a:t>
            </a:r>
          </a:p>
          <a:p>
            <a:pPr eaLnBrk="1" hangingPunct="1">
              <a:lnSpc>
                <a:spcPct val="90000"/>
              </a:lnSpc>
            </a:pPr>
            <a:r>
              <a:rPr lang="en-US" sz="1600" i="1" smtClean="0">
                <a:solidFill>
                  <a:srgbClr val="D11830"/>
                </a:solidFill>
              </a:rPr>
              <a:t>(1) Archivist’s Note / (2) Rules or Conventions / (3) Date(s) of Description</a:t>
            </a:r>
            <a:r>
              <a:rPr lang="en-US" sz="1600" smtClean="0"/>
              <a:t> -- </a:t>
            </a:r>
            <a:r>
              <a:rPr lang="en-US" sz="1600" smtClean="0">
                <a:solidFill>
                  <a:schemeClr val="hlink"/>
                </a:solidFill>
                <a:latin typeface="Bookman Old Style" charset="0"/>
              </a:rPr>
              <a:t>Description Control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a:xfrm>
            <a:off x="809625" y="1528762"/>
            <a:ext cx="7958138" cy="4719638"/>
          </a:xfrm>
        </p:spPr>
        <p:txBody>
          <a:bodyPr>
            <a:normAutofit/>
          </a:bodyPr>
          <a:lstStyle/>
          <a:p>
            <a:pPr eaLnBrk="1" hangingPunct="1">
              <a:lnSpc>
                <a:spcPct val="80000"/>
              </a:lnSpc>
              <a:spcAft>
                <a:spcPts val="600"/>
              </a:spcAft>
            </a:pPr>
            <a:r>
              <a:rPr lang="en-US" sz="2800" b="1" i="1" dirty="0" smtClean="0"/>
              <a:t>DACS </a:t>
            </a:r>
            <a:r>
              <a:rPr lang="en-US" sz="2800" b="1" dirty="0" smtClean="0"/>
              <a:t>is …output neutral:</a:t>
            </a:r>
          </a:p>
          <a:p>
            <a:pPr lvl="1" eaLnBrk="1" hangingPunct="1">
              <a:lnSpc>
                <a:spcPct val="80000"/>
              </a:lnSpc>
            </a:pPr>
            <a:r>
              <a:rPr lang="en-US" sz="2400" dirty="0" smtClean="0"/>
              <a:t>A standard that supports reuse of same data content in a variety of data structures:</a:t>
            </a:r>
          </a:p>
          <a:p>
            <a:pPr lvl="1" eaLnBrk="1" hangingPunct="1">
              <a:lnSpc>
                <a:spcPct val="80000"/>
              </a:lnSpc>
              <a:buFont typeface="Wingdings" charset="2"/>
              <a:buNone/>
            </a:pPr>
            <a:endParaRPr lang="en-US" sz="800" dirty="0" smtClean="0"/>
          </a:p>
          <a:p>
            <a:pPr marL="866775" lvl="1" indent="0" eaLnBrk="1" hangingPunct="1">
              <a:lnSpc>
                <a:spcPct val="80000"/>
              </a:lnSpc>
              <a:spcBef>
                <a:spcPts val="600"/>
              </a:spcBef>
              <a:spcAft>
                <a:spcPts val="600"/>
              </a:spcAft>
              <a:buFont typeface="Wingdings" charset="2"/>
              <a:buNone/>
            </a:pPr>
            <a:r>
              <a:rPr lang="en-US" sz="1800" dirty="0" smtClean="0"/>
              <a:t>	From the printed finding aid for a collection …</a:t>
            </a:r>
            <a:r>
              <a:rPr lang="en-US" sz="1800" dirty="0" smtClean="0">
                <a:latin typeface="Courier New" charset="0"/>
              </a:rPr>
              <a:t> </a:t>
            </a:r>
          </a:p>
          <a:p>
            <a:pPr lvl="2" eaLnBrk="1" hangingPunct="1">
              <a:lnSpc>
                <a:spcPct val="80000"/>
              </a:lnSpc>
              <a:buFont typeface="Wingdings" charset="2"/>
              <a:buNone/>
            </a:pPr>
            <a:r>
              <a:rPr lang="en-US" sz="1800" dirty="0" smtClean="0">
                <a:solidFill>
                  <a:schemeClr val="accent1">
                    <a:lumMod val="75000"/>
                  </a:schemeClr>
                </a:solidFill>
                <a:latin typeface="Courier New" charset="0"/>
              </a:rPr>
              <a:t>Collection title: </a:t>
            </a:r>
            <a:r>
              <a:rPr lang="en-US" sz="1800" b="1" dirty="0" err="1" smtClean="0">
                <a:solidFill>
                  <a:schemeClr val="accent2">
                    <a:lumMod val="75000"/>
                  </a:schemeClr>
                </a:solidFill>
                <a:latin typeface="Courier New" charset="0"/>
              </a:rPr>
              <a:t>Mairzy</a:t>
            </a:r>
            <a:r>
              <a:rPr lang="en-US" sz="1800" b="1" dirty="0" smtClean="0">
                <a:solidFill>
                  <a:schemeClr val="accent2">
                    <a:lumMod val="75000"/>
                  </a:schemeClr>
                </a:solidFill>
                <a:latin typeface="Courier New" charset="0"/>
              </a:rPr>
              <a:t> </a:t>
            </a:r>
            <a:r>
              <a:rPr lang="en-US" sz="1800" b="1" dirty="0" err="1" smtClean="0">
                <a:solidFill>
                  <a:schemeClr val="accent2">
                    <a:lumMod val="75000"/>
                  </a:schemeClr>
                </a:solidFill>
                <a:latin typeface="Courier New" charset="0"/>
              </a:rPr>
              <a:t>Doats</a:t>
            </a:r>
            <a:r>
              <a:rPr lang="en-US" sz="1800" b="1" dirty="0" smtClean="0">
                <a:solidFill>
                  <a:schemeClr val="accent2">
                    <a:lumMod val="75000"/>
                  </a:schemeClr>
                </a:solidFill>
                <a:latin typeface="Courier New" charset="0"/>
              </a:rPr>
              <a:t> papers</a:t>
            </a:r>
          </a:p>
          <a:p>
            <a:pPr lvl="2" eaLnBrk="1" hangingPunct="1">
              <a:lnSpc>
                <a:spcPct val="80000"/>
              </a:lnSpc>
              <a:buFont typeface="Wingdings" charset="2"/>
              <a:buNone/>
            </a:pPr>
            <a:r>
              <a:rPr lang="en-US" sz="1800" dirty="0" smtClean="0">
                <a:solidFill>
                  <a:srgbClr val="227A8F"/>
                </a:solidFill>
                <a:latin typeface="Courier New" charset="0"/>
              </a:rPr>
              <a:t>Inclusive dates: </a:t>
            </a:r>
            <a:r>
              <a:rPr lang="en-US" sz="1800" b="1" dirty="0" smtClean="0">
                <a:solidFill>
                  <a:schemeClr val="accent2">
                    <a:lumMod val="75000"/>
                  </a:schemeClr>
                </a:solidFill>
                <a:latin typeface="Courier New" charset="0"/>
              </a:rPr>
              <a:t>1928-1972</a:t>
            </a:r>
          </a:p>
          <a:p>
            <a:pPr marL="914400" lvl="1" indent="0" eaLnBrk="1" hangingPunct="1">
              <a:lnSpc>
                <a:spcPct val="80000"/>
              </a:lnSpc>
              <a:spcBef>
                <a:spcPts val="600"/>
              </a:spcBef>
              <a:spcAft>
                <a:spcPts val="600"/>
              </a:spcAft>
              <a:buFont typeface="Wingdings" charset="2"/>
              <a:buNone/>
            </a:pPr>
            <a:r>
              <a:rPr lang="en-US" sz="1800" dirty="0" smtClean="0"/>
              <a:t>to the EAD-encoded version of the finding aid that a U.S. archivist might send to her regional consortium and to RLG’s </a:t>
            </a:r>
            <a:r>
              <a:rPr lang="en-US" sz="1800" dirty="0" err="1" smtClean="0"/>
              <a:t>ArchiveGrid</a:t>
            </a:r>
            <a:r>
              <a:rPr lang="en-US" sz="1800" dirty="0" smtClean="0"/>
              <a:t> …</a:t>
            </a:r>
            <a:r>
              <a:rPr lang="en-US" sz="1800" dirty="0" smtClean="0">
                <a:latin typeface="Courier New" charset="0"/>
              </a:rPr>
              <a:t> </a:t>
            </a:r>
          </a:p>
          <a:p>
            <a:pPr lvl="2" eaLnBrk="1" hangingPunct="1">
              <a:lnSpc>
                <a:spcPct val="80000"/>
              </a:lnSpc>
              <a:buFont typeface="Wingdings" charset="2"/>
              <a:buNone/>
            </a:pPr>
            <a:r>
              <a:rPr lang="en-US" sz="1800" dirty="0" smtClean="0">
                <a:solidFill>
                  <a:srgbClr val="227A8F"/>
                </a:solidFill>
                <a:latin typeface="Courier New" charset="0"/>
              </a:rPr>
              <a:t>&lt;did&gt;&lt;</a:t>
            </a:r>
            <a:r>
              <a:rPr lang="en-US" sz="1800" dirty="0" err="1" smtClean="0">
                <a:solidFill>
                  <a:srgbClr val="227A8F"/>
                </a:solidFill>
                <a:latin typeface="Courier New" charset="0"/>
              </a:rPr>
              <a:t>unittitle</a:t>
            </a:r>
            <a:r>
              <a:rPr lang="en-US" sz="1800" dirty="0" smtClean="0">
                <a:solidFill>
                  <a:srgbClr val="227A8F"/>
                </a:solidFill>
                <a:latin typeface="Courier New" charset="0"/>
              </a:rPr>
              <a:t>&gt;</a:t>
            </a:r>
            <a:r>
              <a:rPr lang="en-US" sz="1800" b="1" dirty="0" err="1" smtClean="0">
                <a:solidFill>
                  <a:schemeClr val="accent2">
                    <a:lumMod val="75000"/>
                  </a:schemeClr>
                </a:solidFill>
                <a:latin typeface="Courier New" charset="0"/>
              </a:rPr>
              <a:t>Mairzy</a:t>
            </a:r>
            <a:r>
              <a:rPr lang="en-US" sz="1800" b="1" dirty="0" smtClean="0">
                <a:solidFill>
                  <a:schemeClr val="accent2">
                    <a:lumMod val="75000"/>
                  </a:schemeClr>
                </a:solidFill>
                <a:latin typeface="Courier New" charset="0"/>
              </a:rPr>
              <a:t> </a:t>
            </a:r>
            <a:r>
              <a:rPr lang="en-US" sz="1800" b="1" dirty="0" err="1" smtClean="0">
                <a:solidFill>
                  <a:schemeClr val="accent2">
                    <a:lumMod val="75000"/>
                  </a:schemeClr>
                </a:solidFill>
                <a:latin typeface="Courier New" charset="0"/>
              </a:rPr>
              <a:t>Doats</a:t>
            </a:r>
            <a:r>
              <a:rPr lang="en-US" sz="1800" b="1" dirty="0" smtClean="0">
                <a:solidFill>
                  <a:schemeClr val="accent2">
                    <a:lumMod val="75000"/>
                  </a:schemeClr>
                </a:solidFill>
                <a:latin typeface="Courier New" charset="0"/>
              </a:rPr>
              <a:t> papers</a:t>
            </a:r>
            <a:r>
              <a:rPr lang="en-US" sz="1800" dirty="0" smtClean="0">
                <a:solidFill>
                  <a:srgbClr val="227A8F"/>
                </a:solidFill>
                <a:latin typeface="Courier New" charset="0"/>
              </a:rPr>
              <a:t>&lt;/</a:t>
            </a:r>
            <a:r>
              <a:rPr lang="en-US" sz="1800" dirty="0" err="1" smtClean="0">
                <a:solidFill>
                  <a:srgbClr val="227A8F"/>
                </a:solidFill>
                <a:latin typeface="Courier New" charset="0"/>
              </a:rPr>
              <a:t>unittitle</a:t>
            </a:r>
            <a:r>
              <a:rPr lang="en-US" sz="1800" dirty="0" smtClean="0">
                <a:solidFill>
                  <a:srgbClr val="227A8F"/>
                </a:solidFill>
                <a:latin typeface="Courier New" charset="0"/>
              </a:rPr>
              <a:t>&gt;</a:t>
            </a:r>
          </a:p>
          <a:p>
            <a:pPr marL="679450" lvl="2" indent="-49213" eaLnBrk="1" hangingPunct="1">
              <a:lnSpc>
                <a:spcPct val="80000"/>
              </a:lnSpc>
              <a:buFont typeface="Wingdings" charset="2"/>
              <a:buNone/>
            </a:pPr>
            <a:r>
              <a:rPr lang="en-US" sz="1800" dirty="0" smtClean="0">
                <a:solidFill>
                  <a:srgbClr val="227A8F"/>
                </a:solidFill>
                <a:latin typeface="Courier New" charset="0"/>
              </a:rPr>
              <a:t>&lt;</a:t>
            </a:r>
            <a:r>
              <a:rPr lang="en-US" sz="1800" dirty="0" err="1" smtClean="0">
                <a:solidFill>
                  <a:srgbClr val="227A8F"/>
                </a:solidFill>
                <a:latin typeface="Courier New" charset="0"/>
              </a:rPr>
              <a:t>unitdate</a:t>
            </a:r>
            <a:r>
              <a:rPr lang="en-US" sz="1800" dirty="0" smtClean="0">
                <a:solidFill>
                  <a:srgbClr val="227A8F"/>
                </a:solidFill>
                <a:latin typeface="Courier New" charset="0"/>
              </a:rPr>
              <a:t> normal=“1928/1972” type=“inclusive”&gt;</a:t>
            </a:r>
            <a:r>
              <a:rPr lang="en-US" sz="1800" b="1" dirty="0" smtClean="0">
                <a:solidFill>
                  <a:schemeClr val="accent2">
                    <a:lumMod val="75000"/>
                  </a:schemeClr>
                </a:solidFill>
                <a:latin typeface="Courier New" charset="0"/>
              </a:rPr>
              <a:t>1928-1972</a:t>
            </a:r>
            <a:r>
              <a:rPr lang="en-US" sz="1800" dirty="0" smtClean="0">
                <a:solidFill>
                  <a:srgbClr val="227A8F"/>
                </a:solidFill>
                <a:latin typeface="Courier New" charset="0"/>
              </a:rPr>
              <a:t>&lt;/</a:t>
            </a:r>
            <a:r>
              <a:rPr lang="en-US" sz="1800" dirty="0" err="1" smtClean="0">
                <a:solidFill>
                  <a:srgbClr val="227A8F"/>
                </a:solidFill>
                <a:latin typeface="Courier New" charset="0"/>
              </a:rPr>
              <a:t>unitdate</a:t>
            </a:r>
            <a:r>
              <a:rPr lang="en-US" sz="1800" dirty="0" smtClean="0">
                <a:solidFill>
                  <a:srgbClr val="227A8F"/>
                </a:solidFill>
                <a:latin typeface="Courier New" charset="0"/>
              </a:rPr>
              <a:t>&gt;&lt;/did&gt;</a:t>
            </a:r>
          </a:p>
          <a:p>
            <a:pPr marL="914400" lvl="1" indent="-6350" eaLnBrk="1" hangingPunct="1">
              <a:lnSpc>
                <a:spcPct val="80000"/>
              </a:lnSpc>
              <a:spcBef>
                <a:spcPts val="600"/>
              </a:spcBef>
              <a:spcAft>
                <a:spcPts val="600"/>
              </a:spcAft>
              <a:buFont typeface="Wingdings" charset="2"/>
              <a:buNone/>
            </a:pPr>
            <a:r>
              <a:rPr lang="en-US" sz="1800" dirty="0" smtClean="0"/>
              <a:t>to the MARC21 version in </a:t>
            </a:r>
            <a:r>
              <a:rPr lang="en-US" sz="1800" dirty="0" err="1" smtClean="0"/>
              <a:t>WorldCat</a:t>
            </a:r>
            <a:r>
              <a:rPr lang="en-US" sz="1800" dirty="0" smtClean="0"/>
              <a:t> and her online catalog …</a:t>
            </a:r>
            <a:r>
              <a:rPr lang="en-US" sz="2000" dirty="0" smtClean="0">
                <a:latin typeface="Courier New" charset="0"/>
              </a:rPr>
              <a:t> </a:t>
            </a:r>
          </a:p>
          <a:p>
            <a:pPr lvl="2" eaLnBrk="1" hangingPunct="1">
              <a:lnSpc>
                <a:spcPct val="80000"/>
              </a:lnSpc>
              <a:buFont typeface="Wingdings" charset="2"/>
              <a:buNone/>
            </a:pPr>
            <a:r>
              <a:rPr lang="en-US" sz="1800" dirty="0" smtClean="0">
                <a:solidFill>
                  <a:srgbClr val="227A8F"/>
                </a:solidFill>
                <a:latin typeface="Courier New" charset="0"/>
              </a:rPr>
              <a:t>245 10 $a </a:t>
            </a:r>
            <a:r>
              <a:rPr lang="en-US" sz="1800" b="1" dirty="0" err="1" smtClean="0">
                <a:solidFill>
                  <a:schemeClr val="accent2">
                    <a:lumMod val="75000"/>
                  </a:schemeClr>
                </a:solidFill>
                <a:latin typeface="Courier New" charset="0"/>
              </a:rPr>
              <a:t>Mairzy</a:t>
            </a:r>
            <a:r>
              <a:rPr lang="en-US" sz="1800" b="1" dirty="0" smtClean="0">
                <a:solidFill>
                  <a:schemeClr val="accent2">
                    <a:lumMod val="75000"/>
                  </a:schemeClr>
                </a:solidFill>
                <a:latin typeface="Courier New" charset="0"/>
              </a:rPr>
              <a:t> </a:t>
            </a:r>
            <a:r>
              <a:rPr lang="en-US" sz="1800" b="1" dirty="0" err="1" smtClean="0">
                <a:solidFill>
                  <a:schemeClr val="accent2">
                    <a:lumMod val="75000"/>
                  </a:schemeClr>
                </a:solidFill>
                <a:latin typeface="Courier New" charset="0"/>
              </a:rPr>
              <a:t>Doats</a:t>
            </a:r>
            <a:r>
              <a:rPr lang="en-US" sz="1800" b="1" dirty="0" smtClean="0">
                <a:solidFill>
                  <a:schemeClr val="accent2">
                    <a:lumMod val="75000"/>
                  </a:schemeClr>
                </a:solidFill>
                <a:latin typeface="Courier New" charset="0"/>
              </a:rPr>
              <a:t> papers</a:t>
            </a:r>
            <a:r>
              <a:rPr lang="en-US" sz="1800" dirty="0" smtClean="0">
                <a:solidFill>
                  <a:srgbClr val="227A8F"/>
                </a:solidFill>
                <a:latin typeface="Courier New" charset="0"/>
              </a:rPr>
              <a:t>, $f</a:t>
            </a:r>
            <a:r>
              <a:rPr lang="en-US" sz="1800" dirty="0" smtClean="0">
                <a:solidFill>
                  <a:schemeClr val="accent2">
                    <a:lumMod val="60000"/>
                    <a:lumOff val="40000"/>
                  </a:schemeClr>
                </a:solidFill>
                <a:latin typeface="Courier New" charset="0"/>
              </a:rPr>
              <a:t> </a:t>
            </a:r>
            <a:r>
              <a:rPr lang="en-US" sz="1800" b="1" dirty="0" smtClean="0">
                <a:solidFill>
                  <a:schemeClr val="accent2">
                    <a:lumMod val="75000"/>
                  </a:schemeClr>
                </a:solidFill>
                <a:latin typeface="Courier New" charset="0"/>
              </a:rPr>
              <a:t>1928-1972</a:t>
            </a:r>
            <a:r>
              <a:rPr lang="en-US" sz="1800" dirty="0" smtClean="0">
                <a:solidFill>
                  <a:srgbClr val="227A8F"/>
                </a:solidFill>
                <a:latin typeface="Courier New" charset="0"/>
              </a:rPr>
              <a:t>.</a:t>
            </a:r>
          </a:p>
          <a:p>
            <a:pPr lvl="2" eaLnBrk="1" hangingPunct="1">
              <a:lnSpc>
                <a:spcPct val="80000"/>
              </a:lnSpc>
              <a:buFont typeface="Wingdings" charset="2"/>
              <a:buNone/>
            </a:pPr>
            <a:endParaRPr lang="en-US" sz="1600" dirty="0" smtClean="0"/>
          </a:p>
        </p:txBody>
      </p:sp>
      <p:sp>
        <p:nvSpPr>
          <p:cNvPr id="57347" name="Slide Number Placeholder 3"/>
          <p:cNvSpPr>
            <a:spLocks noGrp="1"/>
          </p:cNvSpPr>
          <p:nvPr>
            <p:ph type="sldNum" sz="quarter" idx="12"/>
          </p:nvPr>
        </p:nvSpPr>
        <p:spPr bwMode="auto">
          <a:noFill/>
          <a:ln>
            <a:miter lim="800000"/>
            <a:headEnd/>
            <a:tailEnd/>
          </a:ln>
        </p:spPr>
        <p:txBody>
          <a:bodyPr/>
          <a:lstStyle/>
          <a:p>
            <a:fld id="{E842D295-0AD3-44A8-8207-2BF492F367A7}" type="slidenum">
              <a:rPr lang="en-US"/>
              <a:pPr/>
              <a:t>15</a:t>
            </a:fld>
            <a:endParaRPr lang="en-US"/>
          </a:p>
        </p:txBody>
      </p:sp>
      <p:sp>
        <p:nvSpPr>
          <p:cNvPr id="56323"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Overview of </a:t>
            </a:r>
            <a:r>
              <a:rPr lang="en-US" sz="4000" i="1" dirty="0">
                <a:ea typeface="+mj-ea"/>
                <a:cs typeface="+mj-cs"/>
              </a:rPr>
              <a:t>DACS </a:t>
            </a:r>
            <a:r>
              <a:rPr lang="en-US" sz="4000" dirty="0">
                <a:ea typeface="+mj-ea"/>
                <a:cs typeface="+mj-cs"/>
              </a:rPr>
              <a:t>(continued)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809625" y="1524000"/>
            <a:ext cx="7958138" cy="4648200"/>
          </a:xfrm>
        </p:spPr>
        <p:txBody>
          <a:bodyPr/>
          <a:lstStyle/>
          <a:p>
            <a:pPr eaLnBrk="1" hangingPunct="1">
              <a:lnSpc>
                <a:spcPct val="80000"/>
              </a:lnSpc>
              <a:spcBef>
                <a:spcPts val="600"/>
              </a:spcBef>
              <a:spcAft>
                <a:spcPts val="600"/>
              </a:spcAft>
            </a:pPr>
            <a:r>
              <a:rPr lang="en-US" sz="2800" b="1" i="1" dirty="0" smtClean="0"/>
              <a:t>DACS </a:t>
            </a:r>
            <a:r>
              <a:rPr lang="en-US" sz="2800" b="1" dirty="0" smtClean="0"/>
              <a:t>is output neutral (continued):</a:t>
            </a:r>
          </a:p>
          <a:p>
            <a:pPr marL="914400" lvl="1" indent="-6350" eaLnBrk="1" hangingPunct="1">
              <a:lnSpc>
                <a:spcPct val="80000"/>
              </a:lnSpc>
              <a:spcBef>
                <a:spcPts val="600"/>
              </a:spcBef>
              <a:spcAft>
                <a:spcPts val="600"/>
              </a:spcAft>
              <a:buFont typeface="Wingdings" charset="2"/>
              <a:buNone/>
            </a:pPr>
            <a:r>
              <a:rPr lang="en-US" sz="1800" dirty="0" smtClean="0"/>
              <a:t>to the collection reference in the item-level description, encoded in MODS (Metadata Object Description Schema), that she’s created for the digital facsimile of </a:t>
            </a:r>
            <a:r>
              <a:rPr lang="en-US" sz="1800" dirty="0" err="1" smtClean="0"/>
              <a:t>Mairzy’s</a:t>
            </a:r>
            <a:r>
              <a:rPr lang="en-US" sz="1800" dirty="0" smtClean="0"/>
              <a:t> breathtakingly important 1958 letter to the Pope …</a:t>
            </a:r>
            <a:r>
              <a:rPr lang="en-US" sz="1800" dirty="0" smtClean="0">
                <a:latin typeface="Courier New" charset="0"/>
              </a:rPr>
              <a:t> </a:t>
            </a:r>
          </a:p>
          <a:p>
            <a:pPr lvl="2" eaLnBrk="1" hangingPunct="1">
              <a:lnSpc>
                <a:spcPct val="80000"/>
              </a:lnSpc>
              <a:buFont typeface="Wingdings" charset="2"/>
              <a:buNone/>
            </a:pPr>
            <a:r>
              <a:rPr lang="en-US" sz="1800" dirty="0" smtClean="0">
                <a:solidFill>
                  <a:srgbClr val="227A8F"/>
                </a:solidFill>
                <a:latin typeface="Courier New" charset="0"/>
              </a:rPr>
              <a:t>&lt;</a:t>
            </a:r>
            <a:r>
              <a:rPr lang="en-US" sz="1800" dirty="0" err="1" smtClean="0">
                <a:solidFill>
                  <a:srgbClr val="227A8F"/>
                </a:solidFill>
                <a:latin typeface="Courier New" charset="0"/>
              </a:rPr>
              <a:t>relatedItem</a:t>
            </a:r>
            <a:r>
              <a:rPr lang="en-US" sz="1800" dirty="0" smtClean="0">
                <a:solidFill>
                  <a:srgbClr val="227A8F"/>
                </a:solidFill>
                <a:latin typeface="Courier New" charset="0"/>
              </a:rPr>
              <a:t> type=“host”&gt;</a:t>
            </a:r>
          </a:p>
          <a:p>
            <a:pPr lvl="3" eaLnBrk="1" hangingPunct="1">
              <a:lnSpc>
                <a:spcPct val="80000"/>
              </a:lnSpc>
              <a:buFont typeface="Wingdings" charset="2"/>
              <a:buNone/>
            </a:pPr>
            <a:r>
              <a:rPr lang="en-US" sz="1800" dirty="0" smtClean="0">
                <a:solidFill>
                  <a:srgbClr val="227A8F"/>
                </a:solidFill>
                <a:latin typeface="Courier New" charset="0"/>
              </a:rPr>
              <a:t>&lt;</a:t>
            </a:r>
            <a:r>
              <a:rPr lang="en-US" sz="1800" dirty="0" err="1" smtClean="0">
                <a:solidFill>
                  <a:srgbClr val="227A8F"/>
                </a:solidFill>
                <a:latin typeface="Courier New" charset="0"/>
              </a:rPr>
              <a:t>titleInfo</a:t>
            </a:r>
            <a:r>
              <a:rPr lang="en-US" sz="1800" dirty="0" smtClean="0">
                <a:solidFill>
                  <a:srgbClr val="227A8F"/>
                </a:solidFill>
                <a:latin typeface="Courier New" charset="0"/>
              </a:rPr>
              <a:t>&gt;&lt;title&gt;</a:t>
            </a:r>
            <a:r>
              <a:rPr lang="en-US" sz="1800" b="1" dirty="0" err="1" smtClean="0">
                <a:solidFill>
                  <a:schemeClr val="accent2">
                    <a:lumMod val="75000"/>
                  </a:schemeClr>
                </a:solidFill>
                <a:latin typeface="Courier New" charset="0"/>
              </a:rPr>
              <a:t>Mairzy</a:t>
            </a:r>
            <a:r>
              <a:rPr lang="en-US" sz="1800" b="1" dirty="0" smtClean="0">
                <a:solidFill>
                  <a:schemeClr val="accent2">
                    <a:lumMod val="75000"/>
                  </a:schemeClr>
                </a:solidFill>
                <a:latin typeface="Courier New" charset="0"/>
              </a:rPr>
              <a:t> </a:t>
            </a:r>
            <a:r>
              <a:rPr lang="en-US" sz="1800" b="1" dirty="0" err="1" smtClean="0">
                <a:solidFill>
                  <a:schemeClr val="accent2">
                    <a:lumMod val="75000"/>
                  </a:schemeClr>
                </a:solidFill>
                <a:latin typeface="Courier New" charset="0"/>
              </a:rPr>
              <a:t>Doats</a:t>
            </a:r>
            <a:r>
              <a:rPr lang="en-US" sz="1800" b="1" dirty="0" smtClean="0">
                <a:solidFill>
                  <a:schemeClr val="accent2">
                    <a:lumMod val="75000"/>
                  </a:schemeClr>
                </a:solidFill>
                <a:latin typeface="Courier New" charset="0"/>
              </a:rPr>
              <a:t> papers</a:t>
            </a:r>
            <a:r>
              <a:rPr lang="en-US" sz="1800" dirty="0" smtClean="0">
                <a:solidFill>
                  <a:srgbClr val="227A8F"/>
                </a:solidFill>
                <a:latin typeface="Courier New" charset="0"/>
              </a:rPr>
              <a:t>&lt;/title&gt;    &lt;/</a:t>
            </a:r>
            <a:r>
              <a:rPr lang="en-US" sz="1800" dirty="0" err="1" smtClean="0">
                <a:solidFill>
                  <a:srgbClr val="227A8F"/>
                </a:solidFill>
                <a:latin typeface="Courier New" charset="0"/>
              </a:rPr>
              <a:t>titleInfo</a:t>
            </a:r>
            <a:r>
              <a:rPr lang="en-US" sz="1800" dirty="0" smtClean="0">
                <a:solidFill>
                  <a:srgbClr val="227A8F"/>
                </a:solidFill>
                <a:latin typeface="Courier New" charset="0"/>
              </a:rPr>
              <a:t>&gt;</a:t>
            </a:r>
          </a:p>
          <a:p>
            <a:pPr lvl="3" eaLnBrk="1" hangingPunct="1">
              <a:lnSpc>
                <a:spcPct val="80000"/>
              </a:lnSpc>
              <a:buFont typeface="Wingdings" charset="2"/>
              <a:buNone/>
            </a:pPr>
            <a:r>
              <a:rPr lang="en-US" sz="1800" dirty="0" smtClean="0">
                <a:solidFill>
                  <a:srgbClr val="227A8F"/>
                </a:solidFill>
                <a:latin typeface="Courier New" charset="0"/>
              </a:rPr>
              <a:t>&lt;</a:t>
            </a:r>
            <a:r>
              <a:rPr lang="en-US" sz="1800" dirty="0" err="1" smtClean="0">
                <a:solidFill>
                  <a:srgbClr val="227A8F"/>
                </a:solidFill>
                <a:latin typeface="Courier New" charset="0"/>
              </a:rPr>
              <a:t>originInfo</a:t>
            </a:r>
            <a:r>
              <a:rPr lang="en-US" sz="1800" dirty="0" smtClean="0">
                <a:solidFill>
                  <a:srgbClr val="227A8F"/>
                </a:solidFill>
                <a:latin typeface="Courier New" charset="0"/>
              </a:rPr>
              <a:t>&gt;&lt;</a:t>
            </a:r>
            <a:r>
              <a:rPr lang="en-US" sz="1800" dirty="0" err="1" smtClean="0">
                <a:solidFill>
                  <a:srgbClr val="227A8F"/>
                </a:solidFill>
                <a:latin typeface="Courier New" charset="0"/>
              </a:rPr>
              <a:t>dateCreated</a:t>
            </a:r>
            <a:r>
              <a:rPr lang="en-US" sz="1800" dirty="0" smtClean="0">
                <a:solidFill>
                  <a:srgbClr val="227A8F"/>
                </a:solidFill>
                <a:latin typeface="Courier New" charset="0"/>
              </a:rPr>
              <a:t>&gt;</a:t>
            </a:r>
            <a:r>
              <a:rPr lang="en-US" sz="1800" b="1" dirty="0" smtClean="0">
                <a:solidFill>
                  <a:schemeClr val="accent2">
                    <a:lumMod val="75000"/>
                  </a:schemeClr>
                </a:solidFill>
                <a:latin typeface="Courier New" charset="0"/>
              </a:rPr>
              <a:t>1928-1972</a:t>
            </a:r>
            <a:r>
              <a:rPr lang="en-US" sz="1800" dirty="0" smtClean="0">
                <a:solidFill>
                  <a:srgbClr val="227A8F"/>
                </a:solidFill>
                <a:latin typeface="Courier New" charset="0"/>
              </a:rPr>
              <a:t>&lt;/</a:t>
            </a:r>
            <a:r>
              <a:rPr lang="en-US" sz="1800" dirty="0" err="1" smtClean="0">
                <a:solidFill>
                  <a:srgbClr val="227A8F"/>
                </a:solidFill>
                <a:latin typeface="Courier New" charset="0"/>
              </a:rPr>
              <a:t>dateCreated</a:t>
            </a:r>
            <a:r>
              <a:rPr lang="en-US" sz="1800" dirty="0" smtClean="0">
                <a:solidFill>
                  <a:srgbClr val="227A8F"/>
                </a:solidFill>
                <a:latin typeface="Courier New" charset="0"/>
              </a:rPr>
              <a:t>&gt;  &lt;/</a:t>
            </a:r>
            <a:r>
              <a:rPr lang="en-US" sz="1800" dirty="0" err="1" smtClean="0">
                <a:solidFill>
                  <a:srgbClr val="227A8F"/>
                </a:solidFill>
                <a:latin typeface="Courier New" charset="0"/>
              </a:rPr>
              <a:t>originInfo</a:t>
            </a:r>
            <a:r>
              <a:rPr lang="en-US" sz="1800" dirty="0" smtClean="0">
                <a:solidFill>
                  <a:srgbClr val="227A8F"/>
                </a:solidFill>
                <a:latin typeface="Courier New" charset="0"/>
              </a:rPr>
              <a:t>&gt;</a:t>
            </a:r>
          </a:p>
          <a:p>
            <a:pPr lvl="2" eaLnBrk="1" hangingPunct="1">
              <a:lnSpc>
                <a:spcPct val="80000"/>
              </a:lnSpc>
              <a:buFont typeface="Wingdings" charset="2"/>
              <a:buNone/>
            </a:pPr>
            <a:r>
              <a:rPr lang="en-US" sz="1800" dirty="0" smtClean="0">
                <a:solidFill>
                  <a:srgbClr val="227A8F"/>
                </a:solidFill>
                <a:latin typeface="Courier New" charset="0"/>
              </a:rPr>
              <a:t>&lt;/</a:t>
            </a:r>
            <a:r>
              <a:rPr lang="en-US" sz="1800" dirty="0" err="1" smtClean="0">
                <a:solidFill>
                  <a:srgbClr val="227A8F"/>
                </a:solidFill>
                <a:latin typeface="Courier New" charset="0"/>
              </a:rPr>
              <a:t>relatedItem</a:t>
            </a:r>
            <a:r>
              <a:rPr lang="en-US" sz="1800" dirty="0" smtClean="0">
                <a:solidFill>
                  <a:srgbClr val="227A8F"/>
                </a:solidFill>
                <a:latin typeface="Courier New" charset="0"/>
              </a:rPr>
              <a:t>&gt;</a:t>
            </a:r>
          </a:p>
          <a:p>
            <a:pPr marL="914400" lvl="1" indent="-6350" eaLnBrk="1" hangingPunct="1">
              <a:lnSpc>
                <a:spcPct val="80000"/>
              </a:lnSpc>
              <a:spcBef>
                <a:spcPts val="600"/>
              </a:spcBef>
              <a:spcAft>
                <a:spcPts val="600"/>
              </a:spcAft>
              <a:buFont typeface="Wingdings" charset="2"/>
              <a:buNone/>
            </a:pPr>
            <a:r>
              <a:rPr lang="en-US" sz="1800" dirty="0" smtClean="0"/>
              <a:t>or to that same collection reference in that same item-level description encoded  in Qualified Dublin Core …</a:t>
            </a:r>
            <a:r>
              <a:rPr lang="en-US" sz="1800" dirty="0" smtClean="0">
                <a:latin typeface="Courier New" charset="0"/>
              </a:rPr>
              <a:t> </a:t>
            </a:r>
          </a:p>
          <a:p>
            <a:pPr lvl="2" eaLnBrk="1" hangingPunct="1">
              <a:lnSpc>
                <a:spcPct val="80000"/>
              </a:lnSpc>
              <a:buFont typeface="Wingdings" charset="2"/>
              <a:buNone/>
            </a:pPr>
            <a:r>
              <a:rPr lang="en-US" sz="1800" dirty="0" smtClean="0">
                <a:solidFill>
                  <a:srgbClr val="227A8F"/>
                </a:solidFill>
                <a:latin typeface="Courier New" charset="0"/>
              </a:rPr>
              <a:t>&lt;</a:t>
            </a:r>
            <a:r>
              <a:rPr lang="en-US" sz="1800" dirty="0" err="1" smtClean="0">
                <a:solidFill>
                  <a:srgbClr val="227A8F"/>
                </a:solidFill>
                <a:latin typeface="Courier New" charset="0"/>
              </a:rPr>
              <a:t>dcterms:isPartOf</a:t>
            </a:r>
            <a:r>
              <a:rPr lang="en-US" sz="1800" dirty="0" smtClean="0">
                <a:solidFill>
                  <a:srgbClr val="227A8F"/>
                </a:solidFill>
                <a:latin typeface="Courier New" charset="0"/>
              </a:rPr>
              <a:t>&gt;</a:t>
            </a:r>
            <a:r>
              <a:rPr lang="en-US" sz="1800" b="1" dirty="0" err="1" smtClean="0">
                <a:solidFill>
                  <a:schemeClr val="accent2">
                    <a:lumMod val="75000"/>
                  </a:schemeClr>
                </a:solidFill>
                <a:latin typeface="Courier New" charset="0"/>
              </a:rPr>
              <a:t>Mairzy</a:t>
            </a:r>
            <a:r>
              <a:rPr lang="en-US" sz="1800" b="1" dirty="0" smtClean="0">
                <a:solidFill>
                  <a:schemeClr val="accent2">
                    <a:lumMod val="75000"/>
                  </a:schemeClr>
                </a:solidFill>
                <a:latin typeface="Courier New" charset="0"/>
              </a:rPr>
              <a:t> </a:t>
            </a:r>
            <a:r>
              <a:rPr lang="en-US" sz="1800" b="1" dirty="0" err="1" smtClean="0">
                <a:solidFill>
                  <a:schemeClr val="accent2">
                    <a:lumMod val="75000"/>
                  </a:schemeClr>
                </a:solidFill>
                <a:latin typeface="Courier New" charset="0"/>
              </a:rPr>
              <a:t>Doats</a:t>
            </a:r>
            <a:r>
              <a:rPr lang="en-US" sz="1800" b="1" dirty="0" smtClean="0">
                <a:solidFill>
                  <a:schemeClr val="accent2">
                    <a:lumMod val="75000"/>
                  </a:schemeClr>
                </a:solidFill>
                <a:latin typeface="Courier New" charset="0"/>
              </a:rPr>
              <a:t> papers</a:t>
            </a:r>
            <a:r>
              <a:rPr lang="en-US" sz="1800" dirty="0" smtClean="0">
                <a:solidFill>
                  <a:srgbClr val="227A8F"/>
                </a:solidFill>
                <a:latin typeface="Courier New" charset="0"/>
              </a:rPr>
              <a:t>,</a:t>
            </a:r>
            <a:r>
              <a:rPr lang="en-US" sz="1800" dirty="0" smtClean="0">
                <a:solidFill>
                  <a:schemeClr val="accent2">
                    <a:lumMod val="60000"/>
                    <a:lumOff val="40000"/>
                  </a:schemeClr>
                </a:solidFill>
                <a:latin typeface="Courier New" charset="0"/>
              </a:rPr>
              <a:t> </a:t>
            </a:r>
            <a:r>
              <a:rPr lang="en-US" sz="1800" b="1" dirty="0" smtClean="0">
                <a:solidFill>
                  <a:schemeClr val="accent2">
                    <a:lumMod val="75000"/>
                  </a:schemeClr>
                </a:solidFill>
                <a:latin typeface="Courier New" charset="0"/>
              </a:rPr>
              <a:t>1928-1972</a:t>
            </a:r>
          </a:p>
          <a:p>
            <a:pPr lvl="2" eaLnBrk="1" hangingPunct="1">
              <a:lnSpc>
                <a:spcPct val="80000"/>
              </a:lnSpc>
              <a:buFont typeface="Wingdings" charset="2"/>
              <a:buNone/>
            </a:pPr>
            <a:r>
              <a:rPr lang="en-US" sz="1800" b="1" dirty="0" smtClean="0">
                <a:solidFill>
                  <a:schemeClr val="accent2">
                    <a:lumMod val="75000"/>
                  </a:schemeClr>
                </a:solidFill>
                <a:latin typeface="Courier New" charset="0"/>
              </a:rPr>
              <a:t>  </a:t>
            </a:r>
            <a:r>
              <a:rPr lang="en-US" sz="1800" dirty="0" smtClean="0">
                <a:solidFill>
                  <a:srgbClr val="227A8F"/>
                </a:solidFill>
                <a:latin typeface="Courier New" charset="0"/>
              </a:rPr>
              <a:t>&lt;/</a:t>
            </a:r>
            <a:r>
              <a:rPr lang="en-US" sz="1800" dirty="0" err="1" smtClean="0">
                <a:solidFill>
                  <a:srgbClr val="227A8F"/>
                </a:solidFill>
                <a:latin typeface="Courier New" charset="0"/>
              </a:rPr>
              <a:t>dcterms:isPartOf</a:t>
            </a:r>
            <a:r>
              <a:rPr lang="en-US" sz="1800" dirty="0" smtClean="0">
                <a:solidFill>
                  <a:srgbClr val="227A8F"/>
                </a:solidFill>
                <a:latin typeface="Courier New" charset="0"/>
              </a:rPr>
              <a:t>&gt;</a:t>
            </a:r>
          </a:p>
          <a:p>
            <a:pPr lvl="1" eaLnBrk="1" hangingPunct="1">
              <a:lnSpc>
                <a:spcPct val="80000"/>
              </a:lnSpc>
              <a:buFont typeface="Wingdings" charset="2"/>
              <a:buNone/>
            </a:pPr>
            <a:endParaRPr lang="en-US" sz="1200" dirty="0" smtClean="0"/>
          </a:p>
          <a:p>
            <a:pPr lvl="1" algn="ctr" eaLnBrk="1" hangingPunct="1">
              <a:lnSpc>
                <a:spcPct val="80000"/>
              </a:lnSpc>
              <a:buFont typeface="Wingdings" charset="2"/>
              <a:buNone/>
            </a:pPr>
            <a:r>
              <a:rPr lang="en-US" sz="1800" dirty="0" smtClean="0"/>
              <a:t>and so on …</a:t>
            </a:r>
          </a:p>
        </p:txBody>
      </p:sp>
      <p:sp>
        <p:nvSpPr>
          <p:cNvPr id="59395" name="Slide Number Placeholder 3"/>
          <p:cNvSpPr>
            <a:spLocks noGrp="1"/>
          </p:cNvSpPr>
          <p:nvPr>
            <p:ph type="sldNum" sz="quarter" idx="12"/>
          </p:nvPr>
        </p:nvSpPr>
        <p:spPr bwMode="auto">
          <a:noFill/>
          <a:ln>
            <a:miter lim="800000"/>
            <a:headEnd/>
            <a:tailEnd/>
          </a:ln>
        </p:spPr>
        <p:txBody>
          <a:bodyPr/>
          <a:lstStyle/>
          <a:p>
            <a:fld id="{A89C4068-E16E-426F-BA0D-4DD37455C7F2}" type="slidenum">
              <a:rPr lang="en-US"/>
              <a:pPr/>
              <a:t>16</a:t>
            </a:fld>
            <a:endParaRPr lang="en-US"/>
          </a:p>
        </p:txBody>
      </p:sp>
      <p:sp>
        <p:nvSpPr>
          <p:cNvPr id="58371" name="Rectangle 2"/>
          <p:cNvSpPr>
            <a:spLocks noGrp="1" noChangeArrowheads="1"/>
          </p:cNvSpPr>
          <p:nvPr>
            <p:ph type="title"/>
          </p:nvPr>
        </p:nvSpPr>
        <p:spPr/>
        <p:txBody>
          <a:bodyPr/>
          <a:lstStyle/>
          <a:p>
            <a:pPr eaLnBrk="1" fontAlgn="auto" hangingPunct="1">
              <a:spcAft>
                <a:spcPts val="0"/>
              </a:spcAft>
              <a:defRPr/>
            </a:pPr>
            <a:r>
              <a:rPr lang="en-US" sz="4000">
                <a:ea typeface="+mj-ea"/>
                <a:cs typeface="+mj-cs"/>
              </a:rPr>
              <a:t>Overview of </a:t>
            </a:r>
            <a:r>
              <a:rPr lang="en-US" sz="4000" i="1">
                <a:ea typeface="+mj-ea"/>
                <a:cs typeface="+mj-cs"/>
              </a:rPr>
              <a:t>DACS</a:t>
            </a:r>
            <a:r>
              <a:rPr lang="en-US" sz="4000">
                <a:ea typeface="+mj-ea"/>
                <a:cs typeface="+mj-cs"/>
              </a:rPr>
              <a:t> (continued)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457200" y="1524000"/>
            <a:ext cx="8229600" cy="4525962"/>
          </a:xfrm>
        </p:spPr>
        <p:txBody>
          <a:bodyPr/>
          <a:lstStyle/>
          <a:p>
            <a:pPr eaLnBrk="1" hangingPunct="1">
              <a:lnSpc>
                <a:spcPct val="90000"/>
              </a:lnSpc>
              <a:spcAft>
                <a:spcPts val="600"/>
              </a:spcAft>
            </a:pPr>
            <a:r>
              <a:rPr lang="en-US" sz="2800" b="1" i="1" dirty="0" smtClean="0"/>
              <a:t>DACS</a:t>
            </a:r>
            <a:r>
              <a:rPr lang="en-US" sz="2800" b="1" dirty="0" smtClean="0"/>
              <a:t> is … an iterative standard:</a:t>
            </a:r>
          </a:p>
          <a:p>
            <a:pPr lvl="1" eaLnBrk="1" hangingPunct="1">
              <a:lnSpc>
                <a:spcPct val="90000"/>
              </a:lnSpc>
              <a:spcAft>
                <a:spcPts val="600"/>
              </a:spcAft>
            </a:pPr>
            <a:r>
              <a:rPr lang="en-US" dirty="0" smtClean="0"/>
              <a:t>Designed to be used by U.S. archivists to capture and formulate descriptive information about groupings of archival materials in their current state of arrangement (or lack thereof)</a:t>
            </a:r>
          </a:p>
          <a:p>
            <a:pPr lvl="2" eaLnBrk="1" hangingPunct="1">
              <a:lnSpc>
                <a:spcPct val="90000"/>
              </a:lnSpc>
              <a:spcAft>
                <a:spcPts val="600"/>
              </a:spcAft>
            </a:pPr>
            <a:r>
              <a:rPr lang="en-US" dirty="0" smtClean="0"/>
              <a:t>The information content for </a:t>
            </a:r>
            <a:r>
              <a:rPr lang="en-US" i="1" dirty="0" smtClean="0"/>
              <a:t>DACS</a:t>
            </a:r>
            <a:r>
              <a:rPr lang="en-US" dirty="0" smtClean="0"/>
              <a:t> elements can and will change as archival materials move through the stages within your repository:</a:t>
            </a:r>
          </a:p>
          <a:p>
            <a:pPr lvl="3" eaLnBrk="1" hangingPunct="1">
              <a:lnSpc>
                <a:spcPct val="90000"/>
              </a:lnSpc>
              <a:spcAft>
                <a:spcPts val="600"/>
              </a:spcAft>
              <a:buFont typeface="Wingdings" charset="2"/>
              <a:buNone/>
            </a:pPr>
            <a:r>
              <a:rPr lang="en-US" dirty="0" smtClean="0"/>
              <a:t>Acquiring </a:t>
            </a:r>
            <a:r>
              <a:rPr lang="en-US" sz="2800" b="1" dirty="0" smtClean="0">
                <a:sym typeface="Wingdings" charset="2"/>
              </a:rPr>
              <a:t></a:t>
            </a:r>
            <a:r>
              <a:rPr lang="en-US" dirty="0" smtClean="0"/>
              <a:t> Processing </a:t>
            </a:r>
            <a:r>
              <a:rPr lang="en-US" sz="2800" b="1" dirty="0" smtClean="0">
                <a:sym typeface="Wingdings" charset="2"/>
              </a:rPr>
              <a:t></a:t>
            </a:r>
            <a:r>
              <a:rPr lang="en-US" dirty="0" smtClean="0"/>
              <a:t> Use</a:t>
            </a:r>
          </a:p>
        </p:txBody>
      </p:sp>
      <p:sp>
        <p:nvSpPr>
          <p:cNvPr id="61443" name="Slide Number Placeholder 3"/>
          <p:cNvSpPr>
            <a:spLocks noGrp="1"/>
          </p:cNvSpPr>
          <p:nvPr>
            <p:ph type="sldNum" sz="quarter" idx="12"/>
          </p:nvPr>
        </p:nvSpPr>
        <p:spPr bwMode="auto">
          <a:noFill/>
          <a:ln>
            <a:miter lim="800000"/>
            <a:headEnd/>
            <a:tailEnd/>
          </a:ln>
        </p:spPr>
        <p:txBody>
          <a:bodyPr/>
          <a:lstStyle/>
          <a:p>
            <a:fld id="{58B5FA68-7DFB-4C8B-B4E0-A9D22087A001}" type="slidenum">
              <a:rPr lang="en-US"/>
              <a:pPr/>
              <a:t>17</a:t>
            </a:fld>
            <a:endParaRPr lang="en-US"/>
          </a:p>
        </p:txBody>
      </p:sp>
      <p:sp>
        <p:nvSpPr>
          <p:cNvPr id="60419"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Overview of </a:t>
            </a:r>
            <a:r>
              <a:rPr lang="en-US" sz="4000" i="1" dirty="0">
                <a:ea typeface="+mj-ea"/>
                <a:cs typeface="+mj-cs"/>
              </a:rPr>
              <a:t>DACS</a:t>
            </a:r>
            <a:r>
              <a:rPr lang="en-US" sz="4000" dirty="0">
                <a:ea typeface="+mj-ea"/>
                <a:cs typeface="+mj-cs"/>
              </a:rPr>
              <a:t> (continued)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B5E13633-F302-4A1C-9A17-03CFBCF05C70}" type="slidenum">
              <a:rPr lang="en-US"/>
              <a:pPr/>
              <a:t>18</a:t>
            </a:fld>
            <a:endParaRPr lang="en-US"/>
          </a:p>
        </p:txBody>
      </p:sp>
      <p:sp>
        <p:nvSpPr>
          <p:cNvPr id="169986" name="Rectangle 2"/>
          <p:cNvSpPr>
            <a:spLocks noGrp="1" noChangeArrowheads="1"/>
          </p:cNvSpPr>
          <p:nvPr>
            <p:ph type="title" idx="4294967295"/>
          </p:nvPr>
        </p:nvSpPr>
        <p:spPr/>
        <p:txBody>
          <a:bodyPr anchor="ctr">
            <a:normAutofit/>
          </a:bodyPr>
          <a:lstStyle/>
          <a:p>
            <a:r>
              <a:rPr lang="en-US" sz="4000" dirty="0" smtClean="0"/>
              <a:t>Overview of </a:t>
            </a:r>
            <a:r>
              <a:rPr lang="en-US" sz="4000" i="1" dirty="0" smtClean="0"/>
              <a:t>DACS</a:t>
            </a:r>
            <a:r>
              <a:rPr lang="en-US" sz="4000" dirty="0" smtClean="0"/>
              <a:t> (continued)</a:t>
            </a:r>
            <a:endParaRPr lang="en-US" sz="4000" i="1" dirty="0"/>
          </a:p>
        </p:txBody>
      </p:sp>
      <p:sp>
        <p:nvSpPr>
          <p:cNvPr id="169987" name="Text Box 4"/>
          <p:cNvSpPr txBox="1">
            <a:spLocks noChangeArrowheads="1"/>
          </p:cNvSpPr>
          <p:nvPr/>
        </p:nvSpPr>
        <p:spPr bwMode="auto">
          <a:xfrm>
            <a:off x="685800" y="1766887"/>
            <a:ext cx="1692275" cy="338554"/>
          </a:xfrm>
          <a:prstGeom prst="rect">
            <a:avLst/>
          </a:prstGeom>
          <a:solidFill>
            <a:srgbClr val="FFFF99"/>
          </a:solidFill>
          <a:ln w="9525">
            <a:solidFill>
              <a:schemeClr val="tx1"/>
            </a:solidFill>
            <a:miter lim="800000"/>
            <a:headEnd/>
            <a:tailEnd/>
          </a:ln>
        </p:spPr>
        <p:txBody>
          <a:bodyPr>
            <a:spAutoFit/>
          </a:bodyPr>
          <a:lstStyle/>
          <a:p>
            <a:pPr algn="ctr"/>
            <a:r>
              <a:rPr lang="en-US" sz="1600" b="1" dirty="0">
                <a:latin typeface="+mn-lt"/>
              </a:rPr>
              <a:t>Accessioning</a:t>
            </a:r>
          </a:p>
        </p:txBody>
      </p:sp>
      <p:sp>
        <p:nvSpPr>
          <p:cNvPr id="169988" name="Text Box 5"/>
          <p:cNvSpPr txBox="1">
            <a:spLocks noChangeArrowheads="1"/>
          </p:cNvSpPr>
          <p:nvPr/>
        </p:nvSpPr>
        <p:spPr bwMode="auto">
          <a:xfrm>
            <a:off x="6765925" y="3295650"/>
            <a:ext cx="1692275" cy="338554"/>
          </a:xfrm>
          <a:prstGeom prst="rect">
            <a:avLst/>
          </a:prstGeom>
          <a:solidFill>
            <a:srgbClr val="FFFF99"/>
          </a:solidFill>
          <a:ln w="9525">
            <a:solidFill>
              <a:schemeClr val="tx1"/>
            </a:solidFill>
            <a:miter lim="800000"/>
            <a:headEnd/>
            <a:tailEnd/>
          </a:ln>
        </p:spPr>
        <p:txBody>
          <a:bodyPr>
            <a:spAutoFit/>
          </a:bodyPr>
          <a:lstStyle/>
          <a:p>
            <a:pPr algn="ctr"/>
            <a:r>
              <a:rPr lang="en-US" sz="1600" b="1" dirty="0">
                <a:latin typeface="+mn-lt"/>
              </a:rPr>
              <a:t>Processing</a:t>
            </a:r>
          </a:p>
        </p:txBody>
      </p:sp>
      <p:sp>
        <p:nvSpPr>
          <p:cNvPr id="169989" name="Text Box 6"/>
          <p:cNvSpPr txBox="1">
            <a:spLocks noChangeArrowheads="1"/>
          </p:cNvSpPr>
          <p:nvPr/>
        </p:nvSpPr>
        <p:spPr bwMode="auto">
          <a:xfrm>
            <a:off x="609600" y="4967287"/>
            <a:ext cx="1828800" cy="584775"/>
          </a:xfrm>
          <a:prstGeom prst="rect">
            <a:avLst/>
          </a:prstGeom>
          <a:solidFill>
            <a:srgbClr val="FFFF99"/>
          </a:solidFill>
          <a:ln w="9525">
            <a:solidFill>
              <a:schemeClr val="tx1"/>
            </a:solidFill>
            <a:miter lim="800000"/>
            <a:headEnd/>
            <a:tailEnd/>
          </a:ln>
        </p:spPr>
        <p:txBody>
          <a:bodyPr>
            <a:spAutoFit/>
          </a:bodyPr>
          <a:lstStyle/>
          <a:p>
            <a:pPr algn="ctr"/>
            <a:r>
              <a:rPr lang="en-US" sz="1600" b="1" dirty="0">
                <a:latin typeface="+mn-lt"/>
              </a:rPr>
              <a:t>Available for Research Use</a:t>
            </a:r>
          </a:p>
        </p:txBody>
      </p:sp>
      <p:sp>
        <p:nvSpPr>
          <p:cNvPr id="169990" name="Text Box 7"/>
          <p:cNvSpPr txBox="1">
            <a:spLocks noChangeArrowheads="1"/>
          </p:cNvSpPr>
          <p:nvPr/>
        </p:nvSpPr>
        <p:spPr bwMode="auto">
          <a:xfrm>
            <a:off x="3124200" y="1447800"/>
            <a:ext cx="5257800" cy="954107"/>
          </a:xfrm>
          <a:prstGeom prst="rect">
            <a:avLst/>
          </a:prstGeom>
          <a:noFill/>
          <a:ln w="9525">
            <a:noFill/>
            <a:miter lim="800000"/>
            <a:headEnd/>
            <a:tailEnd/>
          </a:ln>
        </p:spPr>
        <p:txBody>
          <a:bodyPr>
            <a:spAutoFit/>
          </a:bodyPr>
          <a:lstStyle/>
          <a:p>
            <a:pPr>
              <a:spcBef>
                <a:spcPct val="50000"/>
              </a:spcBef>
            </a:pPr>
            <a:r>
              <a:rPr lang="en-US" sz="1600" b="1" dirty="0">
                <a:latin typeface="+mn-lt"/>
              </a:rPr>
              <a:t>Brief description of what came in using DACS</a:t>
            </a:r>
          </a:p>
          <a:p>
            <a:pPr>
              <a:spcBef>
                <a:spcPct val="50000"/>
              </a:spcBef>
              <a:buFontTx/>
              <a:buChar char="•"/>
            </a:pPr>
            <a:r>
              <a:rPr lang="en-US" sz="1600" dirty="0">
                <a:latin typeface="+mn-lt"/>
              </a:rPr>
              <a:t>  2.1 Reference Code, 2.3 Title, 2.5 Extent, 5.2 Immediate Source of Acquisition</a:t>
            </a:r>
          </a:p>
        </p:txBody>
      </p:sp>
      <p:sp>
        <p:nvSpPr>
          <p:cNvPr id="169991" name="AutoShape 8"/>
          <p:cNvSpPr>
            <a:spLocks/>
          </p:cNvSpPr>
          <p:nvPr/>
        </p:nvSpPr>
        <p:spPr bwMode="auto">
          <a:xfrm>
            <a:off x="2590800" y="1490662"/>
            <a:ext cx="381000" cy="914400"/>
          </a:xfrm>
          <a:prstGeom prst="leftBrace">
            <a:avLst>
              <a:gd name="adj1" fmla="val 20000"/>
              <a:gd name="adj2" fmla="val 50000"/>
            </a:avLst>
          </a:prstGeom>
          <a:noFill/>
          <a:ln w="9525">
            <a:solidFill>
              <a:schemeClr val="tx1"/>
            </a:solidFill>
            <a:round/>
            <a:headEnd/>
            <a:tailEnd/>
          </a:ln>
        </p:spPr>
        <p:txBody>
          <a:bodyPr wrap="none" anchor="ctr"/>
          <a:lstStyle/>
          <a:p>
            <a:endParaRPr lang="en-US">
              <a:latin typeface="Arial" charset="0"/>
            </a:endParaRPr>
          </a:p>
        </p:txBody>
      </p:sp>
      <p:sp>
        <p:nvSpPr>
          <p:cNvPr id="169992" name="Text Box 9"/>
          <p:cNvSpPr txBox="1">
            <a:spLocks noChangeArrowheads="1"/>
          </p:cNvSpPr>
          <p:nvPr/>
        </p:nvSpPr>
        <p:spPr bwMode="auto">
          <a:xfrm>
            <a:off x="457200" y="2846387"/>
            <a:ext cx="5638800" cy="1200329"/>
          </a:xfrm>
          <a:prstGeom prst="rect">
            <a:avLst/>
          </a:prstGeom>
          <a:noFill/>
          <a:ln w="9525">
            <a:noFill/>
            <a:miter lim="800000"/>
            <a:headEnd/>
            <a:tailEnd/>
          </a:ln>
        </p:spPr>
        <p:txBody>
          <a:bodyPr>
            <a:spAutoFit/>
          </a:bodyPr>
          <a:lstStyle/>
          <a:p>
            <a:pPr>
              <a:spcBef>
                <a:spcPct val="50000"/>
              </a:spcBef>
            </a:pPr>
            <a:r>
              <a:rPr lang="en-US" sz="1600" b="1" dirty="0">
                <a:latin typeface="+mn-lt"/>
              </a:rPr>
              <a:t>Add additional information using DACS, including</a:t>
            </a:r>
          </a:p>
          <a:p>
            <a:pPr>
              <a:spcBef>
                <a:spcPct val="50000"/>
              </a:spcBef>
              <a:buFontTx/>
              <a:buChar char="•"/>
            </a:pPr>
            <a:r>
              <a:rPr lang="en-US" sz="1600" dirty="0">
                <a:latin typeface="+mn-lt"/>
              </a:rPr>
              <a:t>  2.4 Date, 2.6 Name of Creator(s),  2.7 Administrative/ Biographical History, 3.1 Scope and Content, 3.2 System of Arrangement </a:t>
            </a:r>
            <a:r>
              <a:rPr lang="en-US" sz="1600" b="1" dirty="0">
                <a:latin typeface="+mn-lt"/>
              </a:rPr>
              <a:t>…</a:t>
            </a:r>
          </a:p>
        </p:txBody>
      </p:sp>
      <p:sp>
        <p:nvSpPr>
          <p:cNvPr id="169993" name="AutoShape 10"/>
          <p:cNvSpPr>
            <a:spLocks/>
          </p:cNvSpPr>
          <p:nvPr/>
        </p:nvSpPr>
        <p:spPr bwMode="auto">
          <a:xfrm>
            <a:off x="6096000" y="2909887"/>
            <a:ext cx="381000" cy="1143000"/>
          </a:xfrm>
          <a:prstGeom prst="rightBrace">
            <a:avLst>
              <a:gd name="adj1" fmla="val 25000"/>
              <a:gd name="adj2" fmla="val 50000"/>
            </a:avLst>
          </a:prstGeom>
          <a:noFill/>
          <a:ln w="9525">
            <a:solidFill>
              <a:schemeClr val="tx1"/>
            </a:solidFill>
            <a:round/>
            <a:headEnd/>
            <a:tailEnd/>
          </a:ln>
        </p:spPr>
        <p:txBody>
          <a:bodyPr wrap="none" anchor="ctr"/>
          <a:lstStyle/>
          <a:p>
            <a:endParaRPr lang="en-US">
              <a:latin typeface="Arial" charset="0"/>
            </a:endParaRPr>
          </a:p>
        </p:txBody>
      </p:sp>
      <p:sp>
        <p:nvSpPr>
          <p:cNvPr id="169994" name="Text Box 11"/>
          <p:cNvSpPr txBox="1">
            <a:spLocks noChangeArrowheads="1"/>
          </p:cNvSpPr>
          <p:nvPr/>
        </p:nvSpPr>
        <p:spPr bwMode="auto">
          <a:xfrm>
            <a:off x="3200400" y="4586287"/>
            <a:ext cx="5486400" cy="1200329"/>
          </a:xfrm>
          <a:prstGeom prst="rect">
            <a:avLst/>
          </a:prstGeom>
          <a:noFill/>
          <a:ln w="9525">
            <a:noFill/>
            <a:miter lim="800000"/>
            <a:headEnd/>
            <a:tailEnd/>
          </a:ln>
        </p:spPr>
        <p:txBody>
          <a:bodyPr>
            <a:spAutoFit/>
          </a:bodyPr>
          <a:lstStyle/>
          <a:p>
            <a:pPr>
              <a:spcBef>
                <a:spcPct val="50000"/>
              </a:spcBef>
            </a:pPr>
            <a:r>
              <a:rPr lang="en-US" sz="1600" b="1" dirty="0">
                <a:latin typeface="+mn-lt"/>
              </a:rPr>
              <a:t>Add information for researchers using DACS</a:t>
            </a:r>
          </a:p>
          <a:p>
            <a:pPr>
              <a:spcBef>
                <a:spcPct val="50000"/>
              </a:spcBef>
              <a:buFontTx/>
              <a:buChar char="•"/>
            </a:pPr>
            <a:r>
              <a:rPr lang="en-US" sz="1600" dirty="0">
                <a:latin typeface="+mn-lt"/>
              </a:rPr>
              <a:t>  2.2 Name/Location of Repository, 4.1 Conditions Governing Access, 4.3 Conditions Governing Reproduction and Use </a:t>
            </a:r>
            <a:r>
              <a:rPr lang="en-US" sz="1600" b="1" dirty="0">
                <a:latin typeface="+mn-lt"/>
              </a:rPr>
              <a:t>…</a:t>
            </a:r>
          </a:p>
        </p:txBody>
      </p:sp>
      <p:sp>
        <p:nvSpPr>
          <p:cNvPr id="169995" name="AutoShape 12"/>
          <p:cNvSpPr>
            <a:spLocks/>
          </p:cNvSpPr>
          <p:nvPr/>
        </p:nvSpPr>
        <p:spPr bwMode="auto">
          <a:xfrm>
            <a:off x="2690813" y="4662487"/>
            <a:ext cx="381000" cy="1219200"/>
          </a:xfrm>
          <a:prstGeom prst="leftBrace">
            <a:avLst>
              <a:gd name="adj1" fmla="val 26667"/>
              <a:gd name="adj2" fmla="val 50000"/>
            </a:avLst>
          </a:prstGeom>
          <a:noFill/>
          <a:ln w="9525">
            <a:solidFill>
              <a:schemeClr val="tx1"/>
            </a:solidFill>
            <a:round/>
            <a:headEnd/>
            <a:tailEnd/>
          </a:ln>
        </p:spPr>
        <p:txBody>
          <a:bodyPr wrap="none" anchor="ctr"/>
          <a:lstStyle/>
          <a:p>
            <a:endParaRPr lang="en-US">
              <a:latin typeface="Arial" charset="0"/>
            </a:endParaRPr>
          </a:p>
        </p:txBody>
      </p:sp>
      <p:cxnSp>
        <p:nvCxnSpPr>
          <p:cNvPr id="169996" name="AutoShape 13"/>
          <p:cNvCxnSpPr>
            <a:cxnSpLocks noChangeShapeType="1"/>
            <a:stCxn id="169987" idx="2"/>
            <a:endCxn id="169988" idx="0"/>
          </p:cNvCxnSpPr>
          <p:nvPr/>
        </p:nvCxnSpPr>
        <p:spPr bwMode="auto">
          <a:xfrm rot="16200000" flipH="1">
            <a:off x="3976896" y="-339518"/>
            <a:ext cx="1190209" cy="6080125"/>
          </a:xfrm>
          <a:prstGeom prst="bentConnector3">
            <a:avLst>
              <a:gd name="adj1" fmla="val 50000"/>
            </a:avLst>
          </a:prstGeom>
          <a:noFill/>
          <a:ln w="38100">
            <a:solidFill>
              <a:schemeClr val="hlink"/>
            </a:solidFill>
            <a:miter lim="800000"/>
            <a:headEnd/>
            <a:tailEnd type="triangle" w="med" len="med"/>
          </a:ln>
        </p:spPr>
      </p:cxnSp>
      <p:cxnSp>
        <p:nvCxnSpPr>
          <p:cNvPr id="169997" name="AutoShape 15"/>
          <p:cNvCxnSpPr>
            <a:cxnSpLocks noChangeShapeType="1"/>
            <a:stCxn id="169988" idx="2"/>
            <a:endCxn id="169989" idx="0"/>
          </p:cNvCxnSpPr>
          <p:nvPr/>
        </p:nvCxnSpPr>
        <p:spPr bwMode="auto">
          <a:xfrm rot="5400000">
            <a:off x="3901491" y="1256714"/>
            <a:ext cx="1333083" cy="6088063"/>
          </a:xfrm>
          <a:prstGeom prst="bentConnector3">
            <a:avLst>
              <a:gd name="adj1" fmla="val 50000"/>
            </a:avLst>
          </a:prstGeom>
          <a:noFill/>
          <a:ln w="38100">
            <a:solidFill>
              <a:schemeClr val="hlink"/>
            </a:solidFill>
            <a:miter lim="800000"/>
            <a:headEnd/>
            <a:tailEnd type="triangle" w="med" len="med"/>
          </a:ln>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809625" y="1452563"/>
            <a:ext cx="7958138" cy="4414837"/>
          </a:xfrm>
        </p:spPr>
        <p:txBody>
          <a:bodyPr/>
          <a:lstStyle/>
          <a:p>
            <a:pPr eaLnBrk="1" hangingPunct="1">
              <a:lnSpc>
                <a:spcPct val="80000"/>
              </a:lnSpc>
              <a:spcAft>
                <a:spcPts val="600"/>
              </a:spcAft>
            </a:pPr>
            <a:r>
              <a:rPr lang="en-US" sz="2400" b="1" i="1" dirty="0" smtClean="0"/>
              <a:t>DACS</a:t>
            </a:r>
            <a:r>
              <a:rPr lang="en-US" sz="2400" b="1" dirty="0" smtClean="0"/>
              <a:t> is … a standard that supports:</a:t>
            </a:r>
          </a:p>
          <a:p>
            <a:pPr marL="463550" lvl="1" indent="-6350" eaLnBrk="1" hangingPunct="1">
              <a:lnSpc>
                <a:spcPct val="80000"/>
              </a:lnSpc>
              <a:spcAft>
                <a:spcPts val="600"/>
              </a:spcAft>
            </a:pPr>
            <a:r>
              <a:rPr lang="en-US" sz="2000" dirty="0" smtClean="0"/>
              <a:t>Single-level description (page 8). Descriptions of archival materials at any one level, for example:</a:t>
            </a:r>
          </a:p>
          <a:p>
            <a:pPr lvl="2" eaLnBrk="1" hangingPunct="1">
              <a:lnSpc>
                <a:spcPct val="80000"/>
              </a:lnSpc>
            </a:pPr>
            <a:r>
              <a:rPr lang="en-US" sz="1800" dirty="0" smtClean="0"/>
              <a:t>A MARC21 record</a:t>
            </a:r>
          </a:p>
          <a:p>
            <a:pPr lvl="2" eaLnBrk="1" hangingPunct="1">
              <a:lnSpc>
                <a:spcPct val="80000"/>
              </a:lnSpc>
            </a:pPr>
            <a:r>
              <a:rPr lang="en-US" sz="1800" dirty="0" smtClean="0"/>
              <a:t>A preliminary accession record</a:t>
            </a:r>
          </a:p>
          <a:p>
            <a:pPr lvl="2" eaLnBrk="1" hangingPunct="1">
              <a:lnSpc>
                <a:spcPct val="80000"/>
              </a:lnSpc>
            </a:pPr>
            <a:r>
              <a:rPr lang="en-US" sz="1800" dirty="0" smtClean="0"/>
              <a:t>A collection-level record in a repository’s collections management database</a:t>
            </a:r>
          </a:p>
          <a:p>
            <a:pPr marL="463550" lvl="1" indent="-6350" eaLnBrk="1" hangingPunct="1">
              <a:lnSpc>
                <a:spcPct val="80000"/>
              </a:lnSpc>
              <a:spcBef>
                <a:spcPts val="600"/>
              </a:spcBef>
              <a:spcAft>
                <a:spcPts val="600"/>
              </a:spcAft>
            </a:pPr>
            <a:r>
              <a:rPr lang="en-US" sz="2000" dirty="0" smtClean="0"/>
              <a:t>Multilevel description (page 10). Descriptions of archival materials beginning at one level and including at least one sublevel, for example:</a:t>
            </a:r>
          </a:p>
          <a:p>
            <a:pPr lvl="2" eaLnBrk="1" hangingPunct="1">
              <a:lnSpc>
                <a:spcPct val="80000"/>
              </a:lnSpc>
            </a:pPr>
            <a:r>
              <a:rPr lang="en-US" sz="1800" dirty="0" smtClean="0"/>
              <a:t>A preliminary or full collection inventory or register (in print or encoded in EAD)</a:t>
            </a:r>
          </a:p>
          <a:p>
            <a:pPr lvl="2" eaLnBrk="1" hangingPunct="1">
              <a:lnSpc>
                <a:spcPct val="80000"/>
              </a:lnSpc>
            </a:pPr>
            <a:r>
              <a:rPr lang="en-US" sz="1800" dirty="0" smtClean="0"/>
              <a:t>Multiple linked MARC21 records</a:t>
            </a:r>
          </a:p>
          <a:p>
            <a:pPr lvl="2" eaLnBrk="1" hangingPunct="1">
              <a:lnSpc>
                <a:spcPct val="80000"/>
              </a:lnSpc>
            </a:pPr>
            <a:r>
              <a:rPr lang="en-US" sz="1800" dirty="0" smtClean="0"/>
              <a:t>A relational database collection record that encompasses two or more levels of description</a:t>
            </a:r>
          </a:p>
        </p:txBody>
      </p:sp>
      <p:sp>
        <p:nvSpPr>
          <p:cNvPr id="63491" name="Slide Number Placeholder 3"/>
          <p:cNvSpPr>
            <a:spLocks noGrp="1"/>
          </p:cNvSpPr>
          <p:nvPr>
            <p:ph type="sldNum" sz="quarter" idx="12"/>
          </p:nvPr>
        </p:nvSpPr>
        <p:spPr bwMode="auto">
          <a:noFill/>
          <a:ln>
            <a:miter lim="800000"/>
            <a:headEnd/>
            <a:tailEnd/>
          </a:ln>
        </p:spPr>
        <p:txBody>
          <a:bodyPr/>
          <a:lstStyle/>
          <a:p>
            <a:fld id="{90153271-B7C6-4BFD-97CF-EE6ACC6CCB38}" type="slidenum">
              <a:rPr lang="en-US"/>
              <a:pPr/>
              <a:t>19</a:t>
            </a:fld>
            <a:endParaRPr lang="en-US"/>
          </a:p>
        </p:txBody>
      </p:sp>
      <p:sp>
        <p:nvSpPr>
          <p:cNvPr id="62467"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Overview of </a:t>
            </a:r>
            <a:r>
              <a:rPr lang="en-US" sz="4000" i="1" dirty="0">
                <a:ea typeface="+mj-ea"/>
                <a:cs typeface="+mj-cs"/>
              </a:rPr>
              <a:t>DACS</a:t>
            </a:r>
            <a:r>
              <a:rPr lang="en-US" sz="4000" dirty="0">
                <a:ea typeface="+mj-ea"/>
                <a:cs typeface="+mj-cs"/>
              </a:rPr>
              <a:t> (continued)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marL="533400" indent="-533400" eaLnBrk="1" hangingPunct="1">
              <a:lnSpc>
                <a:spcPct val="80000"/>
              </a:lnSpc>
              <a:spcAft>
                <a:spcPts val="600"/>
              </a:spcAft>
            </a:pPr>
            <a:r>
              <a:rPr lang="en-US" sz="2000" dirty="0" smtClean="0"/>
              <a:t>Articulate what </a:t>
            </a:r>
            <a:r>
              <a:rPr lang="en-US" sz="2000" i="1" dirty="0" smtClean="0"/>
              <a:t>DACS</a:t>
            </a:r>
            <a:r>
              <a:rPr lang="en-US" sz="2000" dirty="0" smtClean="0"/>
              <a:t> is and isn’t</a:t>
            </a:r>
          </a:p>
          <a:p>
            <a:pPr marL="533400" indent="-533400" eaLnBrk="1" hangingPunct="1">
              <a:lnSpc>
                <a:spcPct val="80000"/>
              </a:lnSpc>
              <a:spcAft>
                <a:spcPts val="600"/>
              </a:spcAft>
            </a:pPr>
            <a:r>
              <a:rPr lang="en-US" sz="2000" dirty="0" smtClean="0"/>
              <a:t>Understand the basic principles underlying </a:t>
            </a:r>
            <a:r>
              <a:rPr lang="en-US" sz="2000" i="1" dirty="0" smtClean="0"/>
              <a:t>DACS </a:t>
            </a:r>
            <a:r>
              <a:rPr lang="en-US" sz="2000" dirty="0" smtClean="0"/>
              <a:t>rules and advice</a:t>
            </a:r>
          </a:p>
          <a:p>
            <a:pPr marL="533400" indent="-533400" eaLnBrk="1" hangingPunct="1">
              <a:lnSpc>
                <a:spcPct val="80000"/>
              </a:lnSpc>
              <a:spcAft>
                <a:spcPts val="600"/>
              </a:spcAft>
            </a:pPr>
            <a:r>
              <a:rPr lang="en-US" sz="2000" dirty="0" smtClean="0"/>
              <a:t>Apply a variety of </a:t>
            </a:r>
            <a:r>
              <a:rPr lang="en-US" sz="2000" i="1" dirty="0" smtClean="0"/>
              <a:t>DACS</a:t>
            </a:r>
            <a:r>
              <a:rPr lang="en-US" sz="2000" dirty="0" smtClean="0"/>
              <a:t> rules and concepts to the formulation of content for descriptive elements</a:t>
            </a:r>
          </a:p>
          <a:p>
            <a:pPr marL="533400" indent="-533400" eaLnBrk="1" hangingPunct="1">
              <a:lnSpc>
                <a:spcPct val="80000"/>
              </a:lnSpc>
              <a:spcAft>
                <a:spcPts val="600"/>
              </a:spcAft>
            </a:pPr>
            <a:r>
              <a:rPr lang="en-US" sz="2000" dirty="0" smtClean="0"/>
              <a:t>Navigate through the print version of </a:t>
            </a:r>
            <a:r>
              <a:rPr lang="en-US" sz="2000" i="1" dirty="0" smtClean="0"/>
              <a:t>DACS</a:t>
            </a:r>
          </a:p>
          <a:p>
            <a:pPr marL="533400" indent="-533400" eaLnBrk="1" hangingPunct="1">
              <a:lnSpc>
                <a:spcPct val="80000"/>
              </a:lnSpc>
              <a:spcAft>
                <a:spcPts val="600"/>
              </a:spcAft>
            </a:pPr>
            <a:r>
              <a:rPr lang="en-US" sz="2000" dirty="0" smtClean="0"/>
              <a:t>Understand the concept of “minimal” single-level and multilevel </a:t>
            </a:r>
            <a:r>
              <a:rPr lang="en-US" sz="2000" i="1" dirty="0" smtClean="0"/>
              <a:t>DACS</a:t>
            </a:r>
            <a:r>
              <a:rPr lang="en-US" sz="2000" dirty="0" smtClean="0"/>
              <a:t>-based descriptions of archival materials</a:t>
            </a:r>
          </a:p>
          <a:p>
            <a:pPr marL="533400" indent="-533400" eaLnBrk="1" hangingPunct="1">
              <a:lnSpc>
                <a:spcPct val="80000"/>
              </a:lnSpc>
              <a:spcAft>
                <a:spcPts val="600"/>
              </a:spcAft>
            </a:pPr>
            <a:r>
              <a:rPr lang="en-US" sz="2000" dirty="0" smtClean="0"/>
              <a:t>Assess how </a:t>
            </a:r>
            <a:r>
              <a:rPr lang="en-US" sz="2000" i="1" dirty="0" smtClean="0"/>
              <a:t>DACS</a:t>
            </a:r>
            <a:r>
              <a:rPr lang="en-US" sz="2000" dirty="0" smtClean="0"/>
              <a:t> might influence your accessioning/ arrangement/description processes and processing manuals</a:t>
            </a:r>
          </a:p>
          <a:p>
            <a:pPr marL="533400" indent="-533400" eaLnBrk="1" hangingPunct="1">
              <a:lnSpc>
                <a:spcPct val="80000"/>
              </a:lnSpc>
              <a:spcAft>
                <a:spcPts val="600"/>
              </a:spcAft>
            </a:pPr>
            <a:r>
              <a:rPr lang="en-US" sz="2000" dirty="0" smtClean="0"/>
              <a:t>Understand how </a:t>
            </a:r>
            <a:r>
              <a:rPr lang="en-US" sz="2000" i="1" dirty="0" smtClean="0"/>
              <a:t>DACS</a:t>
            </a:r>
            <a:r>
              <a:rPr lang="en-US" sz="2000" dirty="0" smtClean="0"/>
              <a:t> facilitates easier reuse of information in a variety of outputs</a:t>
            </a:r>
          </a:p>
        </p:txBody>
      </p:sp>
      <p:sp>
        <p:nvSpPr>
          <p:cNvPr id="31747" name="Slide Number Placeholder 3"/>
          <p:cNvSpPr>
            <a:spLocks noGrp="1"/>
          </p:cNvSpPr>
          <p:nvPr>
            <p:ph type="sldNum" sz="quarter" idx="12"/>
          </p:nvPr>
        </p:nvSpPr>
        <p:spPr bwMode="auto">
          <a:noFill/>
          <a:ln>
            <a:miter lim="800000"/>
            <a:headEnd/>
            <a:tailEnd/>
          </a:ln>
        </p:spPr>
        <p:txBody>
          <a:bodyPr/>
          <a:lstStyle/>
          <a:p>
            <a:fld id="{176A6A2E-00AC-4A47-A83F-2053642DF283}" type="slidenum">
              <a:rPr lang="en-US"/>
              <a:pPr/>
              <a:t>2</a:t>
            </a:fld>
            <a:endParaRPr lang="en-US"/>
          </a:p>
        </p:txBody>
      </p:sp>
      <p:sp>
        <p:nvSpPr>
          <p:cNvPr id="2"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dirty="0">
                <a:ea typeface="+mj-ea"/>
                <a:cs typeface="+mj-cs"/>
              </a:rPr>
              <a:t>Upon completion of this workshop, you’ll be able to: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p:txBody>
          <a:bodyPr/>
          <a:lstStyle/>
          <a:p>
            <a:pPr eaLnBrk="1" hangingPunct="1">
              <a:lnSpc>
                <a:spcPct val="80000"/>
              </a:lnSpc>
              <a:spcAft>
                <a:spcPts val="600"/>
              </a:spcAft>
            </a:pPr>
            <a:r>
              <a:rPr lang="en-US" sz="2400" b="1" i="1" dirty="0" smtClean="0"/>
              <a:t>DACS</a:t>
            </a:r>
            <a:r>
              <a:rPr lang="en-US" sz="2400" b="1" dirty="0" smtClean="0"/>
              <a:t> is </a:t>
            </a:r>
            <a:r>
              <a:rPr lang="en-US" sz="2400" b="1" i="1" dirty="0" smtClean="0"/>
              <a:t>not</a:t>
            </a:r>
            <a:r>
              <a:rPr lang="en-US" sz="2400" b="1" dirty="0" smtClean="0"/>
              <a:t> … a cookie-cutter approach to archival description:</a:t>
            </a:r>
          </a:p>
          <a:p>
            <a:pPr lvl="1" eaLnBrk="1" hangingPunct="1">
              <a:lnSpc>
                <a:spcPct val="80000"/>
              </a:lnSpc>
              <a:spcAft>
                <a:spcPts val="600"/>
              </a:spcAft>
            </a:pPr>
            <a:r>
              <a:rPr lang="en-US" sz="2000" dirty="0" smtClean="0"/>
              <a:t>It frequently points out that an archivist’s professional judgment is a critical component in applying the standard in a given repository context. It recognizes that, as archival professionals, you and your colleagues can best determine how to apply any standard within the context of your repository, its mission, its collections, and its primary users</a:t>
            </a:r>
          </a:p>
          <a:p>
            <a:pPr lvl="1" eaLnBrk="1" hangingPunct="1">
              <a:lnSpc>
                <a:spcPct val="80000"/>
              </a:lnSpc>
              <a:spcAft>
                <a:spcPts val="600"/>
              </a:spcAft>
            </a:pPr>
            <a:r>
              <a:rPr lang="en-US" sz="2000" dirty="0" smtClean="0"/>
              <a:t>It frequently offers advice on a variety of possible approaches and encourages archivists to pick an approach, consistently apply it, and document it well</a:t>
            </a:r>
          </a:p>
          <a:p>
            <a:pPr lvl="1" eaLnBrk="1" hangingPunct="1">
              <a:lnSpc>
                <a:spcPct val="80000"/>
              </a:lnSpc>
              <a:spcAft>
                <a:spcPts val="600"/>
              </a:spcAft>
            </a:pPr>
            <a:r>
              <a:rPr lang="en-US" sz="2000" dirty="0" smtClean="0"/>
              <a:t>It offers minimum, optimum, and added-value approaches to determining which elements of description to include in both single-level and multilevel descriptions</a:t>
            </a:r>
          </a:p>
        </p:txBody>
      </p:sp>
      <p:sp>
        <p:nvSpPr>
          <p:cNvPr id="65539" name="Slide Number Placeholder 3"/>
          <p:cNvSpPr>
            <a:spLocks noGrp="1"/>
          </p:cNvSpPr>
          <p:nvPr>
            <p:ph type="sldNum" sz="quarter" idx="12"/>
          </p:nvPr>
        </p:nvSpPr>
        <p:spPr bwMode="auto">
          <a:noFill/>
          <a:ln>
            <a:miter lim="800000"/>
            <a:headEnd/>
            <a:tailEnd/>
          </a:ln>
        </p:spPr>
        <p:txBody>
          <a:bodyPr/>
          <a:lstStyle/>
          <a:p>
            <a:fld id="{0BCA9A82-7251-495E-AD44-E3C203B6B117}" type="slidenum">
              <a:rPr lang="en-US"/>
              <a:pPr/>
              <a:t>20</a:t>
            </a:fld>
            <a:endParaRPr lang="en-US"/>
          </a:p>
        </p:txBody>
      </p:sp>
      <p:sp>
        <p:nvSpPr>
          <p:cNvPr id="64515" name="Rectangle 2"/>
          <p:cNvSpPr>
            <a:spLocks noGrp="1" noChangeArrowheads="1"/>
          </p:cNvSpPr>
          <p:nvPr>
            <p:ph type="title"/>
          </p:nvPr>
        </p:nvSpPr>
        <p:spPr/>
        <p:txBody>
          <a:bodyPr/>
          <a:lstStyle/>
          <a:p>
            <a:pPr eaLnBrk="1" fontAlgn="auto" hangingPunct="1">
              <a:spcAft>
                <a:spcPts val="0"/>
              </a:spcAft>
              <a:defRPr/>
            </a:pPr>
            <a:r>
              <a:rPr lang="en-US" sz="4000">
                <a:ea typeface="+mj-ea"/>
                <a:cs typeface="+mj-cs"/>
              </a:rPr>
              <a:t>Overview of </a:t>
            </a:r>
            <a:r>
              <a:rPr lang="en-US" sz="4000" i="1">
                <a:ea typeface="+mj-ea"/>
                <a:cs typeface="+mj-cs"/>
              </a:rPr>
              <a:t>DACS</a:t>
            </a:r>
            <a:r>
              <a:rPr lang="en-US" sz="4000">
                <a:ea typeface="+mj-ea"/>
                <a:cs typeface="+mj-cs"/>
              </a:rPr>
              <a:t> (continued)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lstStyle/>
          <a:p>
            <a:pPr eaLnBrk="1" hangingPunct="1">
              <a:lnSpc>
                <a:spcPct val="80000"/>
              </a:lnSpc>
              <a:spcAft>
                <a:spcPts val="600"/>
              </a:spcAft>
            </a:pPr>
            <a:r>
              <a:rPr lang="en-US" sz="2400" b="1" i="1" dirty="0" smtClean="0"/>
              <a:t>DACS</a:t>
            </a:r>
            <a:r>
              <a:rPr lang="en-US" sz="2400" b="1" dirty="0" smtClean="0"/>
              <a:t> is </a:t>
            </a:r>
            <a:r>
              <a:rPr lang="en-US" sz="2400" b="1" i="1" dirty="0" smtClean="0"/>
              <a:t>not </a:t>
            </a:r>
            <a:r>
              <a:rPr lang="en-US" sz="2400" b="1" dirty="0" smtClean="0"/>
              <a:t>… one-stop shopping for archival description </a:t>
            </a:r>
            <a:r>
              <a:rPr lang="en-US" sz="1800" b="1" dirty="0" smtClean="0"/>
              <a:t>(</a:t>
            </a:r>
            <a:r>
              <a:rPr lang="en-US" sz="1800" b="1" i="1" dirty="0" smtClean="0"/>
              <a:t>DACS </a:t>
            </a:r>
            <a:r>
              <a:rPr lang="en-US" sz="1800" b="1" dirty="0" smtClean="0"/>
              <a:t>page 3)</a:t>
            </a:r>
            <a:r>
              <a:rPr lang="en-US" sz="2400" b="1" dirty="0" smtClean="0"/>
              <a:t>:</a:t>
            </a:r>
            <a:endParaRPr lang="en-US" sz="1800" b="1" dirty="0" smtClean="0"/>
          </a:p>
          <a:p>
            <a:pPr lvl="1" eaLnBrk="1" hangingPunct="1">
              <a:lnSpc>
                <a:spcPct val="80000"/>
              </a:lnSpc>
              <a:spcAft>
                <a:spcPts val="600"/>
              </a:spcAft>
            </a:pPr>
            <a:r>
              <a:rPr lang="en-US" sz="2400" dirty="0" smtClean="0"/>
              <a:t>You might use other content standards and thesauri for some elements, depending on the context in which you work, for example:</a:t>
            </a:r>
          </a:p>
          <a:p>
            <a:pPr lvl="2" eaLnBrk="1" hangingPunct="1">
              <a:lnSpc>
                <a:spcPct val="80000"/>
              </a:lnSpc>
            </a:pPr>
            <a:r>
              <a:rPr lang="en-US" sz="2000" i="1" dirty="0" smtClean="0"/>
              <a:t>LCNAF</a:t>
            </a:r>
            <a:r>
              <a:rPr lang="en-US" sz="2000" dirty="0" smtClean="0"/>
              <a:t> for the Name of Creator(s) element</a:t>
            </a:r>
          </a:p>
          <a:p>
            <a:pPr lvl="2" eaLnBrk="1" hangingPunct="1">
              <a:lnSpc>
                <a:spcPct val="80000"/>
              </a:lnSpc>
            </a:pPr>
            <a:r>
              <a:rPr lang="en-US" sz="2000" i="1" dirty="0" smtClean="0"/>
              <a:t>AAT</a:t>
            </a:r>
            <a:r>
              <a:rPr lang="en-US" sz="2000" dirty="0" smtClean="0"/>
              <a:t> or </a:t>
            </a:r>
            <a:r>
              <a:rPr lang="en-US" sz="2000" i="1" dirty="0" smtClean="0"/>
              <a:t>TGM II</a:t>
            </a:r>
            <a:r>
              <a:rPr lang="en-US" sz="2000" dirty="0" smtClean="0"/>
              <a:t> for form and genre terms used in the Extent or  Scope and Content elements</a:t>
            </a:r>
          </a:p>
          <a:p>
            <a:pPr lvl="2" eaLnBrk="1" hangingPunct="1">
              <a:lnSpc>
                <a:spcPct val="80000"/>
              </a:lnSpc>
            </a:pPr>
            <a:r>
              <a:rPr lang="en-US" sz="2000" i="1" dirty="0" smtClean="0"/>
              <a:t>AACR2</a:t>
            </a:r>
            <a:r>
              <a:rPr lang="en-US" sz="2000" dirty="0" smtClean="0"/>
              <a:t> for rules on transcribing formal titles that appear on some archival materials</a:t>
            </a:r>
          </a:p>
          <a:p>
            <a:pPr lvl="1" eaLnBrk="1" hangingPunct="1">
              <a:lnSpc>
                <a:spcPct val="80000"/>
              </a:lnSpc>
              <a:buFont typeface="Wingdings" charset="2"/>
              <a:buNone/>
            </a:pPr>
            <a:endParaRPr lang="en-US" sz="1400" dirty="0" smtClean="0">
              <a:sym typeface="Monotype Sorts" charset="2"/>
            </a:endParaRPr>
          </a:p>
          <a:p>
            <a:pPr lvl="1" eaLnBrk="1" hangingPunct="1">
              <a:lnSpc>
                <a:spcPct val="80000"/>
              </a:lnSpc>
              <a:buFont typeface="Wingdings" charset="2"/>
              <a:buNone/>
            </a:pPr>
            <a:r>
              <a:rPr lang="en-US" sz="1400" i="1" dirty="0" smtClean="0"/>
              <a:t>Note that citations for all of these standards (and others referred to in this workshop) can be found in DACS Appendix B.</a:t>
            </a:r>
            <a:endParaRPr lang="en-US" sz="2400" dirty="0" smtClean="0"/>
          </a:p>
        </p:txBody>
      </p:sp>
      <p:sp>
        <p:nvSpPr>
          <p:cNvPr id="67587" name="Slide Number Placeholder 3"/>
          <p:cNvSpPr>
            <a:spLocks noGrp="1"/>
          </p:cNvSpPr>
          <p:nvPr>
            <p:ph type="sldNum" sz="quarter" idx="12"/>
          </p:nvPr>
        </p:nvSpPr>
        <p:spPr bwMode="auto">
          <a:noFill/>
          <a:ln>
            <a:miter lim="800000"/>
            <a:headEnd/>
            <a:tailEnd/>
          </a:ln>
        </p:spPr>
        <p:txBody>
          <a:bodyPr/>
          <a:lstStyle/>
          <a:p>
            <a:fld id="{28892EF5-E9A9-4E93-A657-4E7B0029A435}" type="slidenum">
              <a:rPr lang="en-US"/>
              <a:pPr/>
              <a:t>21</a:t>
            </a:fld>
            <a:endParaRPr lang="en-US"/>
          </a:p>
        </p:txBody>
      </p:sp>
      <p:sp>
        <p:nvSpPr>
          <p:cNvPr id="66563"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Overview of </a:t>
            </a:r>
            <a:r>
              <a:rPr lang="en-US" sz="4000" i="1" dirty="0">
                <a:ea typeface="+mj-ea"/>
                <a:cs typeface="+mj-cs"/>
              </a:rPr>
              <a:t>DACS</a:t>
            </a:r>
            <a:r>
              <a:rPr lang="en-US" sz="4000" dirty="0">
                <a:ea typeface="+mj-ea"/>
                <a:cs typeface="+mj-cs"/>
              </a:rPr>
              <a:t> (continued)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809625" y="1452563"/>
            <a:ext cx="7958138" cy="4719637"/>
          </a:xfrm>
        </p:spPr>
        <p:txBody>
          <a:bodyPr/>
          <a:lstStyle/>
          <a:p>
            <a:pPr eaLnBrk="1" hangingPunct="1">
              <a:lnSpc>
                <a:spcPct val="80000"/>
              </a:lnSpc>
            </a:pPr>
            <a:r>
              <a:rPr lang="en-US" sz="2800" dirty="0" smtClean="0"/>
              <a:t>For example, your local processing manual might read:</a:t>
            </a:r>
          </a:p>
          <a:p>
            <a:pPr marL="457200" lvl="1" indent="0" eaLnBrk="1" hangingPunct="1">
              <a:lnSpc>
                <a:spcPct val="80000"/>
              </a:lnSpc>
              <a:buFont typeface="Wingdings" charset="2"/>
              <a:buNone/>
            </a:pPr>
            <a:endParaRPr lang="en-US" sz="1800" dirty="0" smtClean="0">
              <a:solidFill>
                <a:schemeClr val="folHlink"/>
              </a:solidFill>
              <a:latin typeface="Arial Unicode MS" charset="0"/>
            </a:endParaRPr>
          </a:p>
          <a:p>
            <a:pPr marL="457200" lvl="1" indent="0" eaLnBrk="1" hangingPunct="1">
              <a:lnSpc>
                <a:spcPct val="80000"/>
              </a:lnSpc>
              <a:buFont typeface="Wingdings" charset="2"/>
              <a:buNone/>
            </a:pPr>
            <a:r>
              <a:rPr lang="en-US" sz="2000" dirty="0" smtClean="0">
                <a:solidFill>
                  <a:schemeClr val="accent2">
                    <a:lumMod val="75000"/>
                  </a:schemeClr>
                </a:solidFill>
                <a:latin typeface="Arial Unicode MS" charset="0"/>
              </a:rPr>
              <a:t>The AAT has the following scope note for the term C</a:t>
            </a:r>
            <a:r>
              <a:rPr lang="en-US" sz="2000" i="1" dirty="0" smtClean="0">
                <a:solidFill>
                  <a:schemeClr val="accent2">
                    <a:lumMod val="75000"/>
                  </a:schemeClr>
                </a:solidFill>
                <a:latin typeface="Arial Unicode MS" charset="0"/>
              </a:rPr>
              <a:t>orrespondence:</a:t>
            </a:r>
            <a:endParaRPr lang="en-US" sz="2000" dirty="0" smtClean="0">
              <a:solidFill>
                <a:schemeClr val="accent2">
                  <a:lumMod val="75000"/>
                </a:schemeClr>
              </a:solidFill>
              <a:latin typeface="Arial Unicode MS" charset="0"/>
            </a:endParaRPr>
          </a:p>
          <a:p>
            <a:pPr lvl="2" indent="-1588" eaLnBrk="1" hangingPunct="1">
              <a:lnSpc>
                <a:spcPct val="80000"/>
              </a:lnSpc>
              <a:buFont typeface="Wingdings" charset="2"/>
              <a:buNone/>
            </a:pPr>
            <a:r>
              <a:rPr lang="en-US" sz="2000" dirty="0" smtClean="0">
                <a:solidFill>
                  <a:schemeClr val="accent2">
                    <a:lumMod val="75000"/>
                  </a:schemeClr>
                </a:solidFill>
                <a:latin typeface="Arial Unicode MS" charset="0"/>
              </a:rPr>
              <a:t>“Any forms of addressed and written communication sent and received, including letters, postcards, memorandums, notes, telegrams, or cables.” </a:t>
            </a:r>
          </a:p>
          <a:p>
            <a:pPr marL="457200" lvl="1" indent="0" eaLnBrk="1" hangingPunct="1">
              <a:lnSpc>
                <a:spcPct val="80000"/>
              </a:lnSpc>
              <a:buFont typeface="Wingdings" charset="2"/>
              <a:buNone/>
            </a:pPr>
            <a:r>
              <a:rPr lang="en-US" sz="2000" dirty="0" smtClean="0">
                <a:solidFill>
                  <a:schemeClr val="accent2">
                    <a:lumMod val="75000"/>
                  </a:schemeClr>
                </a:solidFill>
                <a:latin typeface="Arial Unicode MS" charset="0"/>
              </a:rPr>
              <a:t>Here at the Feverish Archives in our collection-level Scope and Content notes (DACS element 3.1), we always use “correspondence” when referring to any of the types of written communication indicated in the AAT scope note, with the exception of “picture postcards,” which we always specifically call out for our reference staff and which the AAT defines as: “Postcards having a pictorial image on one side.” We use the more granular terms for correspondence at the series level or below.</a:t>
            </a:r>
          </a:p>
        </p:txBody>
      </p:sp>
      <p:sp>
        <p:nvSpPr>
          <p:cNvPr id="69635" name="Slide Number Placeholder 3"/>
          <p:cNvSpPr>
            <a:spLocks noGrp="1"/>
          </p:cNvSpPr>
          <p:nvPr>
            <p:ph type="sldNum" sz="quarter" idx="12"/>
          </p:nvPr>
        </p:nvSpPr>
        <p:spPr bwMode="auto">
          <a:noFill/>
          <a:ln>
            <a:miter lim="800000"/>
            <a:headEnd/>
            <a:tailEnd/>
          </a:ln>
        </p:spPr>
        <p:txBody>
          <a:bodyPr/>
          <a:lstStyle/>
          <a:p>
            <a:fld id="{0E3D2D71-F956-49CF-A3A0-0DD120DDCC17}" type="slidenum">
              <a:rPr lang="en-US"/>
              <a:pPr/>
              <a:t>22</a:t>
            </a:fld>
            <a:endParaRPr lang="en-US"/>
          </a:p>
        </p:txBody>
      </p:sp>
      <p:sp>
        <p:nvSpPr>
          <p:cNvPr id="68611" name="Rectangle 2"/>
          <p:cNvSpPr>
            <a:spLocks noGrp="1" noChangeArrowheads="1"/>
          </p:cNvSpPr>
          <p:nvPr>
            <p:ph type="title"/>
          </p:nvPr>
        </p:nvSpPr>
        <p:spPr/>
        <p:txBody>
          <a:bodyPr/>
          <a:lstStyle/>
          <a:p>
            <a:pPr eaLnBrk="1" fontAlgn="auto" hangingPunct="1">
              <a:spcAft>
                <a:spcPts val="0"/>
              </a:spcAft>
              <a:defRPr/>
            </a:pPr>
            <a:r>
              <a:rPr lang="en-US" sz="4000">
                <a:ea typeface="+mj-ea"/>
                <a:cs typeface="+mj-cs"/>
              </a:rPr>
              <a:t>Overview of </a:t>
            </a:r>
            <a:r>
              <a:rPr lang="en-US" sz="4000" i="1">
                <a:ea typeface="+mj-ea"/>
                <a:cs typeface="+mj-cs"/>
              </a:rPr>
              <a:t>DACS</a:t>
            </a:r>
            <a:r>
              <a:rPr lang="en-US" sz="4000">
                <a:ea typeface="+mj-ea"/>
                <a:cs typeface="+mj-cs"/>
              </a:rPr>
              <a:t> (continued)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457200" y="1481138"/>
            <a:ext cx="8229600" cy="4767262"/>
          </a:xfrm>
        </p:spPr>
        <p:txBody>
          <a:bodyPr/>
          <a:lstStyle/>
          <a:p>
            <a:pPr marL="609600" indent="-609600" eaLnBrk="1" hangingPunct="1">
              <a:spcBef>
                <a:spcPts val="300"/>
              </a:spcBef>
            </a:pPr>
            <a:r>
              <a:rPr lang="en-US" sz="2000" dirty="0" smtClean="0"/>
              <a:t>You might use rules from a more detailed, material-specific standard in lieu of </a:t>
            </a:r>
            <a:r>
              <a:rPr lang="en-US" sz="2000" i="1" dirty="0" smtClean="0"/>
              <a:t>DACS</a:t>
            </a:r>
            <a:r>
              <a:rPr lang="en-US" sz="2000" dirty="0" smtClean="0"/>
              <a:t> rules for specific elements if that form of material is particularly important to your repository</a:t>
            </a:r>
          </a:p>
          <a:p>
            <a:pPr marL="1314450" lvl="2" indent="-457200" eaLnBrk="1" hangingPunct="1">
              <a:spcBef>
                <a:spcPts val="300"/>
              </a:spcBef>
              <a:spcAft>
                <a:spcPts val="600"/>
              </a:spcAft>
            </a:pPr>
            <a:r>
              <a:rPr lang="en-US" sz="1600" dirty="0" smtClean="0"/>
              <a:t>Rules for the Extent element from </a:t>
            </a:r>
            <a:r>
              <a:rPr lang="en-US" sz="1600" i="1" dirty="0" smtClean="0"/>
              <a:t>The IASA Cataloguing Rules: A Manual for the Description of Sound Recordings and Related Audiovisual Media</a:t>
            </a:r>
            <a:r>
              <a:rPr lang="en-US" sz="1600" dirty="0" smtClean="0"/>
              <a:t> provide  much more detail for item-level descriptions of sound records than </a:t>
            </a:r>
            <a:r>
              <a:rPr lang="en-US" sz="1600" i="1" dirty="0" smtClean="0"/>
              <a:t>DACS</a:t>
            </a:r>
            <a:r>
              <a:rPr lang="en-US" sz="1600" dirty="0" smtClean="0"/>
              <a:t> does. If that matters in your repository, you can use them instead of the </a:t>
            </a:r>
            <a:r>
              <a:rPr lang="en-US" sz="1600" i="1" dirty="0" smtClean="0"/>
              <a:t>DACS</a:t>
            </a:r>
            <a:r>
              <a:rPr lang="en-US" sz="1600" dirty="0" smtClean="0"/>
              <a:t> Extent Element (2.5) rules</a:t>
            </a:r>
          </a:p>
          <a:p>
            <a:pPr marL="609600" indent="-609600" eaLnBrk="1" hangingPunct="1">
              <a:spcAft>
                <a:spcPts val="300"/>
              </a:spcAft>
            </a:pPr>
            <a:r>
              <a:rPr lang="en-US" sz="2000" dirty="0" smtClean="0"/>
              <a:t>You might incorporate elements from other data content standards (e.g., not defined by </a:t>
            </a:r>
            <a:r>
              <a:rPr lang="en-US" sz="2000" i="1" dirty="0" smtClean="0"/>
              <a:t>ISAD(G)</a:t>
            </a:r>
            <a:r>
              <a:rPr lang="en-US" sz="2000" dirty="0" smtClean="0"/>
              <a:t>, on which the </a:t>
            </a:r>
            <a:r>
              <a:rPr lang="en-US" sz="2000" i="1" dirty="0" smtClean="0"/>
              <a:t>DACS</a:t>
            </a:r>
            <a:r>
              <a:rPr lang="en-US" sz="2000" dirty="0" smtClean="0"/>
              <a:t> element set is based) in addition to </a:t>
            </a:r>
            <a:r>
              <a:rPr lang="en-US" sz="2000" i="1" dirty="0" smtClean="0"/>
              <a:t>DACS</a:t>
            </a:r>
            <a:r>
              <a:rPr lang="en-US" sz="2000" dirty="0" smtClean="0"/>
              <a:t> rules</a:t>
            </a:r>
          </a:p>
          <a:p>
            <a:pPr marL="1314450" lvl="2" indent="-457200" eaLnBrk="1" hangingPunct="1">
              <a:spcAft>
                <a:spcPts val="300"/>
              </a:spcAft>
            </a:pPr>
            <a:r>
              <a:rPr lang="en-US" sz="1600" i="1" dirty="0" smtClean="0"/>
              <a:t>CCO</a:t>
            </a:r>
            <a:r>
              <a:rPr lang="en-US" sz="1600" dirty="0" smtClean="0"/>
              <a:t> provides elements (and rules for their content) for Style and for Culture that are beyond the scope of </a:t>
            </a:r>
            <a:r>
              <a:rPr lang="en-US" sz="1600" i="1" dirty="0" smtClean="0"/>
              <a:t>DACS</a:t>
            </a:r>
            <a:r>
              <a:rPr lang="en-US" sz="1600" dirty="0" smtClean="0"/>
              <a:t> and might be useful at the series- or item-levels to archivists describing cultural object components of the materials of  an individual or organization</a:t>
            </a:r>
          </a:p>
        </p:txBody>
      </p:sp>
      <p:sp>
        <p:nvSpPr>
          <p:cNvPr id="71683" name="Slide Number Placeholder 3"/>
          <p:cNvSpPr>
            <a:spLocks noGrp="1"/>
          </p:cNvSpPr>
          <p:nvPr>
            <p:ph type="sldNum" sz="quarter" idx="12"/>
          </p:nvPr>
        </p:nvSpPr>
        <p:spPr bwMode="auto">
          <a:noFill/>
          <a:ln>
            <a:miter lim="800000"/>
            <a:headEnd/>
            <a:tailEnd/>
          </a:ln>
        </p:spPr>
        <p:txBody>
          <a:bodyPr/>
          <a:lstStyle/>
          <a:p>
            <a:fld id="{72D50525-B114-4C1B-83A8-268D0229F0FE}" type="slidenum">
              <a:rPr lang="en-US"/>
              <a:pPr/>
              <a:t>23</a:t>
            </a:fld>
            <a:endParaRPr lang="en-US"/>
          </a:p>
        </p:txBody>
      </p:sp>
      <p:sp>
        <p:nvSpPr>
          <p:cNvPr id="70659" name="Rectangle 2"/>
          <p:cNvSpPr>
            <a:spLocks noGrp="1" noChangeArrowheads="1"/>
          </p:cNvSpPr>
          <p:nvPr>
            <p:ph type="title"/>
          </p:nvPr>
        </p:nvSpPr>
        <p:spPr/>
        <p:txBody>
          <a:bodyPr/>
          <a:lstStyle/>
          <a:p>
            <a:pPr eaLnBrk="1" fontAlgn="auto" hangingPunct="1">
              <a:spcAft>
                <a:spcPts val="0"/>
              </a:spcAft>
              <a:defRPr/>
            </a:pPr>
            <a:r>
              <a:rPr lang="en-US" sz="4000">
                <a:ea typeface="+mj-ea"/>
                <a:cs typeface="+mj-cs"/>
              </a:rPr>
              <a:t>Overview of </a:t>
            </a:r>
            <a:r>
              <a:rPr lang="en-US" sz="4000" i="1">
                <a:ea typeface="+mj-ea"/>
                <a:cs typeface="+mj-cs"/>
              </a:rPr>
              <a:t>DACS</a:t>
            </a:r>
            <a:r>
              <a:rPr lang="en-US" sz="4000">
                <a:ea typeface="+mj-ea"/>
                <a:cs typeface="+mj-cs"/>
              </a:rPr>
              <a:t> (continued)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p:txBody>
          <a:bodyPr/>
          <a:lstStyle/>
          <a:p>
            <a:pPr marL="609600" indent="-609600" eaLnBrk="1" hangingPunct="1">
              <a:spcAft>
                <a:spcPts val="300"/>
              </a:spcAft>
            </a:pPr>
            <a:r>
              <a:rPr lang="en-US" sz="2000" dirty="0" smtClean="0"/>
              <a:t>If a certain format of material is a particular focus for your repository, you might abandon </a:t>
            </a:r>
            <a:r>
              <a:rPr lang="en-US" sz="2000" i="1" dirty="0" smtClean="0"/>
              <a:t>DACS</a:t>
            </a:r>
            <a:r>
              <a:rPr lang="en-US" sz="2000" dirty="0" smtClean="0"/>
              <a:t> altogether at the relevant level of description in a multilevel description in favor of a more format-specific standard:</a:t>
            </a:r>
          </a:p>
          <a:p>
            <a:pPr marL="1314450" lvl="2" indent="-457200" eaLnBrk="1" hangingPunct="1">
              <a:spcAft>
                <a:spcPts val="300"/>
              </a:spcAft>
            </a:pPr>
            <a:r>
              <a:rPr lang="en-US" sz="1600" dirty="0" smtClean="0"/>
              <a:t>Use</a:t>
            </a:r>
            <a:r>
              <a:rPr lang="en-US" sz="1600" i="1" dirty="0" smtClean="0"/>
              <a:t> DACS</a:t>
            </a:r>
            <a:r>
              <a:rPr lang="en-US" sz="1600" dirty="0" smtClean="0"/>
              <a:t> for collection-, series-, and file-level descriptions for the bulk of your archival materials, but use </a:t>
            </a:r>
            <a:r>
              <a:rPr lang="en-US" sz="1600" i="1" dirty="0" smtClean="0"/>
              <a:t>Graphic Materials</a:t>
            </a:r>
            <a:r>
              <a:rPr lang="en-US" sz="1600" dirty="0" smtClean="0"/>
              <a:t> to describe a photographs series at the item level</a:t>
            </a:r>
          </a:p>
          <a:p>
            <a:pPr marL="1885950" lvl="4" indent="-342900" eaLnBrk="1" hangingPunct="1">
              <a:lnSpc>
                <a:spcPct val="80000"/>
              </a:lnSpc>
              <a:buFont typeface="Wingdings" charset="2"/>
              <a:buNone/>
            </a:pPr>
            <a:endParaRPr lang="en-US" sz="1400" dirty="0" smtClean="0"/>
          </a:p>
          <a:p>
            <a:pPr marL="609600" indent="-609600" eaLnBrk="1" hangingPunct="1">
              <a:spcAft>
                <a:spcPts val="600"/>
              </a:spcAft>
              <a:buFont typeface="Wingdings" charset="2"/>
              <a:buNone/>
            </a:pPr>
            <a:r>
              <a:rPr lang="en-US" sz="2800" dirty="0" smtClean="0"/>
              <a:t>In all cases, </a:t>
            </a:r>
            <a:r>
              <a:rPr lang="en-US" sz="2800" i="1" dirty="0" smtClean="0"/>
              <a:t>DACS</a:t>
            </a:r>
            <a:r>
              <a:rPr lang="en-US" sz="2800" dirty="0" smtClean="0"/>
              <a:t> encourages you to:</a:t>
            </a:r>
          </a:p>
          <a:p>
            <a:pPr marL="990600" lvl="1" indent="-533400" eaLnBrk="1" hangingPunct="1">
              <a:spcAft>
                <a:spcPts val="600"/>
              </a:spcAft>
            </a:pPr>
            <a:r>
              <a:rPr lang="en-US" sz="2400" dirty="0" smtClean="0"/>
              <a:t>Take a well thought out, consistent approach repository-wide</a:t>
            </a:r>
          </a:p>
          <a:p>
            <a:pPr marL="990600" lvl="1" indent="-533400" eaLnBrk="1" hangingPunct="1">
              <a:spcAft>
                <a:spcPts val="600"/>
              </a:spcAft>
            </a:pPr>
            <a:r>
              <a:rPr lang="en-US" sz="2400" dirty="0" smtClean="0"/>
              <a:t>Document your decisions about application of standards</a:t>
            </a:r>
          </a:p>
        </p:txBody>
      </p:sp>
      <p:sp>
        <p:nvSpPr>
          <p:cNvPr id="73731" name="Slide Number Placeholder 3"/>
          <p:cNvSpPr>
            <a:spLocks noGrp="1"/>
          </p:cNvSpPr>
          <p:nvPr>
            <p:ph type="sldNum" sz="quarter" idx="12"/>
          </p:nvPr>
        </p:nvSpPr>
        <p:spPr bwMode="auto">
          <a:noFill/>
          <a:ln>
            <a:miter lim="800000"/>
            <a:headEnd/>
            <a:tailEnd/>
          </a:ln>
        </p:spPr>
        <p:txBody>
          <a:bodyPr/>
          <a:lstStyle/>
          <a:p>
            <a:fld id="{BC2938BA-C3EC-4A88-889B-2C46CA3F634F}" type="slidenum">
              <a:rPr lang="en-US"/>
              <a:pPr/>
              <a:t>24</a:t>
            </a:fld>
            <a:endParaRPr lang="en-US"/>
          </a:p>
        </p:txBody>
      </p:sp>
      <p:sp>
        <p:nvSpPr>
          <p:cNvPr id="72707" name="Rectangle 2"/>
          <p:cNvSpPr>
            <a:spLocks noGrp="1" noChangeArrowheads="1"/>
          </p:cNvSpPr>
          <p:nvPr>
            <p:ph type="title"/>
          </p:nvPr>
        </p:nvSpPr>
        <p:spPr/>
        <p:txBody>
          <a:bodyPr/>
          <a:lstStyle/>
          <a:p>
            <a:pPr eaLnBrk="1" fontAlgn="auto" hangingPunct="1">
              <a:spcAft>
                <a:spcPts val="0"/>
              </a:spcAft>
              <a:defRPr/>
            </a:pPr>
            <a:r>
              <a:rPr lang="en-US" sz="4000">
                <a:ea typeface="+mj-ea"/>
                <a:cs typeface="+mj-cs"/>
              </a:rPr>
              <a:t>Overview of </a:t>
            </a:r>
            <a:r>
              <a:rPr lang="en-US" sz="4000" i="1">
                <a:ea typeface="+mj-ea"/>
                <a:cs typeface="+mj-cs"/>
              </a:rPr>
              <a:t>DACS</a:t>
            </a:r>
            <a:r>
              <a:rPr lang="en-US" sz="4000">
                <a:ea typeface="+mj-ea"/>
                <a:cs typeface="+mj-cs"/>
              </a:rPr>
              <a:t> (continued)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a:xfrm>
            <a:off x="457200" y="1481138"/>
            <a:ext cx="8229600" cy="4919662"/>
          </a:xfrm>
        </p:spPr>
        <p:txBody>
          <a:bodyPr/>
          <a:lstStyle/>
          <a:p>
            <a:pPr marL="609600" indent="-609600" eaLnBrk="1" hangingPunct="1">
              <a:lnSpc>
                <a:spcPct val="90000"/>
              </a:lnSpc>
              <a:spcAft>
                <a:spcPts val="600"/>
              </a:spcAft>
            </a:pPr>
            <a:r>
              <a:rPr lang="en-US" sz="2400" dirty="0" smtClean="0"/>
              <a:t>Good definition of </a:t>
            </a:r>
            <a:r>
              <a:rPr lang="en-US" sz="2400" i="1" dirty="0" smtClean="0"/>
              <a:t>ARCHIVAL CONTROL </a:t>
            </a:r>
            <a:r>
              <a:rPr lang="en-US" sz="2400" dirty="0" smtClean="0"/>
              <a:t>from OCLC’s Bibliographic Formats and Standards:</a:t>
            </a:r>
          </a:p>
          <a:p>
            <a:pPr marL="990600" lvl="1" indent="-533400" eaLnBrk="1" hangingPunct="1">
              <a:lnSpc>
                <a:spcPct val="90000"/>
              </a:lnSpc>
              <a:spcAft>
                <a:spcPts val="600"/>
              </a:spcAft>
            </a:pPr>
            <a:r>
              <a:rPr lang="en-US" sz="2000" dirty="0" smtClean="0"/>
              <a:t>“… material is described according to archival descriptive rules, focusing on the contextual relationships between items and on their provenance rather than on bibliographic detail. All forms of material can be controlled </a:t>
            </a:r>
            <a:r>
              <a:rPr lang="en-US" sz="2000" dirty="0" err="1" smtClean="0"/>
              <a:t>archivally</a:t>
            </a:r>
            <a:r>
              <a:rPr lang="en-US" sz="2000" dirty="0" smtClean="0"/>
              <a:t>.”</a:t>
            </a:r>
          </a:p>
          <a:p>
            <a:pPr marL="609600" indent="-609600" eaLnBrk="1" hangingPunct="1">
              <a:lnSpc>
                <a:spcPct val="90000"/>
              </a:lnSpc>
              <a:spcAft>
                <a:spcPts val="600"/>
              </a:spcAft>
            </a:pPr>
            <a:r>
              <a:rPr lang="en-US" sz="2000" dirty="0" smtClean="0"/>
              <a:t>The upshot of this is: </a:t>
            </a:r>
          </a:p>
          <a:p>
            <a:pPr marL="990600" lvl="1" indent="-533400" eaLnBrk="1" hangingPunct="1">
              <a:lnSpc>
                <a:spcPct val="90000"/>
              </a:lnSpc>
              <a:spcAft>
                <a:spcPts val="600"/>
              </a:spcAft>
            </a:pPr>
            <a:r>
              <a:rPr lang="en-US" sz="2000" dirty="0" smtClean="0"/>
              <a:t>As long as your approach to controlling/describing your stuff is </a:t>
            </a:r>
            <a:r>
              <a:rPr lang="en-US" sz="2000" i="1" dirty="0" smtClean="0"/>
              <a:t>essentially archival</a:t>
            </a:r>
            <a:r>
              <a:rPr lang="en-US" sz="2000" dirty="0" smtClean="0"/>
              <a:t> in nature, you can base your descriptive practices on </a:t>
            </a:r>
            <a:r>
              <a:rPr lang="en-US" sz="2000" i="1" dirty="0" smtClean="0"/>
              <a:t>DACS </a:t>
            </a:r>
            <a:r>
              <a:rPr lang="en-US" sz="2000" dirty="0" smtClean="0"/>
              <a:t>and work outward from there</a:t>
            </a:r>
          </a:p>
          <a:p>
            <a:pPr marL="990600" lvl="1" indent="-533400" eaLnBrk="1" hangingPunct="1">
              <a:lnSpc>
                <a:spcPct val="90000"/>
              </a:lnSpc>
              <a:spcAft>
                <a:spcPts val="600"/>
              </a:spcAft>
            </a:pPr>
            <a:r>
              <a:rPr lang="en-US" sz="2000" dirty="0" smtClean="0"/>
              <a:t>“Archival” is an approach to managing information and NOT an essential characteristic of the material in question</a:t>
            </a:r>
          </a:p>
          <a:p>
            <a:pPr marL="990600" lvl="1" indent="-533400" eaLnBrk="1" hangingPunct="1">
              <a:lnSpc>
                <a:spcPct val="90000"/>
              </a:lnSpc>
            </a:pPr>
            <a:endParaRPr lang="en-US" sz="2000" dirty="0" smtClean="0"/>
          </a:p>
        </p:txBody>
      </p:sp>
      <p:sp>
        <p:nvSpPr>
          <p:cNvPr id="75779" name="Slide Number Placeholder 3"/>
          <p:cNvSpPr>
            <a:spLocks noGrp="1"/>
          </p:cNvSpPr>
          <p:nvPr>
            <p:ph type="sldNum" sz="quarter" idx="12"/>
          </p:nvPr>
        </p:nvSpPr>
        <p:spPr bwMode="auto">
          <a:noFill/>
          <a:ln>
            <a:miter lim="800000"/>
            <a:headEnd/>
            <a:tailEnd/>
          </a:ln>
        </p:spPr>
        <p:txBody>
          <a:bodyPr/>
          <a:lstStyle/>
          <a:p>
            <a:fld id="{4CBAF50D-084E-4EC9-9FF6-B2B4F2285F9A}" type="slidenum">
              <a:rPr lang="en-US"/>
              <a:pPr/>
              <a:t>25</a:t>
            </a:fld>
            <a:endParaRPr lang="en-US"/>
          </a:p>
        </p:txBody>
      </p:sp>
      <p:sp>
        <p:nvSpPr>
          <p:cNvPr id="74755" name="Rectangle 2"/>
          <p:cNvSpPr>
            <a:spLocks noGrp="1" noChangeArrowheads="1"/>
          </p:cNvSpPr>
          <p:nvPr>
            <p:ph type="title"/>
          </p:nvPr>
        </p:nvSpPr>
        <p:spPr/>
        <p:txBody>
          <a:bodyPr/>
          <a:lstStyle/>
          <a:p>
            <a:pPr eaLnBrk="1" fontAlgn="auto" hangingPunct="1">
              <a:spcAft>
                <a:spcPts val="0"/>
              </a:spcAft>
              <a:defRPr/>
            </a:pPr>
            <a:r>
              <a:rPr lang="en-US" sz="4000">
                <a:ea typeface="+mj-ea"/>
                <a:cs typeface="+mj-cs"/>
              </a:rPr>
              <a:t>Overview of </a:t>
            </a:r>
            <a:r>
              <a:rPr lang="en-US" sz="4000" i="1">
                <a:ea typeface="+mj-ea"/>
                <a:cs typeface="+mj-cs"/>
              </a:rPr>
              <a:t>DACS</a:t>
            </a:r>
            <a:r>
              <a:rPr lang="en-US" sz="4000">
                <a:ea typeface="+mj-ea"/>
                <a:cs typeface="+mj-cs"/>
              </a:rPr>
              <a:t> (continued)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a:xfrm>
            <a:off x="457200" y="1752600"/>
            <a:ext cx="8229600" cy="4525962"/>
          </a:xfrm>
        </p:spPr>
        <p:txBody>
          <a:bodyPr/>
          <a:lstStyle/>
          <a:p>
            <a:pPr eaLnBrk="1" hangingPunct="1">
              <a:lnSpc>
                <a:spcPct val="90000"/>
              </a:lnSpc>
              <a:spcAft>
                <a:spcPts val="600"/>
              </a:spcAft>
              <a:buFont typeface="Wingdings" charset="2"/>
              <a:buNone/>
            </a:pPr>
            <a:r>
              <a:rPr lang="en-US" dirty="0" smtClean="0"/>
              <a:t>Statement of Principles:</a:t>
            </a:r>
            <a:endParaRPr lang="en-US" sz="2000" dirty="0" smtClean="0"/>
          </a:p>
          <a:p>
            <a:pPr eaLnBrk="1" hangingPunct="1">
              <a:lnSpc>
                <a:spcPct val="90000"/>
              </a:lnSpc>
              <a:spcAft>
                <a:spcPts val="600"/>
              </a:spcAft>
            </a:pPr>
            <a:r>
              <a:rPr lang="en-US" dirty="0" smtClean="0"/>
              <a:t>On the nature of archival holdings (1 &amp; 2)</a:t>
            </a:r>
          </a:p>
          <a:p>
            <a:pPr eaLnBrk="1" hangingPunct="1">
              <a:lnSpc>
                <a:spcPct val="90000"/>
              </a:lnSpc>
              <a:spcAft>
                <a:spcPts val="600"/>
              </a:spcAft>
            </a:pPr>
            <a:r>
              <a:rPr lang="en-US" dirty="0" smtClean="0"/>
              <a:t>On the relationship between arrangement and description (3 &amp; 4)</a:t>
            </a:r>
          </a:p>
          <a:p>
            <a:pPr eaLnBrk="1" hangingPunct="1">
              <a:lnSpc>
                <a:spcPct val="90000"/>
              </a:lnSpc>
              <a:spcAft>
                <a:spcPts val="600"/>
              </a:spcAft>
            </a:pPr>
            <a:r>
              <a:rPr lang="en-US" dirty="0" smtClean="0"/>
              <a:t>On the nature of archival description (5,6,7)</a:t>
            </a:r>
          </a:p>
          <a:p>
            <a:pPr eaLnBrk="1" hangingPunct="1">
              <a:lnSpc>
                <a:spcPct val="90000"/>
              </a:lnSpc>
              <a:spcAft>
                <a:spcPts val="600"/>
              </a:spcAft>
            </a:pPr>
            <a:r>
              <a:rPr lang="en-US" dirty="0" smtClean="0"/>
              <a:t>On creators of archival materials (8)</a:t>
            </a:r>
          </a:p>
          <a:p>
            <a:pPr eaLnBrk="1" hangingPunct="1">
              <a:lnSpc>
                <a:spcPct val="90000"/>
              </a:lnSpc>
            </a:pPr>
            <a:endParaRPr lang="en-US" sz="2400" dirty="0" smtClean="0"/>
          </a:p>
        </p:txBody>
      </p:sp>
      <p:sp>
        <p:nvSpPr>
          <p:cNvPr id="77827" name="Slide Number Placeholder 3"/>
          <p:cNvSpPr>
            <a:spLocks noGrp="1"/>
          </p:cNvSpPr>
          <p:nvPr>
            <p:ph type="sldNum" sz="quarter" idx="12"/>
          </p:nvPr>
        </p:nvSpPr>
        <p:spPr bwMode="auto">
          <a:noFill/>
          <a:ln>
            <a:miter lim="800000"/>
            <a:headEnd/>
            <a:tailEnd/>
          </a:ln>
        </p:spPr>
        <p:txBody>
          <a:bodyPr/>
          <a:lstStyle/>
          <a:p>
            <a:fld id="{F6751747-2AFF-47EB-8BDF-C88566557DC9}" type="slidenum">
              <a:rPr lang="en-US"/>
              <a:pPr/>
              <a:t>26</a:t>
            </a:fld>
            <a:endParaRPr lang="en-US"/>
          </a:p>
        </p:txBody>
      </p:sp>
      <p:sp>
        <p:nvSpPr>
          <p:cNvPr id="76803" name="Rectangle 2"/>
          <p:cNvSpPr>
            <a:spLocks noGrp="1" noChangeArrowheads="1"/>
          </p:cNvSpPr>
          <p:nvPr>
            <p:ph type="title"/>
          </p:nvPr>
        </p:nvSpPr>
        <p:spPr/>
        <p:txBody>
          <a:bodyPr/>
          <a:lstStyle/>
          <a:p>
            <a:pPr eaLnBrk="1" fontAlgn="auto" hangingPunct="1">
              <a:spcAft>
                <a:spcPts val="0"/>
              </a:spcAft>
              <a:defRPr/>
            </a:pPr>
            <a:r>
              <a:rPr lang="en-US" sz="4000" i="1" dirty="0">
                <a:ea typeface="+mj-ea"/>
                <a:cs typeface="+mj-cs"/>
              </a:rPr>
              <a:t>DACS</a:t>
            </a:r>
            <a:r>
              <a:rPr lang="en-US" sz="4000" dirty="0">
                <a:ea typeface="+mj-ea"/>
                <a:cs typeface="+mj-cs"/>
              </a:rPr>
              <a:t> Principles</a:t>
            </a:r>
            <a:br>
              <a:rPr lang="en-US" sz="4000" dirty="0">
                <a:ea typeface="+mj-ea"/>
                <a:cs typeface="+mj-cs"/>
              </a:rPr>
            </a:br>
            <a:r>
              <a:rPr lang="en-US" sz="1800" dirty="0">
                <a:ea typeface="+mj-ea"/>
                <a:cs typeface="+mj-cs"/>
              </a:rPr>
              <a:t>(</a:t>
            </a:r>
            <a:r>
              <a:rPr lang="en-US" sz="1800" i="1" dirty="0">
                <a:ea typeface="+mj-ea"/>
                <a:cs typeface="+mj-cs"/>
              </a:rPr>
              <a:t>DACS </a:t>
            </a:r>
            <a:r>
              <a:rPr lang="en-US" sz="1800" dirty="0">
                <a:ea typeface="+mj-ea"/>
                <a:cs typeface="+mj-cs"/>
              </a:rPr>
              <a:t>page xi)</a:t>
            </a:r>
            <a:endParaRPr lang="en-US" sz="4000" dirty="0">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 name="Slide Number Placeholder 5"/>
          <p:cNvSpPr>
            <a:spLocks noGrp="1"/>
          </p:cNvSpPr>
          <p:nvPr>
            <p:ph type="sldNum" sz="quarter" idx="12"/>
          </p:nvPr>
        </p:nvSpPr>
        <p:spPr/>
        <p:txBody>
          <a:bodyPr/>
          <a:lstStyle/>
          <a:p>
            <a:fld id="{F39BBB35-B992-450C-9C61-832976B078C2}" type="slidenum">
              <a:rPr lang="en-US"/>
              <a:pPr/>
              <a:t>27</a:t>
            </a:fld>
            <a:endParaRPr lang="en-US"/>
          </a:p>
        </p:txBody>
      </p:sp>
      <p:sp>
        <p:nvSpPr>
          <p:cNvPr id="79875" name="Rectangle 8"/>
          <p:cNvSpPr>
            <a:spLocks noChangeArrowheads="1"/>
          </p:cNvSpPr>
          <p:nvPr/>
        </p:nvSpPr>
        <p:spPr bwMode="auto">
          <a:xfrm>
            <a:off x="2971800" y="369888"/>
            <a:ext cx="3505200" cy="822325"/>
          </a:xfrm>
          <a:prstGeom prst="rect">
            <a:avLst/>
          </a:prstGeom>
          <a:noFill/>
          <a:ln w="9525">
            <a:noFill/>
            <a:miter lim="800000"/>
            <a:headEnd/>
            <a:tailEnd/>
          </a:ln>
        </p:spPr>
        <p:txBody>
          <a:bodyPr lIns="92382" tIns="46191" rIns="92382" bIns="46191" anchor="ctr">
            <a:spAutoFit/>
          </a:bodyPr>
          <a:lstStyle/>
          <a:p>
            <a:pPr>
              <a:spcBef>
                <a:spcPct val="0"/>
              </a:spcBef>
            </a:pPr>
            <a:r>
              <a:rPr lang="en-US" sz="2400" b="1">
                <a:solidFill>
                  <a:srgbClr val="008080"/>
                </a:solidFill>
                <a:latin typeface="Times New (W1)" pitchFamily="18" charset="0"/>
                <a:cs typeface="Times New Roman" charset="0"/>
              </a:rPr>
              <a:t>The DACS Family Tree</a:t>
            </a:r>
            <a:endParaRPr lang="en-US" sz="2400"/>
          </a:p>
          <a:p>
            <a:pPr eaLnBrk="0" hangingPunct="0">
              <a:spcBef>
                <a:spcPct val="0"/>
              </a:spcBef>
            </a:pPr>
            <a:endParaRPr lang="en-US" sz="2400"/>
          </a:p>
        </p:txBody>
      </p:sp>
      <p:sp>
        <p:nvSpPr>
          <p:cNvPr id="79876" name="Rectangle 39"/>
          <p:cNvSpPr>
            <a:spLocks noChangeArrowheads="1"/>
          </p:cNvSpPr>
          <p:nvPr/>
        </p:nvSpPr>
        <p:spPr bwMode="auto">
          <a:xfrm>
            <a:off x="1465263" y="-638175"/>
            <a:ext cx="941387" cy="0"/>
          </a:xfrm>
          <a:prstGeom prst="rect">
            <a:avLst/>
          </a:prstGeom>
          <a:noFill/>
          <a:ln w="9525">
            <a:noFill/>
            <a:miter lim="800000"/>
            <a:headEnd/>
            <a:tailEnd/>
          </a:ln>
        </p:spPr>
        <p:txBody>
          <a:bodyPr wrap="none" lIns="92382" tIns="46191" rIns="92382" bIns="46191">
            <a:spAutoFit/>
          </a:bodyPr>
          <a:lstStyle/>
          <a:p>
            <a:endParaRPr lang="en-US"/>
          </a:p>
        </p:txBody>
      </p:sp>
      <p:grpSp>
        <p:nvGrpSpPr>
          <p:cNvPr id="79877" name="Group 6"/>
          <p:cNvGrpSpPr>
            <a:grpSpLocks noChangeAspect="1"/>
          </p:cNvGrpSpPr>
          <p:nvPr/>
        </p:nvGrpSpPr>
        <p:grpSpPr bwMode="auto">
          <a:xfrm>
            <a:off x="1465263" y="-638175"/>
            <a:ext cx="800100" cy="457200"/>
            <a:chOff x="3523" y="8380"/>
            <a:chExt cx="1260" cy="720"/>
          </a:xfrm>
        </p:grpSpPr>
        <p:sp>
          <p:nvSpPr>
            <p:cNvPr id="79966" name="AutoShape 7"/>
            <p:cNvSpPr>
              <a:spLocks noChangeAspect="1" noChangeArrowheads="1" noTextEdit="1"/>
            </p:cNvSpPr>
            <p:nvPr/>
          </p:nvSpPr>
          <p:spPr bwMode="auto">
            <a:xfrm>
              <a:off x="3523" y="8380"/>
              <a:ext cx="1260" cy="720"/>
            </a:xfrm>
            <a:prstGeom prst="rect">
              <a:avLst/>
            </a:prstGeom>
            <a:noFill/>
            <a:ln w="9525">
              <a:noFill/>
              <a:miter lim="800000"/>
              <a:headEnd/>
              <a:tailEnd/>
            </a:ln>
          </p:spPr>
          <p:txBody>
            <a:bodyPr/>
            <a:lstStyle/>
            <a:p>
              <a:endParaRPr lang="en-US"/>
            </a:p>
          </p:txBody>
        </p:sp>
      </p:grpSp>
      <p:graphicFrame>
        <p:nvGraphicFramePr>
          <p:cNvPr id="24985" name="Group 409"/>
          <p:cNvGraphicFramePr>
            <a:graphicFrameLocks noGrp="1"/>
          </p:cNvGraphicFramePr>
          <p:nvPr/>
        </p:nvGraphicFramePr>
        <p:xfrm>
          <a:off x="1465263" y="954088"/>
          <a:ext cx="6213475" cy="5525369"/>
        </p:xfrm>
        <a:graphic>
          <a:graphicData uri="http://schemas.openxmlformats.org/drawingml/2006/table">
            <a:tbl>
              <a:tblPr/>
              <a:tblGrid>
                <a:gridCol w="1093787"/>
                <a:gridCol w="941388"/>
                <a:gridCol w="966787"/>
                <a:gridCol w="885825"/>
                <a:gridCol w="831850"/>
                <a:gridCol w="636588"/>
                <a:gridCol w="857250"/>
              </a:tblGrid>
              <a:tr h="366713">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imes New (W1)" pitchFamily="18" charset="0"/>
                          <a:ea typeface="Osaka" charset="-128"/>
                          <a:cs typeface="Times New Roman" charset="0"/>
                        </a:rPr>
                        <a:t>DACS Elements and their Conceptual Groupings</a:t>
                      </a:r>
                      <a:endParaRPr kumimoji="0" lang="en-US" sz="1400" b="0" i="0" u="none" strike="noStrike" cap="none" normalizeH="0" baseline="0" dirty="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solidFill>
                      <a:srgbClr val="0080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8080"/>
                          </a:solidFill>
                          <a:effectLst/>
                          <a:latin typeface="Times New (W1)" pitchFamily="18" charset="0"/>
                          <a:ea typeface="Osaka" charset="-128"/>
                          <a:cs typeface="Times New Roman" charset="0"/>
                        </a:rPr>
                        <a:t>Identity</a:t>
                      </a:r>
                      <a:endParaRPr kumimoji="0" lang="en-US" sz="1000" b="0" i="0" u="none" strike="noStrike" cap="none" normalizeH="0" baseline="0" smtClean="0">
                        <a:ln>
                          <a:noFill/>
                        </a:ln>
                        <a:solidFill>
                          <a:schemeClr val="tx1"/>
                        </a:solidFill>
                        <a:effectLst/>
                        <a:latin typeface="Times New Roman" charset="0"/>
                        <a:ea typeface="Osaka" charset="-128"/>
                        <a:cs typeface="Times New Roman"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8080"/>
                          </a:solidFill>
                          <a:effectLst/>
                          <a:latin typeface="Times New (W1)" pitchFamily="18" charset="0"/>
                          <a:ea typeface="Osaka" charset="-128"/>
                          <a:cs typeface="Times New Roman" charset="0"/>
                        </a:rPr>
                        <a:t>Elements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8080"/>
                          </a:solidFill>
                          <a:effectLst/>
                          <a:latin typeface="Times New (W1)" pitchFamily="18" charset="0"/>
                          <a:ea typeface="Osaka" charset="-128"/>
                          <a:cs typeface="Times New Roman" charset="0"/>
                        </a:rPr>
                        <a:t>Content &amp; Structure Elements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8080"/>
                          </a:solidFill>
                          <a:effectLst/>
                          <a:latin typeface="Times New (W1)" pitchFamily="18" charset="0"/>
                          <a:ea typeface="Osaka" charset="-128"/>
                          <a:cs typeface="Times New Roman" charset="0"/>
                        </a:rPr>
                        <a:t>Conditions of Access &amp; Use Elements</a:t>
                      </a:r>
                      <a:endParaRPr kumimoji="0" lang="en-US" sz="1000" b="0" i="0" u="none" strike="noStrike" cap="none" normalizeH="0" baseline="0" smtClean="0">
                        <a:ln>
                          <a:noFill/>
                        </a:ln>
                        <a:solidFill>
                          <a:schemeClr val="tx1"/>
                        </a:solidFill>
                        <a:effectLst/>
                        <a:latin typeface="Times New Roman" charset="0"/>
                        <a:ea typeface="Osaka" charset="-128"/>
                        <a:cs typeface="Times New Roman" charset="0"/>
                      </a:endParaRPr>
                    </a:p>
                  </a:txBody>
                  <a:tcPr marL="92382" marR="92382" marT="46191" marB="46191"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8080"/>
                          </a:solidFill>
                          <a:effectLst/>
                          <a:latin typeface="Times New (W1)" pitchFamily="18" charset="0"/>
                          <a:ea typeface="Osaka" charset="-128"/>
                          <a:cs typeface="Times New Roman" charset="0"/>
                        </a:rPr>
                        <a:t>Acquisition &amp; Appraisal Elements</a:t>
                      </a:r>
                      <a:endParaRPr kumimoji="0" lang="en-US" sz="1000" b="0" i="0" u="none" strike="noStrike" cap="none" normalizeH="0" baseline="0" smtClean="0">
                        <a:ln>
                          <a:noFill/>
                        </a:ln>
                        <a:solidFill>
                          <a:schemeClr val="tx1"/>
                        </a:solidFill>
                        <a:effectLst/>
                        <a:latin typeface="Times New Roman" charset="0"/>
                        <a:ea typeface="Osaka" charset="-128"/>
                        <a:cs typeface="Times New Roman" charset="0"/>
                      </a:endParaRPr>
                    </a:p>
                  </a:txBody>
                  <a:tcPr marL="92382" marR="92382" marT="46191" marB="46191"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8080"/>
                          </a:solidFill>
                          <a:effectLst/>
                          <a:latin typeface="Times New (W1)" pitchFamily="18" charset="0"/>
                          <a:ea typeface="Osaka" charset="-128"/>
                          <a:cs typeface="Times New Roman" charset="0"/>
                        </a:rPr>
                        <a:t>Related Materials Elements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8080"/>
                          </a:solidFill>
                          <a:effectLst/>
                          <a:latin typeface="Times New (W1)" pitchFamily="18" charset="0"/>
                          <a:ea typeface="Osaka" charset="-128"/>
                          <a:cs typeface="Times New Roman" charset="0"/>
                        </a:rPr>
                        <a:t>Note Element</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8080"/>
                          </a:solidFill>
                          <a:effectLst/>
                          <a:latin typeface="Times New (W1)" pitchFamily="18" charset="0"/>
                          <a:ea typeface="Osaka" charset="-128"/>
                          <a:cs typeface="Times New Roman" charset="0"/>
                        </a:rPr>
                        <a:t>Description Control Element</a:t>
                      </a:r>
                      <a:endParaRPr kumimoji="0" lang="en-US" sz="1000" b="0" i="0" u="none" strike="noStrike" cap="none" normalizeH="0" baseline="0" dirty="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Reference Code</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Scope and Content</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Conditions Governing Access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Custodial History</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Existence and Location of Originals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Note</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Description Control</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Name and Location of Repository</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System of Arrangement</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Physical Access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Immediate Source of Acquisition</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charset="0"/>
                          <a:ea typeface="Osaka" charset="-128"/>
                          <a:cs typeface="Times New Roman" charset="0"/>
                        </a:rPr>
                        <a:t>Existence and Location of Copies</a:t>
                      </a:r>
                      <a:endParaRPr kumimoji="0" lang="en-US" sz="1000" b="0" i="0" u="none" strike="noStrike" cap="none" normalizeH="0" baseline="0" dirty="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Title</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Technical Access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Appraisal, Destruction, and Scheduling Information</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Related Archival Materials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Date</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Conditions Governing Reproduction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and Use</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Accruals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Publication Note</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Extent</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Languages and Scripts of the Material</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Name 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Creator(s)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Finding Aids</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charset="0"/>
                          <a:ea typeface="Osaka" charset="-128"/>
                          <a:cs typeface="Times New Roman" charset="0"/>
                        </a:rPr>
                        <a:t>Administrative/ Biographical History</a:t>
                      </a:r>
                      <a:endParaRPr kumimoji="0" lang="en-US" sz="1000" b="0" i="0" u="none" strike="noStrike" cap="none" normalizeH="0" baseline="0" smtClean="0">
                        <a:ln>
                          <a:noFill/>
                        </a:ln>
                        <a:solidFill>
                          <a:schemeClr val="tx1"/>
                        </a:solidFill>
                        <a:effectLst/>
                        <a:latin typeface="Times New Roman"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DDE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a typeface="Osaka" charset="-128"/>
                      </a:endParaRPr>
                    </a:p>
                  </a:txBody>
                  <a:tcPr marL="92382" marR="92382" marT="46191" marB="46191"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3"/>
          <p:cNvSpPr>
            <a:spLocks noGrp="1" noChangeArrowheads="1"/>
          </p:cNvSpPr>
          <p:nvPr>
            <p:ph idx="1"/>
          </p:nvPr>
        </p:nvSpPr>
        <p:spPr/>
        <p:txBody>
          <a:bodyPr/>
          <a:lstStyle/>
          <a:p>
            <a:pPr eaLnBrk="1" hangingPunct="1">
              <a:spcAft>
                <a:spcPts val="600"/>
              </a:spcAft>
            </a:pPr>
            <a:r>
              <a:rPr lang="en-US" sz="2800" dirty="0" smtClean="0"/>
              <a:t>We’ll focus on the recommended minimum elements for single-level and multilevel description as shown in </a:t>
            </a:r>
            <a:r>
              <a:rPr lang="en-US" sz="2800" i="1" dirty="0" smtClean="0"/>
              <a:t>DACS</a:t>
            </a:r>
            <a:r>
              <a:rPr lang="en-US" sz="2800" b="1" dirty="0" smtClean="0"/>
              <a:t> </a:t>
            </a:r>
            <a:r>
              <a:rPr lang="en-US" sz="2800" dirty="0" smtClean="0"/>
              <a:t>chapter 1, pages 8-11</a:t>
            </a:r>
          </a:p>
          <a:p>
            <a:pPr lvl="1" eaLnBrk="1" hangingPunct="1">
              <a:spcAft>
                <a:spcPts val="600"/>
              </a:spcAft>
            </a:pPr>
            <a:r>
              <a:rPr lang="en-US" dirty="0" smtClean="0"/>
              <a:t>First what both require</a:t>
            </a:r>
          </a:p>
          <a:p>
            <a:pPr lvl="1" eaLnBrk="1" hangingPunct="1">
              <a:spcAft>
                <a:spcPts val="600"/>
              </a:spcAft>
            </a:pPr>
            <a:r>
              <a:rPr lang="en-US" dirty="0" smtClean="0"/>
              <a:t>Then what else you need for multilevel</a:t>
            </a:r>
          </a:p>
          <a:p>
            <a:pPr eaLnBrk="1" hangingPunct="1">
              <a:spcAft>
                <a:spcPts val="600"/>
              </a:spcAft>
            </a:pPr>
            <a:r>
              <a:rPr lang="en-US" sz="2800" dirty="0" smtClean="0"/>
              <a:t>Then we’ll discuss the optional elements</a:t>
            </a:r>
          </a:p>
        </p:txBody>
      </p:sp>
      <p:sp>
        <p:nvSpPr>
          <p:cNvPr id="81923" name="Slide Number Placeholder 3"/>
          <p:cNvSpPr>
            <a:spLocks noGrp="1"/>
          </p:cNvSpPr>
          <p:nvPr>
            <p:ph type="sldNum" sz="quarter" idx="12"/>
          </p:nvPr>
        </p:nvSpPr>
        <p:spPr bwMode="auto">
          <a:noFill/>
          <a:ln>
            <a:miter lim="800000"/>
            <a:headEnd/>
            <a:tailEnd/>
          </a:ln>
        </p:spPr>
        <p:txBody>
          <a:bodyPr/>
          <a:lstStyle/>
          <a:p>
            <a:fld id="{0CDD12AF-69D8-43C9-B6C1-DCE3A370240E}" type="slidenum">
              <a:rPr lang="en-US"/>
              <a:pPr/>
              <a:t>28</a:t>
            </a:fld>
            <a:endParaRPr lang="en-US"/>
          </a:p>
        </p:txBody>
      </p:sp>
      <p:sp>
        <p:nvSpPr>
          <p:cNvPr id="80899" name="Rectangle 2"/>
          <p:cNvSpPr>
            <a:spLocks noGrp="1" noChangeArrowheads="1"/>
          </p:cNvSpPr>
          <p:nvPr>
            <p:ph type="title"/>
          </p:nvPr>
        </p:nvSpPr>
        <p:spPr/>
        <p:txBody>
          <a:bodyPr/>
          <a:lstStyle/>
          <a:p>
            <a:pPr eaLnBrk="1" fontAlgn="auto" hangingPunct="1">
              <a:spcAft>
                <a:spcPts val="0"/>
              </a:spcAft>
              <a:defRPr/>
            </a:pPr>
            <a:r>
              <a:rPr lang="en-US" sz="4000" i="1">
                <a:ea typeface="+mj-ea"/>
                <a:cs typeface="+mj-cs"/>
              </a:rPr>
              <a:t>DACS</a:t>
            </a:r>
            <a:r>
              <a:rPr lang="en-US" sz="4000">
                <a:ea typeface="+mj-ea"/>
                <a:cs typeface="+mj-cs"/>
              </a:rPr>
              <a:t> Elements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8" name="Rectangle 3"/>
          <p:cNvSpPr>
            <a:spLocks noGrp="1" noChangeArrowheads="1"/>
          </p:cNvSpPr>
          <p:nvPr>
            <p:ph idx="1"/>
          </p:nvPr>
        </p:nvSpPr>
        <p:spPr>
          <a:xfrm>
            <a:off x="809625" y="1676400"/>
            <a:ext cx="7958138" cy="4648200"/>
          </a:xfrm>
        </p:spPr>
        <p:txBody>
          <a:bodyPr>
            <a:normAutofit lnSpcReduction="10000"/>
          </a:bodyPr>
          <a:lstStyle/>
          <a:p>
            <a:pPr eaLnBrk="1" hangingPunct="1">
              <a:lnSpc>
                <a:spcPct val="90000"/>
              </a:lnSpc>
              <a:spcAft>
                <a:spcPts val="600"/>
              </a:spcAft>
            </a:pPr>
            <a:r>
              <a:rPr lang="en-US" sz="2000" dirty="0" smtClean="0"/>
              <a:t>Requirements are based on the desire to communicate basic information relevant to:</a:t>
            </a:r>
          </a:p>
          <a:p>
            <a:pPr lvl="1" eaLnBrk="1" hangingPunct="1">
              <a:lnSpc>
                <a:spcPct val="90000"/>
              </a:lnSpc>
              <a:spcBef>
                <a:spcPts val="0"/>
              </a:spcBef>
              <a:spcAft>
                <a:spcPts val="300"/>
              </a:spcAft>
            </a:pPr>
            <a:r>
              <a:rPr lang="en-US" sz="1800" dirty="0" smtClean="0"/>
              <a:t>Identifying (and from end user perspective, citing) the material being described</a:t>
            </a:r>
          </a:p>
          <a:p>
            <a:pPr lvl="1" eaLnBrk="1" hangingPunct="1">
              <a:lnSpc>
                <a:spcPct val="90000"/>
              </a:lnSpc>
              <a:spcBef>
                <a:spcPts val="0"/>
              </a:spcBef>
              <a:spcAft>
                <a:spcPts val="300"/>
              </a:spcAft>
            </a:pPr>
            <a:r>
              <a:rPr lang="en-US" sz="1800" dirty="0" smtClean="0"/>
              <a:t>Setting the context for the accumulation of the material being described</a:t>
            </a:r>
          </a:p>
          <a:p>
            <a:pPr lvl="1" eaLnBrk="1" hangingPunct="1">
              <a:lnSpc>
                <a:spcPct val="90000"/>
              </a:lnSpc>
              <a:spcBef>
                <a:spcPts val="0"/>
              </a:spcBef>
              <a:spcAft>
                <a:spcPts val="300"/>
              </a:spcAft>
            </a:pPr>
            <a:r>
              <a:rPr lang="en-US" sz="1800" dirty="0" smtClean="0"/>
              <a:t>Stating how and where to access the material being described</a:t>
            </a:r>
          </a:p>
          <a:p>
            <a:pPr eaLnBrk="1" hangingPunct="1">
              <a:lnSpc>
                <a:spcPct val="90000"/>
              </a:lnSpc>
              <a:spcAft>
                <a:spcPts val="600"/>
              </a:spcAft>
            </a:pPr>
            <a:r>
              <a:rPr lang="en-US" sz="2000" dirty="0" smtClean="0"/>
              <a:t>Requirements “specify particular elements from … </a:t>
            </a:r>
            <a:r>
              <a:rPr lang="en-US" sz="2000" i="1" dirty="0" smtClean="0"/>
              <a:t>DACS</a:t>
            </a:r>
            <a:r>
              <a:rPr lang="en-US" sz="2000" dirty="0" smtClean="0"/>
              <a:t> that should  be used in output products …” (page 7), meaning:</a:t>
            </a:r>
          </a:p>
          <a:p>
            <a:pPr lvl="1" eaLnBrk="1" hangingPunct="1">
              <a:lnSpc>
                <a:spcPct val="90000"/>
              </a:lnSpc>
              <a:spcBef>
                <a:spcPts val="0"/>
              </a:spcBef>
              <a:spcAft>
                <a:spcPts val="300"/>
              </a:spcAft>
            </a:pPr>
            <a:r>
              <a:rPr lang="en-US" sz="1800" dirty="0" smtClean="0"/>
              <a:t>That’s “should be used” and not “you’ll do time in archival purgatory if you don’t use”</a:t>
            </a:r>
          </a:p>
          <a:p>
            <a:pPr lvl="1" eaLnBrk="1" hangingPunct="1">
              <a:lnSpc>
                <a:spcPct val="90000"/>
              </a:lnSpc>
              <a:spcBef>
                <a:spcPts val="0"/>
              </a:spcBef>
              <a:spcAft>
                <a:spcPts val="300"/>
              </a:spcAft>
            </a:pPr>
            <a:r>
              <a:rPr lang="en-US" sz="1800" dirty="0" smtClean="0"/>
              <a:t>Your usage will depend on the output product(s) you create locally</a:t>
            </a:r>
          </a:p>
          <a:p>
            <a:pPr lvl="1" eaLnBrk="1" hangingPunct="1">
              <a:lnSpc>
                <a:spcPct val="90000"/>
              </a:lnSpc>
              <a:spcBef>
                <a:spcPts val="0"/>
              </a:spcBef>
              <a:spcAft>
                <a:spcPts val="300"/>
              </a:spcAft>
            </a:pPr>
            <a:r>
              <a:rPr lang="en-US" sz="1800" dirty="0" smtClean="0"/>
              <a:t>If you decide to develop a divergent practice for your repository, you’ll follow the mantra on slide 7 (consider the mantra the REAL requirement)</a:t>
            </a:r>
          </a:p>
        </p:txBody>
      </p:sp>
      <p:sp>
        <p:nvSpPr>
          <p:cNvPr id="83971" name="Slide Number Placeholder 3"/>
          <p:cNvSpPr>
            <a:spLocks noGrp="1"/>
          </p:cNvSpPr>
          <p:nvPr>
            <p:ph type="sldNum" sz="quarter" idx="12"/>
          </p:nvPr>
        </p:nvSpPr>
        <p:spPr bwMode="auto">
          <a:noFill/>
          <a:ln>
            <a:miter lim="800000"/>
            <a:headEnd/>
            <a:tailEnd/>
          </a:ln>
        </p:spPr>
        <p:txBody>
          <a:bodyPr/>
          <a:lstStyle/>
          <a:p>
            <a:fld id="{F2B281CC-CAD1-4182-A981-B49B2CD993D0}" type="slidenum">
              <a:rPr lang="en-US"/>
              <a:pPr/>
              <a:t>29</a:t>
            </a:fld>
            <a:endParaRPr lang="en-US"/>
          </a:p>
        </p:txBody>
      </p:sp>
      <p:sp>
        <p:nvSpPr>
          <p:cNvPr id="82947"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The </a:t>
            </a:r>
            <a:r>
              <a:rPr lang="en-US" sz="3600" i="1">
                <a:ea typeface="+mj-ea"/>
                <a:cs typeface="+mj-cs"/>
              </a:rPr>
              <a:t>DACS</a:t>
            </a:r>
            <a:r>
              <a:rPr lang="en-US" sz="3600">
                <a:ea typeface="+mj-ea"/>
                <a:cs typeface="+mj-cs"/>
              </a:rPr>
              <a:t> “Requirements”</a:t>
            </a:r>
            <a:br>
              <a:rPr lang="en-US" sz="3600">
                <a:ea typeface="+mj-ea"/>
                <a:cs typeface="+mj-cs"/>
              </a:rPr>
            </a:br>
            <a:r>
              <a:rPr lang="en-US" sz="2000">
                <a:ea typeface="+mj-ea"/>
                <a:cs typeface="+mj-cs"/>
              </a:rPr>
              <a:t>(Chapter 1, page 7)</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pPr eaLnBrk="1" hangingPunct="1">
              <a:lnSpc>
                <a:spcPct val="90000"/>
              </a:lnSpc>
            </a:pPr>
            <a:r>
              <a:rPr lang="en-US" sz="2400" smtClean="0"/>
              <a:t>Ask questions:</a:t>
            </a:r>
          </a:p>
          <a:p>
            <a:pPr lvl="1" eaLnBrk="1" hangingPunct="1">
              <a:lnSpc>
                <a:spcPct val="90000"/>
              </a:lnSpc>
            </a:pPr>
            <a:r>
              <a:rPr lang="en-US" sz="2000" smtClean="0"/>
              <a:t>It’s the only way to make sure that you understand what’s going on</a:t>
            </a:r>
          </a:p>
          <a:p>
            <a:pPr lvl="1" eaLnBrk="1" hangingPunct="1">
              <a:lnSpc>
                <a:spcPct val="90000"/>
              </a:lnSpc>
            </a:pPr>
            <a:r>
              <a:rPr lang="en-US" sz="2000" smtClean="0"/>
              <a:t>There’s no such thing as a stupid question</a:t>
            </a:r>
          </a:p>
          <a:p>
            <a:pPr eaLnBrk="1" hangingPunct="1">
              <a:lnSpc>
                <a:spcPct val="90000"/>
              </a:lnSpc>
            </a:pPr>
            <a:r>
              <a:rPr lang="en-US" sz="2400" smtClean="0"/>
              <a:t>Participate: We all learn from one another</a:t>
            </a:r>
          </a:p>
          <a:p>
            <a:pPr eaLnBrk="1" hangingPunct="1">
              <a:lnSpc>
                <a:spcPct val="90000"/>
              </a:lnSpc>
            </a:pPr>
            <a:r>
              <a:rPr lang="en-US" sz="2400" smtClean="0"/>
              <a:t>Resist the urge to work ahead</a:t>
            </a:r>
          </a:p>
          <a:p>
            <a:pPr eaLnBrk="1" hangingPunct="1">
              <a:lnSpc>
                <a:spcPct val="90000"/>
              </a:lnSpc>
            </a:pPr>
            <a:r>
              <a:rPr lang="en-US" sz="2400" smtClean="0"/>
              <a:t>Get to know each other and discuss questions and issues raised by your neighbors</a:t>
            </a:r>
          </a:p>
          <a:p>
            <a:pPr eaLnBrk="1" hangingPunct="1">
              <a:lnSpc>
                <a:spcPct val="90000"/>
              </a:lnSpc>
            </a:pPr>
            <a:r>
              <a:rPr lang="en-US" sz="2400" smtClean="0"/>
              <a:t>Return promptly from breaks and lunch – we have a lot to cover in a relatively short time</a:t>
            </a:r>
          </a:p>
          <a:p>
            <a:pPr eaLnBrk="1" hangingPunct="1">
              <a:lnSpc>
                <a:spcPct val="90000"/>
              </a:lnSpc>
            </a:pPr>
            <a:r>
              <a:rPr lang="en-US" sz="2400" smtClean="0"/>
              <a:t>ENJOY YOURSELF!</a:t>
            </a:r>
          </a:p>
        </p:txBody>
      </p:sp>
      <p:sp>
        <p:nvSpPr>
          <p:cNvPr id="33795" name="Slide Number Placeholder 3"/>
          <p:cNvSpPr>
            <a:spLocks noGrp="1"/>
          </p:cNvSpPr>
          <p:nvPr>
            <p:ph type="sldNum" sz="quarter" idx="12"/>
          </p:nvPr>
        </p:nvSpPr>
        <p:spPr bwMode="auto">
          <a:noFill/>
          <a:ln>
            <a:miter lim="800000"/>
            <a:headEnd/>
            <a:tailEnd/>
          </a:ln>
        </p:spPr>
        <p:txBody>
          <a:bodyPr/>
          <a:lstStyle/>
          <a:p>
            <a:fld id="{A6BF31C9-87B8-49E1-931E-9FA0F5BD9E96}" type="slidenum">
              <a:rPr lang="en-US"/>
              <a:pPr/>
              <a:t>3</a:t>
            </a:fld>
            <a:endParaRPr lang="en-US"/>
          </a:p>
        </p:txBody>
      </p:sp>
      <p:sp>
        <p:nvSpPr>
          <p:cNvPr id="2"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Ground Rules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6" name="Rectangle 3"/>
          <p:cNvSpPr>
            <a:spLocks noGrp="1" noChangeArrowheads="1"/>
          </p:cNvSpPr>
          <p:nvPr>
            <p:ph idx="1"/>
          </p:nvPr>
        </p:nvSpPr>
        <p:spPr/>
        <p:txBody>
          <a:bodyPr>
            <a:normAutofit lnSpcReduction="10000"/>
          </a:bodyPr>
          <a:lstStyle/>
          <a:p>
            <a:pPr eaLnBrk="1" hangingPunct="1">
              <a:lnSpc>
                <a:spcPct val="80000"/>
              </a:lnSpc>
              <a:spcBef>
                <a:spcPts val="300"/>
              </a:spcBef>
              <a:spcAft>
                <a:spcPts val="600"/>
              </a:spcAft>
            </a:pPr>
            <a:r>
              <a:rPr lang="en-US" sz="2400" i="1" dirty="0" smtClean="0"/>
              <a:t>DACS</a:t>
            </a:r>
            <a:r>
              <a:rPr lang="en-US" sz="2400" dirty="0" smtClean="0"/>
              <a:t> encourages you to have a means of providing a succinct alphanumeric identifier for each of your archival collections that is unique within your repository</a:t>
            </a:r>
          </a:p>
          <a:p>
            <a:pPr eaLnBrk="1" hangingPunct="1">
              <a:lnSpc>
                <a:spcPct val="80000"/>
              </a:lnSpc>
              <a:spcBef>
                <a:spcPts val="300"/>
              </a:spcBef>
              <a:spcAft>
                <a:spcPts val="600"/>
              </a:spcAft>
            </a:pPr>
            <a:r>
              <a:rPr lang="en-US" sz="2400" i="1" dirty="0" smtClean="0"/>
              <a:t>DACS</a:t>
            </a:r>
            <a:r>
              <a:rPr lang="en-US" sz="2400" dirty="0" smtClean="0"/>
              <a:t> doesn’t prescribe a formula for doing this (there are lots of good examples in </a:t>
            </a:r>
            <a:r>
              <a:rPr lang="en-US" sz="2400" i="1" dirty="0" smtClean="0"/>
              <a:t>DACS</a:t>
            </a:r>
            <a:r>
              <a:rPr lang="en-US" sz="2400" dirty="0" smtClean="0"/>
              <a:t> and elsewhere)</a:t>
            </a:r>
          </a:p>
          <a:p>
            <a:pPr eaLnBrk="1" hangingPunct="1">
              <a:lnSpc>
                <a:spcPct val="80000"/>
              </a:lnSpc>
              <a:spcBef>
                <a:spcPts val="300"/>
              </a:spcBef>
              <a:spcAft>
                <a:spcPts val="600"/>
              </a:spcAft>
            </a:pPr>
            <a:r>
              <a:rPr lang="en-US" sz="2400" dirty="0" smtClean="0"/>
              <a:t>Standardized repository and country code components of the reference code are only useful and required when exchanging encoded descriptive outputs (e.g., EAD, MARC) in </a:t>
            </a:r>
            <a:r>
              <a:rPr lang="en-US" sz="2400" dirty="0" err="1" smtClean="0"/>
              <a:t>consortial</a:t>
            </a:r>
            <a:r>
              <a:rPr lang="en-US" sz="2400" dirty="0" smtClean="0"/>
              <a:t>, national, or international settings</a:t>
            </a:r>
          </a:p>
          <a:p>
            <a:pPr lvl="1" eaLnBrk="1" hangingPunct="1">
              <a:lnSpc>
                <a:spcPct val="80000"/>
              </a:lnSpc>
              <a:buFont typeface="Wingdings" charset="2"/>
              <a:buNone/>
            </a:pPr>
            <a:endParaRPr lang="en-US" sz="2000" dirty="0" smtClean="0"/>
          </a:p>
          <a:p>
            <a:pPr lvl="1" eaLnBrk="1" hangingPunct="1">
              <a:lnSpc>
                <a:spcPct val="80000"/>
              </a:lnSpc>
              <a:buFont typeface="Wingdings" charset="2"/>
              <a:buNone/>
            </a:pPr>
            <a:r>
              <a:rPr lang="en-US" sz="1800" dirty="0" smtClean="0">
                <a:solidFill>
                  <a:schemeClr val="accent2">
                    <a:lumMod val="75000"/>
                  </a:schemeClr>
                </a:solidFill>
              </a:rPr>
              <a:t>EAD example: </a:t>
            </a:r>
            <a:r>
              <a:rPr lang="en-US" sz="1800" dirty="0" smtClean="0">
                <a:solidFill>
                  <a:schemeClr val="accent1">
                    <a:lumMod val="75000"/>
                  </a:schemeClr>
                </a:solidFill>
              </a:rPr>
              <a:t>&lt;</a:t>
            </a:r>
            <a:r>
              <a:rPr lang="en-US" sz="1800" dirty="0" err="1" smtClean="0">
                <a:solidFill>
                  <a:schemeClr val="accent1">
                    <a:lumMod val="75000"/>
                  </a:schemeClr>
                </a:solidFill>
              </a:rPr>
              <a:t>unitid</a:t>
            </a:r>
            <a:r>
              <a:rPr lang="en-US" sz="1800" dirty="0" smtClean="0">
                <a:solidFill>
                  <a:schemeClr val="accent1">
                    <a:lumMod val="75000"/>
                  </a:schemeClr>
                </a:solidFill>
              </a:rPr>
              <a:t> </a:t>
            </a:r>
            <a:r>
              <a:rPr lang="en-US" sz="1800" dirty="0" err="1" smtClean="0">
                <a:solidFill>
                  <a:schemeClr val="accent1">
                    <a:lumMod val="75000"/>
                  </a:schemeClr>
                </a:solidFill>
              </a:rPr>
              <a:t>countrycode</a:t>
            </a:r>
            <a:r>
              <a:rPr lang="en-US" sz="1800" dirty="0" smtClean="0">
                <a:solidFill>
                  <a:schemeClr val="accent1">
                    <a:lumMod val="75000"/>
                  </a:schemeClr>
                </a:solidFill>
              </a:rPr>
              <a:t>=“</a:t>
            </a:r>
            <a:r>
              <a:rPr lang="en-US" sz="1800" b="1" dirty="0" smtClean="0">
                <a:solidFill>
                  <a:schemeClr val="accent2">
                    <a:lumMod val="75000"/>
                  </a:schemeClr>
                </a:solidFill>
              </a:rPr>
              <a:t>us</a:t>
            </a:r>
            <a:r>
              <a:rPr lang="en-US" sz="1800" dirty="0" smtClean="0">
                <a:solidFill>
                  <a:schemeClr val="accent1">
                    <a:lumMod val="75000"/>
                  </a:schemeClr>
                </a:solidFill>
              </a:rPr>
              <a:t>” </a:t>
            </a:r>
            <a:r>
              <a:rPr lang="en-US" sz="1800" dirty="0" err="1" smtClean="0">
                <a:solidFill>
                  <a:schemeClr val="accent1">
                    <a:lumMod val="75000"/>
                  </a:schemeClr>
                </a:solidFill>
              </a:rPr>
              <a:t>repositorycode</a:t>
            </a:r>
            <a:r>
              <a:rPr lang="en-US" sz="1800" dirty="0" smtClean="0">
                <a:solidFill>
                  <a:schemeClr val="accent1">
                    <a:lumMod val="75000"/>
                  </a:schemeClr>
                </a:solidFill>
              </a:rPr>
              <a:t>=“</a:t>
            </a:r>
            <a:r>
              <a:rPr lang="en-US" sz="1800" b="1" dirty="0" smtClean="0">
                <a:solidFill>
                  <a:schemeClr val="accent2">
                    <a:lumMod val="75000"/>
                  </a:schemeClr>
                </a:solidFill>
              </a:rPr>
              <a:t>cui</a:t>
            </a:r>
            <a:r>
              <a:rPr lang="en-US" sz="1800" dirty="0" smtClean="0">
                <a:solidFill>
                  <a:schemeClr val="accent1">
                    <a:lumMod val="75000"/>
                  </a:schemeClr>
                </a:solidFill>
              </a:rPr>
              <a:t>”&gt;</a:t>
            </a:r>
            <a:r>
              <a:rPr lang="en-US" sz="1800" b="1" dirty="0" smtClean="0">
                <a:solidFill>
                  <a:schemeClr val="accent2">
                    <a:lumMod val="75000"/>
                  </a:schemeClr>
                </a:solidFill>
              </a:rPr>
              <a:t>MS-C01</a:t>
            </a:r>
            <a:r>
              <a:rPr lang="en-US" sz="1800" dirty="0" smtClean="0">
                <a:solidFill>
                  <a:schemeClr val="accent1">
                    <a:lumMod val="75000"/>
                  </a:schemeClr>
                </a:solidFill>
              </a:rPr>
              <a:t>&lt;/</a:t>
            </a:r>
            <a:r>
              <a:rPr lang="en-US" sz="1800" dirty="0" err="1" smtClean="0">
                <a:solidFill>
                  <a:schemeClr val="accent1">
                    <a:lumMod val="75000"/>
                  </a:schemeClr>
                </a:solidFill>
              </a:rPr>
              <a:t>unitid</a:t>
            </a:r>
            <a:r>
              <a:rPr lang="en-US" sz="1800" dirty="0" smtClean="0">
                <a:solidFill>
                  <a:schemeClr val="accent1">
                    <a:lumMod val="75000"/>
                  </a:schemeClr>
                </a:solidFill>
              </a:rPr>
              <a:t>&gt;</a:t>
            </a:r>
          </a:p>
        </p:txBody>
      </p:sp>
      <p:sp>
        <p:nvSpPr>
          <p:cNvPr id="86019" name="Slide Number Placeholder 3"/>
          <p:cNvSpPr>
            <a:spLocks noGrp="1"/>
          </p:cNvSpPr>
          <p:nvPr>
            <p:ph type="sldNum" sz="quarter" idx="12"/>
          </p:nvPr>
        </p:nvSpPr>
        <p:spPr bwMode="auto">
          <a:noFill/>
          <a:ln>
            <a:miter lim="800000"/>
            <a:headEnd/>
            <a:tailEnd/>
          </a:ln>
        </p:spPr>
        <p:txBody>
          <a:bodyPr/>
          <a:lstStyle/>
          <a:p>
            <a:fld id="{06F70AF9-D2E5-467D-B5E9-33B2BAE9ADD6}" type="slidenum">
              <a:rPr lang="en-US"/>
              <a:pPr/>
              <a:t>30</a:t>
            </a:fld>
            <a:endParaRPr lang="en-US"/>
          </a:p>
        </p:txBody>
      </p:sp>
      <p:sp>
        <p:nvSpPr>
          <p:cNvPr id="84995"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Reference Code Element</a:t>
            </a:r>
            <a:br>
              <a:rPr lang="en-US" sz="3600" dirty="0">
                <a:ea typeface="+mj-ea"/>
                <a:cs typeface="+mj-cs"/>
              </a:rPr>
            </a:br>
            <a:r>
              <a:rPr lang="en-US" sz="2000" dirty="0">
                <a:ea typeface="+mj-ea"/>
                <a:cs typeface="+mj-cs"/>
              </a:rPr>
              <a:t>(</a:t>
            </a:r>
            <a:r>
              <a:rPr lang="en-US" sz="2000" i="1" dirty="0">
                <a:ea typeface="+mj-ea"/>
                <a:cs typeface="+mj-cs"/>
              </a:rPr>
              <a:t>DACS</a:t>
            </a:r>
            <a:r>
              <a:rPr lang="en-US" sz="2000" dirty="0">
                <a:ea typeface="+mj-ea"/>
                <a:cs typeface="+mj-cs"/>
              </a:rPr>
              <a:t> 2.1, page 13)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457200" y="1722438"/>
            <a:ext cx="8229600" cy="4525962"/>
          </a:xfrm>
        </p:spPr>
        <p:txBody>
          <a:bodyPr/>
          <a:lstStyle/>
          <a:p>
            <a:pPr eaLnBrk="1" hangingPunct="1">
              <a:lnSpc>
                <a:spcPct val="90000"/>
              </a:lnSpc>
              <a:spcAft>
                <a:spcPts val="600"/>
              </a:spcAft>
            </a:pPr>
            <a:r>
              <a:rPr lang="en-US" sz="2400" i="1" dirty="0" smtClean="0"/>
              <a:t>DACS</a:t>
            </a:r>
            <a:r>
              <a:rPr lang="en-US" sz="2400" dirty="0" smtClean="0"/>
              <a:t> “requires” this element.</a:t>
            </a:r>
          </a:p>
          <a:p>
            <a:pPr lvl="1" eaLnBrk="1" hangingPunct="1">
              <a:lnSpc>
                <a:spcPct val="90000"/>
              </a:lnSpc>
              <a:spcAft>
                <a:spcPts val="600"/>
              </a:spcAft>
            </a:pPr>
            <a:r>
              <a:rPr lang="en-US" sz="2000" dirty="0" smtClean="0"/>
              <a:t>“Required” means using the elements most useful in descriptive outputs created for use by end users. You might not use this element when producing internal descriptive outputs for collection tracking and management</a:t>
            </a:r>
          </a:p>
          <a:p>
            <a:pPr eaLnBrk="1" hangingPunct="1">
              <a:lnSpc>
                <a:spcPct val="90000"/>
              </a:lnSpc>
              <a:spcAft>
                <a:spcPts val="600"/>
              </a:spcAft>
            </a:pPr>
            <a:r>
              <a:rPr lang="en-US" sz="2400" dirty="0" smtClean="0"/>
              <a:t>Good example of the </a:t>
            </a:r>
            <a:r>
              <a:rPr lang="en-US" sz="2400" i="1" dirty="0" smtClean="0"/>
              <a:t>DACS</a:t>
            </a:r>
            <a:r>
              <a:rPr lang="en-US" sz="2400" dirty="0" smtClean="0"/>
              <a:t> approach to “</a:t>
            </a:r>
            <a:r>
              <a:rPr lang="en-US" sz="2400" dirty="0" err="1" smtClean="0"/>
              <a:t>requiredness</a:t>
            </a:r>
            <a:r>
              <a:rPr lang="en-US" sz="2400" dirty="0" smtClean="0"/>
              <a:t>” in the rules:</a:t>
            </a:r>
          </a:p>
          <a:p>
            <a:pPr lvl="1" eaLnBrk="1" hangingPunct="1">
              <a:lnSpc>
                <a:spcPct val="90000"/>
              </a:lnSpc>
              <a:spcAft>
                <a:spcPts val="600"/>
              </a:spcAft>
            </a:pPr>
            <a:r>
              <a:rPr lang="en-US" sz="2000" dirty="0" smtClean="0"/>
              <a:t>Rule 2.2.2. “Explicitly state …”:  core data content component</a:t>
            </a:r>
          </a:p>
          <a:p>
            <a:pPr lvl="1" eaLnBrk="1" hangingPunct="1">
              <a:lnSpc>
                <a:spcPct val="90000"/>
              </a:lnSpc>
              <a:spcAft>
                <a:spcPts val="600"/>
              </a:spcAft>
            </a:pPr>
            <a:r>
              <a:rPr lang="en-US" sz="2000" dirty="0" smtClean="0"/>
              <a:t>Rule 2.2.3. “If desirable  …”: an instruction that may or may not be used; frequently indicated by “Optionally …”</a:t>
            </a:r>
          </a:p>
          <a:p>
            <a:pPr lvl="1" eaLnBrk="1" hangingPunct="1">
              <a:lnSpc>
                <a:spcPct val="90000"/>
              </a:lnSpc>
              <a:spcAft>
                <a:spcPts val="600"/>
              </a:spcAft>
            </a:pPr>
            <a:r>
              <a:rPr lang="en-US" sz="2000" i="1" dirty="0" smtClean="0"/>
              <a:t>DACS</a:t>
            </a:r>
            <a:r>
              <a:rPr lang="en-US" sz="2000" dirty="0" smtClean="0"/>
              <a:t> also uses “Alternatively …” to indicate a parallel approach to providing data content</a:t>
            </a:r>
          </a:p>
        </p:txBody>
      </p:sp>
      <p:sp>
        <p:nvSpPr>
          <p:cNvPr id="88067" name="Slide Number Placeholder 3"/>
          <p:cNvSpPr>
            <a:spLocks noGrp="1"/>
          </p:cNvSpPr>
          <p:nvPr>
            <p:ph type="sldNum" sz="quarter" idx="12"/>
          </p:nvPr>
        </p:nvSpPr>
        <p:spPr bwMode="auto">
          <a:noFill/>
          <a:ln>
            <a:miter lim="800000"/>
            <a:headEnd/>
            <a:tailEnd/>
          </a:ln>
        </p:spPr>
        <p:txBody>
          <a:bodyPr/>
          <a:lstStyle/>
          <a:p>
            <a:fld id="{44DB0563-2B54-40EA-95A1-6C9CD6C3E929}" type="slidenum">
              <a:rPr lang="en-US"/>
              <a:pPr/>
              <a:t>31</a:t>
            </a:fld>
            <a:endParaRPr lang="en-US"/>
          </a:p>
        </p:txBody>
      </p:sp>
      <p:sp>
        <p:nvSpPr>
          <p:cNvPr id="87043"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Name and Location of Repository </a:t>
            </a:r>
            <a:r>
              <a:rPr lang="en-US" sz="3600" dirty="0" smtClean="0">
                <a:ea typeface="+mj-ea"/>
                <a:cs typeface="+mj-cs"/>
              </a:rPr>
              <a:t>Element   </a:t>
            </a:r>
            <a:r>
              <a:rPr lang="en-US" sz="2000" dirty="0">
                <a:ea typeface="+mj-ea"/>
                <a:cs typeface="+mj-cs"/>
              </a:rPr>
              <a:t>(</a:t>
            </a:r>
            <a:r>
              <a:rPr lang="en-US" sz="2000" i="1" dirty="0">
                <a:ea typeface="+mj-ea"/>
                <a:cs typeface="+mj-cs"/>
              </a:rPr>
              <a:t>DACS</a:t>
            </a:r>
            <a:r>
              <a:rPr lang="en-US" sz="2000" dirty="0">
                <a:ea typeface="+mj-ea"/>
                <a:cs typeface="+mj-cs"/>
              </a:rPr>
              <a:t> 2.2, page16)</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457200" y="1646238"/>
            <a:ext cx="8229600" cy="4525962"/>
          </a:xfrm>
        </p:spPr>
        <p:txBody>
          <a:bodyPr/>
          <a:lstStyle/>
          <a:p>
            <a:pPr eaLnBrk="1" hangingPunct="1">
              <a:lnSpc>
                <a:spcPct val="90000"/>
              </a:lnSpc>
            </a:pPr>
            <a:r>
              <a:rPr lang="en-US" sz="2400" dirty="0" smtClean="0"/>
              <a:t>Formal titles:</a:t>
            </a:r>
          </a:p>
          <a:p>
            <a:pPr lvl="1" eaLnBrk="1" hangingPunct="1">
              <a:lnSpc>
                <a:spcPct val="90000"/>
              </a:lnSpc>
              <a:spcAft>
                <a:spcPts val="600"/>
              </a:spcAft>
            </a:pPr>
            <a:r>
              <a:rPr lang="en-US" sz="2000" dirty="0" smtClean="0"/>
              <a:t>Your professional judgment is required to determine when material being described has a formal title and, if it does, when that matters in the context of your archival descriptive practices</a:t>
            </a:r>
          </a:p>
          <a:p>
            <a:pPr lvl="2" eaLnBrk="1" hangingPunct="1">
              <a:lnSpc>
                <a:spcPct val="90000"/>
              </a:lnSpc>
              <a:spcAft>
                <a:spcPts val="400"/>
              </a:spcAft>
            </a:pPr>
            <a:r>
              <a:rPr lang="en-US" sz="1800" dirty="0" smtClean="0"/>
              <a:t>Example: You are providing a file-level title for a file comprising a dozen brochures that you determine do each have formal titles</a:t>
            </a:r>
          </a:p>
          <a:p>
            <a:pPr lvl="3" eaLnBrk="1" hangingPunct="1">
              <a:lnSpc>
                <a:spcPct val="90000"/>
              </a:lnSpc>
              <a:spcAft>
                <a:spcPts val="400"/>
              </a:spcAft>
            </a:pPr>
            <a:r>
              <a:rPr lang="en-US" sz="1600" dirty="0" smtClean="0"/>
              <a:t>At the file level, you would probably be </a:t>
            </a:r>
            <a:r>
              <a:rPr lang="en-US" sz="1600" i="1" dirty="0" smtClean="0"/>
              <a:t>supplying</a:t>
            </a:r>
            <a:r>
              <a:rPr lang="en-US" sz="1600" dirty="0" smtClean="0"/>
              <a:t> a title</a:t>
            </a:r>
          </a:p>
          <a:p>
            <a:pPr lvl="3" eaLnBrk="1" hangingPunct="1">
              <a:lnSpc>
                <a:spcPct val="90000"/>
              </a:lnSpc>
              <a:spcAft>
                <a:spcPts val="600"/>
              </a:spcAft>
            </a:pPr>
            <a:r>
              <a:rPr lang="en-US" sz="1600" dirty="0" smtClean="0"/>
              <a:t>If you actually do item-level description within this file, you would probably be </a:t>
            </a:r>
            <a:r>
              <a:rPr lang="en-US" sz="1600" i="1" dirty="0" smtClean="0"/>
              <a:t>transcribing a formal title</a:t>
            </a:r>
            <a:endParaRPr lang="en-US" sz="1600" dirty="0" smtClean="0"/>
          </a:p>
          <a:p>
            <a:pPr lvl="1" eaLnBrk="1" hangingPunct="1">
              <a:lnSpc>
                <a:spcPct val="90000"/>
              </a:lnSpc>
              <a:spcAft>
                <a:spcPts val="600"/>
              </a:spcAft>
            </a:pPr>
            <a:r>
              <a:rPr lang="en-US" sz="2000" i="1" dirty="0" smtClean="0"/>
              <a:t>DACS</a:t>
            </a:r>
            <a:r>
              <a:rPr lang="en-US" sz="2000" dirty="0" smtClean="0"/>
              <a:t> doesn’t provide rules for transcribing formal titles, since there are many other data content standards to which archivists  can turn for those rules (e.g., </a:t>
            </a:r>
            <a:r>
              <a:rPr lang="en-US" sz="2000" i="1" dirty="0" smtClean="0"/>
              <a:t>AACR2</a:t>
            </a:r>
            <a:r>
              <a:rPr lang="en-US" sz="2000" dirty="0" smtClean="0"/>
              <a:t>, </a:t>
            </a:r>
            <a:r>
              <a:rPr lang="en-US" sz="2000" i="1" dirty="0" smtClean="0"/>
              <a:t>Graphic Materials</a:t>
            </a:r>
            <a:r>
              <a:rPr lang="en-US" sz="2000" dirty="0" smtClean="0"/>
              <a:t>) (see rule 2.3.2)</a:t>
            </a:r>
          </a:p>
        </p:txBody>
      </p:sp>
      <p:sp>
        <p:nvSpPr>
          <p:cNvPr id="90115" name="Slide Number Placeholder 3"/>
          <p:cNvSpPr>
            <a:spLocks noGrp="1"/>
          </p:cNvSpPr>
          <p:nvPr>
            <p:ph type="sldNum" sz="quarter" idx="12"/>
          </p:nvPr>
        </p:nvSpPr>
        <p:spPr bwMode="auto">
          <a:noFill/>
          <a:ln>
            <a:miter lim="800000"/>
            <a:headEnd/>
            <a:tailEnd/>
          </a:ln>
        </p:spPr>
        <p:txBody>
          <a:bodyPr/>
          <a:lstStyle/>
          <a:p>
            <a:fld id="{5D55C880-2B7F-444C-9E2E-7D7DAE61B1BB}" type="slidenum">
              <a:rPr lang="en-US"/>
              <a:pPr/>
              <a:t>32</a:t>
            </a:fld>
            <a:endParaRPr lang="en-US"/>
          </a:p>
        </p:txBody>
      </p:sp>
      <p:sp>
        <p:nvSpPr>
          <p:cNvPr id="89091"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Title Element</a:t>
            </a:r>
            <a:br>
              <a:rPr lang="en-US" sz="3600">
                <a:ea typeface="+mj-ea"/>
                <a:cs typeface="+mj-cs"/>
              </a:rPr>
            </a:br>
            <a:r>
              <a:rPr lang="en-US" sz="2000">
                <a:ea typeface="+mj-ea"/>
                <a:cs typeface="+mj-cs"/>
              </a:rPr>
              <a:t>(</a:t>
            </a:r>
            <a:r>
              <a:rPr lang="en-US" sz="2000" i="1">
                <a:ea typeface="+mj-ea"/>
                <a:cs typeface="+mj-cs"/>
              </a:rPr>
              <a:t>DACS</a:t>
            </a:r>
            <a:r>
              <a:rPr lang="en-US" sz="2000">
                <a:ea typeface="+mj-ea"/>
                <a:cs typeface="+mj-cs"/>
              </a:rPr>
              <a:t> 2.3, page 17)</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a:xfrm>
            <a:off x="457200" y="1570038"/>
            <a:ext cx="8229600" cy="4525962"/>
          </a:xfrm>
        </p:spPr>
        <p:txBody>
          <a:bodyPr/>
          <a:lstStyle/>
          <a:p>
            <a:pPr eaLnBrk="1" hangingPunct="1">
              <a:lnSpc>
                <a:spcPct val="80000"/>
              </a:lnSpc>
              <a:spcAft>
                <a:spcPts val="600"/>
              </a:spcAft>
            </a:pPr>
            <a:r>
              <a:rPr lang="en-US" sz="2400" dirty="0" smtClean="0"/>
              <a:t>Supplied titles:</a:t>
            </a:r>
          </a:p>
          <a:p>
            <a:pPr lvl="1" eaLnBrk="1" hangingPunct="1">
              <a:lnSpc>
                <a:spcPct val="80000"/>
              </a:lnSpc>
              <a:spcAft>
                <a:spcPts val="600"/>
              </a:spcAft>
            </a:pPr>
            <a:r>
              <a:rPr lang="en-US" sz="2000" dirty="0" smtClean="0"/>
              <a:t>The collective nature of archival approaches to description means that archivists primarily supply titles because there will rarely be a formal title for those collective aggregations</a:t>
            </a:r>
          </a:p>
          <a:p>
            <a:pPr lvl="1" eaLnBrk="1" hangingPunct="1">
              <a:lnSpc>
                <a:spcPct val="80000"/>
              </a:lnSpc>
              <a:spcAft>
                <a:spcPts val="600"/>
              </a:spcAft>
            </a:pPr>
            <a:r>
              <a:rPr lang="en-US" sz="2000" dirty="0" smtClean="0"/>
              <a:t>A supplied title should be brief and uniquely identify the material being described</a:t>
            </a:r>
          </a:p>
          <a:p>
            <a:pPr lvl="2" eaLnBrk="1" hangingPunct="1">
              <a:lnSpc>
                <a:spcPct val="80000"/>
              </a:lnSpc>
              <a:spcAft>
                <a:spcPts val="600"/>
              </a:spcAft>
            </a:pPr>
            <a:r>
              <a:rPr lang="en-US" sz="1800" dirty="0" smtClean="0"/>
              <a:t>Qualified by how/where the title fits into a multilevel descriptive output and also takes into consideration the principle of inheritance of information</a:t>
            </a:r>
          </a:p>
          <a:p>
            <a:pPr lvl="1" eaLnBrk="1" hangingPunct="1">
              <a:lnSpc>
                <a:spcPct val="80000"/>
              </a:lnSpc>
              <a:spcAft>
                <a:spcPts val="600"/>
              </a:spcAft>
            </a:pPr>
            <a:r>
              <a:rPr lang="en-US" sz="2000" dirty="0" smtClean="0"/>
              <a:t>Three segments are generally possible in a supplied title (</a:t>
            </a:r>
            <a:r>
              <a:rPr lang="en-US" sz="2000" i="1" dirty="0" smtClean="0"/>
              <a:t>DACS</a:t>
            </a:r>
            <a:r>
              <a:rPr lang="en-US" sz="2000" dirty="0" smtClean="0"/>
              <a:t> doesn’t prescribe an order for these segments):</a:t>
            </a:r>
          </a:p>
          <a:p>
            <a:pPr lvl="2" eaLnBrk="1" hangingPunct="1">
              <a:lnSpc>
                <a:spcPct val="80000"/>
              </a:lnSpc>
              <a:spcAft>
                <a:spcPts val="600"/>
              </a:spcAft>
            </a:pPr>
            <a:r>
              <a:rPr lang="en-US" sz="1800" dirty="0" smtClean="0"/>
              <a:t>Name segment</a:t>
            </a:r>
          </a:p>
          <a:p>
            <a:pPr lvl="2" eaLnBrk="1" hangingPunct="1">
              <a:lnSpc>
                <a:spcPct val="80000"/>
              </a:lnSpc>
              <a:spcAft>
                <a:spcPts val="600"/>
              </a:spcAft>
            </a:pPr>
            <a:r>
              <a:rPr lang="en-US" sz="1800" dirty="0" smtClean="0"/>
              <a:t>Nature of the unit being described segment</a:t>
            </a:r>
          </a:p>
          <a:p>
            <a:pPr lvl="2" eaLnBrk="1" hangingPunct="1">
              <a:lnSpc>
                <a:spcPct val="80000"/>
              </a:lnSpc>
              <a:spcAft>
                <a:spcPts val="600"/>
              </a:spcAft>
            </a:pPr>
            <a:r>
              <a:rPr lang="en-US" sz="1800" dirty="0" smtClean="0"/>
              <a:t>Topic of the archival unit segment </a:t>
            </a:r>
          </a:p>
        </p:txBody>
      </p:sp>
      <p:sp>
        <p:nvSpPr>
          <p:cNvPr id="92163" name="Slide Number Placeholder 3"/>
          <p:cNvSpPr>
            <a:spLocks noGrp="1"/>
          </p:cNvSpPr>
          <p:nvPr>
            <p:ph type="sldNum" sz="quarter" idx="12"/>
          </p:nvPr>
        </p:nvSpPr>
        <p:spPr bwMode="auto">
          <a:noFill/>
          <a:ln>
            <a:miter lim="800000"/>
            <a:headEnd/>
            <a:tailEnd/>
          </a:ln>
        </p:spPr>
        <p:txBody>
          <a:bodyPr/>
          <a:lstStyle/>
          <a:p>
            <a:fld id="{1C386162-A500-421C-A29A-8BA7E8D63A42}" type="slidenum">
              <a:rPr lang="en-US"/>
              <a:pPr/>
              <a:t>33</a:t>
            </a:fld>
            <a:endParaRPr lang="en-US"/>
          </a:p>
        </p:txBody>
      </p:sp>
      <p:sp>
        <p:nvSpPr>
          <p:cNvPr id="91139"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Title Element (continued)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533400" y="228600"/>
            <a:ext cx="7378700" cy="1143000"/>
          </a:xfrm>
        </p:spPr>
        <p:txBody>
          <a:bodyPr/>
          <a:lstStyle/>
          <a:p>
            <a:pPr eaLnBrk="1" fontAlgn="auto" hangingPunct="1">
              <a:spcAft>
                <a:spcPts val="0"/>
              </a:spcAft>
              <a:defRPr/>
            </a:pPr>
            <a:r>
              <a:rPr lang="en-US" sz="3600" dirty="0">
                <a:ea typeface="+mj-ea"/>
                <a:cs typeface="+mj-cs"/>
              </a:rPr>
              <a:t>Title Element (continued)</a:t>
            </a:r>
          </a:p>
        </p:txBody>
      </p:sp>
      <p:sp>
        <p:nvSpPr>
          <p:cNvPr id="94211" name="Rectangle 3"/>
          <p:cNvSpPr>
            <a:spLocks noGrp="1" noChangeArrowheads="1"/>
          </p:cNvSpPr>
          <p:nvPr>
            <p:ph type="body" sz="half" idx="1"/>
          </p:nvPr>
        </p:nvSpPr>
        <p:spPr>
          <a:xfrm>
            <a:off x="809625" y="1524000"/>
            <a:ext cx="7800975" cy="3881437"/>
          </a:xfrm>
        </p:spPr>
        <p:txBody>
          <a:bodyPr/>
          <a:lstStyle/>
          <a:p>
            <a:pPr eaLnBrk="1" hangingPunct="1"/>
            <a:r>
              <a:rPr lang="en-US" sz="2400" dirty="0" smtClean="0"/>
              <a:t>Supplied titles (continued):</a:t>
            </a:r>
          </a:p>
          <a:p>
            <a:pPr lvl="1" eaLnBrk="1" hangingPunct="1">
              <a:buFont typeface="Wingdings" charset="2"/>
              <a:buChar char="§"/>
            </a:pPr>
            <a:r>
              <a:rPr lang="en-US" sz="2000" dirty="0" smtClean="0"/>
              <a:t>Don’t try to make the title do all the work!</a:t>
            </a:r>
          </a:p>
          <a:p>
            <a:pPr lvl="1" eaLnBrk="1" hangingPunct="1">
              <a:buFont typeface="Wingdings" charset="2"/>
              <a:buChar char="§"/>
            </a:pPr>
            <a:r>
              <a:rPr lang="en-US" sz="2400" dirty="0" smtClean="0"/>
              <a:t>t</a:t>
            </a:r>
          </a:p>
          <a:p>
            <a:pPr lvl="1" eaLnBrk="1" hangingPunct="1">
              <a:buFont typeface="Wingdings" charset="2"/>
              <a:buChar char="§"/>
            </a:pPr>
            <a:endParaRPr lang="en-US" sz="2400" dirty="0" smtClean="0"/>
          </a:p>
          <a:p>
            <a:pPr lvl="1" eaLnBrk="1" hangingPunct="1">
              <a:buFont typeface="Wingdings" charset="2"/>
              <a:buChar char="§"/>
            </a:pPr>
            <a:endParaRPr lang="en-US" sz="2400" dirty="0" smtClean="0"/>
          </a:p>
          <a:p>
            <a:pPr lvl="1" eaLnBrk="1" hangingPunct="1"/>
            <a:endParaRPr lang="en-US" sz="2400" dirty="0" smtClean="0"/>
          </a:p>
        </p:txBody>
      </p:sp>
      <p:pic>
        <p:nvPicPr>
          <p:cNvPr id="94212" name="Picture 4" descr="brackets"/>
          <p:cNvPicPr>
            <a:picLocks noGrp="1" noChangeAspect="1" noChangeArrowheads="1"/>
          </p:cNvPicPr>
          <p:nvPr>
            <p:ph sz="half" idx="2"/>
          </p:nvPr>
        </p:nvPicPr>
        <p:blipFill>
          <a:blip r:embed="rId3"/>
          <a:srcRect/>
          <a:stretch>
            <a:fillRect/>
          </a:stretch>
        </p:blipFill>
        <p:spPr>
          <a:xfrm>
            <a:off x="1447800" y="2362200"/>
            <a:ext cx="2154238" cy="1703388"/>
          </a:xfrm>
          <a:noFill/>
        </p:spPr>
      </p:pic>
      <p:sp>
        <p:nvSpPr>
          <p:cNvPr id="94213" name="Slide Number Placeholder 4"/>
          <p:cNvSpPr>
            <a:spLocks noGrp="1"/>
          </p:cNvSpPr>
          <p:nvPr>
            <p:ph type="sldNum" sz="quarter" idx="10"/>
          </p:nvPr>
        </p:nvSpPr>
        <p:spPr bwMode="auto">
          <a:noFill/>
          <a:ln>
            <a:miter lim="800000"/>
            <a:headEnd/>
            <a:tailEnd/>
          </a:ln>
        </p:spPr>
        <p:txBody>
          <a:bodyPr/>
          <a:lstStyle/>
          <a:p>
            <a:fld id="{663A3AAC-78B4-426F-9486-09848B9D5A98}"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a:xfrm>
            <a:off x="457200" y="1676400"/>
            <a:ext cx="8229600" cy="4525962"/>
          </a:xfrm>
        </p:spPr>
        <p:txBody>
          <a:bodyPr/>
          <a:lstStyle/>
          <a:p>
            <a:pPr eaLnBrk="1" hangingPunct="1">
              <a:lnSpc>
                <a:spcPct val="90000"/>
              </a:lnSpc>
              <a:spcAft>
                <a:spcPts val="600"/>
              </a:spcAft>
            </a:pPr>
            <a:r>
              <a:rPr lang="en-US" sz="2800" dirty="0" smtClean="0"/>
              <a:t>Types of dates</a:t>
            </a:r>
          </a:p>
          <a:p>
            <a:pPr lvl="1" eaLnBrk="1" hangingPunct="1">
              <a:lnSpc>
                <a:spcPct val="90000"/>
              </a:lnSpc>
              <a:spcAft>
                <a:spcPts val="600"/>
              </a:spcAft>
            </a:pPr>
            <a:r>
              <a:rPr lang="en-US" sz="2400" dirty="0" smtClean="0"/>
              <a:t>Date(s) of creation (DOC)</a:t>
            </a:r>
          </a:p>
          <a:p>
            <a:pPr lvl="2" eaLnBrk="1" hangingPunct="1">
              <a:lnSpc>
                <a:spcPct val="90000"/>
              </a:lnSpc>
              <a:spcAft>
                <a:spcPts val="600"/>
              </a:spcAft>
            </a:pPr>
            <a:r>
              <a:rPr lang="en-US" sz="2000" dirty="0" smtClean="0"/>
              <a:t>“This is the type of date recorded most often by archivists and manuscript catalogers …”</a:t>
            </a:r>
          </a:p>
          <a:p>
            <a:pPr lvl="1" eaLnBrk="1" hangingPunct="1">
              <a:lnSpc>
                <a:spcPct val="90000"/>
              </a:lnSpc>
              <a:spcAft>
                <a:spcPts val="600"/>
              </a:spcAft>
            </a:pPr>
            <a:r>
              <a:rPr lang="en-US" sz="2400" dirty="0" smtClean="0"/>
              <a:t>Date(s) of record-keeping activity (DORKA)</a:t>
            </a:r>
          </a:p>
          <a:p>
            <a:pPr lvl="2" eaLnBrk="1" hangingPunct="1">
              <a:lnSpc>
                <a:spcPct val="90000"/>
              </a:lnSpc>
              <a:spcAft>
                <a:spcPts val="600"/>
              </a:spcAft>
            </a:pPr>
            <a:r>
              <a:rPr lang="en-US" sz="2000" dirty="0" smtClean="0"/>
              <a:t>“When DOC and DORKA are the same, record only the former” </a:t>
            </a:r>
          </a:p>
          <a:p>
            <a:pPr lvl="1" eaLnBrk="1" hangingPunct="1">
              <a:lnSpc>
                <a:spcPct val="90000"/>
              </a:lnSpc>
              <a:spcAft>
                <a:spcPts val="600"/>
              </a:spcAft>
            </a:pPr>
            <a:r>
              <a:rPr lang="en-US" sz="2400" dirty="0" smtClean="0"/>
              <a:t>Date(s) of publication</a:t>
            </a:r>
          </a:p>
          <a:p>
            <a:pPr lvl="2" eaLnBrk="1" hangingPunct="1">
              <a:lnSpc>
                <a:spcPct val="90000"/>
              </a:lnSpc>
              <a:spcAft>
                <a:spcPts val="600"/>
              </a:spcAft>
            </a:pPr>
            <a:r>
              <a:rPr lang="en-US" sz="2000" dirty="0" smtClean="0"/>
              <a:t>“… most often used when describing items”</a:t>
            </a:r>
          </a:p>
          <a:p>
            <a:pPr lvl="1" eaLnBrk="1" hangingPunct="1">
              <a:lnSpc>
                <a:spcPct val="90000"/>
              </a:lnSpc>
              <a:spcAft>
                <a:spcPts val="600"/>
              </a:spcAft>
            </a:pPr>
            <a:r>
              <a:rPr lang="en-US" sz="2400" dirty="0" smtClean="0"/>
              <a:t>Date(s) of broadcast</a:t>
            </a:r>
          </a:p>
          <a:p>
            <a:pPr lvl="2" eaLnBrk="1" hangingPunct="1">
              <a:lnSpc>
                <a:spcPct val="90000"/>
              </a:lnSpc>
              <a:spcAft>
                <a:spcPts val="600"/>
              </a:spcAft>
            </a:pPr>
            <a:r>
              <a:rPr lang="en-US" sz="2000" dirty="0" smtClean="0"/>
              <a:t>“… most often used when describing items”</a:t>
            </a:r>
          </a:p>
          <a:p>
            <a:pPr lvl="1" eaLnBrk="1" hangingPunct="1">
              <a:lnSpc>
                <a:spcPct val="90000"/>
              </a:lnSpc>
            </a:pPr>
            <a:endParaRPr lang="en-US" sz="2400" dirty="0" smtClean="0"/>
          </a:p>
        </p:txBody>
      </p:sp>
      <p:sp>
        <p:nvSpPr>
          <p:cNvPr id="96259" name="Slide Number Placeholder 3"/>
          <p:cNvSpPr>
            <a:spLocks noGrp="1"/>
          </p:cNvSpPr>
          <p:nvPr>
            <p:ph type="sldNum" sz="quarter" idx="12"/>
          </p:nvPr>
        </p:nvSpPr>
        <p:spPr bwMode="auto">
          <a:noFill/>
          <a:ln>
            <a:miter lim="800000"/>
            <a:headEnd/>
            <a:tailEnd/>
          </a:ln>
        </p:spPr>
        <p:txBody>
          <a:bodyPr/>
          <a:lstStyle/>
          <a:p>
            <a:fld id="{F7F1B683-8F59-432A-8A0F-A4819C467F03}" type="slidenum">
              <a:rPr lang="en-US"/>
              <a:pPr/>
              <a:t>35</a:t>
            </a:fld>
            <a:endParaRPr lang="en-US"/>
          </a:p>
        </p:txBody>
      </p:sp>
      <p:sp>
        <p:nvSpPr>
          <p:cNvPr id="95235" name="Rectangle 2"/>
          <p:cNvSpPr>
            <a:spLocks noGrp="1" noChangeArrowheads="1"/>
          </p:cNvSpPr>
          <p:nvPr>
            <p:ph type="title"/>
          </p:nvPr>
        </p:nvSpPr>
        <p:spPr/>
        <p:txBody>
          <a:bodyPr>
            <a:normAutofit fontScale="90000"/>
          </a:bodyPr>
          <a:lstStyle/>
          <a:p>
            <a:pPr eaLnBrk="1" fontAlgn="auto" hangingPunct="1">
              <a:spcAft>
                <a:spcPts val="0"/>
              </a:spcAft>
              <a:defRPr/>
            </a:pPr>
            <a:r>
              <a:rPr lang="en-US" sz="2800" dirty="0">
                <a:ea typeface="+mj-ea"/>
                <a:cs typeface="+mj-cs"/>
              </a:rPr>
              <a:t/>
            </a:r>
            <a:br>
              <a:rPr lang="en-US" sz="2800" dirty="0">
                <a:ea typeface="+mj-ea"/>
                <a:cs typeface="+mj-cs"/>
              </a:rPr>
            </a:br>
            <a:r>
              <a:rPr lang="en-US" sz="3600" dirty="0">
                <a:ea typeface="+mj-ea"/>
                <a:cs typeface="+mj-cs"/>
              </a:rPr>
              <a:t>Date Element</a:t>
            </a:r>
            <a:br>
              <a:rPr lang="en-US" sz="3600" dirty="0">
                <a:ea typeface="+mj-ea"/>
                <a:cs typeface="+mj-cs"/>
              </a:rPr>
            </a:br>
            <a:r>
              <a:rPr lang="en-US" sz="2000" dirty="0">
                <a:ea typeface="+mj-ea"/>
                <a:cs typeface="+mj-cs"/>
              </a:rPr>
              <a:t>(</a:t>
            </a:r>
            <a:r>
              <a:rPr lang="en-US" sz="2000" i="1" dirty="0">
                <a:ea typeface="+mj-ea"/>
                <a:cs typeface="+mj-cs"/>
              </a:rPr>
              <a:t>DACS 2</a:t>
            </a:r>
            <a:r>
              <a:rPr lang="en-US" sz="2000" dirty="0">
                <a:ea typeface="+mj-ea"/>
                <a:cs typeface="+mj-cs"/>
              </a:rPr>
              <a:t>.4, page 24)</a:t>
            </a:r>
            <a:r>
              <a:rPr lang="en-US" sz="3600" dirty="0">
                <a:ea typeface="+mj-ea"/>
                <a:cs typeface="+mj-cs"/>
              </a:rPr>
              <a:t/>
            </a:r>
            <a:br>
              <a:rPr lang="en-US" sz="3600" dirty="0">
                <a:ea typeface="+mj-ea"/>
                <a:cs typeface="+mj-cs"/>
              </a:rPr>
            </a:br>
            <a:endParaRPr lang="en-US" sz="3600" dirty="0">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p:txBody>
          <a:bodyPr/>
          <a:lstStyle/>
          <a:p>
            <a:pPr eaLnBrk="1" hangingPunct="1">
              <a:spcBef>
                <a:spcPts val="0"/>
              </a:spcBef>
              <a:spcAft>
                <a:spcPts val="600"/>
              </a:spcAft>
            </a:pPr>
            <a:r>
              <a:rPr lang="en-US" sz="2600" dirty="0" smtClean="0"/>
              <a:t>2.4.3. Record dates of creation, DORKA, publication, </a:t>
            </a:r>
            <a:r>
              <a:rPr lang="en-US" sz="2600" b="1" i="1" dirty="0" smtClean="0"/>
              <a:t>or</a:t>
            </a:r>
            <a:r>
              <a:rPr lang="en-US" sz="2600" dirty="0" smtClean="0"/>
              <a:t> broadcast as appropriate to the materials being described</a:t>
            </a:r>
          </a:p>
          <a:p>
            <a:pPr eaLnBrk="1" hangingPunct="1">
              <a:spcBef>
                <a:spcPts val="0"/>
              </a:spcBef>
              <a:spcAft>
                <a:spcPts val="600"/>
              </a:spcAft>
            </a:pPr>
            <a:r>
              <a:rPr lang="en-US" sz="2600" dirty="0" smtClean="0"/>
              <a:t>2.4.4. Alternatively … record multiple types of dates, labeling each clearly. When recording multiple date types, explain each in the Scope and Content Element</a:t>
            </a:r>
          </a:p>
          <a:p>
            <a:pPr eaLnBrk="1" hangingPunct="1">
              <a:spcBef>
                <a:spcPts val="0"/>
              </a:spcBef>
              <a:spcAft>
                <a:spcPts val="600"/>
              </a:spcAft>
            </a:pPr>
            <a:r>
              <a:rPr lang="en-US" sz="2600" dirty="0" smtClean="0"/>
              <a:t>2.4.10-2.4.11. Optional strategies for indicating predominant or bulk dates, or anomalous dates</a:t>
            </a:r>
          </a:p>
        </p:txBody>
      </p:sp>
      <p:sp>
        <p:nvSpPr>
          <p:cNvPr id="98307" name="Slide Number Placeholder 3"/>
          <p:cNvSpPr>
            <a:spLocks noGrp="1"/>
          </p:cNvSpPr>
          <p:nvPr>
            <p:ph type="sldNum" sz="quarter" idx="12"/>
          </p:nvPr>
        </p:nvSpPr>
        <p:spPr bwMode="auto">
          <a:noFill/>
          <a:ln>
            <a:miter lim="800000"/>
            <a:headEnd/>
            <a:tailEnd/>
          </a:ln>
        </p:spPr>
        <p:txBody>
          <a:bodyPr/>
          <a:lstStyle/>
          <a:p>
            <a:fld id="{ED4DA21E-C841-4C6B-BA46-AC7C0733DA03}" type="slidenum">
              <a:rPr lang="en-US"/>
              <a:pPr/>
              <a:t>36</a:t>
            </a:fld>
            <a:endParaRPr lang="en-US"/>
          </a:p>
        </p:txBody>
      </p:sp>
      <p:sp>
        <p:nvSpPr>
          <p:cNvPr id="97283"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Date Element (continued)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a:xfrm>
            <a:off x="457200" y="1722438"/>
            <a:ext cx="8229600" cy="4525962"/>
          </a:xfrm>
        </p:spPr>
        <p:txBody>
          <a:bodyPr/>
          <a:lstStyle/>
          <a:p>
            <a:pPr eaLnBrk="1" hangingPunct="1">
              <a:spcAft>
                <a:spcPts val="600"/>
              </a:spcAft>
            </a:pPr>
            <a:r>
              <a:rPr lang="en-US" sz="2800" dirty="0" smtClean="0"/>
              <a:t>Two approaches</a:t>
            </a:r>
          </a:p>
          <a:p>
            <a:pPr lvl="1" eaLnBrk="1" hangingPunct="1">
              <a:spcAft>
                <a:spcPts val="600"/>
              </a:spcAft>
            </a:pPr>
            <a:r>
              <a:rPr lang="en-US" sz="2400" dirty="0" smtClean="0"/>
              <a:t>Physical extent (items, containers, etc.)</a:t>
            </a:r>
          </a:p>
          <a:p>
            <a:pPr lvl="1" eaLnBrk="1" hangingPunct="1">
              <a:spcAft>
                <a:spcPts val="600"/>
              </a:spcAft>
            </a:pPr>
            <a:r>
              <a:rPr lang="en-US" sz="2400" dirty="0" smtClean="0"/>
              <a:t>Material type(s), general or specific</a:t>
            </a:r>
          </a:p>
          <a:p>
            <a:pPr eaLnBrk="1" hangingPunct="1">
              <a:spcAft>
                <a:spcPts val="600"/>
              </a:spcAft>
            </a:pPr>
            <a:r>
              <a:rPr lang="en-US" sz="2800" dirty="0" smtClean="0"/>
              <a:t>2.5.3. Record the numerical quantity associated with each expression of physical extent … or material type …</a:t>
            </a:r>
          </a:p>
          <a:p>
            <a:pPr eaLnBrk="1" hangingPunct="1">
              <a:spcAft>
                <a:spcPts val="600"/>
              </a:spcAft>
              <a:tabLst>
                <a:tab pos="5486400" algn="l"/>
              </a:tabLst>
            </a:pPr>
            <a:r>
              <a:rPr lang="en-US" sz="2800" dirty="0" smtClean="0"/>
              <a:t>If you choose to use material type, select your material type terms from a standardized thesaurus</a:t>
            </a:r>
          </a:p>
        </p:txBody>
      </p:sp>
      <p:sp>
        <p:nvSpPr>
          <p:cNvPr id="100355" name="Slide Number Placeholder 3"/>
          <p:cNvSpPr>
            <a:spLocks noGrp="1"/>
          </p:cNvSpPr>
          <p:nvPr>
            <p:ph type="sldNum" sz="quarter" idx="12"/>
          </p:nvPr>
        </p:nvSpPr>
        <p:spPr bwMode="auto">
          <a:noFill/>
          <a:ln>
            <a:miter lim="800000"/>
            <a:headEnd/>
            <a:tailEnd/>
          </a:ln>
        </p:spPr>
        <p:txBody>
          <a:bodyPr/>
          <a:lstStyle/>
          <a:p>
            <a:fld id="{9493369A-60CC-408C-A913-401EB1684D00}" type="slidenum">
              <a:rPr lang="en-US"/>
              <a:pPr/>
              <a:t>37</a:t>
            </a:fld>
            <a:endParaRPr lang="en-US"/>
          </a:p>
        </p:txBody>
      </p:sp>
      <p:sp>
        <p:nvSpPr>
          <p:cNvPr id="99331"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Extent Element</a:t>
            </a:r>
            <a:br>
              <a:rPr lang="en-US" sz="3600" dirty="0">
                <a:ea typeface="+mj-ea"/>
                <a:cs typeface="+mj-cs"/>
              </a:rPr>
            </a:br>
            <a:r>
              <a:rPr lang="en-US" sz="2000" dirty="0">
                <a:ea typeface="+mj-ea"/>
                <a:cs typeface="+mj-cs"/>
              </a:rPr>
              <a:t>(</a:t>
            </a:r>
            <a:r>
              <a:rPr lang="en-US" sz="2000" i="1" dirty="0">
                <a:ea typeface="+mj-ea"/>
                <a:cs typeface="+mj-cs"/>
              </a:rPr>
              <a:t>DACS</a:t>
            </a:r>
            <a:r>
              <a:rPr lang="en-US" sz="2000" dirty="0">
                <a:ea typeface="+mj-ea"/>
                <a:cs typeface="+mj-cs"/>
              </a:rPr>
              <a:t> 2.5, page 29)</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Rectangle 3"/>
          <p:cNvSpPr>
            <a:spLocks noGrp="1" noChangeArrowheads="1"/>
          </p:cNvSpPr>
          <p:nvPr>
            <p:ph idx="1"/>
          </p:nvPr>
        </p:nvSpPr>
        <p:spPr/>
        <p:txBody>
          <a:bodyPr/>
          <a:lstStyle/>
          <a:p>
            <a:pPr eaLnBrk="1" hangingPunct="1">
              <a:lnSpc>
                <a:spcPct val="90000"/>
              </a:lnSpc>
              <a:spcAft>
                <a:spcPts val="600"/>
              </a:spcAft>
            </a:pPr>
            <a:r>
              <a:rPr lang="en-US" sz="2800" dirty="0" smtClean="0"/>
              <a:t>Ways of expressing extent:</a:t>
            </a:r>
          </a:p>
          <a:p>
            <a:pPr lvl="1" eaLnBrk="1" hangingPunct="1">
              <a:lnSpc>
                <a:spcPct val="90000"/>
              </a:lnSpc>
              <a:spcAft>
                <a:spcPts val="600"/>
              </a:spcAft>
            </a:pPr>
            <a:r>
              <a:rPr lang="en-US" sz="2000" dirty="0" smtClean="0"/>
              <a:t>Single quantity covering entire extent (2.5.4)</a:t>
            </a:r>
          </a:p>
          <a:p>
            <a:pPr lvl="1" eaLnBrk="1" hangingPunct="1">
              <a:lnSpc>
                <a:spcPct val="90000"/>
              </a:lnSpc>
              <a:spcAft>
                <a:spcPts val="600"/>
              </a:spcAft>
            </a:pPr>
            <a:r>
              <a:rPr lang="en-US" sz="2000" dirty="0" smtClean="0"/>
              <a:t>Single quantity with material type covering entire extent  (2.5.5)</a:t>
            </a:r>
          </a:p>
          <a:p>
            <a:pPr lvl="1" eaLnBrk="1" hangingPunct="1">
              <a:lnSpc>
                <a:spcPct val="90000"/>
              </a:lnSpc>
              <a:spcAft>
                <a:spcPts val="600"/>
              </a:spcAft>
            </a:pPr>
            <a:r>
              <a:rPr lang="en-US" sz="2000" dirty="0" smtClean="0"/>
              <a:t>Qualified: Overall expression of entire extent, then important material types highlighted (2.5.6)</a:t>
            </a:r>
          </a:p>
          <a:p>
            <a:pPr lvl="1" eaLnBrk="1" hangingPunct="1">
              <a:lnSpc>
                <a:spcPct val="90000"/>
              </a:lnSpc>
              <a:spcAft>
                <a:spcPts val="600"/>
              </a:spcAft>
            </a:pPr>
            <a:r>
              <a:rPr lang="en-US" sz="2000" dirty="0" smtClean="0"/>
              <a:t>Parallel: Two or more ways of expressing the same extent; each expression covers the entire extent (2.5.7)</a:t>
            </a:r>
          </a:p>
          <a:p>
            <a:pPr lvl="1" eaLnBrk="1" hangingPunct="1">
              <a:lnSpc>
                <a:spcPct val="90000"/>
              </a:lnSpc>
              <a:spcAft>
                <a:spcPts val="600"/>
              </a:spcAft>
            </a:pPr>
            <a:r>
              <a:rPr lang="en-US" sz="2000" dirty="0" smtClean="0"/>
              <a:t>Multiple single expressions: Each statement highlights a material type; add the expressions together to get the overall extent (2.5.8)</a:t>
            </a:r>
          </a:p>
          <a:p>
            <a:pPr lvl="1" eaLnBrk="1" hangingPunct="1">
              <a:lnSpc>
                <a:spcPct val="90000"/>
              </a:lnSpc>
              <a:spcAft>
                <a:spcPts val="600"/>
              </a:spcAft>
            </a:pPr>
            <a:r>
              <a:rPr lang="en-US" sz="2000" dirty="0" smtClean="0"/>
              <a:t>Estimating extent is fine, as long as you clearly indicate that you are doing so (2.5.9)</a:t>
            </a:r>
          </a:p>
        </p:txBody>
      </p:sp>
      <p:sp>
        <p:nvSpPr>
          <p:cNvPr id="102403" name="Slide Number Placeholder 3"/>
          <p:cNvSpPr>
            <a:spLocks noGrp="1"/>
          </p:cNvSpPr>
          <p:nvPr>
            <p:ph type="sldNum" sz="quarter" idx="12"/>
          </p:nvPr>
        </p:nvSpPr>
        <p:spPr bwMode="auto">
          <a:noFill/>
          <a:ln>
            <a:miter lim="800000"/>
            <a:headEnd/>
            <a:tailEnd/>
          </a:ln>
        </p:spPr>
        <p:txBody>
          <a:bodyPr/>
          <a:lstStyle/>
          <a:p>
            <a:fld id="{E9D7C727-A207-40B6-A6A6-A5E202CA69B0}" type="slidenum">
              <a:rPr lang="en-US"/>
              <a:pPr/>
              <a:t>38</a:t>
            </a:fld>
            <a:endParaRPr lang="en-US"/>
          </a:p>
        </p:txBody>
      </p:sp>
      <p:sp>
        <p:nvSpPr>
          <p:cNvPr id="101379"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Extent Element (continued)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457200" y="1646238"/>
            <a:ext cx="8229600" cy="4525962"/>
          </a:xfrm>
        </p:spPr>
        <p:txBody>
          <a:bodyPr/>
          <a:lstStyle/>
          <a:p>
            <a:pPr eaLnBrk="1" hangingPunct="1">
              <a:spcAft>
                <a:spcPts val="600"/>
              </a:spcAft>
            </a:pPr>
            <a:r>
              <a:rPr lang="en-US" sz="2800" dirty="0" smtClean="0"/>
              <a:t>Description of context is crucial to archival description; covered in greater detail in Part II of </a:t>
            </a:r>
            <a:r>
              <a:rPr lang="en-US" sz="2800" i="1" dirty="0" smtClean="0"/>
              <a:t>DACS</a:t>
            </a:r>
            <a:endParaRPr lang="en-US" sz="2800" dirty="0" smtClean="0"/>
          </a:p>
          <a:p>
            <a:pPr lvl="1" eaLnBrk="1" hangingPunct="1">
              <a:spcAft>
                <a:spcPts val="600"/>
              </a:spcAft>
            </a:pPr>
            <a:r>
              <a:rPr lang="en-US" sz="2400" dirty="0" smtClean="0"/>
              <a:t>Rules for choice of creator(s) in Chapter 9</a:t>
            </a:r>
          </a:p>
          <a:p>
            <a:pPr lvl="1" eaLnBrk="1" hangingPunct="1">
              <a:spcAft>
                <a:spcPts val="600"/>
              </a:spcAft>
            </a:pPr>
            <a:r>
              <a:rPr lang="en-US" sz="2400" dirty="0" smtClean="0"/>
              <a:t>Rules for constructing names of creators in Part III (Chapters 12-14)</a:t>
            </a:r>
          </a:p>
          <a:p>
            <a:pPr lvl="2" eaLnBrk="1" hangingPunct="1">
              <a:spcAft>
                <a:spcPts val="600"/>
              </a:spcAft>
            </a:pPr>
            <a:r>
              <a:rPr lang="en-US" sz="2000" dirty="0" smtClean="0"/>
              <a:t>Based on </a:t>
            </a:r>
            <a:r>
              <a:rPr lang="en-US" sz="2000" i="1" dirty="0" smtClean="0"/>
              <a:t>AACR2</a:t>
            </a:r>
            <a:r>
              <a:rPr lang="en-US" sz="2000" dirty="0" smtClean="0"/>
              <a:t> with a few specifically archival enhancements</a:t>
            </a:r>
          </a:p>
          <a:p>
            <a:pPr lvl="2" eaLnBrk="1" hangingPunct="1">
              <a:spcAft>
                <a:spcPts val="600"/>
              </a:spcAft>
            </a:pPr>
            <a:r>
              <a:rPr lang="en-US" sz="2000" dirty="0" smtClean="0"/>
              <a:t>Provided in </a:t>
            </a:r>
            <a:r>
              <a:rPr lang="en-US" sz="2000" i="1" dirty="0" smtClean="0"/>
              <a:t>DACS</a:t>
            </a:r>
            <a:r>
              <a:rPr lang="en-US" sz="2000" dirty="0" smtClean="0"/>
              <a:t> because many archivists don’t work in institutions that do </a:t>
            </a:r>
            <a:r>
              <a:rPr lang="en-US" sz="2000" i="1" dirty="0" smtClean="0"/>
              <a:t>AACR2</a:t>
            </a:r>
            <a:r>
              <a:rPr lang="en-US" sz="2000" dirty="0" smtClean="0"/>
              <a:t>-based name authority work</a:t>
            </a:r>
          </a:p>
        </p:txBody>
      </p:sp>
      <p:sp>
        <p:nvSpPr>
          <p:cNvPr id="104451" name="Slide Number Placeholder 3"/>
          <p:cNvSpPr>
            <a:spLocks noGrp="1"/>
          </p:cNvSpPr>
          <p:nvPr>
            <p:ph type="sldNum" sz="quarter" idx="12"/>
          </p:nvPr>
        </p:nvSpPr>
        <p:spPr bwMode="auto">
          <a:noFill/>
          <a:ln>
            <a:miter lim="800000"/>
            <a:headEnd/>
            <a:tailEnd/>
          </a:ln>
        </p:spPr>
        <p:txBody>
          <a:bodyPr/>
          <a:lstStyle/>
          <a:p>
            <a:fld id="{6E6F038B-506D-4A08-AD6F-C51395AC3CF8}" type="slidenum">
              <a:rPr lang="en-US"/>
              <a:pPr/>
              <a:t>39</a:t>
            </a:fld>
            <a:endParaRPr lang="en-US"/>
          </a:p>
        </p:txBody>
      </p:sp>
      <p:sp>
        <p:nvSpPr>
          <p:cNvPr id="103427"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Name of Creator(s) Element</a:t>
            </a:r>
            <a:br>
              <a:rPr lang="en-US" sz="3600" dirty="0">
                <a:ea typeface="+mj-ea"/>
                <a:cs typeface="+mj-cs"/>
              </a:rPr>
            </a:br>
            <a:r>
              <a:rPr lang="en-US" sz="2000" dirty="0">
                <a:ea typeface="+mj-ea"/>
                <a:cs typeface="+mj-cs"/>
              </a:rPr>
              <a:t>(</a:t>
            </a:r>
            <a:r>
              <a:rPr lang="en-US" sz="2000" i="1" dirty="0">
                <a:ea typeface="+mj-ea"/>
                <a:cs typeface="+mj-cs"/>
              </a:rPr>
              <a:t>DACS</a:t>
            </a:r>
            <a:r>
              <a:rPr lang="en-US" sz="2000" dirty="0">
                <a:ea typeface="+mj-ea"/>
                <a:cs typeface="+mj-cs"/>
              </a:rPr>
              <a:t> 2.6, page 33)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pPr eaLnBrk="1" hangingPunct="1">
              <a:spcAft>
                <a:spcPts val="1200"/>
              </a:spcAft>
            </a:pPr>
            <a:r>
              <a:rPr lang="en-US" smtClean="0"/>
              <a:t>Morning break: ~10:00-10:20 am</a:t>
            </a:r>
          </a:p>
          <a:p>
            <a:pPr eaLnBrk="1" hangingPunct="1">
              <a:spcAft>
                <a:spcPts val="1200"/>
              </a:spcAft>
            </a:pPr>
            <a:r>
              <a:rPr lang="en-US" smtClean="0"/>
              <a:t>Lunch: ~ 12:15-1:30 pm</a:t>
            </a:r>
          </a:p>
          <a:p>
            <a:pPr eaLnBrk="1" hangingPunct="1">
              <a:spcAft>
                <a:spcPts val="1200"/>
              </a:spcAft>
            </a:pPr>
            <a:r>
              <a:rPr lang="en-US" smtClean="0"/>
              <a:t>Afternoon break: ~3:00-3:20 pm</a:t>
            </a:r>
          </a:p>
          <a:p>
            <a:pPr eaLnBrk="1" hangingPunct="1">
              <a:spcAft>
                <a:spcPts val="1200"/>
              </a:spcAft>
            </a:pPr>
            <a:r>
              <a:rPr lang="en-US" smtClean="0"/>
              <a:t>End ~5:00 pm</a:t>
            </a:r>
          </a:p>
          <a:p>
            <a:pPr eaLnBrk="1" hangingPunct="1">
              <a:spcAft>
                <a:spcPts val="1200"/>
              </a:spcAft>
            </a:pPr>
            <a:r>
              <a:rPr lang="en-US" smtClean="0"/>
              <a:t>Logistics</a:t>
            </a:r>
          </a:p>
        </p:txBody>
      </p:sp>
      <p:sp>
        <p:nvSpPr>
          <p:cNvPr id="35843" name="Slide Number Placeholder 3"/>
          <p:cNvSpPr>
            <a:spLocks noGrp="1"/>
          </p:cNvSpPr>
          <p:nvPr>
            <p:ph type="sldNum" sz="quarter" idx="12"/>
          </p:nvPr>
        </p:nvSpPr>
        <p:spPr bwMode="auto">
          <a:noFill/>
          <a:ln>
            <a:miter lim="800000"/>
            <a:headEnd/>
            <a:tailEnd/>
          </a:ln>
        </p:spPr>
        <p:txBody>
          <a:bodyPr/>
          <a:lstStyle/>
          <a:p>
            <a:fld id="{43CA3C12-E0DD-4363-8BB5-997FD244D25B}" type="slidenum">
              <a:rPr lang="en-US"/>
              <a:pPr/>
              <a:t>4</a:t>
            </a:fld>
            <a:endParaRPr lang="en-US"/>
          </a:p>
        </p:txBody>
      </p:sp>
      <p:sp>
        <p:nvSpPr>
          <p:cNvPr id="2"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A Quick Look at Our Day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457200" y="1481138"/>
            <a:ext cx="8229600" cy="4843462"/>
          </a:xfrm>
        </p:spPr>
        <p:txBody>
          <a:bodyPr/>
          <a:lstStyle/>
          <a:p>
            <a:pPr eaLnBrk="1" hangingPunct="1">
              <a:lnSpc>
                <a:spcPct val="90000"/>
              </a:lnSpc>
              <a:spcAft>
                <a:spcPts val="600"/>
              </a:spcAft>
            </a:pPr>
            <a:r>
              <a:rPr lang="en-US" sz="2800" dirty="0" smtClean="0"/>
              <a:t>Scope and content includes information about the materials being described. Information can include:</a:t>
            </a:r>
          </a:p>
          <a:p>
            <a:pPr lvl="1" eaLnBrk="1" hangingPunct="1">
              <a:lnSpc>
                <a:spcPct val="90000"/>
              </a:lnSpc>
              <a:spcBef>
                <a:spcPts val="0"/>
              </a:spcBef>
              <a:spcAft>
                <a:spcPts val="600"/>
              </a:spcAft>
            </a:pPr>
            <a:r>
              <a:rPr lang="en-US" sz="2000" dirty="0" smtClean="0"/>
              <a:t>Functions, activities, transactions, processes that generated them</a:t>
            </a:r>
          </a:p>
          <a:p>
            <a:pPr lvl="1" eaLnBrk="1" hangingPunct="1">
              <a:lnSpc>
                <a:spcPct val="90000"/>
              </a:lnSpc>
              <a:spcBef>
                <a:spcPts val="0"/>
              </a:spcBef>
              <a:spcAft>
                <a:spcPts val="600"/>
              </a:spcAft>
            </a:pPr>
            <a:r>
              <a:rPr lang="en-US" sz="2000" dirty="0" smtClean="0"/>
              <a:t>Documentary forms and intellectual characteristics of them</a:t>
            </a:r>
          </a:p>
          <a:p>
            <a:pPr lvl="1" eaLnBrk="1" hangingPunct="1">
              <a:lnSpc>
                <a:spcPct val="90000"/>
              </a:lnSpc>
              <a:spcBef>
                <a:spcPts val="0"/>
              </a:spcBef>
              <a:spcAft>
                <a:spcPts val="600"/>
              </a:spcAft>
            </a:pPr>
            <a:r>
              <a:rPr lang="en-US" sz="2000" dirty="0" smtClean="0"/>
              <a:t>Content dates</a:t>
            </a:r>
          </a:p>
          <a:p>
            <a:pPr lvl="1" eaLnBrk="1" hangingPunct="1">
              <a:lnSpc>
                <a:spcPct val="90000"/>
              </a:lnSpc>
              <a:spcBef>
                <a:spcPts val="0"/>
              </a:spcBef>
              <a:spcAft>
                <a:spcPts val="600"/>
              </a:spcAft>
            </a:pPr>
            <a:r>
              <a:rPr lang="en-US" sz="2000" dirty="0" smtClean="0"/>
              <a:t>Geographic areas to which they pertain</a:t>
            </a:r>
          </a:p>
          <a:p>
            <a:pPr lvl="1" eaLnBrk="1" hangingPunct="1">
              <a:lnSpc>
                <a:spcPct val="90000"/>
              </a:lnSpc>
              <a:spcBef>
                <a:spcPts val="0"/>
              </a:spcBef>
              <a:spcAft>
                <a:spcPts val="600"/>
              </a:spcAft>
            </a:pPr>
            <a:r>
              <a:rPr lang="en-US" sz="2000" dirty="0" smtClean="0"/>
              <a:t>Subject matter (topics, people, events, organizations) to which they pertain</a:t>
            </a:r>
          </a:p>
          <a:p>
            <a:pPr lvl="1" eaLnBrk="1" hangingPunct="1">
              <a:lnSpc>
                <a:spcPct val="90000"/>
              </a:lnSpc>
              <a:spcBef>
                <a:spcPts val="0"/>
              </a:spcBef>
              <a:spcAft>
                <a:spcPts val="600"/>
              </a:spcAft>
            </a:pPr>
            <a:r>
              <a:rPr lang="en-US" sz="2000" dirty="0" smtClean="0"/>
              <a:t>Any other information that </a:t>
            </a:r>
            <a:r>
              <a:rPr lang="en-US" sz="2000" i="1" dirty="0" smtClean="0"/>
              <a:t>assists the user in evaluating the relevance of the materials</a:t>
            </a:r>
            <a:r>
              <a:rPr lang="en-US" sz="2000" dirty="0" smtClean="0"/>
              <a:t>, such as completeness, custodial information, document  types, whether or not the materials are copies, etc.</a:t>
            </a:r>
          </a:p>
        </p:txBody>
      </p:sp>
      <p:sp>
        <p:nvSpPr>
          <p:cNvPr id="106499" name="Slide Number Placeholder 3"/>
          <p:cNvSpPr>
            <a:spLocks noGrp="1"/>
          </p:cNvSpPr>
          <p:nvPr>
            <p:ph type="sldNum" sz="quarter" idx="12"/>
          </p:nvPr>
        </p:nvSpPr>
        <p:spPr bwMode="auto">
          <a:noFill/>
          <a:ln>
            <a:miter lim="800000"/>
            <a:headEnd/>
            <a:tailEnd/>
          </a:ln>
        </p:spPr>
        <p:txBody>
          <a:bodyPr/>
          <a:lstStyle/>
          <a:p>
            <a:fld id="{9E14719A-5B77-44FC-8790-1B54E5DB18F7}" type="slidenum">
              <a:rPr lang="en-US"/>
              <a:pPr/>
              <a:t>40</a:t>
            </a:fld>
            <a:endParaRPr lang="en-US"/>
          </a:p>
        </p:txBody>
      </p:sp>
      <p:sp>
        <p:nvSpPr>
          <p:cNvPr id="105475"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Scope and Content Element</a:t>
            </a:r>
            <a:br>
              <a:rPr lang="en-US" sz="3600" dirty="0">
                <a:ea typeface="+mj-ea"/>
                <a:cs typeface="+mj-cs"/>
              </a:rPr>
            </a:br>
            <a:r>
              <a:rPr lang="en-US" sz="2000" dirty="0">
                <a:ea typeface="+mj-ea"/>
                <a:cs typeface="+mj-cs"/>
              </a:rPr>
              <a:t>(</a:t>
            </a:r>
            <a:r>
              <a:rPr lang="en-US" sz="2000" i="1" dirty="0">
                <a:ea typeface="+mj-ea"/>
                <a:cs typeface="+mj-cs"/>
              </a:rPr>
              <a:t>DACS</a:t>
            </a:r>
            <a:r>
              <a:rPr lang="en-US" sz="2000" dirty="0">
                <a:ea typeface="+mj-ea"/>
                <a:cs typeface="+mj-cs"/>
              </a:rPr>
              <a:t> 3.1, page 35)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a:xfrm>
            <a:off x="457200" y="1646238"/>
            <a:ext cx="8229600" cy="4525962"/>
          </a:xfrm>
        </p:spPr>
        <p:txBody>
          <a:bodyPr/>
          <a:lstStyle/>
          <a:p>
            <a:pPr eaLnBrk="1" hangingPunct="1">
              <a:lnSpc>
                <a:spcPct val="90000"/>
              </a:lnSpc>
              <a:spcAft>
                <a:spcPts val="600"/>
              </a:spcAft>
            </a:pPr>
            <a:r>
              <a:rPr lang="en-US" sz="2800" dirty="0" smtClean="0"/>
              <a:t>Write clear, succinct statement(s)</a:t>
            </a:r>
          </a:p>
          <a:p>
            <a:pPr eaLnBrk="1" hangingPunct="1">
              <a:lnSpc>
                <a:spcPct val="90000"/>
              </a:lnSpc>
              <a:spcAft>
                <a:spcPts val="600"/>
              </a:spcAft>
            </a:pPr>
            <a:r>
              <a:rPr lang="en-US" sz="2800" dirty="0" smtClean="0"/>
              <a:t>Information about restrictions on access might include</a:t>
            </a:r>
          </a:p>
          <a:p>
            <a:pPr lvl="1" eaLnBrk="1" hangingPunct="1">
              <a:lnSpc>
                <a:spcPct val="90000"/>
              </a:lnSpc>
              <a:spcAft>
                <a:spcPts val="600"/>
              </a:spcAft>
            </a:pPr>
            <a:r>
              <a:rPr lang="en-US" sz="2400" dirty="0" smtClean="0"/>
              <a:t>Extent of materials restricted</a:t>
            </a:r>
          </a:p>
          <a:p>
            <a:pPr lvl="1" eaLnBrk="1" hangingPunct="1">
              <a:lnSpc>
                <a:spcPct val="90000"/>
              </a:lnSpc>
              <a:spcAft>
                <a:spcPts val="600"/>
              </a:spcAft>
            </a:pPr>
            <a:r>
              <a:rPr lang="en-US" sz="2400" dirty="0" smtClean="0"/>
              <a:t>Authority for restriction</a:t>
            </a:r>
          </a:p>
          <a:p>
            <a:pPr lvl="1" eaLnBrk="1" hangingPunct="1">
              <a:lnSpc>
                <a:spcPct val="90000"/>
              </a:lnSpc>
              <a:spcAft>
                <a:spcPts val="600"/>
              </a:spcAft>
            </a:pPr>
            <a:r>
              <a:rPr lang="en-US" sz="2400" dirty="0" smtClean="0"/>
              <a:t>Duration of restriction</a:t>
            </a:r>
          </a:p>
          <a:p>
            <a:pPr lvl="1" eaLnBrk="1" hangingPunct="1">
              <a:lnSpc>
                <a:spcPct val="90000"/>
              </a:lnSpc>
              <a:spcAft>
                <a:spcPts val="600"/>
              </a:spcAft>
            </a:pPr>
            <a:r>
              <a:rPr lang="en-US" sz="2400" dirty="0" smtClean="0"/>
              <a:t>Authorized users</a:t>
            </a:r>
          </a:p>
          <a:p>
            <a:pPr lvl="1" eaLnBrk="1" hangingPunct="1">
              <a:lnSpc>
                <a:spcPct val="90000"/>
              </a:lnSpc>
              <a:spcAft>
                <a:spcPts val="600"/>
              </a:spcAft>
            </a:pPr>
            <a:r>
              <a:rPr lang="en-US" sz="2400" dirty="0" smtClean="0"/>
              <a:t>Contact person for further information</a:t>
            </a:r>
          </a:p>
          <a:p>
            <a:pPr eaLnBrk="1" hangingPunct="1">
              <a:lnSpc>
                <a:spcPct val="90000"/>
              </a:lnSpc>
              <a:spcAft>
                <a:spcPts val="600"/>
              </a:spcAft>
            </a:pPr>
            <a:r>
              <a:rPr lang="en-US" sz="2800" dirty="0" smtClean="0"/>
              <a:t>If there are no restrictions, say so</a:t>
            </a:r>
          </a:p>
        </p:txBody>
      </p:sp>
      <p:sp>
        <p:nvSpPr>
          <p:cNvPr id="108547" name="Slide Number Placeholder 3"/>
          <p:cNvSpPr>
            <a:spLocks noGrp="1"/>
          </p:cNvSpPr>
          <p:nvPr>
            <p:ph type="sldNum" sz="quarter" idx="12"/>
          </p:nvPr>
        </p:nvSpPr>
        <p:spPr bwMode="auto">
          <a:noFill/>
          <a:ln>
            <a:miter lim="800000"/>
            <a:headEnd/>
            <a:tailEnd/>
          </a:ln>
        </p:spPr>
        <p:txBody>
          <a:bodyPr/>
          <a:lstStyle/>
          <a:p>
            <a:fld id="{7A649FED-A699-4B7E-A460-D75EDCC7C558}" type="slidenum">
              <a:rPr lang="en-US"/>
              <a:pPr/>
              <a:t>41</a:t>
            </a:fld>
            <a:endParaRPr lang="en-US"/>
          </a:p>
        </p:txBody>
      </p:sp>
      <p:sp>
        <p:nvSpPr>
          <p:cNvPr id="107523"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Conditions Governing Access Element</a:t>
            </a:r>
            <a:br>
              <a:rPr lang="en-US" sz="3600" dirty="0">
                <a:ea typeface="+mj-ea"/>
                <a:cs typeface="+mj-cs"/>
              </a:rPr>
            </a:br>
            <a:r>
              <a:rPr lang="en-US" sz="2000" dirty="0">
                <a:ea typeface="+mj-ea"/>
                <a:cs typeface="+mj-cs"/>
              </a:rPr>
              <a:t>(</a:t>
            </a:r>
            <a:r>
              <a:rPr lang="en-US" sz="2000" i="1" dirty="0">
                <a:ea typeface="+mj-ea"/>
                <a:cs typeface="+mj-cs"/>
              </a:rPr>
              <a:t>DACS</a:t>
            </a:r>
            <a:r>
              <a:rPr lang="en-US" sz="2000" dirty="0">
                <a:ea typeface="+mj-ea"/>
                <a:cs typeface="+mj-cs"/>
              </a:rPr>
              <a:t> 4.1, page 43)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a:xfrm>
            <a:off x="457200" y="1722438"/>
            <a:ext cx="8229600" cy="4525962"/>
          </a:xfrm>
        </p:spPr>
        <p:txBody>
          <a:bodyPr/>
          <a:lstStyle/>
          <a:p>
            <a:pPr eaLnBrk="1" hangingPunct="1">
              <a:lnSpc>
                <a:spcPct val="90000"/>
              </a:lnSpc>
              <a:spcAft>
                <a:spcPts val="600"/>
              </a:spcAft>
            </a:pPr>
            <a:r>
              <a:rPr lang="en-US" sz="2600" dirty="0" smtClean="0"/>
              <a:t>Acknowledges that we live in a world where international exchange of and access to descriptive information is an increasingly real issue</a:t>
            </a:r>
          </a:p>
          <a:p>
            <a:pPr eaLnBrk="1" hangingPunct="1">
              <a:lnSpc>
                <a:spcPct val="90000"/>
              </a:lnSpc>
              <a:spcAft>
                <a:spcPts val="600"/>
              </a:spcAft>
            </a:pPr>
            <a:r>
              <a:rPr lang="en-US" sz="2600" dirty="0" smtClean="0"/>
              <a:t>Inclusion of this element as a “minimum” requirement recognizes that archivists in the U.S. should no longer let English be the tacit assumption in their descriptions, but should state information about languages of the materials, regardless of the language(s)</a:t>
            </a:r>
          </a:p>
        </p:txBody>
      </p:sp>
      <p:sp>
        <p:nvSpPr>
          <p:cNvPr id="110595" name="Slide Number Placeholder 3"/>
          <p:cNvSpPr>
            <a:spLocks noGrp="1"/>
          </p:cNvSpPr>
          <p:nvPr>
            <p:ph type="sldNum" sz="quarter" idx="12"/>
          </p:nvPr>
        </p:nvSpPr>
        <p:spPr bwMode="auto">
          <a:noFill/>
          <a:ln>
            <a:miter lim="800000"/>
            <a:headEnd/>
            <a:tailEnd/>
          </a:ln>
        </p:spPr>
        <p:txBody>
          <a:bodyPr/>
          <a:lstStyle/>
          <a:p>
            <a:fld id="{C276AFD9-4E8E-4F8F-8D5E-9B5BDE18BB65}" type="slidenum">
              <a:rPr lang="en-US"/>
              <a:pPr/>
              <a:t>42</a:t>
            </a:fld>
            <a:endParaRPr lang="en-US"/>
          </a:p>
        </p:txBody>
      </p:sp>
      <p:sp>
        <p:nvSpPr>
          <p:cNvPr id="109571"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Languages and Scripts of the Material </a:t>
            </a:r>
            <a:r>
              <a:rPr lang="en-US" sz="3600" dirty="0" smtClean="0">
                <a:ea typeface="+mj-ea"/>
                <a:cs typeface="+mj-cs"/>
              </a:rPr>
              <a:t>Element  </a:t>
            </a:r>
            <a:r>
              <a:rPr lang="en-US" sz="2000" dirty="0" smtClean="0">
                <a:ea typeface="+mj-ea"/>
                <a:cs typeface="+mj-cs"/>
              </a:rPr>
              <a:t>(</a:t>
            </a:r>
            <a:r>
              <a:rPr lang="en-US" sz="2000" i="1" dirty="0" smtClean="0">
                <a:ea typeface="+mj-ea"/>
                <a:cs typeface="+mj-cs"/>
              </a:rPr>
              <a:t>DACS</a:t>
            </a:r>
            <a:r>
              <a:rPr lang="en-US" sz="2000" dirty="0" smtClean="0">
                <a:ea typeface="+mj-ea"/>
                <a:cs typeface="+mj-cs"/>
              </a:rPr>
              <a:t> </a:t>
            </a:r>
            <a:r>
              <a:rPr lang="en-US" sz="2000" dirty="0">
                <a:ea typeface="+mj-ea"/>
                <a:cs typeface="+mj-cs"/>
              </a:rPr>
              <a:t>4.5, page 54)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Rectangle 3"/>
          <p:cNvSpPr>
            <a:spLocks noGrp="1" noChangeArrowheads="1"/>
          </p:cNvSpPr>
          <p:nvPr>
            <p:ph idx="1"/>
          </p:nvPr>
        </p:nvSpPr>
        <p:spPr>
          <a:xfrm>
            <a:off x="457200" y="1798638"/>
            <a:ext cx="8229600" cy="4525962"/>
          </a:xfrm>
        </p:spPr>
        <p:txBody>
          <a:bodyPr/>
          <a:lstStyle/>
          <a:p>
            <a:pPr eaLnBrk="1" hangingPunct="1">
              <a:lnSpc>
                <a:spcPct val="80000"/>
              </a:lnSpc>
              <a:spcBef>
                <a:spcPts val="600"/>
              </a:spcBef>
            </a:pPr>
            <a:r>
              <a:rPr lang="en-US" sz="2800" dirty="0" smtClean="0"/>
              <a:t>Identify the whole/part relationship of at least the next subsequent level</a:t>
            </a:r>
          </a:p>
          <a:p>
            <a:pPr lvl="1" eaLnBrk="1" hangingPunct="1">
              <a:lnSpc>
                <a:spcPct val="80000"/>
              </a:lnSpc>
              <a:spcBef>
                <a:spcPts val="600"/>
              </a:spcBef>
            </a:pPr>
            <a:r>
              <a:rPr lang="en-US" sz="2400" dirty="0" smtClean="0"/>
              <a:t>Your output system may handle this internally (e.g., EAD’s nested component hierarchy, &lt;c01&gt; through &lt;c12&gt;)</a:t>
            </a:r>
          </a:p>
          <a:p>
            <a:pPr lvl="1" eaLnBrk="1" hangingPunct="1">
              <a:lnSpc>
                <a:spcPct val="80000"/>
              </a:lnSpc>
              <a:spcBef>
                <a:spcPts val="600"/>
              </a:spcBef>
            </a:pPr>
            <a:r>
              <a:rPr lang="en-US" sz="2400" dirty="0" smtClean="0"/>
              <a:t>If not, the System of Arrangement Element (</a:t>
            </a:r>
            <a:r>
              <a:rPr lang="en-US" sz="2400" i="1" dirty="0" smtClean="0"/>
              <a:t>DACS</a:t>
            </a:r>
            <a:r>
              <a:rPr lang="en-US" sz="2400" dirty="0" smtClean="0"/>
              <a:t> Chapter 3.2) provides a way to show this</a:t>
            </a:r>
          </a:p>
          <a:p>
            <a:pPr eaLnBrk="1" hangingPunct="1">
              <a:lnSpc>
                <a:spcPct val="80000"/>
              </a:lnSpc>
              <a:spcBef>
                <a:spcPts val="600"/>
              </a:spcBef>
            </a:pPr>
            <a:r>
              <a:rPr lang="en-US" sz="2800" dirty="0" smtClean="0"/>
              <a:t>At each subsequent level, use all minimum  elements from the highest level “unless the information is the same as that of a higher level”</a:t>
            </a:r>
          </a:p>
        </p:txBody>
      </p:sp>
      <p:sp>
        <p:nvSpPr>
          <p:cNvPr id="112643" name="Slide Number Placeholder 3"/>
          <p:cNvSpPr>
            <a:spLocks noGrp="1"/>
          </p:cNvSpPr>
          <p:nvPr>
            <p:ph type="sldNum" sz="quarter" idx="12"/>
          </p:nvPr>
        </p:nvSpPr>
        <p:spPr bwMode="auto">
          <a:noFill/>
          <a:ln>
            <a:miter lim="800000"/>
            <a:headEnd/>
            <a:tailEnd/>
          </a:ln>
        </p:spPr>
        <p:txBody>
          <a:bodyPr/>
          <a:lstStyle/>
          <a:p>
            <a:fld id="{EBFF3FBC-22BB-4C22-8A8B-1F7A8C9CC0C5}" type="slidenum">
              <a:rPr lang="en-US"/>
              <a:pPr/>
              <a:t>43</a:t>
            </a:fld>
            <a:endParaRPr lang="en-US"/>
          </a:p>
        </p:txBody>
      </p:sp>
      <p:sp>
        <p:nvSpPr>
          <p:cNvPr id="111619"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Further Minimum Requirements for </a:t>
            </a:r>
            <a:br>
              <a:rPr lang="en-US" sz="3600" dirty="0">
                <a:ea typeface="+mj-ea"/>
                <a:cs typeface="+mj-cs"/>
              </a:rPr>
            </a:br>
            <a:r>
              <a:rPr lang="en-US" sz="3600" dirty="0">
                <a:ea typeface="+mj-ea"/>
                <a:cs typeface="+mj-cs"/>
              </a:rPr>
              <a:t>Multilevel Descriptions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Rectangle 3"/>
          <p:cNvSpPr>
            <a:spLocks noGrp="1" noChangeArrowheads="1"/>
          </p:cNvSpPr>
          <p:nvPr>
            <p:ph idx="1"/>
          </p:nvPr>
        </p:nvSpPr>
        <p:spPr>
          <a:xfrm>
            <a:off x="457200" y="1722438"/>
            <a:ext cx="8229600" cy="4525962"/>
          </a:xfrm>
        </p:spPr>
        <p:txBody>
          <a:bodyPr/>
          <a:lstStyle/>
          <a:p>
            <a:pPr eaLnBrk="1" hangingPunct="1">
              <a:lnSpc>
                <a:spcPct val="90000"/>
              </a:lnSpc>
              <a:spcAft>
                <a:spcPts val="600"/>
              </a:spcAft>
            </a:pPr>
            <a:r>
              <a:rPr lang="en-US" sz="2400" dirty="0" smtClean="0"/>
              <a:t>For single-level description:</a:t>
            </a:r>
          </a:p>
          <a:p>
            <a:pPr lvl="1" eaLnBrk="1" hangingPunct="1">
              <a:lnSpc>
                <a:spcPct val="90000"/>
              </a:lnSpc>
              <a:spcAft>
                <a:spcPts val="600"/>
              </a:spcAft>
            </a:pPr>
            <a:r>
              <a:rPr lang="en-US" sz="2000" dirty="0" smtClean="0"/>
              <a:t>Reference Code Element (2.1)</a:t>
            </a:r>
          </a:p>
          <a:p>
            <a:pPr lvl="1" eaLnBrk="1" hangingPunct="1">
              <a:lnSpc>
                <a:spcPct val="90000"/>
              </a:lnSpc>
              <a:spcAft>
                <a:spcPts val="600"/>
              </a:spcAft>
            </a:pPr>
            <a:r>
              <a:rPr lang="en-US" sz="2000" dirty="0" smtClean="0"/>
              <a:t>Name/Location of Repository Element (2.2)</a:t>
            </a:r>
          </a:p>
          <a:p>
            <a:pPr lvl="1" eaLnBrk="1" hangingPunct="1">
              <a:lnSpc>
                <a:spcPct val="90000"/>
              </a:lnSpc>
              <a:spcAft>
                <a:spcPts val="600"/>
              </a:spcAft>
            </a:pPr>
            <a:r>
              <a:rPr lang="en-US" sz="2000" dirty="0" smtClean="0"/>
              <a:t>Title Element (2.3)</a:t>
            </a:r>
          </a:p>
          <a:p>
            <a:pPr lvl="1" eaLnBrk="1" hangingPunct="1">
              <a:lnSpc>
                <a:spcPct val="90000"/>
              </a:lnSpc>
              <a:spcAft>
                <a:spcPts val="600"/>
              </a:spcAft>
            </a:pPr>
            <a:r>
              <a:rPr lang="en-US" sz="2000" dirty="0" smtClean="0"/>
              <a:t>Date Element (2.4)</a:t>
            </a:r>
          </a:p>
          <a:p>
            <a:pPr lvl="1" eaLnBrk="1" hangingPunct="1">
              <a:lnSpc>
                <a:spcPct val="90000"/>
              </a:lnSpc>
              <a:spcAft>
                <a:spcPts val="600"/>
              </a:spcAft>
            </a:pPr>
            <a:r>
              <a:rPr lang="en-US" sz="2000" dirty="0" smtClean="0"/>
              <a:t>Extent Element (2.5)</a:t>
            </a:r>
          </a:p>
          <a:p>
            <a:pPr lvl="1" eaLnBrk="1" hangingPunct="1">
              <a:lnSpc>
                <a:spcPct val="90000"/>
              </a:lnSpc>
              <a:spcAft>
                <a:spcPts val="600"/>
              </a:spcAft>
            </a:pPr>
            <a:r>
              <a:rPr lang="en-US" sz="2000" dirty="0" smtClean="0"/>
              <a:t>Name of Creator(s) Element (2.6): Identify if  known</a:t>
            </a:r>
          </a:p>
          <a:p>
            <a:pPr lvl="1" eaLnBrk="1" hangingPunct="1">
              <a:lnSpc>
                <a:spcPct val="90000"/>
              </a:lnSpc>
              <a:spcAft>
                <a:spcPts val="600"/>
              </a:spcAft>
            </a:pPr>
            <a:r>
              <a:rPr lang="en-US" sz="2000" dirty="0" smtClean="0"/>
              <a:t>Scope and Content Element (3.1): May be a short abstract of the scope and content of the materials being described</a:t>
            </a:r>
          </a:p>
          <a:p>
            <a:pPr lvl="1" eaLnBrk="1" hangingPunct="1">
              <a:lnSpc>
                <a:spcPct val="90000"/>
              </a:lnSpc>
              <a:spcAft>
                <a:spcPts val="600"/>
              </a:spcAft>
            </a:pPr>
            <a:r>
              <a:rPr lang="en-US" sz="2000" dirty="0" smtClean="0"/>
              <a:t>Conditions Governing Access Element(4.1)</a:t>
            </a:r>
          </a:p>
          <a:p>
            <a:pPr lvl="1" eaLnBrk="1" hangingPunct="1">
              <a:lnSpc>
                <a:spcPct val="90000"/>
              </a:lnSpc>
              <a:spcAft>
                <a:spcPts val="600"/>
              </a:spcAft>
            </a:pPr>
            <a:r>
              <a:rPr lang="en-US" sz="2000" dirty="0" smtClean="0"/>
              <a:t>Language/Scripts of the Material Element (4.5)</a:t>
            </a:r>
          </a:p>
          <a:p>
            <a:pPr lvl="1" eaLnBrk="1" hangingPunct="1">
              <a:lnSpc>
                <a:spcPct val="90000"/>
              </a:lnSpc>
            </a:pPr>
            <a:endParaRPr lang="en-US" sz="2000" dirty="0" smtClean="0"/>
          </a:p>
        </p:txBody>
      </p:sp>
      <p:sp>
        <p:nvSpPr>
          <p:cNvPr id="114691" name="Slide Number Placeholder 3"/>
          <p:cNvSpPr>
            <a:spLocks noGrp="1"/>
          </p:cNvSpPr>
          <p:nvPr>
            <p:ph type="sldNum" sz="quarter" idx="12"/>
          </p:nvPr>
        </p:nvSpPr>
        <p:spPr bwMode="auto">
          <a:noFill/>
          <a:ln>
            <a:miter lim="800000"/>
            <a:headEnd/>
            <a:tailEnd/>
          </a:ln>
        </p:spPr>
        <p:txBody>
          <a:bodyPr/>
          <a:lstStyle/>
          <a:p>
            <a:fld id="{69A9566B-4CF9-4926-9EE2-E36E646007F4}" type="slidenum">
              <a:rPr lang="en-US"/>
              <a:pPr/>
              <a:t>44</a:t>
            </a:fld>
            <a:endParaRPr lang="en-US"/>
          </a:p>
        </p:txBody>
      </p:sp>
      <p:sp>
        <p:nvSpPr>
          <p:cNvPr id="113667"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REVIEW: Minimum Required Elements: Single-Level Description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6" name="Rectangle 3"/>
          <p:cNvSpPr>
            <a:spLocks noGrp="1" noChangeArrowheads="1"/>
          </p:cNvSpPr>
          <p:nvPr>
            <p:ph idx="1"/>
          </p:nvPr>
        </p:nvSpPr>
        <p:spPr>
          <a:xfrm>
            <a:off x="609600" y="1676400"/>
            <a:ext cx="7958138" cy="4572000"/>
          </a:xfrm>
        </p:spPr>
        <p:txBody>
          <a:bodyPr>
            <a:normAutofit/>
          </a:bodyPr>
          <a:lstStyle/>
          <a:p>
            <a:pPr eaLnBrk="1" hangingPunct="1">
              <a:lnSpc>
                <a:spcPct val="80000"/>
              </a:lnSpc>
              <a:spcAft>
                <a:spcPts val="600"/>
              </a:spcAft>
            </a:pPr>
            <a:r>
              <a:rPr lang="en-US" sz="2200" dirty="0" smtClean="0"/>
              <a:t>For multilevel description: Everything from the single level PLUS:</a:t>
            </a:r>
          </a:p>
          <a:p>
            <a:pPr lvl="1" eaLnBrk="1" hangingPunct="1">
              <a:lnSpc>
                <a:spcPct val="80000"/>
              </a:lnSpc>
              <a:spcAft>
                <a:spcPts val="600"/>
              </a:spcAft>
            </a:pPr>
            <a:r>
              <a:rPr lang="en-US" sz="1900" dirty="0" smtClean="0"/>
              <a:t>At the highest level</a:t>
            </a:r>
          </a:p>
          <a:p>
            <a:pPr lvl="2" eaLnBrk="1" hangingPunct="1">
              <a:lnSpc>
                <a:spcPct val="80000"/>
              </a:lnSpc>
              <a:spcAft>
                <a:spcPts val="600"/>
              </a:spcAft>
            </a:pPr>
            <a:r>
              <a:rPr lang="en-US" sz="1900" dirty="0" smtClean="0"/>
              <a:t>All of the elements in the single-level descriptive output</a:t>
            </a:r>
          </a:p>
          <a:p>
            <a:pPr lvl="2" eaLnBrk="1" hangingPunct="1">
              <a:lnSpc>
                <a:spcPct val="80000"/>
              </a:lnSpc>
              <a:spcAft>
                <a:spcPts val="600"/>
              </a:spcAft>
            </a:pPr>
            <a:r>
              <a:rPr lang="en-US" sz="1900" dirty="0" smtClean="0"/>
              <a:t>Identification of the whole-part relationship of the top level to at least the next level down</a:t>
            </a:r>
          </a:p>
          <a:p>
            <a:pPr lvl="3" eaLnBrk="1" hangingPunct="1">
              <a:lnSpc>
                <a:spcPct val="80000"/>
              </a:lnSpc>
              <a:spcAft>
                <a:spcPts val="600"/>
              </a:spcAft>
            </a:pPr>
            <a:r>
              <a:rPr lang="en-US" sz="1800" dirty="0" smtClean="0"/>
              <a:t>Can be done through system capabilities or as an explicit statement of the relationship</a:t>
            </a:r>
          </a:p>
          <a:p>
            <a:pPr lvl="1" eaLnBrk="1" hangingPunct="1">
              <a:lnSpc>
                <a:spcPct val="80000"/>
              </a:lnSpc>
              <a:spcAft>
                <a:spcPts val="600"/>
              </a:spcAft>
            </a:pPr>
            <a:r>
              <a:rPr lang="en-US" sz="1900" dirty="0" smtClean="0"/>
              <a:t>At subsequent levels:</a:t>
            </a:r>
          </a:p>
          <a:p>
            <a:pPr lvl="2" eaLnBrk="1" hangingPunct="1">
              <a:lnSpc>
                <a:spcPct val="80000"/>
              </a:lnSpc>
              <a:spcAft>
                <a:spcPts val="600"/>
              </a:spcAft>
            </a:pPr>
            <a:r>
              <a:rPr lang="en-US" sz="1900" dirty="0" smtClean="0"/>
              <a:t>Any element used at higher levels, unless the information is inherited by the lower level (meaning that the information at the lower level is the same as at the higher level)</a:t>
            </a:r>
          </a:p>
          <a:p>
            <a:pPr lvl="2" eaLnBrk="1" hangingPunct="1">
              <a:lnSpc>
                <a:spcPct val="80000"/>
              </a:lnSpc>
              <a:spcAft>
                <a:spcPts val="600"/>
              </a:spcAft>
            </a:pPr>
            <a:r>
              <a:rPr lang="en-US" sz="1900" dirty="0" smtClean="0"/>
              <a:t>Identification of the whole-part relationship of each level to at least the next level down</a:t>
            </a:r>
          </a:p>
          <a:p>
            <a:pPr lvl="1" eaLnBrk="1" hangingPunct="1">
              <a:lnSpc>
                <a:spcPct val="80000"/>
              </a:lnSpc>
            </a:pPr>
            <a:endParaRPr lang="en-US" sz="1900" dirty="0" smtClean="0"/>
          </a:p>
        </p:txBody>
      </p:sp>
      <p:sp>
        <p:nvSpPr>
          <p:cNvPr id="116739" name="Slide Number Placeholder 3"/>
          <p:cNvSpPr>
            <a:spLocks noGrp="1"/>
          </p:cNvSpPr>
          <p:nvPr>
            <p:ph type="sldNum" sz="quarter" idx="12"/>
          </p:nvPr>
        </p:nvSpPr>
        <p:spPr bwMode="auto">
          <a:noFill/>
          <a:ln>
            <a:miter lim="800000"/>
            <a:headEnd/>
            <a:tailEnd/>
          </a:ln>
        </p:spPr>
        <p:txBody>
          <a:bodyPr/>
          <a:lstStyle/>
          <a:p>
            <a:fld id="{58C0A2EE-B634-41C4-8304-4DB5E45B7F57}" type="slidenum">
              <a:rPr lang="en-US"/>
              <a:pPr/>
              <a:t>45</a:t>
            </a:fld>
            <a:endParaRPr lang="en-US"/>
          </a:p>
        </p:txBody>
      </p:sp>
      <p:sp>
        <p:nvSpPr>
          <p:cNvPr id="115715"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a:ea typeface="+mj-ea"/>
                <a:cs typeface="+mj-cs"/>
              </a:rPr>
              <a:t>REVIEW: Minimum Required Elements: Multilevel Description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Rectangle 3"/>
          <p:cNvSpPr>
            <a:spLocks noGrp="1" noChangeArrowheads="1"/>
          </p:cNvSpPr>
          <p:nvPr>
            <p:ph idx="1"/>
          </p:nvPr>
        </p:nvSpPr>
        <p:spPr/>
        <p:txBody>
          <a:bodyPr/>
          <a:lstStyle/>
          <a:p>
            <a:pPr eaLnBrk="1" hangingPunct="1">
              <a:lnSpc>
                <a:spcPct val="80000"/>
              </a:lnSpc>
              <a:spcAft>
                <a:spcPts val="600"/>
              </a:spcAft>
            </a:pPr>
            <a:r>
              <a:rPr lang="en-US" sz="2800" dirty="0" smtClean="0"/>
              <a:t>Optional means:</a:t>
            </a:r>
          </a:p>
          <a:p>
            <a:pPr lvl="1" eaLnBrk="1" hangingPunct="1">
              <a:lnSpc>
                <a:spcPct val="80000"/>
              </a:lnSpc>
              <a:spcAft>
                <a:spcPts val="600"/>
              </a:spcAft>
            </a:pPr>
            <a:r>
              <a:rPr lang="en-US" sz="2400" dirty="0" smtClean="0"/>
              <a:t>Use on a regular basis at your repository’s discretion</a:t>
            </a:r>
          </a:p>
          <a:p>
            <a:pPr lvl="1" eaLnBrk="1" hangingPunct="1">
              <a:lnSpc>
                <a:spcPct val="80000"/>
              </a:lnSpc>
              <a:spcAft>
                <a:spcPts val="600"/>
              </a:spcAft>
            </a:pPr>
            <a:r>
              <a:rPr lang="en-US" sz="2400" dirty="0" smtClean="0"/>
              <a:t>Use on an occasional basis when the description of particular materials calls for one or more of these optional elements</a:t>
            </a:r>
          </a:p>
          <a:p>
            <a:pPr lvl="1" eaLnBrk="1" hangingPunct="1">
              <a:lnSpc>
                <a:spcPct val="80000"/>
              </a:lnSpc>
              <a:spcAft>
                <a:spcPts val="600"/>
              </a:spcAft>
            </a:pPr>
            <a:r>
              <a:rPr lang="en-US" sz="2400" dirty="0" smtClean="0"/>
              <a:t>Don’t use at all</a:t>
            </a:r>
          </a:p>
          <a:p>
            <a:pPr eaLnBrk="1" hangingPunct="1">
              <a:lnSpc>
                <a:spcPct val="80000"/>
              </a:lnSpc>
              <a:spcAft>
                <a:spcPts val="600"/>
              </a:spcAft>
            </a:pPr>
            <a:r>
              <a:rPr lang="en-US" sz="2800" dirty="0" smtClean="0"/>
              <a:t>This is an important part of your professional description “arsenal”: your analysis of what elements of description might be useful for a given collection keeps you in touch with the possibilities</a:t>
            </a:r>
          </a:p>
        </p:txBody>
      </p:sp>
      <p:sp>
        <p:nvSpPr>
          <p:cNvPr id="118787" name="Slide Number Placeholder 3"/>
          <p:cNvSpPr>
            <a:spLocks noGrp="1"/>
          </p:cNvSpPr>
          <p:nvPr>
            <p:ph type="sldNum" sz="quarter" idx="12"/>
          </p:nvPr>
        </p:nvSpPr>
        <p:spPr bwMode="auto">
          <a:noFill/>
          <a:ln>
            <a:miter lim="800000"/>
            <a:headEnd/>
            <a:tailEnd/>
          </a:ln>
        </p:spPr>
        <p:txBody>
          <a:bodyPr/>
          <a:lstStyle/>
          <a:p>
            <a:fld id="{DBB0F847-999E-4969-9287-05C25087D532}" type="slidenum">
              <a:rPr lang="en-US"/>
              <a:pPr/>
              <a:t>46</a:t>
            </a:fld>
            <a:endParaRPr lang="en-US"/>
          </a:p>
        </p:txBody>
      </p:sp>
      <p:sp>
        <p:nvSpPr>
          <p:cNvPr id="117763"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The Remaining </a:t>
            </a:r>
            <a:r>
              <a:rPr lang="en-US" sz="3600" i="1" dirty="0">
                <a:ea typeface="+mj-ea"/>
                <a:cs typeface="+mj-cs"/>
              </a:rPr>
              <a:t>DACS</a:t>
            </a:r>
            <a:r>
              <a:rPr lang="en-US" sz="3600" dirty="0">
                <a:ea typeface="+mj-ea"/>
                <a:cs typeface="+mj-cs"/>
              </a:rPr>
              <a:t> Elements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a:xfrm>
            <a:off x="457200" y="1722438"/>
            <a:ext cx="8229600" cy="4525962"/>
          </a:xfrm>
        </p:spPr>
        <p:txBody>
          <a:bodyPr/>
          <a:lstStyle/>
          <a:p>
            <a:pPr eaLnBrk="1" hangingPunct="1">
              <a:spcAft>
                <a:spcPts val="600"/>
              </a:spcAft>
            </a:pPr>
            <a:r>
              <a:rPr lang="en-US" sz="2800" dirty="0" smtClean="0"/>
              <a:t>Description of context is crucial to archival description (Principle 8)</a:t>
            </a:r>
          </a:p>
          <a:p>
            <a:pPr eaLnBrk="1" hangingPunct="1">
              <a:spcAft>
                <a:spcPts val="600"/>
              </a:spcAft>
            </a:pPr>
            <a:r>
              <a:rPr lang="en-US" sz="2800" dirty="0" smtClean="0"/>
              <a:t>Content covered in Part II, Chapter 10</a:t>
            </a:r>
          </a:p>
        </p:txBody>
      </p:sp>
      <p:sp>
        <p:nvSpPr>
          <p:cNvPr id="120835" name="Slide Number Placeholder 3"/>
          <p:cNvSpPr>
            <a:spLocks noGrp="1"/>
          </p:cNvSpPr>
          <p:nvPr>
            <p:ph type="sldNum" sz="quarter" idx="12"/>
          </p:nvPr>
        </p:nvSpPr>
        <p:spPr bwMode="auto">
          <a:noFill/>
          <a:ln>
            <a:miter lim="800000"/>
            <a:headEnd/>
            <a:tailEnd/>
          </a:ln>
        </p:spPr>
        <p:txBody>
          <a:bodyPr/>
          <a:lstStyle/>
          <a:p>
            <a:fld id="{5A09A92B-CCE1-4187-B185-C2464E8F040E}" type="slidenum">
              <a:rPr lang="en-US"/>
              <a:pPr/>
              <a:t>47</a:t>
            </a:fld>
            <a:endParaRPr lang="en-US"/>
          </a:p>
        </p:txBody>
      </p:sp>
      <p:sp>
        <p:nvSpPr>
          <p:cNvPr id="119811"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Administrative/Biographical History </a:t>
            </a:r>
            <a:r>
              <a:rPr lang="en-US" sz="3600" dirty="0" smtClean="0">
                <a:ea typeface="+mj-ea"/>
                <a:cs typeface="+mj-cs"/>
              </a:rPr>
              <a:t>Element </a:t>
            </a:r>
            <a:r>
              <a:rPr lang="en-US" sz="2000" dirty="0" smtClean="0">
                <a:ea typeface="+mj-ea"/>
                <a:cs typeface="+mj-cs"/>
              </a:rPr>
              <a:t>(</a:t>
            </a:r>
            <a:r>
              <a:rPr lang="en-US" sz="2000" i="1" dirty="0" smtClean="0">
                <a:ea typeface="+mj-ea"/>
                <a:cs typeface="+mj-cs"/>
              </a:rPr>
              <a:t>DACS </a:t>
            </a:r>
            <a:r>
              <a:rPr lang="en-US" sz="2000" dirty="0">
                <a:ea typeface="+mj-ea"/>
                <a:cs typeface="+mj-cs"/>
              </a:rPr>
              <a:t>2.7, page 34)</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60" name="Rectangle 3"/>
          <p:cNvSpPr>
            <a:spLocks noGrp="1" noChangeArrowheads="1"/>
          </p:cNvSpPr>
          <p:nvPr>
            <p:ph idx="1"/>
          </p:nvPr>
        </p:nvSpPr>
        <p:spPr>
          <a:xfrm>
            <a:off x="457200" y="1722438"/>
            <a:ext cx="8229600" cy="4525962"/>
          </a:xfrm>
        </p:spPr>
        <p:txBody>
          <a:bodyPr>
            <a:normAutofit lnSpcReduction="10000"/>
          </a:bodyPr>
          <a:lstStyle/>
          <a:p>
            <a:pPr eaLnBrk="1" hangingPunct="1">
              <a:lnSpc>
                <a:spcPct val="80000"/>
              </a:lnSpc>
              <a:spcAft>
                <a:spcPts val="600"/>
              </a:spcAft>
            </a:pPr>
            <a:r>
              <a:rPr lang="en-US" sz="2400" dirty="0" smtClean="0"/>
              <a:t>May include:</a:t>
            </a:r>
          </a:p>
          <a:p>
            <a:pPr lvl="2" eaLnBrk="1" hangingPunct="1">
              <a:lnSpc>
                <a:spcPct val="80000"/>
              </a:lnSpc>
              <a:spcAft>
                <a:spcPts val="600"/>
              </a:spcAft>
            </a:pPr>
            <a:r>
              <a:rPr lang="en-US" sz="1800" dirty="0" smtClean="0"/>
              <a:t>Current arrangement (which might be “not discernable” or “none”!)</a:t>
            </a:r>
          </a:p>
          <a:p>
            <a:pPr lvl="2" eaLnBrk="1" hangingPunct="1">
              <a:lnSpc>
                <a:spcPct val="80000"/>
              </a:lnSpc>
              <a:spcAft>
                <a:spcPts val="600"/>
              </a:spcAft>
            </a:pPr>
            <a:r>
              <a:rPr lang="en-US" sz="1800" dirty="0" smtClean="0"/>
              <a:t>Relationships among groupings of materials</a:t>
            </a:r>
          </a:p>
          <a:p>
            <a:pPr lvl="2" eaLnBrk="1" hangingPunct="1">
              <a:lnSpc>
                <a:spcPct val="80000"/>
              </a:lnSpc>
              <a:spcAft>
                <a:spcPts val="600"/>
              </a:spcAft>
            </a:pPr>
            <a:r>
              <a:rPr lang="en-US" sz="1800" dirty="0" smtClean="0"/>
              <a:t>Optionally, information about system for ordering component files and/or items</a:t>
            </a:r>
          </a:p>
          <a:p>
            <a:pPr eaLnBrk="1" hangingPunct="1">
              <a:lnSpc>
                <a:spcPct val="80000"/>
              </a:lnSpc>
              <a:spcAft>
                <a:spcPts val="600"/>
              </a:spcAft>
            </a:pPr>
            <a:r>
              <a:rPr lang="en-US" sz="2400" dirty="0" smtClean="0"/>
              <a:t>Provides </a:t>
            </a:r>
            <a:r>
              <a:rPr lang="en-US" sz="2400" i="1" dirty="0" smtClean="0"/>
              <a:t>significant</a:t>
            </a:r>
            <a:r>
              <a:rPr lang="en-US" sz="2400" dirty="0" smtClean="0"/>
              <a:t> information about:</a:t>
            </a:r>
          </a:p>
          <a:p>
            <a:pPr lvl="2" eaLnBrk="1" hangingPunct="1">
              <a:lnSpc>
                <a:spcPct val="80000"/>
              </a:lnSpc>
              <a:spcAft>
                <a:spcPts val="600"/>
              </a:spcAft>
            </a:pPr>
            <a:r>
              <a:rPr lang="en-US" sz="1800" dirty="0" smtClean="0"/>
              <a:t>Maintenance/reconstruction of original order</a:t>
            </a:r>
          </a:p>
          <a:p>
            <a:pPr lvl="2" eaLnBrk="1" hangingPunct="1">
              <a:lnSpc>
                <a:spcPct val="80000"/>
              </a:lnSpc>
              <a:spcAft>
                <a:spcPts val="600"/>
              </a:spcAft>
            </a:pPr>
            <a:r>
              <a:rPr lang="en-US" sz="1800" dirty="0" smtClean="0"/>
              <a:t>Arrangement imposed by archivist</a:t>
            </a:r>
          </a:p>
          <a:p>
            <a:pPr lvl="2" eaLnBrk="1" hangingPunct="1">
              <a:lnSpc>
                <a:spcPct val="80000"/>
              </a:lnSpc>
              <a:spcAft>
                <a:spcPts val="600"/>
              </a:spcAft>
            </a:pPr>
            <a:r>
              <a:rPr lang="en-US" sz="1800" dirty="0" smtClean="0"/>
              <a:t>Previous arrangements/reorganizations by creator or subsequent custodians </a:t>
            </a:r>
            <a:r>
              <a:rPr lang="en-US" sz="1800" u="sng" dirty="0" smtClean="0"/>
              <a:t>if</a:t>
            </a:r>
            <a:r>
              <a:rPr lang="en-US" sz="1800" dirty="0" smtClean="0"/>
              <a:t> important for understanding/using the materials</a:t>
            </a:r>
          </a:p>
          <a:p>
            <a:pPr eaLnBrk="1" hangingPunct="1">
              <a:lnSpc>
                <a:spcPct val="80000"/>
              </a:lnSpc>
              <a:spcAft>
                <a:spcPts val="600"/>
              </a:spcAft>
            </a:pPr>
            <a:r>
              <a:rPr lang="en-US" sz="2400" dirty="0" smtClean="0"/>
              <a:t>Identifies the whole-part relationship to next the lowest level (if your system can’t do it in some other way)</a:t>
            </a:r>
          </a:p>
          <a:p>
            <a:pPr lvl="1" eaLnBrk="1" hangingPunct="1">
              <a:lnSpc>
                <a:spcPct val="80000"/>
              </a:lnSpc>
            </a:pPr>
            <a:endParaRPr lang="en-US" sz="2000" dirty="0" smtClean="0"/>
          </a:p>
        </p:txBody>
      </p:sp>
      <p:sp>
        <p:nvSpPr>
          <p:cNvPr id="122883" name="Slide Number Placeholder 3"/>
          <p:cNvSpPr>
            <a:spLocks noGrp="1"/>
          </p:cNvSpPr>
          <p:nvPr>
            <p:ph type="sldNum" sz="quarter" idx="12"/>
          </p:nvPr>
        </p:nvSpPr>
        <p:spPr bwMode="auto">
          <a:noFill/>
          <a:ln>
            <a:miter lim="800000"/>
            <a:headEnd/>
            <a:tailEnd/>
          </a:ln>
        </p:spPr>
        <p:txBody>
          <a:bodyPr/>
          <a:lstStyle/>
          <a:p>
            <a:fld id="{E1968FA2-BF90-4DF9-9B01-81C88C9AE1DB}" type="slidenum">
              <a:rPr lang="en-US"/>
              <a:pPr/>
              <a:t>48</a:t>
            </a:fld>
            <a:endParaRPr lang="en-US"/>
          </a:p>
        </p:txBody>
      </p:sp>
      <p:sp>
        <p:nvSpPr>
          <p:cNvPr id="121859"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System of Arrangement Element</a:t>
            </a:r>
            <a:br>
              <a:rPr lang="en-US" sz="3600">
                <a:ea typeface="+mj-ea"/>
                <a:cs typeface="+mj-cs"/>
              </a:rPr>
            </a:br>
            <a:r>
              <a:rPr lang="en-US" sz="3200">
                <a:ea typeface="+mj-ea"/>
                <a:cs typeface="+mj-cs"/>
              </a:rPr>
              <a:t> </a:t>
            </a:r>
            <a:r>
              <a:rPr lang="en-US" sz="2000">
                <a:ea typeface="+mj-ea"/>
                <a:cs typeface="+mj-cs"/>
              </a:rPr>
              <a:t>(</a:t>
            </a:r>
            <a:r>
              <a:rPr lang="en-US" sz="2000" i="1">
                <a:ea typeface="+mj-ea"/>
                <a:cs typeface="+mj-cs"/>
              </a:rPr>
              <a:t>DACS </a:t>
            </a:r>
            <a:r>
              <a:rPr lang="en-US" sz="2000">
                <a:ea typeface="+mj-ea"/>
                <a:cs typeface="+mj-cs"/>
              </a:rPr>
              <a:t>3.2, page 40)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a:xfrm>
            <a:off x="457200" y="1752600"/>
            <a:ext cx="8229600" cy="4525962"/>
          </a:xfrm>
        </p:spPr>
        <p:txBody>
          <a:bodyPr/>
          <a:lstStyle/>
          <a:p>
            <a:pPr eaLnBrk="1" hangingPunct="1">
              <a:spcAft>
                <a:spcPts val="600"/>
              </a:spcAft>
            </a:pPr>
            <a:r>
              <a:rPr lang="en-US" sz="2800" dirty="0" smtClean="0"/>
              <a:t>May include:</a:t>
            </a:r>
          </a:p>
          <a:p>
            <a:pPr lvl="1" eaLnBrk="1" hangingPunct="1">
              <a:spcAft>
                <a:spcPts val="600"/>
              </a:spcAft>
            </a:pPr>
            <a:r>
              <a:rPr lang="en-US" sz="2400" dirty="0" smtClean="0"/>
              <a:t>Physical characteristics or conditions that </a:t>
            </a:r>
            <a:r>
              <a:rPr lang="en-US" sz="2400" i="1" dirty="0" smtClean="0"/>
              <a:t>limit or restrict access</a:t>
            </a:r>
            <a:r>
              <a:rPr lang="en-US" sz="2400" dirty="0" smtClean="0"/>
              <a:t> to the materials</a:t>
            </a:r>
          </a:p>
          <a:p>
            <a:pPr lvl="1" eaLnBrk="1" hangingPunct="1">
              <a:spcAft>
                <a:spcPts val="600"/>
              </a:spcAft>
            </a:pPr>
            <a:r>
              <a:rPr lang="en-US" sz="2400" dirty="0" smtClean="0"/>
              <a:t>Storage location of materials </a:t>
            </a:r>
            <a:r>
              <a:rPr lang="en-US" sz="2400" u="sng" dirty="0" smtClean="0"/>
              <a:t>if</a:t>
            </a:r>
            <a:r>
              <a:rPr lang="en-US" sz="2400" dirty="0" smtClean="0"/>
              <a:t> that </a:t>
            </a:r>
            <a:r>
              <a:rPr lang="en-US" sz="2400" i="1" dirty="0" smtClean="0"/>
              <a:t>affects access</a:t>
            </a:r>
            <a:endParaRPr lang="en-US" sz="2400" dirty="0" smtClean="0"/>
          </a:p>
          <a:p>
            <a:pPr lvl="1" eaLnBrk="1" hangingPunct="1">
              <a:spcAft>
                <a:spcPts val="600"/>
              </a:spcAft>
            </a:pPr>
            <a:r>
              <a:rPr lang="en-US" sz="2400" dirty="0" smtClean="0"/>
              <a:t>Preservation issues that </a:t>
            </a:r>
            <a:r>
              <a:rPr lang="en-US" sz="2400" i="1" dirty="0" smtClean="0"/>
              <a:t>affect access</a:t>
            </a:r>
            <a:r>
              <a:rPr lang="en-US" sz="2400" dirty="0" smtClean="0"/>
              <a:t> to all or parts of the unit being described</a:t>
            </a:r>
          </a:p>
          <a:p>
            <a:pPr lvl="2" eaLnBrk="1" hangingPunct="1">
              <a:spcAft>
                <a:spcPts val="600"/>
              </a:spcAft>
            </a:pPr>
            <a:r>
              <a:rPr lang="en-US" dirty="0" smtClean="0"/>
              <a:t>Note here if reproductions are available for use</a:t>
            </a:r>
          </a:p>
        </p:txBody>
      </p:sp>
      <p:sp>
        <p:nvSpPr>
          <p:cNvPr id="124931" name="Slide Number Placeholder 3"/>
          <p:cNvSpPr>
            <a:spLocks noGrp="1"/>
          </p:cNvSpPr>
          <p:nvPr>
            <p:ph type="sldNum" sz="quarter" idx="12"/>
          </p:nvPr>
        </p:nvSpPr>
        <p:spPr bwMode="auto">
          <a:noFill/>
          <a:ln>
            <a:miter lim="800000"/>
            <a:headEnd/>
            <a:tailEnd/>
          </a:ln>
        </p:spPr>
        <p:txBody>
          <a:bodyPr/>
          <a:lstStyle/>
          <a:p>
            <a:fld id="{A789F015-4304-4275-9031-18CD4A713A4A}" type="slidenum">
              <a:rPr lang="en-US"/>
              <a:pPr/>
              <a:t>49</a:t>
            </a:fld>
            <a:endParaRPr lang="en-US"/>
          </a:p>
        </p:txBody>
      </p:sp>
      <p:sp>
        <p:nvSpPr>
          <p:cNvPr id="123907"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Physical Access Element</a:t>
            </a:r>
            <a:br>
              <a:rPr lang="en-US" sz="3600">
                <a:ea typeface="+mj-ea"/>
                <a:cs typeface="+mj-cs"/>
              </a:rPr>
            </a:br>
            <a:r>
              <a:rPr lang="en-US" sz="2000">
                <a:ea typeface="+mj-ea"/>
                <a:cs typeface="+mj-cs"/>
              </a:rPr>
              <a:t>(</a:t>
            </a:r>
            <a:r>
              <a:rPr lang="en-US" sz="2000" i="1">
                <a:ea typeface="+mj-ea"/>
                <a:cs typeface="+mj-cs"/>
              </a:rPr>
              <a:t>DACS </a:t>
            </a:r>
            <a:r>
              <a:rPr lang="en-US" sz="2000">
                <a:ea typeface="+mj-ea"/>
                <a:cs typeface="+mj-cs"/>
              </a:rPr>
              <a:t>4.2, page 46)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eaLnBrk="1" hangingPunct="1"/>
            <a:r>
              <a:rPr lang="en-US" dirty="0" smtClean="0"/>
              <a:t>Our focus today is on </a:t>
            </a:r>
            <a:r>
              <a:rPr lang="en-US" i="1" dirty="0" smtClean="0"/>
              <a:t>DACS-</a:t>
            </a:r>
            <a:r>
              <a:rPr lang="en-US" dirty="0" smtClean="0"/>
              <a:t>based data inputs and not on the various outputs it supports, SO …</a:t>
            </a:r>
          </a:p>
          <a:p>
            <a:pPr lvl="1" eaLnBrk="1" hangingPunct="1"/>
            <a:r>
              <a:rPr lang="en-US" sz="2400" dirty="0" smtClean="0"/>
              <a:t>We, like DACS, will be “output neutral”:</a:t>
            </a:r>
          </a:p>
          <a:p>
            <a:pPr lvl="2" eaLnBrk="1" hangingPunct="1"/>
            <a:r>
              <a:rPr lang="en-US" dirty="0" smtClean="0"/>
              <a:t>This is not a MARC cataloging workshop</a:t>
            </a:r>
          </a:p>
          <a:p>
            <a:pPr lvl="2" eaLnBrk="1" hangingPunct="1"/>
            <a:r>
              <a:rPr lang="en-US" dirty="0" smtClean="0"/>
              <a:t>This is not an EAD workshop</a:t>
            </a:r>
          </a:p>
          <a:p>
            <a:pPr lvl="2" eaLnBrk="1" hangingPunct="1"/>
            <a:r>
              <a:rPr lang="en-US" dirty="0" smtClean="0"/>
              <a:t>This is not a local print finding aid workshop</a:t>
            </a:r>
          </a:p>
        </p:txBody>
      </p:sp>
      <p:sp>
        <p:nvSpPr>
          <p:cNvPr id="37891" name="Slide Number Placeholder 3"/>
          <p:cNvSpPr>
            <a:spLocks noGrp="1"/>
          </p:cNvSpPr>
          <p:nvPr>
            <p:ph type="sldNum" sz="quarter" idx="12"/>
          </p:nvPr>
        </p:nvSpPr>
        <p:spPr bwMode="auto">
          <a:noFill/>
          <a:ln>
            <a:miter lim="800000"/>
            <a:headEnd/>
            <a:tailEnd/>
          </a:ln>
        </p:spPr>
        <p:txBody>
          <a:bodyPr/>
          <a:lstStyle/>
          <a:p>
            <a:fld id="{D588C951-E9F7-43D7-9896-4FD8E3C0B0A8}" type="slidenum">
              <a:rPr lang="en-US"/>
              <a:pPr/>
              <a:t>5</a:t>
            </a:fld>
            <a:endParaRPr lang="en-US"/>
          </a:p>
        </p:txBody>
      </p:sp>
      <p:sp>
        <p:nvSpPr>
          <p:cNvPr id="2"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Caveats About This Workshop</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a:xfrm>
            <a:off x="457200" y="1752600"/>
            <a:ext cx="8229600" cy="4525962"/>
          </a:xfrm>
        </p:spPr>
        <p:txBody>
          <a:bodyPr/>
          <a:lstStyle/>
          <a:p>
            <a:pPr eaLnBrk="1" hangingPunct="1">
              <a:spcAft>
                <a:spcPts val="600"/>
              </a:spcAft>
            </a:pPr>
            <a:r>
              <a:rPr lang="en-US" sz="2800" dirty="0" smtClean="0"/>
              <a:t>May include:</a:t>
            </a:r>
          </a:p>
          <a:p>
            <a:pPr lvl="1" eaLnBrk="1" hangingPunct="1">
              <a:spcAft>
                <a:spcPts val="600"/>
              </a:spcAft>
            </a:pPr>
            <a:r>
              <a:rPr lang="en-US" sz="2400" dirty="0" smtClean="0"/>
              <a:t>Details on special equipment required to </a:t>
            </a:r>
            <a:r>
              <a:rPr lang="en-US" sz="2400" i="1" dirty="0" smtClean="0"/>
              <a:t>view or access</a:t>
            </a:r>
            <a:r>
              <a:rPr lang="en-US" sz="2400" dirty="0" smtClean="0"/>
              <a:t> records</a:t>
            </a:r>
          </a:p>
          <a:p>
            <a:pPr lvl="3" eaLnBrk="1" hangingPunct="1">
              <a:spcBef>
                <a:spcPts val="0"/>
              </a:spcBef>
              <a:spcAft>
                <a:spcPts val="600"/>
              </a:spcAft>
            </a:pPr>
            <a:r>
              <a:rPr lang="en-US" sz="1800" dirty="0" smtClean="0"/>
              <a:t>Projection or playback equipment</a:t>
            </a:r>
          </a:p>
          <a:p>
            <a:pPr lvl="3" eaLnBrk="1" hangingPunct="1">
              <a:spcBef>
                <a:spcPts val="0"/>
              </a:spcBef>
              <a:spcAft>
                <a:spcPts val="600"/>
              </a:spcAft>
            </a:pPr>
            <a:r>
              <a:rPr lang="en-US" sz="1800" dirty="0" smtClean="0"/>
              <a:t>Computer equipment</a:t>
            </a:r>
          </a:p>
          <a:p>
            <a:pPr lvl="1" eaLnBrk="1" hangingPunct="1">
              <a:spcAft>
                <a:spcPts val="600"/>
              </a:spcAft>
            </a:pPr>
            <a:r>
              <a:rPr lang="en-US" sz="2400" dirty="0" smtClean="0"/>
              <a:t>Technical information about access to records in electronic form</a:t>
            </a:r>
          </a:p>
          <a:p>
            <a:pPr lvl="3" eaLnBrk="1" hangingPunct="1">
              <a:spcBef>
                <a:spcPts val="0"/>
              </a:spcBef>
              <a:spcAft>
                <a:spcPts val="600"/>
              </a:spcAft>
            </a:pPr>
            <a:r>
              <a:rPr lang="en-US" sz="1800" dirty="0" smtClean="0"/>
              <a:t>Memory  requirements</a:t>
            </a:r>
          </a:p>
          <a:p>
            <a:pPr lvl="3" eaLnBrk="1" hangingPunct="1">
              <a:spcBef>
                <a:spcPts val="0"/>
              </a:spcBef>
              <a:spcAft>
                <a:spcPts val="600"/>
              </a:spcAft>
            </a:pPr>
            <a:r>
              <a:rPr lang="en-US" sz="1800" dirty="0" smtClean="0"/>
              <a:t>Operating system requirements</a:t>
            </a:r>
          </a:p>
          <a:p>
            <a:pPr lvl="3" eaLnBrk="1" hangingPunct="1">
              <a:spcBef>
                <a:spcPts val="0"/>
              </a:spcBef>
              <a:spcAft>
                <a:spcPts val="600"/>
              </a:spcAft>
            </a:pPr>
            <a:r>
              <a:rPr lang="en-US" sz="1800" dirty="0" smtClean="0"/>
              <a:t>Software dependencies</a:t>
            </a:r>
          </a:p>
          <a:p>
            <a:pPr lvl="3" eaLnBrk="1" hangingPunct="1">
              <a:spcBef>
                <a:spcPts val="0"/>
              </a:spcBef>
              <a:spcAft>
                <a:spcPts val="600"/>
              </a:spcAft>
            </a:pPr>
            <a:r>
              <a:rPr lang="en-US" sz="1800" dirty="0" smtClean="0"/>
              <a:t>Required or recommended peripherals</a:t>
            </a:r>
          </a:p>
        </p:txBody>
      </p:sp>
      <p:sp>
        <p:nvSpPr>
          <p:cNvPr id="126979" name="Slide Number Placeholder 3"/>
          <p:cNvSpPr>
            <a:spLocks noGrp="1"/>
          </p:cNvSpPr>
          <p:nvPr>
            <p:ph type="sldNum" sz="quarter" idx="12"/>
          </p:nvPr>
        </p:nvSpPr>
        <p:spPr bwMode="auto">
          <a:noFill/>
          <a:ln>
            <a:miter lim="800000"/>
            <a:headEnd/>
            <a:tailEnd/>
          </a:ln>
        </p:spPr>
        <p:txBody>
          <a:bodyPr/>
          <a:lstStyle/>
          <a:p>
            <a:fld id="{44D291AF-AA38-426E-97C7-4A34A0FF3B30}" type="slidenum">
              <a:rPr lang="en-US"/>
              <a:pPr/>
              <a:t>50</a:t>
            </a:fld>
            <a:endParaRPr lang="en-US"/>
          </a:p>
        </p:txBody>
      </p:sp>
      <p:sp>
        <p:nvSpPr>
          <p:cNvPr id="125955"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Technical Access Element</a:t>
            </a:r>
            <a:r>
              <a:rPr lang="en-US" sz="2800">
                <a:ea typeface="+mj-ea"/>
                <a:cs typeface="+mj-cs"/>
              </a:rPr>
              <a:t> </a:t>
            </a:r>
            <a:br>
              <a:rPr lang="en-US" sz="2800">
                <a:ea typeface="+mj-ea"/>
                <a:cs typeface="+mj-cs"/>
              </a:rPr>
            </a:br>
            <a:r>
              <a:rPr lang="en-US" sz="2000">
                <a:ea typeface="+mj-ea"/>
                <a:cs typeface="+mj-cs"/>
              </a:rPr>
              <a:t>(</a:t>
            </a:r>
            <a:r>
              <a:rPr lang="en-US" sz="2000" i="1">
                <a:ea typeface="+mj-ea"/>
                <a:cs typeface="+mj-cs"/>
              </a:rPr>
              <a:t>DACS </a:t>
            </a:r>
            <a:r>
              <a:rPr lang="en-US" sz="2000">
                <a:ea typeface="+mj-ea"/>
                <a:cs typeface="+mj-cs"/>
              </a:rPr>
              <a:t>4.3, page 48)</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Rectangle 3"/>
          <p:cNvSpPr>
            <a:spLocks noGrp="1" noChangeArrowheads="1"/>
          </p:cNvSpPr>
          <p:nvPr>
            <p:ph idx="1"/>
          </p:nvPr>
        </p:nvSpPr>
        <p:spPr>
          <a:xfrm>
            <a:off x="457200" y="1798638"/>
            <a:ext cx="8229600" cy="4525962"/>
          </a:xfrm>
        </p:spPr>
        <p:txBody>
          <a:bodyPr/>
          <a:lstStyle/>
          <a:p>
            <a:pPr eaLnBrk="1" hangingPunct="1">
              <a:lnSpc>
                <a:spcPct val="90000"/>
              </a:lnSpc>
              <a:spcAft>
                <a:spcPts val="600"/>
              </a:spcAft>
            </a:pPr>
            <a:r>
              <a:rPr lang="en-US" sz="2800" dirty="0" smtClean="0"/>
              <a:t>May be a specific or a general statement</a:t>
            </a:r>
          </a:p>
          <a:p>
            <a:pPr eaLnBrk="1" hangingPunct="1">
              <a:lnSpc>
                <a:spcPct val="90000"/>
              </a:lnSpc>
              <a:spcAft>
                <a:spcPts val="600"/>
              </a:spcAft>
            </a:pPr>
            <a:r>
              <a:rPr lang="en-US" sz="2800" dirty="0" smtClean="0"/>
              <a:t>May include:</a:t>
            </a:r>
          </a:p>
          <a:p>
            <a:pPr lvl="1" eaLnBrk="1" hangingPunct="1">
              <a:lnSpc>
                <a:spcPct val="90000"/>
              </a:lnSpc>
              <a:spcAft>
                <a:spcPts val="600"/>
              </a:spcAft>
            </a:pPr>
            <a:r>
              <a:rPr lang="en-US" sz="2200" dirty="0" smtClean="0"/>
              <a:t>Copyright status or other conditions governing reproduction, publication, and use of the materials</a:t>
            </a:r>
          </a:p>
          <a:p>
            <a:pPr lvl="1" eaLnBrk="1" hangingPunct="1">
              <a:lnSpc>
                <a:spcPct val="90000"/>
              </a:lnSpc>
              <a:spcAft>
                <a:spcPts val="600"/>
              </a:spcAft>
            </a:pPr>
            <a:r>
              <a:rPr lang="en-US" sz="2200" dirty="0" smtClean="0"/>
              <a:t>Copyright holder and date of copyright expiration, if known</a:t>
            </a:r>
          </a:p>
          <a:p>
            <a:pPr lvl="1" eaLnBrk="1" hangingPunct="1">
              <a:lnSpc>
                <a:spcPct val="90000"/>
              </a:lnSpc>
              <a:spcAft>
                <a:spcPts val="600"/>
              </a:spcAft>
            </a:pPr>
            <a:r>
              <a:rPr lang="en-US" sz="2200" dirty="0" smtClean="0"/>
              <a:t>Public domain status of materials, if applicable</a:t>
            </a:r>
          </a:p>
          <a:p>
            <a:pPr lvl="1" eaLnBrk="1" hangingPunct="1">
              <a:lnSpc>
                <a:spcPct val="90000"/>
              </a:lnSpc>
              <a:spcAft>
                <a:spcPts val="600"/>
              </a:spcAft>
            </a:pPr>
            <a:r>
              <a:rPr lang="en-US" sz="2200" dirty="0" smtClean="0"/>
              <a:t>Use/reproduction restrictions (not access restrictions) imposed by the donor, legal statutes, or the repository, including expiration date, if known</a:t>
            </a:r>
          </a:p>
        </p:txBody>
      </p:sp>
      <p:sp>
        <p:nvSpPr>
          <p:cNvPr id="129027" name="Slide Number Placeholder 3"/>
          <p:cNvSpPr>
            <a:spLocks noGrp="1"/>
          </p:cNvSpPr>
          <p:nvPr>
            <p:ph type="sldNum" sz="quarter" idx="12"/>
          </p:nvPr>
        </p:nvSpPr>
        <p:spPr bwMode="auto">
          <a:noFill/>
          <a:ln>
            <a:miter lim="800000"/>
            <a:headEnd/>
            <a:tailEnd/>
          </a:ln>
        </p:spPr>
        <p:txBody>
          <a:bodyPr/>
          <a:lstStyle/>
          <a:p>
            <a:fld id="{C04F91F9-1B43-412D-B416-E823016CCC17}" type="slidenum">
              <a:rPr lang="en-US"/>
              <a:pPr/>
              <a:t>51</a:t>
            </a:fld>
            <a:endParaRPr lang="en-US"/>
          </a:p>
        </p:txBody>
      </p:sp>
      <p:sp>
        <p:nvSpPr>
          <p:cNvPr id="128003"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Conditions Governing Reproduction and Use </a:t>
            </a:r>
            <a:r>
              <a:rPr lang="en-US" sz="3600" dirty="0" smtClean="0">
                <a:ea typeface="+mj-ea"/>
                <a:cs typeface="+mj-cs"/>
              </a:rPr>
              <a:t>Element </a:t>
            </a:r>
            <a:r>
              <a:rPr lang="en-US" sz="2000" dirty="0" smtClean="0">
                <a:ea typeface="+mj-ea"/>
                <a:cs typeface="+mj-cs"/>
              </a:rPr>
              <a:t>(</a:t>
            </a:r>
            <a:r>
              <a:rPr lang="en-US" sz="2000" i="1" dirty="0" smtClean="0">
                <a:ea typeface="+mj-ea"/>
                <a:cs typeface="+mj-cs"/>
              </a:rPr>
              <a:t>DACS </a:t>
            </a:r>
            <a:r>
              <a:rPr lang="en-US" sz="2000" dirty="0">
                <a:ea typeface="+mj-ea"/>
                <a:cs typeface="+mj-cs"/>
              </a:rPr>
              <a:t>4.4, page 50)</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Rectangle 3"/>
          <p:cNvSpPr>
            <a:spLocks noGrp="1" noChangeArrowheads="1"/>
          </p:cNvSpPr>
          <p:nvPr>
            <p:ph idx="1"/>
          </p:nvPr>
        </p:nvSpPr>
        <p:spPr>
          <a:xfrm>
            <a:off x="457200" y="1722438"/>
            <a:ext cx="8229600" cy="4525962"/>
          </a:xfrm>
        </p:spPr>
        <p:txBody>
          <a:bodyPr/>
          <a:lstStyle/>
          <a:p>
            <a:pPr eaLnBrk="1" hangingPunct="1">
              <a:spcAft>
                <a:spcPts val="600"/>
              </a:spcAft>
            </a:pPr>
            <a:r>
              <a:rPr lang="en-US" sz="2800" dirty="0" smtClean="0"/>
              <a:t>May include:</a:t>
            </a:r>
          </a:p>
          <a:p>
            <a:pPr lvl="1" eaLnBrk="1" hangingPunct="1">
              <a:spcAft>
                <a:spcPts val="600"/>
              </a:spcAft>
            </a:pPr>
            <a:r>
              <a:rPr lang="en-US" sz="2400" dirty="0" smtClean="0"/>
              <a:t>Information about other available finding aids (indexes, card files, calendars) relating to the materials being described and where to obtain/use them</a:t>
            </a:r>
          </a:p>
          <a:p>
            <a:pPr lvl="1" eaLnBrk="1" hangingPunct="1">
              <a:spcAft>
                <a:spcPts val="600"/>
              </a:spcAft>
            </a:pPr>
            <a:r>
              <a:rPr lang="en-US" sz="2400" dirty="0" smtClean="0"/>
              <a:t>Information about other tools for access (records schedules, transfer lists) available to end users and how they can obtain those other tools (especially in the case of unprocessed materials)</a:t>
            </a:r>
          </a:p>
        </p:txBody>
      </p:sp>
      <p:sp>
        <p:nvSpPr>
          <p:cNvPr id="131075" name="Slide Number Placeholder 3"/>
          <p:cNvSpPr>
            <a:spLocks noGrp="1"/>
          </p:cNvSpPr>
          <p:nvPr>
            <p:ph type="sldNum" sz="quarter" idx="12"/>
          </p:nvPr>
        </p:nvSpPr>
        <p:spPr bwMode="auto">
          <a:noFill/>
          <a:ln>
            <a:miter lim="800000"/>
            <a:headEnd/>
            <a:tailEnd/>
          </a:ln>
        </p:spPr>
        <p:txBody>
          <a:bodyPr/>
          <a:lstStyle/>
          <a:p>
            <a:fld id="{5DA23C1A-C803-4C56-9018-9E28932D9ABE}" type="slidenum">
              <a:rPr lang="en-US"/>
              <a:pPr/>
              <a:t>52</a:t>
            </a:fld>
            <a:endParaRPr lang="en-US"/>
          </a:p>
        </p:txBody>
      </p:sp>
      <p:sp>
        <p:nvSpPr>
          <p:cNvPr id="130051"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Finding Aids Element</a:t>
            </a:r>
            <a:br>
              <a:rPr lang="en-US" sz="3600">
                <a:ea typeface="+mj-ea"/>
                <a:cs typeface="+mj-cs"/>
              </a:rPr>
            </a:br>
            <a:r>
              <a:rPr lang="en-US" sz="2000">
                <a:ea typeface="+mj-ea"/>
                <a:cs typeface="+mj-cs"/>
              </a:rPr>
              <a:t>(</a:t>
            </a:r>
            <a:r>
              <a:rPr lang="en-US" sz="2000" i="1">
                <a:ea typeface="+mj-ea"/>
                <a:cs typeface="+mj-cs"/>
              </a:rPr>
              <a:t>DACS </a:t>
            </a:r>
            <a:r>
              <a:rPr lang="en-US" sz="2000">
                <a:ea typeface="+mj-ea"/>
                <a:cs typeface="+mj-cs"/>
              </a:rPr>
              <a:t>4.6, page 56)</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2" name="Rectangle 3"/>
          <p:cNvSpPr>
            <a:spLocks noGrp="1" noChangeArrowheads="1"/>
          </p:cNvSpPr>
          <p:nvPr>
            <p:ph idx="1"/>
          </p:nvPr>
        </p:nvSpPr>
        <p:spPr>
          <a:xfrm>
            <a:off x="457200" y="1752600"/>
            <a:ext cx="8229600" cy="3505200"/>
          </a:xfrm>
        </p:spPr>
        <p:txBody>
          <a:bodyPr/>
          <a:lstStyle/>
          <a:p>
            <a:pPr eaLnBrk="1" hangingPunct="1">
              <a:spcAft>
                <a:spcPts val="600"/>
              </a:spcAft>
            </a:pPr>
            <a:r>
              <a:rPr lang="en-US" sz="2800" dirty="0" smtClean="0"/>
              <a:t>May include:</a:t>
            </a:r>
          </a:p>
          <a:p>
            <a:pPr lvl="1" eaLnBrk="1" hangingPunct="1">
              <a:spcAft>
                <a:spcPts val="600"/>
              </a:spcAft>
            </a:pPr>
            <a:r>
              <a:rPr lang="en-US" sz="2400" dirty="0" smtClean="0"/>
              <a:t>Successive transfers of ownership of the materials being described, if known and </a:t>
            </a:r>
            <a:r>
              <a:rPr lang="en-US" sz="2400" i="1" dirty="0" smtClean="0"/>
              <a:t>significant</a:t>
            </a:r>
            <a:r>
              <a:rPr lang="en-US" sz="2400" dirty="0" smtClean="0"/>
              <a:t> for users’ understanding of authenticity or arrangement</a:t>
            </a:r>
          </a:p>
        </p:txBody>
      </p:sp>
      <p:sp>
        <p:nvSpPr>
          <p:cNvPr id="133123" name="Slide Number Placeholder 3"/>
          <p:cNvSpPr>
            <a:spLocks noGrp="1"/>
          </p:cNvSpPr>
          <p:nvPr>
            <p:ph type="sldNum" sz="quarter" idx="12"/>
          </p:nvPr>
        </p:nvSpPr>
        <p:spPr bwMode="auto">
          <a:noFill/>
          <a:ln>
            <a:miter lim="800000"/>
            <a:headEnd/>
            <a:tailEnd/>
          </a:ln>
        </p:spPr>
        <p:txBody>
          <a:bodyPr/>
          <a:lstStyle/>
          <a:p>
            <a:fld id="{51FD8293-CC02-4591-8350-1C9F33E746FA}" type="slidenum">
              <a:rPr lang="en-US"/>
              <a:pPr/>
              <a:t>53</a:t>
            </a:fld>
            <a:endParaRPr lang="en-US"/>
          </a:p>
        </p:txBody>
      </p:sp>
      <p:sp>
        <p:nvSpPr>
          <p:cNvPr id="132099"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Custodial History Element</a:t>
            </a:r>
            <a:br>
              <a:rPr lang="en-US" sz="3600">
                <a:ea typeface="+mj-ea"/>
                <a:cs typeface="+mj-cs"/>
              </a:rPr>
            </a:br>
            <a:r>
              <a:rPr lang="en-US" sz="2000">
                <a:ea typeface="+mj-ea"/>
                <a:cs typeface="+mj-cs"/>
              </a:rPr>
              <a:t>(</a:t>
            </a:r>
            <a:r>
              <a:rPr lang="en-US" sz="2000" i="1">
                <a:ea typeface="+mj-ea"/>
                <a:cs typeface="+mj-cs"/>
              </a:rPr>
              <a:t>DACS </a:t>
            </a:r>
            <a:r>
              <a:rPr lang="en-US" sz="2000">
                <a:ea typeface="+mj-ea"/>
                <a:cs typeface="+mj-cs"/>
              </a:rPr>
              <a:t>5.1, page 59)</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Rectangle 3"/>
          <p:cNvSpPr>
            <a:spLocks noGrp="1" noChangeArrowheads="1"/>
          </p:cNvSpPr>
          <p:nvPr>
            <p:ph idx="1"/>
          </p:nvPr>
        </p:nvSpPr>
        <p:spPr>
          <a:xfrm>
            <a:off x="457200" y="1752600"/>
            <a:ext cx="8229600" cy="4525962"/>
          </a:xfrm>
        </p:spPr>
        <p:txBody>
          <a:bodyPr/>
          <a:lstStyle/>
          <a:p>
            <a:pPr eaLnBrk="1" hangingPunct="1">
              <a:spcAft>
                <a:spcPts val="600"/>
              </a:spcAft>
            </a:pPr>
            <a:r>
              <a:rPr lang="en-US" sz="2800" dirty="0" smtClean="0"/>
              <a:t>May include:</a:t>
            </a:r>
          </a:p>
          <a:p>
            <a:pPr lvl="1" eaLnBrk="1" hangingPunct="1">
              <a:spcAft>
                <a:spcPts val="600"/>
              </a:spcAft>
            </a:pPr>
            <a:r>
              <a:rPr lang="en-US" sz="2400" dirty="0" smtClean="0"/>
              <a:t>Source from which materials were acquired by the repository</a:t>
            </a:r>
          </a:p>
          <a:p>
            <a:pPr lvl="1" eaLnBrk="1" hangingPunct="1">
              <a:spcAft>
                <a:spcPts val="600"/>
              </a:spcAft>
            </a:pPr>
            <a:r>
              <a:rPr lang="en-US" sz="2400" dirty="0" smtClean="0"/>
              <a:t>Donor’s relationship to the materials, if relevant and not confidential</a:t>
            </a:r>
          </a:p>
          <a:p>
            <a:pPr lvl="1" eaLnBrk="1" hangingPunct="1">
              <a:spcAft>
                <a:spcPts val="600"/>
              </a:spcAft>
            </a:pPr>
            <a:r>
              <a:rPr lang="en-US" sz="2400" dirty="0" smtClean="0"/>
              <a:t>Acquisition numbers (or other identifiers) associated with the materials, if desired</a:t>
            </a:r>
          </a:p>
        </p:txBody>
      </p:sp>
      <p:sp>
        <p:nvSpPr>
          <p:cNvPr id="135171" name="Slide Number Placeholder 3"/>
          <p:cNvSpPr>
            <a:spLocks noGrp="1"/>
          </p:cNvSpPr>
          <p:nvPr>
            <p:ph type="sldNum" sz="quarter" idx="12"/>
          </p:nvPr>
        </p:nvSpPr>
        <p:spPr bwMode="auto">
          <a:noFill/>
          <a:ln>
            <a:miter lim="800000"/>
            <a:headEnd/>
            <a:tailEnd/>
          </a:ln>
        </p:spPr>
        <p:txBody>
          <a:bodyPr/>
          <a:lstStyle/>
          <a:p>
            <a:fld id="{0E4B5CD9-3DEC-48F2-BCAF-2ECB93CD4C4A}" type="slidenum">
              <a:rPr lang="en-US"/>
              <a:pPr/>
              <a:t>54</a:t>
            </a:fld>
            <a:endParaRPr lang="en-US"/>
          </a:p>
        </p:txBody>
      </p:sp>
      <p:sp>
        <p:nvSpPr>
          <p:cNvPr id="134147"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Immediate Source of Acquisition </a:t>
            </a:r>
            <a:r>
              <a:rPr lang="en-US" sz="3600" dirty="0" smtClean="0">
                <a:ea typeface="+mj-ea"/>
                <a:cs typeface="+mj-cs"/>
              </a:rPr>
              <a:t>Element </a:t>
            </a:r>
            <a:r>
              <a:rPr lang="en-US" sz="2000" dirty="0" smtClean="0">
                <a:ea typeface="+mj-ea"/>
                <a:cs typeface="+mj-cs"/>
              </a:rPr>
              <a:t>(</a:t>
            </a:r>
            <a:r>
              <a:rPr lang="en-US" sz="2000" i="1" dirty="0" smtClean="0">
                <a:ea typeface="+mj-ea"/>
                <a:cs typeface="+mj-cs"/>
              </a:rPr>
              <a:t>DACS </a:t>
            </a:r>
            <a:r>
              <a:rPr lang="en-US" sz="2000" dirty="0">
                <a:ea typeface="+mj-ea"/>
                <a:cs typeface="+mj-cs"/>
              </a:rPr>
              <a:t>5.2, page 61)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a:xfrm>
            <a:off x="457200" y="1798638"/>
            <a:ext cx="8229600" cy="4525962"/>
          </a:xfrm>
        </p:spPr>
        <p:txBody>
          <a:bodyPr/>
          <a:lstStyle/>
          <a:p>
            <a:pPr eaLnBrk="1" hangingPunct="1">
              <a:spcAft>
                <a:spcPts val="600"/>
              </a:spcAft>
            </a:pPr>
            <a:r>
              <a:rPr lang="en-US" sz="2800" dirty="0" smtClean="0"/>
              <a:t>May include:</a:t>
            </a:r>
          </a:p>
          <a:p>
            <a:pPr lvl="1" eaLnBrk="1" hangingPunct="1">
              <a:spcAft>
                <a:spcPts val="600"/>
              </a:spcAft>
            </a:pPr>
            <a:r>
              <a:rPr lang="en-US" sz="2400" dirty="0" smtClean="0"/>
              <a:t>Appraisal, destruction, or scheduling information if it has a bearing on understanding, interpreting, and using the materials being described</a:t>
            </a:r>
          </a:p>
          <a:p>
            <a:pPr lvl="2" eaLnBrk="1" hangingPunct="1">
              <a:spcAft>
                <a:spcPts val="600"/>
              </a:spcAft>
            </a:pPr>
            <a:r>
              <a:rPr lang="en-US" sz="2000" dirty="0" smtClean="0"/>
              <a:t>What was done, why, when, by what authority, if known</a:t>
            </a:r>
          </a:p>
        </p:txBody>
      </p:sp>
      <p:sp>
        <p:nvSpPr>
          <p:cNvPr id="137219" name="Slide Number Placeholder 3"/>
          <p:cNvSpPr>
            <a:spLocks noGrp="1"/>
          </p:cNvSpPr>
          <p:nvPr>
            <p:ph type="sldNum" sz="quarter" idx="12"/>
          </p:nvPr>
        </p:nvSpPr>
        <p:spPr bwMode="auto">
          <a:noFill/>
          <a:ln>
            <a:miter lim="800000"/>
            <a:headEnd/>
            <a:tailEnd/>
          </a:ln>
        </p:spPr>
        <p:txBody>
          <a:bodyPr/>
          <a:lstStyle/>
          <a:p>
            <a:fld id="{72C9C502-6118-4ECC-AD2B-29CAF334593A}" type="slidenum">
              <a:rPr lang="en-US"/>
              <a:pPr/>
              <a:t>55</a:t>
            </a:fld>
            <a:endParaRPr lang="en-US"/>
          </a:p>
        </p:txBody>
      </p:sp>
      <p:sp>
        <p:nvSpPr>
          <p:cNvPr id="136195"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Appraisal, Destruction, and Scheduling Information </a:t>
            </a:r>
            <a:r>
              <a:rPr lang="en-US" sz="3600" dirty="0" smtClean="0">
                <a:ea typeface="+mj-ea"/>
                <a:cs typeface="+mj-cs"/>
              </a:rPr>
              <a:t>Element </a:t>
            </a:r>
            <a:r>
              <a:rPr lang="en-US" sz="2000" dirty="0" smtClean="0">
                <a:ea typeface="+mj-ea"/>
                <a:cs typeface="+mj-cs"/>
              </a:rPr>
              <a:t>(</a:t>
            </a:r>
            <a:r>
              <a:rPr lang="en-US" sz="2000" i="1" dirty="0" smtClean="0">
                <a:ea typeface="+mj-ea"/>
                <a:cs typeface="+mj-cs"/>
              </a:rPr>
              <a:t>DACS </a:t>
            </a:r>
            <a:r>
              <a:rPr lang="en-US" sz="2000" dirty="0">
                <a:ea typeface="+mj-ea"/>
                <a:cs typeface="+mj-cs"/>
              </a:rPr>
              <a:t>5.3, page 63)</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3"/>
          <p:cNvSpPr>
            <a:spLocks noGrp="1" noChangeArrowheads="1"/>
          </p:cNvSpPr>
          <p:nvPr>
            <p:ph idx="1"/>
          </p:nvPr>
        </p:nvSpPr>
        <p:spPr>
          <a:xfrm>
            <a:off x="457200" y="1722438"/>
            <a:ext cx="8229600" cy="4525962"/>
          </a:xfrm>
        </p:spPr>
        <p:txBody>
          <a:bodyPr/>
          <a:lstStyle/>
          <a:p>
            <a:pPr eaLnBrk="1" hangingPunct="1">
              <a:spcAft>
                <a:spcPts val="600"/>
              </a:spcAft>
            </a:pPr>
            <a:r>
              <a:rPr lang="en-US" sz="2800" dirty="0" smtClean="0"/>
              <a:t>May include:</a:t>
            </a:r>
          </a:p>
          <a:p>
            <a:pPr lvl="1" eaLnBrk="1" hangingPunct="1">
              <a:spcAft>
                <a:spcPts val="600"/>
              </a:spcAft>
            </a:pPr>
            <a:r>
              <a:rPr lang="en-US" sz="2400" dirty="0" smtClean="0"/>
              <a:t>Whether or not accruals are expected</a:t>
            </a:r>
          </a:p>
          <a:p>
            <a:pPr lvl="1" eaLnBrk="1" hangingPunct="1">
              <a:spcAft>
                <a:spcPts val="600"/>
              </a:spcAft>
            </a:pPr>
            <a:r>
              <a:rPr lang="en-US" sz="2400" dirty="0" smtClean="0"/>
              <a:t>Anticipated frequency and volume, if known and appropriate for end users</a:t>
            </a:r>
          </a:p>
        </p:txBody>
      </p:sp>
      <p:sp>
        <p:nvSpPr>
          <p:cNvPr id="139267" name="Slide Number Placeholder 3"/>
          <p:cNvSpPr>
            <a:spLocks noGrp="1"/>
          </p:cNvSpPr>
          <p:nvPr>
            <p:ph type="sldNum" sz="quarter" idx="12"/>
          </p:nvPr>
        </p:nvSpPr>
        <p:spPr bwMode="auto">
          <a:noFill/>
          <a:ln>
            <a:miter lim="800000"/>
            <a:headEnd/>
            <a:tailEnd/>
          </a:ln>
        </p:spPr>
        <p:txBody>
          <a:bodyPr/>
          <a:lstStyle/>
          <a:p>
            <a:fld id="{7207BEBC-5233-4743-B76C-86373A0E14D5}" type="slidenum">
              <a:rPr lang="en-US"/>
              <a:pPr/>
              <a:t>56</a:t>
            </a:fld>
            <a:endParaRPr lang="en-US"/>
          </a:p>
        </p:txBody>
      </p:sp>
      <p:sp>
        <p:nvSpPr>
          <p:cNvPr id="138243"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Accruals Element</a:t>
            </a:r>
            <a:br>
              <a:rPr lang="en-US" sz="3600">
                <a:ea typeface="+mj-ea"/>
                <a:cs typeface="+mj-cs"/>
              </a:rPr>
            </a:br>
            <a:r>
              <a:rPr lang="en-US" sz="2000">
                <a:ea typeface="+mj-ea"/>
                <a:cs typeface="+mj-cs"/>
              </a:rPr>
              <a:t>(</a:t>
            </a:r>
            <a:r>
              <a:rPr lang="en-US" sz="2000" i="1">
                <a:ea typeface="+mj-ea"/>
                <a:cs typeface="+mj-cs"/>
              </a:rPr>
              <a:t>DACS </a:t>
            </a:r>
            <a:r>
              <a:rPr lang="en-US" sz="2000">
                <a:ea typeface="+mj-ea"/>
                <a:cs typeface="+mj-cs"/>
              </a:rPr>
              <a:t>5.4, page 66)</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Rectangle 3"/>
          <p:cNvSpPr>
            <a:spLocks noGrp="1" noChangeArrowheads="1"/>
          </p:cNvSpPr>
          <p:nvPr>
            <p:ph idx="1"/>
          </p:nvPr>
        </p:nvSpPr>
        <p:spPr>
          <a:xfrm>
            <a:off x="457200" y="1722438"/>
            <a:ext cx="8229600" cy="4525962"/>
          </a:xfrm>
        </p:spPr>
        <p:txBody>
          <a:bodyPr/>
          <a:lstStyle/>
          <a:p>
            <a:pPr eaLnBrk="1" hangingPunct="1">
              <a:spcAft>
                <a:spcPts val="600"/>
              </a:spcAft>
            </a:pPr>
            <a:r>
              <a:rPr lang="en-US" sz="2800" dirty="0" smtClean="0"/>
              <a:t>Use only if describing copies of something for which your repository does not hold the original</a:t>
            </a:r>
          </a:p>
          <a:p>
            <a:pPr eaLnBrk="1" hangingPunct="1">
              <a:spcAft>
                <a:spcPts val="600"/>
              </a:spcAft>
            </a:pPr>
            <a:r>
              <a:rPr lang="en-US" sz="2800" dirty="0" smtClean="0"/>
              <a:t>May include:</a:t>
            </a:r>
          </a:p>
          <a:p>
            <a:pPr lvl="1" eaLnBrk="1" hangingPunct="1">
              <a:spcAft>
                <a:spcPts val="600"/>
              </a:spcAft>
            </a:pPr>
            <a:r>
              <a:rPr lang="en-US" sz="2400" dirty="0" smtClean="0"/>
              <a:t>Name of institution or individual holding the original(s), if known and not confidential</a:t>
            </a:r>
          </a:p>
          <a:p>
            <a:pPr lvl="1" eaLnBrk="1" hangingPunct="1">
              <a:spcAft>
                <a:spcPts val="600"/>
              </a:spcAft>
            </a:pPr>
            <a:r>
              <a:rPr lang="en-US" sz="2400" dirty="0" smtClean="0"/>
              <a:t>Contact information for the above, if appropriate</a:t>
            </a:r>
          </a:p>
        </p:txBody>
      </p:sp>
      <p:sp>
        <p:nvSpPr>
          <p:cNvPr id="141315" name="Slide Number Placeholder 3"/>
          <p:cNvSpPr>
            <a:spLocks noGrp="1"/>
          </p:cNvSpPr>
          <p:nvPr>
            <p:ph type="sldNum" sz="quarter" idx="12"/>
          </p:nvPr>
        </p:nvSpPr>
        <p:spPr bwMode="auto">
          <a:noFill/>
          <a:ln>
            <a:miter lim="800000"/>
            <a:headEnd/>
            <a:tailEnd/>
          </a:ln>
        </p:spPr>
        <p:txBody>
          <a:bodyPr/>
          <a:lstStyle/>
          <a:p>
            <a:fld id="{1A0E67E8-CC35-42AB-BF1D-C2EE7C223F46}" type="slidenum">
              <a:rPr lang="en-US"/>
              <a:pPr/>
              <a:t>57</a:t>
            </a:fld>
            <a:endParaRPr lang="en-US"/>
          </a:p>
        </p:txBody>
      </p:sp>
      <p:sp>
        <p:nvSpPr>
          <p:cNvPr id="140291"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Existence and Location of Originals </a:t>
            </a:r>
            <a:r>
              <a:rPr lang="en-US" sz="3600" dirty="0" smtClean="0">
                <a:ea typeface="+mj-ea"/>
                <a:cs typeface="+mj-cs"/>
              </a:rPr>
              <a:t>Element </a:t>
            </a:r>
            <a:r>
              <a:rPr lang="en-US" sz="2000" dirty="0" smtClean="0">
                <a:ea typeface="+mj-ea"/>
                <a:cs typeface="+mj-cs"/>
              </a:rPr>
              <a:t>(</a:t>
            </a:r>
            <a:r>
              <a:rPr lang="en-US" sz="2000" i="1" dirty="0" smtClean="0">
                <a:ea typeface="+mj-ea"/>
                <a:cs typeface="+mj-cs"/>
              </a:rPr>
              <a:t>DACS </a:t>
            </a:r>
            <a:r>
              <a:rPr lang="en-US" sz="2000" dirty="0">
                <a:ea typeface="+mj-ea"/>
                <a:cs typeface="+mj-cs"/>
              </a:rPr>
              <a:t>6.1, page 69)</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Rectangle 3"/>
          <p:cNvSpPr>
            <a:spLocks noGrp="1" noChangeArrowheads="1"/>
          </p:cNvSpPr>
          <p:nvPr>
            <p:ph idx="1"/>
          </p:nvPr>
        </p:nvSpPr>
        <p:spPr>
          <a:xfrm>
            <a:off x="457200" y="1752600"/>
            <a:ext cx="8229600" cy="4525962"/>
          </a:xfrm>
        </p:spPr>
        <p:txBody>
          <a:bodyPr/>
          <a:lstStyle/>
          <a:p>
            <a:pPr eaLnBrk="1" hangingPunct="1">
              <a:lnSpc>
                <a:spcPct val="90000"/>
              </a:lnSpc>
              <a:spcAft>
                <a:spcPts val="600"/>
              </a:spcAft>
            </a:pPr>
            <a:r>
              <a:rPr lang="en-US" sz="2800" dirty="0" smtClean="0"/>
              <a:t>Excludes copies that must be used for preservation reasons </a:t>
            </a:r>
            <a:r>
              <a:rPr lang="en-US" sz="1800" dirty="0" smtClean="0"/>
              <a:t>(see Physical Access Element, 4.2)</a:t>
            </a:r>
          </a:p>
          <a:p>
            <a:pPr eaLnBrk="1" hangingPunct="1">
              <a:lnSpc>
                <a:spcPct val="90000"/>
              </a:lnSpc>
              <a:spcAft>
                <a:spcPts val="600"/>
              </a:spcAft>
            </a:pPr>
            <a:r>
              <a:rPr lang="en-US" sz="2800" dirty="0" smtClean="0"/>
              <a:t>May include:</a:t>
            </a:r>
          </a:p>
          <a:p>
            <a:pPr lvl="1" eaLnBrk="1" hangingPunct="1">
              <a:lnSpc>
                <a:spcPct val="90000"/>
              </a:lnSpc>
              <a:spcBef>
                <a:spcPts val="0"/>
              </a:spcBef>
              <a:spcAft>
                <a:spcPts val="400"/>
              </a:spcAft>
            </a:pPr>
            <a:r>
              <a:rPr lang="en-US" sz="2200" dirty="0" smtClean="0"/>
              <a:t>Copies available in addition to the original</a:t>
            </a:r>
          </a:p>
          <a:p>
            <a:pPr lvl="1" eaLnBrk="1" hangingPunct="1">
              <a:lnSpc>
                <a:spcPct val="90000"/>
              </a:lnSpc>
              <a:spcBef>
                <a:spcPts val="0"/>
              </a:spcBef>
              <a:spcAft>
                <a:spcPts val="400"/>
              </a:spcAft>
            </a:pPr>
            <a:r>
              <a:rPr lang="en-US" sz="2200" dirty="0" smtClean="0"/>
              <a:t>Medium of copies and identification number, if appropriate</a:t>
            </a:r>
          </a:p>
          <a:p>
            <a:pPr lvl="1" eaLnBrk="1" hangingPunct="1">
              <a:lnSpc>
                <a:spcPct val="90000"/>
              </a:lnSpc>
              <a:spcBef>
                <a:spcPts val="0"/>
              </a:spcBef>
              <a:spcAft>
                <a:spcPts val="400"/>
              </a:spcAft>
            </a:pPr>
            <a:r>
              <a:rPr lang="en-US" sz="2200" dirty="0" smtClean="0"/>
              <a:t>For what portion of original materials copies are available</a:t>
            </a:r>
          </a:p>
          <a:p>
            <a:pPr lvl="1" eaLnBrk="1" hangingPunct="1">
              <a:lnSpc>
                <a:spcPct val="90000"/>
              </a:lnSpc>
              <a:spcBef>
                <a:spcPts val="0"/>
              </a:spcBef>
              <a:spcAft>
                <a:spcPts val="400"/>
              </a:spcAft>
            </a:pPr>
            <a:r>
              <a:rPr lang="en-US" sz="2200" dirty="0" smtClean="0"/>
              <a:t>Copies (e.g., digital surrogates) that are available via remote access (provide  URL)</a:t>
            </a:r>
          </a:p>
          <a:p>
            <a:pPr lvl="1" eaLnBrk="1" hangingPunct="1">
              <a:lnSpc>
                <a:spcPct val="90000"/>
              </a:lnSpc>
              <a:spcBef>
                <a:spcPts val="0"/>
              </a:spcBef>
              <a:spcAft>
                <a:spcPts val="400"/>
              </a:spcAft>
            </a:pPr>
            <a:r>
              <a:rPr lang="en-US" sz="2200" dirty="0" smtClean="0"/>
              <a:t>Copies available at another institution with contact information, if appropriate</a:t>
            </a:r>
          </a:p>
        </p:txBody>
      </p:sp>
      <p:sp>
        <p:nvSpPr>
          <p:cNvPr id="143363" name="Slide Number Placeholder 3"/>
          <p:cNvSpPr>
            <a:spLocks noGrp="1"/>
          </p:cNvSpPr>
          <p:nvPr>
            <p:ph type="sldNum" sz="quarter" idx="12"/>
          </p:nvPr>
        </p:nvSpPr>
        <p:spPr bwMode="auto">
          <a:noFill/>
          <a:ln>
            <a:miter lim="800000"/>
            <a:headEnd/>
            <a:tailEnd/>
          </a:ln>
        </p:spPr>
        <p:txBody>
          <a:bodyPr/>
          <a:lstStyle/>
          <a:p>
            <a:fld id="{6A101F6D-F07C-4B9F-87DF-904C57C2B35F}" type="slidenum">
              <a:rPr lang="en-US"/>
              <a:pPr/>
              <a:t>58</a:t>
            </a:fld>
            <a:endParaRPr lang="en-US"/>
          </a:p>
        </p:txBody>
      </p:sp>
      <p:sp>
        <p:nvSpPr>
          <p:cNvPr id="142339"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Existence and Location of Copies </a:t>
            </a:r>
            <a:r>
              <a:rPr lang="en-US" sz="3600" dirty="0" smtClean="0">
                <a:ea typeface="+mj-ea"/>
                <a:cs typeface="+mj-cs"/>
              </a:rPr>
              <a:t>Element </a:t>
            </a:r>
            <a:r>
              <a:rPr lang="en-US" sz="2000" dirty="0" smtClean="0">
                <a:ea typeface="+mj-ea"/>
                <a:cs typeface="+mj-cs"/>
              </a:rPr>
              <a:t>(</a:t>
            </a:r>
            <a:r>
              <a:rPr lang="en-US" sz="2000" i="1" dirty="0" smtClean="0">
                <a:ea typeface="+mj-ea"/>
                <a:cs typeface="+mj-cs"/>
              </a:rPr>
              <a:t>DACS </a:t>
            </a:r>
            <a:r>
              <a:rPr lang="en-US" sz="2000" dirty="0">
                <a:ea typeface="+mj-ea"/>
                <a:cs typeface="+mj-cs"/>
              </a:rPr>
              <a:t>6.2, page 71)</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0" name="Rectangle 3"/>
          <p:cNvSpPr>
            <a:spLocks noGrp="1" noChangeArrowheads="1"/>
          </p:cNvSpPr>
          <p:nvPr>
            <p:ph idx="1"/>
          </p:nvPr>
        </p:nvSpPr>
        <p:spPr>
          <a:xfrm>
            <a:off x="457200" y="1722438"/>
            <a:ext cx="8229600" cy="4525962"/>
          </a:xfrm>
        </p:spPr>
        <p:txBody>
          <a:bodyPr/>
          <a:lstStyle/>
          <a:p>
            <a:pPr eaLnBrk="1" hangingPunct="1">
              <a:spcAft>
                <a:spcPts val="600"/>
              </a:spcAft>
            </a:pPr>
            <a:r>
              <a:rPr lang="en-US" sz="2800" dirty="0" smtClean="0"/>
              <a:t>Relationships to materials being described should be </a:t>
            </a:r>
            <a:r>
              <a:rPr lang="en-US" sz="2800" i="1" dirty="0" smtClean="0"/>
              <a:t>direct and significant</a:t>
            </a:r>
            <a:endParaRPr lang="en-US" sz="2800" dirty="0" smtClean="0"/>
          </a:p>
          <a:p>
            <a:pPr eaLnBrk="1" hangingPunct="1">
              <a:spcAft>
                <a:spcPts val="600"/>
              </a:spcAft>
            </a:pPr>
            <a:r>
              <a:rPr lang="en-US" sz="2800" dirty="0" smtClean="0"/>
              <a:t>Don’t use this element lightly</a:t>
            </a:r>
          </a:p>
          <a:p>
            <a:pPr lvl="1" eaLnBrk="1" hangingPunct="1">
              <a:spcAft>
                <a:spcPts val="600"/>
              </a:spcAft>
            </a:pPr>
            <a:r>
              <a:rPr lang="en-US" sz="2400" dirty="0" smtClean="0"/>
              <a:t>Your ability to keep this information current is an important consideration in how (and if) you use element</a:t>
            </a:r>
          </a:p>
        </p:txBody>
      </p:sp>
      <p:sp>
        <p:nvSpPr>
          <p:cNvPr id="145411" name="Slide Number Placeholder 3"/>
          <p:cNvSpPr>
            <a:spLocks noGrp="1"/>
          </p:cNvSpPr>
          <p:nvPr>
            <p:ph type="sldNum" sz="quarter" idx="12"/>
          </p:nvPr>
        </p:nvSpPr>
        <p:spPr bwMode="auto">
          <a:noFill/>
          <a:ln>
            <a:miter lim="800000"/>
            <a:headEnd/>
            <a:tailEnd/>
          </a:ln>
        </p:spPr>
        <p:txBody>
          <a:bodyPr/>
          <a:lstStyle/>
          <a:p>
            <a:fld id="{577E411D-2D25-4633-8DE6-1F677164F8B4}" type="slidenum">
              <a:rPr lang="en-US"/>
              <a:pPr/>
              <a:t>59</a:t>
            </a:fld>
            <a:endParaRPr lang="en-US"/>
          </a:p>
        </p:txBody>
      </p:sp>
      <p:sp>
        <p:nvSpPr>
          <p:cNvPr id="144387"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Related Materials Element</a:t>
            </a:r>
            <a:br>
              <a:rPr lang="en-US" sz="3600">
                <a:ea typeface="+mj-ea"/>
                <a:cs typeface="+mj-cs"/>
              </a:rPr>
            </a:br>
            <a:r>
              <a:rPr lang="en-US" sz="2000">
                <a:ea typeface="+mj-ea"/>
                <a:cs typeface="+mj-cs"/>
              </a:rPr>
              <a:t>(</a:t>
            </a:r>
            <a:r>
              <a:rPr lang="en-US" sz="2000" i="1">
                <a:ea typeface="+mj-ea"/>
                <a:cs typeface="+mj-cs"/>
              </a:rPr>
              <a:t>DACS </a:t>
            </a:r>
            <a:r>
              <a:rPr lang="en-US" sz="2000">
                <a:ea typeface="+mj-ea"/>
                <a:cs typeface="+mj-cs"/>
              </a:rPr>
              <a:t>6.3, page 73)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pPr eaLnBrk="1" hangingPunct="1"/>
            <a:r>
              <a:rPr lang="en-US" dirty="0" smtClean="0"/>
              <a:t>This is not an arrangement workshop:</a:t>
            </a:r>
          </a:p>
          <a:p>
            <a:pPr lvl="1" eaLnBrk="1" hangingPunct="1"/>
            <a:r>
              <a:rPr lang="en-US" sz="2400" dirty="0" smtClean="0"/>
              <a:t>Archival description is inextricably tied to arrangement</a:t>
            </a:r>
          </a:p>
          <a:p>
            <a:pPr lvl="1" eaLnBrk="1" hangingPunct="1"/>
            <a:r>
              <a:rPr lang="en-US" sz="2400" i="1" dirty="0" smtClean="0"/>
              <a:t>DACS</a:t>
            </a:r>
            <a:r>
              <a:rPr lang="en-US" sz="2400" dirty="0" smtClean="0"/>
              <a:t> Statement of Principles: Principle 4: Description reflects arrangement (page xiii)</a:t>
            </a:r>
          </a:p>
          <a:p>
            <a:pPr lvl="1" eaLnBrk="1" hangingPunct="1"/>
            <a:r>
              <a:rPr lang="en-US" sz="2400" dirty="0" smtClean="0"/>
              <a:t>So, even though this workshop isn’t about arrangement, arrangement issues will be hovering over us all day</a:t>
            </a:r>
          </a:p>
          <a:p>
            <a:pPr lvl="1" eaLnBrk="1" hangingPunct="1"/>
            <a:r>
              <a:rPr lang="en-US" sz="2400" dirty="0" smtClean="0"/>
              <a:t>Don’t be surprised if your post-workshop thinking about </a:t>
            </a:r>
            <a:r>
              <a:rPr lang="en-US" sz="2400" i="1" dirty="0" smtClean="0"/>
              <a:t>DACS </a:t>
            </a:r>
            <a:r>
              <a:rPr lang="en-US" sz="2400" dirty="0" smtClean="0"/>
              <a:t>leads you to some heavy thinking about how you handle arrangement</a:t>
            </a:r>
          </a:p>
        </p:txBody>
      </p:sp>
      <p:sp>
        <p:nvSpPr>
          <p:cNvPr id="39939" name="Slide Number Placeholder 3"/>
          <p:cNvSpPr>
            <a:spLocks noGrp="1"/>
          </p:cNvSpPr>
          <p:nvPr>
            <p:ph type="sldNum" sz="quarter" idx="12"/>
          </p:nvPr>
        </p:nvSpPr>
        <p:spPr bwMode="auto">
          <a:noFill/>
          <a:ln>
            <a:miter lim="800000"/>
            <a:headEnd/>
            <a:tailEnd/>
          </a:ln>
        </p:spPr>
        <p:txBody>
          <a:bodyPr/>
          <a:lstStyle/>
          <a:p>
            <a:fld id="{E130AB10-EE36-4AF6-B500-398D5A696B0F}" type="slidenum">
              <a:rPr lang="en-US"/>
              <a:pPr/>
              <a:t>6</a:t>
            </a:fld>
            <a:endParaRPr lang="en-US"/>
          </a:p>
        </p:txBody>
      </p:sp>
      <p:sp>
        <p:nvSpPr>
          <p:cNvPr id="2" name="Rectangle 2"/>
          <p:cNvSpPr>
            <a:spLocks noGrp="1" noChangeArrowheads="1"/>
          </p:cNvSpPr>
          <p:nvPr>
            <p:ph type="title"/>
          </p:nvPr>
        </p:nvSpPr>
        <p:spPr/>
        <p:txBody>
          <a:bodyPr/>
          <a:lstStyle/>
          <a:p>
            <a:pPr eaLnBrk="1" fontAlgn="auto" hangingPunct="1">
              <a:spcAft>
                <a:spcPts val="0"/>
              </a:spcAft>
              <a:defRPr/>
            </a:pPr>
            <a:r>
              <a:rPr lang="en-US" sz="4000">
                <a:ea typeface="+mj-ea"/>
                <a:cs typeface="+mj-cs"/>
              </a:rPr>
              <a:t>Caveats About This Workshop</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8" name="Rectangle 3"/>
          <p:cNvSpPr>
            <a:spLocks noGrp="1" noChangeArrowheads="1"/>
          </p:cNvSpPr>
          <p:nvPr>
            <p:ph idx="1"/>
          </p:nvPr>
        </p:nvSpPr>
        <p:spPr>
          <a:xfrm>
            <a:off x="457200" y="1722438"/>
            <a:ext cx="8229600" cy="4525962"/>
          </a:xfrm>
        </p:spPr>
        <p:txBody>
          <a:bodyPr/>
          <a:lstStyle/>
          <a:p>
            <a:pPr eaLnBrk="1" hangingPunct="1">
              <a:spcAft>
                <a:spcPts val="600"/>
              </a:spcAft>
            </a:pPr>
            <a:r>
              <a:rPr lang="en-US" sz="2800" dirty="0" smtClean="0"/>
              <a:t>Not for information about published finding aids for the materials being described </a:t>
            </a:r>
            <a:r>
              <a:rPr lang="en-US" sz="1800" dirty="0" smtClean="0"/>
              <a:t>(see Finding Aids Element, 4.6)</a:t>
            </a:r>
          </a:p>
          <a:p>
            <a:pPr eaLnBrk="1" hangingPunct="1">
              <a:spcAft>
                <a:spcPts val="600"/>
              </a:spcAft>
            </a:pPr>
            <a:r>
              <a:rPr lang="en-US" sz="2800" dirty="0" smtClean="0"/>
              <a:t>May include:</a:t>
            </a:r>
          </a:p>
          <a:p>
            <a:pPr lvl="1" eaLnBrk="1" hangingPunct="1">
              <a:spcAft>
                <a:spcPts val="600"/>
              </a:spcAft>
            </a:pPr>
            <a:r>
              <a:rPr lang="en-US" sz="2400" dirty="0" smtClean="0"/>
              <a:t>Citations for or information about publications based on </a:t>
            </a:r>
            <a:r>
              <a:rPr lang="en-US" sz="2400" i="1" dirty="0" smtClean="0"/>
              <a:t>use, analysis, or study</a:t>
            </a:r>
            <a:r>
              <a:rPr lang="en-US" sz="2400" dirty="0" smtClean="0"/>
              <a:t> of the materials being described</a:t>
            </a:r>
          </a:p>
        </p:txBody>
      </p:sp>
      <p:sp>
        <p:nvSpPr>
          <p:cNvPr id="147459" name="Slide Number Placeholder 3"/>
          <p:cNvSpPr>
            <a:spLocks noGrp="1"/>
          </p:cNvSpPr>
          <p:nvPr>
            <p:ph type="sldNum" sz="quarter" idx="12"/>
          </p:nvPr>
        </p:nvSpPr>
        <p:spPr bwMode="auto">
          <a:noFill/>
          <a:ln>
            <a:miter lim="800000"/>
            <a:headEnd/>
            <a:tailEnd/>
          </a:ln>
        </p:spPr>
        <p:txBody>
          <a:bodyPr/>
          <a:lstStyle/>
          <a:p>
            <a:fld id="{D3EA7EF5-1577-4C53-AE78-EBB987F189C5}" type="slidenum">
              <a:rPr lang="en-US"/>
              <a:pPr/>
              <a:t>60</a:t>
            </a:fld>
            <a:endParaRPr lang="en-US"/>
          </a:p>
        </p:txBody>
      </p:sp>
      <p:sp>
        <p:nvSpPr>
          <p:cNvPr id="146435"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Publication Note Element</a:t>
            </a:r>
            <a:br>
              <a:rPr lang="en-US" sz="3600">
                <a:ea typeface="+mj-ea"/>
                <a:cs typeface="+mj-cs"/>
              </a:rPr>
            </a:br>
            <a:r>
              <a:rPr lang="en-US" sz="2000">
                <a:ea typeface="+mj-ea"/>
                <a:cs typeface="+mj-cs"/>
              </a:rPr>
              <a:t>(</a:t>
            </a:r>
            <a:r>
              <a:rPr lang="en-US" sz="2000" i="1">
                <a:ea typeface="+mj-ea"/>
                <a:cs typeface="+mj-cs"/>
              </a:rPr>
              <a:t>DACS </a:t>
            </a:r>
            <a:r>
              <a:rPr lang="en-US" sz="2000">
                <a:ea typeface="+mj-ea"/>
                <a:cs typeface="+mj-cs"/>
              </a:rPr>
              <a:t>6.4, page 75)</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4" name="Rectangle 3"/>
          <p:cNvSpPr>
            <a:spLocks noGrp="1" noChangeArrowheads="1"/>
          </p:cNvSpPr>
          <p:nvPr>
            <p:ph idx="1"/>
          </p:nvPr>
        </p:nvSpPr>
        <p:spPr>
          <a:xfrm>
            <a:off x="457200" y="1722438"/>
            <a:ext cx="8229600" cy="4525962"/>
          </a:xfrm>
        </p:spPr>
        <p:txBody>
          <a:bodyPr>
            <a:normAutofit/>
          </a:bodyPr>
          <a:lstStyle/>
          <a:p>
            <a:pPr eaLnBrk="1" hangingPunct="1">
              <a:lnSpc>
                <a:spcPct val="90000"/>
              </a:lnSpc>
              <a:spcBef>
                <a:spcPts val="0"/>
              </a:spcBef>
              <a:spcAft>
                <a:spcPts val="600"/>
              </a:spcAft>
            </a:pPr>
            <a:r>
              <a:rPr lang="en-US" sz="2800" dirty="0" smtClean="0"/>
              <a:t>This element was made generic </a:t>
            </a:r>
            <a:r>
              <a:rPr lang="en-US" sz="2800" i="1" dirty="0" smtClean="0"/>
              <a:t>on purpose</a:t>
            </a:r>
            <a:r>
              <a:rPr lang="en-US" sz="2800" dirty="0" smtClean="0"/>
              <a:t>; it’s for information that won’t fit elsewhere</a:t>
            </a:r>
          </a:p>
          <a:p>
            <a:pPr eaLnBrk="1" hangingPunct="1">
              <a:lnSpc>
                <a:spcPct val="90000"/>
              </a:lnSpc>
              <a:spcBef>
                <a:spcPts val="0"/>
              </a:spcBef>
              <a:spcAft>
                <a:spcPts val="600"/>
              </a:spcAft>
            </a:pPr>
            <a:r>
              <a:rPr lang="en-US" sz="2800" dirty="0" smtClean="0"/>
              <a:t>May include:</a:t>
            </a:r>
          </a:p>
          <a:p>
            <a:pPr lvl="1" eaLnBrk="1" hangingPunct="1">
              <a:lnSpc>
                <a:spcPct val="90000"/>
              </a:lnSpc>
            </a:pPr>
            <a:r>
              <a:rPr lang="en-US" sz="2000" dirty="0" smtClean="0"/>
              <a:t>General information</a:t>
            </a:r>
          </a:p>
          <a:p>
            <a:pPr lvl="1" eaLnBrk="1" hangingPunct="1">
              <a:lnSpc>
                <a:spcPct val="90000"/>
              </a:lnSpc>
            </a:pPr>
            <a:r>
              <a:rPr lang="en-US" sz="2000" dirty="0" smtClean="0"/>
              <a:t>See/see also references</a:t>
            </a:r>
          </a:p>
          <a:p>
            <a:pPr lvl="1" eaLnBrk="1" hangingPunct="1">
              <a:lnSpc>
                <a:spcPct val="90000"/>
              </a:lnSpc>
            </a:pPr>
            <a:r>
              <a:rPr lang="en-US" sz="2000" dirty="0" smtClean="0"/>
              <a:t>Sponsoring organization or project</a:t>
            </a:r>
          </a:p>
          <a:p>
            <a:pPr lvl="1" eaLnBrk="1" hangingPunct="1">
              <a:lnSpc>
                <a:spcPct val="90000"/>
              </a:lnSpc>
            </a:pPr>
            <a:r>
              <a:rPr lang="en-US" sz="2000" dirty="0" smtClean="0"/>
              <a:t>Conservation information</a:t>
            </a:r>
          </a:p>
          <a:p>
            <a:pPr lvl="1" eaLnBrk="1" hangingPunct="1">
              <a:lnSpc>
                <a:spcPct val="90000"/>
              </a:lnSpc>
            </a:pPr>
            <a:r>
              <a:rPr lang="en-US" sz="2000" dirty="0" smtClean="0"/>
              <a:t>Preferred citation style</a:t>
            </a:r>
          </a:p>
          <a:p>
            <a:pPr lvl="1" eaLnBrk="1" hangingPunct="1">
              <a:lnSpc>
                <a:spcPct val="90000"/>
              </a:lnSpc>
            </a:pPr>
            <a:r>
              <a:rPr lang="en-US" sz="2000" dirty="0" smtClean="0"/>
              <a:t>Non-Reference Code Element alphanumeric identifiers</a:t>
            </a:r>
          </a:p>
          <a:p>
            <a:pPr eaLnBrk="1" hangingPunct="1">
              <a:lnSpc>
                <a:spcPct val="90000"/>
              </a:lnSpc>
              <a:spcAft>
                <a:spcPts val="600"/>
              </a:spcAft>
            </a:pPr>
            <a:r>
              <a:rPr lang="en-US" sz="2800" dirty="0" smtClean="0"/>
              <a:t>Important to think about clear, communicative labels for generic notes</a:t>
            </a:r>
          </a:p>
        </p:txBody>
      </p:sp>
      <p:sp>
        <p:nvSpPr>
          <p:cNvPr id="149507" name="Slide Number Placeholder 3"/>
          <p:cNvSpPr>
            <a:spLocks noGrp="1"/>
          </p:cNvSpPr>
          <p:nvPr>
            <p:ph type="sldNum" sz="quarter" idx="12"/>
          </p:nvPr>
        </p:nvSpPr>
        <p:spPr bwMode="auto">
          <a:noFill/>
          <a:ln>
            <a:miter lim="800000"/>
            <a:headEnd/>
            <a:tailEnd/>
          </a:ln>
        </p:spPr>
        <p:txBody>
          <a:bodyPr/>
          <a:lstStyle/>
          <a:p>
            <a:fld id="{CB07F193-E104-43A6-BCFD-CC650A39C47B}" type="slidenum">
              <a:rPr lang="en-US"/>
              <a:pPr/>
              <a:t>61</a:t>
            </a:fld>
            <a:endParaRPr lang="en-US"/>
          </a:p>
        </p:txBody>
      </p:sp>
      <p:sp>
        <p:nvSpPr>
          <p:cNvPr id="148483"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Notes Element</a:t>
            </a:r>
            <a:br>
              <a:rPr lang="en-US" sz="3600" dirty="0">
                <a:ea typeface="+mj-ea"/>
                <a:cs typeface="+mj-cs"/>
              </a:rPr>
            </a:br>
            <a:r>
              <a:rPr lang="en-US" sz="2000" dirty="0">
                <a:ea typeface="+mj-ea"/>
                <a:cs typeface="+mj-cs"/>
              </a:rPr>
              <a:t>(</a:t>
            </a:r>
            <a:r>
              <a:rPr lang="en-US" sz="2000" i="1" dirty="0">
                <a:ea typeface="+mj-ea"/>
                <a:cs typeface="+mj-cs"/>
              </a:rPr>
              <a:t>DACS </a:t>
            </a:r>
            <a:r>
              <a:rPr lang="en-US" sz="2000" dirty="0">
                <a:ea typeface="+mj-ea"/>
                <a:cs typeface="+mj-cs"/>
              </a:rPr>
              <a:t>7.1, page 77)</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Rectangle 3"/>
          <p:cNvSpPr>
            <a:spLocks noGrp="1" noChangeArrowheads="1"/>
          </p:cNvSpPr>
          <p:nvPr>
            <p:ph idx="1"/>
          </p:nvPr>
        </p:nvSpPr>
        <p:spPr>
          <a:xfrm>
            <a:off x="457200" y="1798638"/>
            <a:ext cx="8229600" cy="4525962"/>
          </a:xfrm>
        </p:spPr>
        <p:txBody>
          <a:bodyPr/>
          <a:lstStyle/>
          <a:p>
            <a:pPr eaLnBrk="1" hangingPunct="1">
              <a:spcAft>
                <a:spcPts val="600"/>
              </a:spcAft>
            </a:pPr>
            <a:r>
              <a:rPr lang="en-US" sz="2800" dirty="0" smtClean="0"/>
              <a:t>May include:</a:t>
            </a:r>
          </a:p>
          <a:p>
            <a:pPr lvl="1" eaLnBrk="1" hangingPunct="1">
              <a:spcAft>
                <a:spcPts val="600"/>
              </a:spcAft>
            </a:pPr>
            <a:r>
              <a:rPr lang="en-US" sz="2400" dirty="0" smtClean="0"/>
              <a:t>Information about the description tool and its creation</a:t>
            </a:r>
          </a:p>
          <a:p>
            <a:pPr lvl="2" eaLnBrk="1" hangingPunct="1">
              <a:spcAft>
                <a:spcPts val="600"/>
              </a:spcAft>
            </a:pPr>
            <a:r>
              <a:rPr lang="en-US" sz="2000" dirty="0" smtClean="0"/>
              <a:t>Sources used</a:t>
            </a:r>
          </a:p>
          <a:p>
            <a:pPr lvl="2" eaLnBrk="1" hangingPunct="1">
              <a:spcAft>
                <a:spcPts val="600"/>
              </a:spcAft>
            </a:pPr>
            <a:r>
              <a:rPr lang="en-US" sz="2000" dirty="0" smtClean="0"/>
              <a:t>Rules/conventions</a:t>
            </a:r>
          </a:p>
          <a:p>
            <a:pPr lvl="2" eaLnBrk="1" hangingPunct="1">
              <a:spcAft>
                <a:spcPts val="600"/>
              </a:spcAft>
            </a:pPr>
            <a:r>
              <a:rPr lang="en-US" sz="2000" dirty="0" smtClean="0"/>
              <a:t>Archivist and date</a:t>
            </a:r>
          </a:p>
          <a:p>
            <a:pPr lvl="2" eaLnBrk="1" hangingPunct="1">
              <a:spcAft>
                <a:spcPts val="600"/>
              </a:spcAft>
            </a:pPr>
            <a:r>
              <a:rPr lang="en-US" sz="2000" dirty="0" smtClean="0"/>
              <a:t>Revisions</a:t>
            </a:r>
          </a:p>
          <a:p>
            <a:pPr eaLnBrk="1" hangingPunct="1">
              <a:spcAft>
                <a:spcPts val="600"/>
              </a:spcAft>
            </a:pPr>
            <a:r>
              <a:rPr lang="en-US" sz="2800" dirty="0" smtClean="0"/>
              <a:t>Whether or not to make this information publicly accessible is up to you</a:t>
            </a:r>
          </a:p>
        </p:txBody>
      </p:sp>
      <p:sp>
        <p:nvSpPr>
          <p:cNvPr id="151555" name="Slide Number Placeholder 3"/>
          <p:cNvSpPr>
            <a:spLocks noGrp="1"/>
          </p:cNvSpPr>
          <p:nvPr>
            <p:ph type="sldNum" sz="quarter" idx="12"/>
          </p:nvPr>
        </p:nvSpPr>
        <p:spPr bwMode="auto">
          <a:noFill/>
          <a:ln>
            <a:miter lim="800000"/>
            <a:headEnd/>
            <a:tailEnd/>
          </a:ln>
        </p:spPr>
        <p:txBody>
          <a:bodyPr/>
          <a:lstStyle/>
          <a:p>
            <a:fld id="{3BB4E4BB-22FF-4BCD-92AC-E954369A7FF7}" type="slidenum">
              <a:rPr lang="en-US"/>
              <a:pPr/>
              <a:t>62</a:t>
            </a:fld>
            <a:endParaRPr lang="en-US"/>
          </a:p>
        </p:txBody>
      </p:sp>
      <p:sp>
        <p:nvSpPr>
          <p:cNvPr id="150531"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Description Control Element</a:t>
            </a:r>
            <a:br>
              <a:rPr lang="en-US" sz="3600" dirty="0">
                <a:ea typeface="+mj-ea"/>
                <a:cs typeface="+mj-cs"/>
              </a:rPr>
            </a:br>
            <a:r>
              <a:rPr lang="en-US" sz="2000" dirty="0">
                <a:ea typeface="+mj-ea"/>
                <a:cs typeface="+mj-cs"/>
              </a:rPr>
              <a:t>(</a:t>
            </a:r>
            <a:r>
              <a:rPr lang="en-US" sz="2000" i="1" dirty="0">
                <a:ea typeface="+mj-ea"/>
                <a:cs typeface="+mj-cs"/>
              </a:rPr>
              <a:t>DACS </a:t>
            </a:r>
            <a:r>
              <a:rPr lang="en-US" sz="2000" dirty="0">
                <a:ea typeface="+mj-ea"/>
                <a:cs typeface="+mj-cs"/>
              </a:rPr>
              <a:t>8.1, page 81)</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Rectangle 3"/>
          <p:cNvSpPr>
            <a:spLocks noGrp="1" noChangeArrowheads="1"/>
          </p:cNvSpPr>
          <p:nvPr>
            <p:ph idx="1"/>
          </p:nvPr>
        </p:nvSpPr>
        <p:spPr/>
        <p:txBody>
          <a:bodyPr/>
          <a:lstStyle/>
          <a:p>
            <a:pPr marL="533400" indent="-533400" eaLnBrk="1" hangingPunct="1">
              <a:lnSpc>
                <a:spcPct val="80000"/>
              </a:lnSpc>
              <a:spcAft>
                <a:spcPts val="600"/>
              </a:spcAft>
            </a:pPr>
            <a:r>
              <a:rPr lang="en-US" sz="2200" dirty="0" smtClean="0"/>
              <a:t>Not an ISAD(G)-based element of archival description</a:t>
            </a:r>
          </a:p>
          <a:p>
            <a:pPr marL="533400" indent="-533400" eaLnBrk="1" hangingPunct="1">
              <a:lnSpc>
                <a:spcPct val="80000"/>
              </a:lnSpc>
              <a:spcAft>
                <a:spcPts val="600"/>
              </a:spcAft>
            </a:pPr>
            <a:r>
              <a:rPr lang="en-US" sz="2200" dirty="0" smtClean="0"/>
              <a:t>Will be different in different output  systems</a:t>
            </a:r>
          </a:p>
          <a:p>
            <a:pPr marL="533400" indent="-533400" eaLnBrk="1" hangingPunct="1">
              <a:lnSpc>
                <a:spcPct val="80000"/>
              </a:lnSpc>
              <a:spcAft>
                <a:spcPts val="600"/>
              </a:spcAft>
            </a:pPr>
            <a:r>
              <a:rPr lang="en-US" sz="2200" dirty="0" smtClean="0"/>
              <a:t>If you are using an output system that supports access points, many elements defined in </a:t>
            </a:r>
            <a:r>
              <a:rPr lang="en-US" sz="2200" i="1" dirty="0" smtClean="0"/>
              <a:t>DACS</a:t>
            </a:r>
            <a:r>
              <a:rPr lang="en-US" sz="2200" dirty="0" smtClean="0"/>
              <a:t> can:</a:t>
            </a:r>
          </a:p>
          <a:p>
            <a:pPr marL="914400" lvl="1" indent="-457200" eaLnBrk="1" hangingPunct="1">
              <a:lnSpc>
                <a:spcPct val="80000"/>
              </a:lnSpc>
              <a:spcAft>
                <a:spcPts val="600"/>
              </a:spcAft>
            </a:pPr>
            <a:r>
              <a:rPr lang="en-US" sz="2000" dirty="0" smtClean="0"/>
              <a:t>Serve as access points directly (e.g., Name  of Creator(s) Element)</a:t>
            </a:r>
          </a:p>
          <a:p>
            <a:pPr marL="914400" lvl="1" indent="-457200" eaLnBrk="1" hangingPunct="1">
              <a:lnSpc>
                <a:spcPct val="80000"/>
              </a:lnSpc>
              <a:spcAft>
                <a:spcPts val="600"/>
              </a:spcAft>
            </a:pPr>
            <a:r>
              <a:rPr lang="en-US" sz="2000" dirty="0" smtClean="0"/>
              <a:t>Serve as sources from which to derive access points (e.g., Title Element, Scope and Content Element, Immediate Source of Acquisition Element)</a:t>
            </a:r>
          </a:p>
          <a:p>
            <a:pPr marL="533400" indent="-533400" eaLnBrk="1" hangingPunct="1">
              <a:lnSpc>
                <a:spcPct val="80000"/>
              </a:lnSpc>
              <a:spcAft>
                <a:spcPts val="600"/>
              </a:spcAft>
            </a:pPr>
            <a:r>
              <a:rPr lang="en-US" sz="2200" dirty="0" smtClean="0"/>
              <a:t>The “Overview of Archival Description” in </a:t>
            </a:r>
            <a:r>
              <a:rPr lang="en-US" sz="2200" i="1" dirty="0" smtClean="0"/>
              <a:t>DACS</a:t>
            </a:r>
            <a:r>
              <a:rPr lang="en-US" sz="2200" dirty="0" smtClean="0"/>
              <a:t> provides an excellent, succinct tutorial on using </a:t>
            </a:r>
            <a:r>
              <a:rPr lang="en-US" sz="2200" i="1" dirty="0" smtClean="0"/>
              <a:t>DACS</a:t>
            </a:r>
            <a:r>
              <a:rPr lang="en-US" sz="2200" dirty="0" smtClean="0"/>
              <a:t> to derive access points if  your  system  supports them </a:t>
            </a:r>
            <a:r>
              <a:rPr lang="en-US" sz="1800" dirty="0" smtClean="0"/>
              <a:t>(</a:t>
            </a:r>
            <a:r>
              <a:rPr lang="en-US" sz="1800" i="1" dirty="0" smtClean="0"/>
              <a:t>DACS</a:t>
            </a:r>
            <a:r>
              <a:rPr lang="en-US" sz="1800" dirty="0" smtClean="0"/>
              <a:t> pages xviii-xxi)</a:t>
            </a:r>
          </a:p>
        </p:txBody>
      </p:sp>
      <p:sp>
        <p:nvSpPr>
          <p:cNvPr id="153603" name="Slide Number Placeholder 3"/>
          <p:cNvSpPr>
            <a:spLocks noGrp="1"/>
          </p:cNvSpPr>
          <p:nvPr>
            <p:ph type="sldNum" sz="quarter" idx="12"/>
          </p:nvPr>
        </p:nvSpPr>
        <p:spPr bwMode="auto">
          <a:noFill/>
          <a:ln>
            <a:miter lim="800000"/>
            <a:headEnd/>
            <a:tailEnd/>
          </a:ln>
        </p:spPr>
        <p:txBody>
          <a:bodyPr/>
          <a:lstStyle/>
          <a:p>
            <a:fld id="{8645C05B-E45D-4327-BBF6-9649219C7983}" type="slidenum">
              <a:rPr lang="en-US"/>
              <a:pPr/>
              <a:t>63</a:t>
            </a:fld>
            <a:endParaRPr lang="en-US"/>
          </a:p>
        </p:txBody>
      </p:sp>
      <p:sp>
        <p:nvSpPr>
          <p:cNvPr id="152579"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A Few Words About Access Points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Rectangle 3"/>
          <p:cNvSpPr>
            <a:spLocks noGrp="1" noChangeArrowheads="1"/>
          </p:cNvSpPr>
          <p:nvPr>
            <p:ph idx="1"/>
          </p:nvPr>
        </p:nvSpPr>
        <p:spPr>
          <a:xfrm>
            <a:off x="457200" y="1722438"/>
            <a:ext cx="8229600" cy="4525962"/>
          </a:xfrm>
        </p:spPr>
        <p:txBody>
          <a:bodyPr/>
          <a:lstStyle/>
          <a:p>
            <a:pPr marL="533400" indent="-533400" eaLnBrk="1" hangingPunct="1">
              <a:lnSpc>
                <a:spcPct val="90000"/>
              </a:lnSpc>
            </a:pPr>
            <a:r>
              <a:rPr lang="en-US" sz="2400" dirty="0" smtClean="0"/>
              <a:t>Three steps for documenting context:</a:t>
            </a:r>
          </a:p>
          <a:p>
            <a:pPr marL="914400" lvl="1" indent="-457200" eaLnBrk="1" hangingPunct="1">
              <a:lnSpc>
                <a:spcPct val="90000"/>
              </a:lnSpc>
              <a:spcAft>
                <a:spcPts val="400"/>
              </a:spcAft>
              <a:buFont typeface="Arial" charset="0"/>
              <a:buAutoNum type="arabicPeriod"/>
            </a:pPr>
            <a:r>
              <a:rPr lang="en-US" sz="2000" dirty="0" smtClean="0"/>
              <a:t>Identify individuals, families, and corporate bodies that played a significant role in the creation of the materials (Chapter 9)</a:t>
            </a:r>
          </a:p>
          <a:p>
            <a:pPr marL="1238250" lvl="2" indent="-381000" eaLnBrk="1" hangingPunct="1">
              <a:lnSpc>
                <a:spcPct val="90000"/>
              </a:lnSpc>
              <a:spcAft>
                <a:spcPts val="400"/>
              </a:spcAft>
            </a:pPr>
            <a:r>
              <a:rPr lang="en-US" sz="1800" dirty="0" smtClean="0"/>
              <a:t>This is the “minimum” requirement in </a:t>
            </a:r>
            <a:r>
              <a:rPr lang="en-US" sz="1800" i="1" dirty="0" smtClean="0"/>
              <a:t>DACS</a:t>
            </a:r>
            <a:r>
              <a:rPr lang="en-US" sz="1800" dirty="0" smtClean="0"/>
              <a:t> (see Chapter 1) for documenting context in archival descriptions</a:t>
            </a:r>
          </a:p>
          <a:p>
            <a:pPr marL="914400" lvl="1" indent="-457200" eaLnBrk="1" hangingPunct="1">
              <a:lnSpc>
                <a:spcPct val="90000"/>
              </a:lnSpc>
              <a:spcAft>
                <a:spcPts val="400"/>
              </a:spcAft>
              <a:buFont typeface="Arial" charset="0"/>
              <a:buAutoNum type="arabicPeriod"/>
            </a:pPr>
            <a:r>
              <a:rPr lang="en-US" sz="2000" dirty="0" smtClean="0"/>
              <a:t>Assemble biographical information about these individuals or families, or data about the history, structure, functions, and relationships of the relevant organizations (Chapter 10)</a:t>
            </a:r>
          </a:p>
          <a:p>
            <a:pPr marL="1238250" lvl="2" indent="-381000" eaLnBrk="1" hangingPunct="1">
              <a:lnSpc>
                <a:spcPct val="90000"/>
              </a:lnSpc>
              <a:spcAft>
                <a:spcPts val="400"/>
              </a:spcAft>
            </a:pPr>
            <a:r>
              <a:rPr lang="en-US" sz="1800" dirty="0" smtClean="0"/>
              <a:t>This is an “optimum” requirement in </a:t>
            </a:r>
            <a:r>
              <a:rPr lang="en-US" sz="1800" i="1" dirty="0" smtClean="0"/>
              <a:t>DACS</a:t>
            </a:r>
            <a:r>
              <a:rPr lang="en-US" sz="1800" dirty="0" smtClean="0"/>
              <a:t> (see Chapter 1)</a:t>
            </a:r>
          </a:p>
          <a:p>
            <a:pPr marL="914400" lvl="1" indent="-457200" eaLnBrk="1" hangingPunct="1">
              <a:lnSpc>
                <a:spcPct val="90000"/>
              </a:lnSpc>
              <a:spcAft>
                <a:spcPts val="400"/>
              </a:spcAft>
              <a:buFont typeface="Arial" charset="0"/>
              <a:buAutoNum type="arabicPeriod"/>
            </a:pPr>
            <a:r>
              <a:rPr lang="en-US" sz="2000" dirty="0" smtClean="0"/>
              <a:t>Render the names of these entities in standardized form to facilitate retrieval of this information across descriptions, systems, and institutions (Chapters 12-14)</a:t>
            </a:r>
          </a:p>
        </p:txBody>
      </p:sp>
      <p:sp>
        <p:nvSpPr>
          <p:cNvPr id="155651" name="Slide Number Placeholder 3"/>
          <p:cNvSpPr>
            <a:spLocks noGrp="1"/>
          </p:cNvSpPr>
          <p:nvPr>
            <p:ph type="sldNum" sz="quarter" idx="12"/>
          </p:nvPr>
        </p:nvSpPr>
        <p:spPr bwMode="auto">
          <a:noFill/>
          <a:ln>
            <a:miter lim="800000"/>
            <a:headEnd/>
            <a:tailEnd/>
          </a:ln>
        </p:spPr>
        <p:txBody>
          <a:bodyPr/>
          <a:lstStyle/>
          <a:p>
            <a:fld id="{D58F3C1D-E5E9-4957-B4EA-4076AD54072B}" type="slidenum">
              <a:rPr lang="en-US"/>
              <a:pPr/>
              <a:t>64</a:t>
            </a:fld>
            <a:endParaRPr lang="en-US"/>
          </a:p>
        </p:txBody>
      </p:sp>
      <p:sp>
        <p:nvSpPr>
          <p:cNvPr id="154627"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Introduction to Describing Creators</a:t>
            </a:r>
            <a:br>
              <a:rPr lang="en-US" sz="3600" dirty="0">
                <a:ea typeface="+mj-ea"/>
                <a:cs typeface="+mj-cs"/>
              </a:rPr>
            </a:br>
            <a:r>
              <a:rPr lang="en-US" sz="2000" dirty="0">
                <a:ea typeface="+mj-ea"/>
                <a:cs typeface="+mj-cs"/>
              </a:rPr>
              <a:t>(</a:t>
            </a:r>
            <a:r>
              <a:rPr lang="en-US" sz="2000" i="1" dirty="0">
                <a:ea typeface="+mj-ea"/>
                <a:cs typeface="+mj-cs"/>
              </a:rPr>
              <a:t>DACS</a:t>
            </a:r>
            <a:r>
              <a:rPr lang="en-US" sz="2000" dirty="0">
                <a:ea typeface="+mj-ea"/>
                <a:cs typeface="+mj-cs"/>
              </a:rPr>
              <a:t> page 85)</a:t>
            </a:r>
            <a:endParaRPr lang="en-US" sz="3600" dirty="0">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6" name="Rectangle 3"/>
          <p:cNvSpPr>
            <a:spLocks noGrp="1" noChangeArrowheads="1"/>
          </p:cNvSpPr>
          <p:nvPr>
            <p:ph idx="1"/>
          </p:nvPr>
        </p:nvSpPr>
        <p:spPr>
          <a:xfrm>
            <a:off x="533400" y="1676400"/>
            <a:ext cx="7958138" cy="4648200"/>
          </a:xfrm>
        </p:spPr>
        <p:txBody>
          <a:bodyPr>
            <a:normAutofit/>
          </a:bodyPr>
          <a:lstStyle/>
          <a:p>
            <a:pPr eaLnBrk="1" hangingPunct="1">
              <a:lnSpc>
                <a:spcPct val="70000"/>
              </a:lnSpc>
              <a:spcAft>
                <a:spcPts val="600"/>
              </a:spcAft>
            </a:pPr>
            <a:r>
              <a:rPr lang="en-US" sz="2400" u="sng" dirty="0" smtClean="0"/>
              <a:t>Step 1: Identify individuals, families, and corporate bodies that played a significant role in the creation of the materials</a:t>
            </a:r>
            <a:endParaRPr lang="en-US" sz="2400" dirty="0" smtClean="0"/>
          </a:p>
          <a:p>
            <a:pPr lvl="1" eaLnBrk="1" hangingPunct="1">
              <a:lnSpc>
                <a:spcPct val="70000"/>
              </a:lnSpc>
              <a:spcAft>
                <a:spcPts val="600"/>
              </a:spcAft>
            </a:pPr>
            <a:r>
              <a:rPr lang="en-US" sz="2000" dirty="0" smtClean="0"/>
              <a:t>Name of Creator(s) Element can be recorded at all levels of archival description (9.4)</a:t>
            </a:r>
          </a:p>
          <a:p>
            <a:pPr lvl="1" eaLnBrk="1" hangingPunct="1">
              <a:lnSpc>
                <a:spcPct val="70000"/>
              </a:lnSpc>
              <a:spcAft>
                <a:spcPts val="600"/>
              </a:spcAft>
            </a:pPr>
            <a:r>
              <a:rPr lang="en-US" sz="2000" dirty="0" smtClean="0"/>
              <a:t>Record only names that appear somewhere else in the  archival description (9.5); </a:t>
            </a:r>
            <a:r>
              <a:rPr lang="en-US" sz="2000" i="1" dirty="0" smtClean="0"/>
              <a:t>this isn’t the element you’d supply first in describing an archival collection</a:t>
            </a:r>
            <a:endParaRPr lang="en-US" sz="2000" dirty="0" smtClean="0"/>
          </a:p>
          <a:p>
            <a:pPr lvl="1" eaLnBrk="1" hangingPunct="1">
              <a:lnSpc>
                <a:spcPct val="70000"/>
              </a:lnSpc>
              <a:spcAft>
                <a:spcPts val="600"/>
              </a:spcAft>
            </a:pPr>
            <a:r>
              <a:rPr lang="en-US" sz="2000" dirty="0" smtClean="0"/>
              <a:t>Take the name(s) of creators from:</a:t>
            </a:r>
          </a:p>
          <a:p>
            <a:pPr lvl="2" eaLnBrk="1" hangingPunct="1">
              <a:lnSpc>
                <a:spcPct val="70000"/>
              </a:lnSpc>
              <a:spcAft>
                <a:spcPts val="600"/>
              </a:spcAft>
            </a:pPr>
            <a:r>
              <a:rPr lang="en-US" sz="2000" dirty="0" smtClean="0"/>
              <a:t>Name segment of the Title Element (9.8)</a:t>
            </a:r>
          </a:p>
          <a:p>
            <a:pPr lvl="2" eaLnBrk="1" hangingPunct="1">
              <a:lnSpc>
                <a:spcPct val="70000"/>
              </a:lnSpc>
              <a:spcAft>
                <a:spcPts val="600"/>
              </a:spcAft>
            </a:pPr>
            <a:r>
              <a:rPr lang="en-US" sz="2000" dirty="0" smtClean="0"/>
              <a:t>Those identified as creators in the Administrative/Biographical History Element (9.9)</a:t>
            </a:r>
          </a:p>
          <a:p>
            <a:pPr lvl="1" eaLnBrk="1" hangingPunct="1">
              <a:lnSpc>
                <a:spcPct val="70000"/>
              </a:lnSpc>
              <a:spcAft>
                <a:spcPts val="600"/>
              </a:spcAft>
            </a:pPr>
            <a:r>
              <a:rPr lang="en-US" sz="2000" dirty="0" smtClean="0"/>
              <a:t>At lower levels in a multilevel description, you have the option of not recording the name(s) of creators as a separate element, provided that there is a name segment in the supplied title for that level (9.10)</a:t>
            </a:r>
          </a:p>
        </p:txBody>
      </p:sp>
      <p:sp>
        <p:nvSpPr>
          <p:cNvPr id="157699" name="Slide Number Placeholder 3"/>
          <p:cNvSpPr>
            <a:spLocks noGrp="1"/>
          </p:cNvSpPr>
          <p:nvPr>
            <p:ph type="sldNum" sz="quarter" idx="12"/>
          </p:nvPr>
        </p:nvSpPr>
        <p:spPr bwMode="auto">
          <a:noFill/>
          <a:ln>
            <a:miter lim="800000"/>
            <a:headEnd/>
            <a:tailEnd/>
          </a:ln>
        </p:spPr>
        <p:txBody>
          <a:bodyPr/>
          <a:lstStyle/>
          <a:p>
            <a:fld id="{B96BB28A-B962-4129-A77C-648DA883118B}" type="slidenum">
              <a:rPr lang="en-US"/>
              <a:pPr/>
              <a:t>65</a:t>
            </a:fld>
            <a:endParaRPr lang="en-US"/>
          </a:p>
        </p:txBody>
      </p:sp>
      <p:sp>
        <p:nvSpPr>
          <p:cNvPr id="156675" name="Rectangle 2"/>
          <p:cNvSpPr>
            <a:spLocks noGrp="1" noChangeArrowheads="1"/>
          </p:cNvSpPr>
          <p:nvPr>
            <p:ph type="title"/>
          </p:nvPr>
        </p:nvSpPr>
        <p:spPr/>
        <p:txBody>
          <a:bodyPr/>
          <a:lstStyle/>
          <a:p>
            <a:pPr eaLnBrk="1" fontAlgn="auto" hangingPunct="1">
              <a:spcAft>
                <a:spcPts val="0"/>
              </a:spcAft>
              <a:defRPr/>
            </a:pPr>
            <a:r>
              <a:rPr lang="en-US" sz="3600" dirty="0">
                <a:ea typeface="+mj-ea"/>
                <a:cs typeface="+mj-cs"/>
              </a:rPr>
              <a:t>Step 1: Identifying Creators</a:t>
            </a:r>
            <a:br>
              <a:rPr lang="en-US" sz="3600" dirty="0">
                <a:ea typeface="+mj-ea"/>
                <a:cs typeface="+mj-cs"/>
              </a:rPr>
            </a:br>
            <a:r>
              <a:rPr lang="en-US" sz="2000" dirty="0">
                <a:ea typeface="+mj-ea"/>
                <a:cs typeface="+mj-cs"/>
              </a:rPr>
              <a:t>(</a:t>
            </a:r>
            <a:r>
              <a:rPr lang="en-US" sz="2000" i="1" dirty="0">
                <a:ea typeface="+mj-ea"/>
                <a:cs typeface="+mj-cs"/>
              </a:rPr>
              <a:t>DACS</a:t>
            </a:r>
            <a:r>
              <a:rPr lang="en-US" sz="2000" dirty="0">
                <a:ea typeface="+mj-ea"/>
                <a:cs typeface="+mj-cs"/>
              </a:rPr>
              <a:t> chapter 9, page 89)</a:t>
            </a:r>
            <a:endParaRPr lang="en-US" sz="3600" dirty="0">
              <a:ea typeface="+mj-ea"/>
              <a:cs typeface="+mj-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3"/>
          <p:cNvSpPr>
            <a:spLocks noGrp="1" noChangeArrowheads="1"/>
          </p:cNvSpPr>
          <p:nvPr>
            <p:ph idx="1"/>
          </p:nvPr>
        </p:nvSpPr>
        <p:spPr>
          <a:xfrm>
            <a:off x="457200" y="1722438"/>
            <a:ext cx="8229600" cy="4525962"/>
          </a:xfrm>
        </p:spPr>
        <p:txBody>
          <a:bodyPr/>
          <a:lstStyle/>
          <a:p>
            <a:pPr eaLnBrk="1" hangingPunct="1">
              <a:lnSpc>
                <a:spcPct val="90000"/>
              </a:lnSpc>
              <a:spcAft>
                <a:spcPts val="600"/>
              </a:spcAft>
            </a:pPr>
            <a:r>
              <a:rPr lang="en-US" sz="2400" u="sng" dirty="0" smtClean="0"/>
              <a:t>Step 2: Assemble biographical information about those individuals or families (identified using Chapter 9), or data about the history, structure, functions, and relationships of the relevant organizations</a:t>
            </a:r>
          </a:p>
          <a:p>
            <a:pPr lvl="1" eaLnBrk="1" hangingPunct="1">
              <a:lnSpc>
                <a:spcPct val="90000"/>
              </a:lnSpc>
              <a:spcAft>
                <a:spcPts val="600"/>
              </a:spcAft>
            </a:pPr>
            <a:r>
              <a:rPr lang="en-US" sz="2000" dirty="0" smtClean="0"/>
              <a:t>Use reliable sources, such as the materials themselves  or reference works</a:t>
            </a:r>
          </a:p>
          <a:p>
            <a:pPr lvl="1" eaLnBrk="1" hangingPunct="1">
              <a:lnSpc>
                <a:spcPct val="90000"/>
              </a:lnSpc>
              <a:spcAft>
                <a:spcPts val="600"/>
              </a:spcAft>
            </a:pPr>
            <a:r>
              <a:rPr lang="en-US" sz="2000" dirty="0" smtClean="0"/>
              <a:t>Develop a consistent policy for the content, form, and placement of citations for sources and for the use of quotations</a:t>
            </a:r>
          </a:p>
          <a:p>
            <a:pPr lvl="1" eaLnBrk="1" hangingPunct="1">
              <a:lnSpc>
                <a:spcPct val="90000"/>
              </a:lnSpc>
              <a:spcAft>
                <a:spcPts val="600"/>
              </a:spcAft>
            </a:pPr>
            <a:r>
              <a:rPr lang="en-US" sz="2000" dirty="0" smtClean="0"/>
              <a:t>As with information in the Name of Creator(s) Element, store this information in descriptive tools or in an authority system</a:t>
            </a:r>
          </a:p>
        </p:txBody>
      </p:sp>
      <p:sp>
        <p:nvSpPr>
          <p:cNvPr id="159747" name="Slide Number Placeholder 3"/>
          <p:cNvSpPr>
            <a:spLocks noGrp="1"/>
          </p:cNvSpPr>
          <p:nvPr>
            <p:ph type="sldNum" sz="quarter" idx="12"/>
          </p:nvPr>
        </p:nvSpPr>
        <p:spPr bwMode="auto">
          <a:noFill/>
          <a:ln>
            <a:miter lim="800000"/>
            <a:headEnd/>
            <a:tailEnd/>
          </a:ln>
        </p:spPr>
        <p:txBody>
          <a:bodyPr/>
          <a:lstStyle/>
          <a:p>
            <a:fld id="{DAD7B8D9-94EF-4E2C-8260-DF8DAA2FF2B7}" type="slidenum">
              <a:rPr lang="en-US"/>
              <a:pPr/>
              <a:t>66</a:t>
            </a:fld>
            <a:endParaRPr lang="en-US"/>
          </a:p>
        </p:txBody>
      </p:sp>
      <p:sp>
        <p:nvSpPr>
          <p:cNvPr id="158723"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ea typeface="+mj-ea"/>
                <a:cs typeface="+mj-cs"/>
              </a:rPr>
              <a:t>Step 2: Administrative/Biographical </a:t>
            </a:r>
            <a:r>
              <a:rPr lang="en-US" sz="3600" dirty="0" smtClean="0">
                <a:ea typeface="+mj-ea"/>
                <a:cs typeface="+mj-cs"/>
              </a:rPr>
              <a:t>History </a:t>
            </a:r>
            <a:r>
              <a:rPr lang="en-US" sz="2000" dirty="0" smtClean="0">
                <a:ea typeface="+mj-ea"/>
                <a:cs typeface="+mj-cs"/>
              </a:rPr>
              <a:t>(</a:t>
            </a:r>
            <a:r>
              <a:rPr lang="en-US" sz="2000" i="1" dirty="0" smtClean="0">
                <a:ea typeface="+mj-ea"/>
                <a:cs typeface="+mj-cs"/>
              </a:rPr>
              <a:t>DACS</a:t>
            </a:r>
            <a:r>
              <a:rPr lang="en-US" sz="2000" dirty="0" smtClean="0">
                <a:ea typeface="+mj-ea"/>
                <a:cs typeface="+mj-cs"/>
              </a:rPr>
              <a:t> </a:t>
            </a:r>
            <a:r>
              <a:rPr lang="en-US" sz="2000" dirty="0">
                <a:ea typeface="+mj-ea"/>
                <a:cs typeface="+mj-cs"/>
              </a:rPr>
              <a:t>chapter 10, page 93)</a:t>
            </a:r>
            <a:endParaRPr lang="en-US" sz="3600" dirty="0">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2" name="Rectangle 3"/>
          <p:cNvSpPr>
            <a:spLocks noGrp="1" noChangeArrowheads="1"/>
          </p:cNvSpPr>
          <p:nvPr>
            <p:ph idx="1"/>
          </p:nvPr>
        </p:nvSpPr>
        <p:spPr>
          <a:xfrm>
            <a:off x="457200" y="1676400"/>
            <a:ext cx="7958138" cy="4724400"/>
          </a:xfrm>
        </p:spPr>
        <p:txBody>
          <a:bodyPr>
            <a:normAutofit lnSpcReduction="10000"/>
          </a:bodyPr>
          <a:lstStyle/>
          <a:p>
            <a:pPr eaLnBrk="1" hangingPunct="1">
              <a:lnSpc>
                <a:spcPct val="80000"/>
              </a:lnSpc>
              <a:spcAft>
                <a:spcPts val="300"/>
              </a:spcAft>
            </a:pPr>
            <a:r>
              <a:rPr lang="en-US" sz="2200" dirty="0" smtClean="0"/>
              <a:t>This information </a:t>
            </a:r>
            <a:r>
              <a:rPr lang="en-US" sz="2200" u="sng" dirty="0" smtClean="0"/>
              <a:t>might</a:t>
            </a:r>
            <a:r>
              <a:rPr lang="en-US" sz="2200" dirty="0" smtClean="0"/>
              <a:t> include:</a:t>
            </a:r>
          </a:p>
          <a:p>
            <a:pPr lvl="1" eaLnBrk="1" hangingPunct="1">
              <a:lnSpc>
                <a:spcPct val="80000"/>
              </a:lnSpc>
              <a:spcAft>
                <a:spcPts val="300"/>
              </a:spcAft>
            </a:pPr>
            <a:r>
              <a:rPr lang="en-US" sz="2000" dirty="0" smtClean="0"/>
              <a:t>For individuals or families:</a:t>
            </a:r>
          </a:p>
          <a:p>
            <a:pPr lvl="2" eaLnBrk="1" hangingPunct="1">
              <a:lnSpc>
                <a:spcPct val="80000"/>
              </a:lnSpc>
              <a:spcAft>
                <a:spcPts val="300"/>
              </a:spcAft>
            </a:pPr>
            <a:r>
              <a:rPr lang="en-US" sz="1800" dirty="0" smtClean="0"/>
              <a:t>Names (full, married, pseudonyms, popular), dates, profession, titles, geographic locations (places of residence or activity)</a:t>
            </a:r>
          </a:p>
          <a:p>
            <a:pPr lvl="2" eaLnBrk="1" hangingPunct="1">
              <a:lnSpc>
                <a:spcPct val="80000"/>
              </a:lnSpc>
              <a:spcAft>
                <a:spcPts val="300"/>
              </a:spcAft>
            </a:pPr>
            <a:r>
              <a:rPr lang="en-US" sz="1800" dirty="0" smtClean="0"/>
              <a:t>Life activities or relationships</a:t>
            </a:r>
          </a:p>
          <a:p>
            <a:pPr lvl="2" eaLnBrk="1" hangingPunct="1">
              <a:lnSpc>
                <a:spcPct val="80000"/>
              </a:lnSpc>
              <a:spcAft>
                <a:spcPts val="300"/>
              </a:spcAft>
            </a:pPr>
            <a:r>
              <a:rPr lang="en-US" sz="1800" dirty="0" smtClean="0"/>
              <a:t>For families, details of relevant parent/child relationships</a:t>
            </a:r>
          </a:p>
          <a:p>
            <a:pPr lvl="2" eaLnBrk="1" hangingPunct="1">
              <a:lnSpc>
                <a:spcPct val="80000"/>
              </a:lnSpc>
              <a:spcAft>
                <a:spcPts val="300"/>
              </a:spcAft>
            </a:pPr>
            <a:r>
              <a:rPr lang="en-US" sz="1800" dirty="0" smtClean="0"/>
              <a:t>Approximate birth and death dates</a:t>
            </a:r>
          </a:p>
          <a:p>
            <a:pPr lvl="2" eaLnBrk="1" hangingPunct="1">
              <a:lnSpc>
                <a:spcPct val="80000"/>
              </a:lnSpc>
              <a:spcAft>
                <a:spcPts val="300"/>
              </a:spcAft>
            </a:pPr>
            <a:r>
              <a:rPr lang="en-US" sz="1800" dirty="0" smtClean="0"/>
              <a:t>Education, organizational affiliations</a:t>
            </a:r>
            <a:endParaRPr lang="en-US" sz="1700" dirty="0" smtClean="0"/>
          </a:p>
          <a:p>
            <a:pPr lvl="1" eaLnBrk="1" hangingPunct="1">
              <a:lnSpc>
                <a:spcPct val="80000"/>
              </a:lnSpc>
              <a:spcAft>
                <a:spcPts val="300"/>
              </a:spcAft>
            </a:pPr>
            <a:r>
              <a:rPr lang="en-US" sz="2000" dirty="0" smtClean="0"/>
              <a:t>For corporate bodies:</a:t>
            </a:r>
          </a:p>
          <a:p>
            <a:pPr lvl="2" eaLnBrk="1" hangingPunct="1">
              <a:lnSpc>
                <a:spcPct val="80000"/>
              </a:lnSpc>
              <a:spcAft>
                <a:spcPts val="300"/>
              </a:spcAft>
            </a:pPr>
            <a:r>
              <a:rPr lang="en-US" sz="1800" dirty="0" smtClean="0"/>
              <a:t>Names</a:t>
            </a:r>
          </a:p>
          <a:p>
            <a:pPr lvl="2" eaLnBrk="1" hangingPunct="1">
              <a:lnSpc>
                <a:spcPct val="80000"/>
              </a:lnSpc>
              <a:spcAft>
                <a:spcPts val="300"/>
              </a:spcAft>
            </a:pPr>
            <a:r>
              <a:rPr lang="en-US" sz="1800" dirty="0" smtClean="0"/>
              <a:t>Dates of founding and/or dissolution</a:t>
            </a:r>
          </a:p>
          <a:p>
            <a:pPr lvl="2" eaLnBrk="1" hangingPunct="1">
              <a:lnSpc>
                <a:spcPct val="80000"/>
              </a:lnSpc>
              <a:spcAft>
                <a:spcPts val="300"/>
              </a:spcAft>
            </a:pPr>
            <a:r>
              <a:rPr lang="en-US" sz="1800" dirty="0" smtClean="0"/>
              <a:t>Geographical locations of activity</a:t>
            </a:r>
          </a:p>
          <a:p>
            <a:pPr lvl="2" eaLnBrk="1" hangingPunct="1">
              <a:lnSpc>
                <a:spcPct val="80000"/>
              </a:lnSpc>
              <a:spcAft>
                <a:spcPts val="300"/>
              </a:spcAft>
            </a:pPr>
            <a:r>
              <a:rPr lang="en-US" sz="1800" dirty="0" smtClean="0"/>
              <a:t>Mandates, functions, administrative structure</a:t>
            </a:r>
          </a:p>
          <a:p>
            <a:pPr lvl="2" eaLnBrk="1" hangingPunct="1">
              <a:lnSpc>
                <a:spcPct val="80000"/>
              </a:lnSpc>
              <a:spcAft>
                <a:spcPts val="300"/>
              </a:spcAft>
            </a:pPr>
            <a:r>
              <a:rPr lang="en-US" sz="1800" dirty="0" smtClean="0"/>
              <a:t>Predecessor/successor bodies</a:t>
            </a:r>
          </a:p>
          <a:p>
            <a:pPr lvl="2" eaLnBrk="1" hangingPunct="1">
              <a:lnSpc>
                <a:spcPct val="80000"/>
              </a:lnSpc>
              <a:spcAft>
                <a:spcPts val="300"/>
              </a:spcAft>
            </a:pPr>
            <a:r>
              <a:rPr lang="en-US" sz="1800" dirty="0" smtClean="0"/>
              <a:t>Name(s) of chief officers</a:t>
            </a:r>
            <a:endParaRPr lang="en-US" sz="1700" dirty="0" smtClean="0"/>
          </a:p>
        </p:txBody>
      </p:sp>
      <p:sp>
        <p:nvSpPr>
          <p:cNvPr id="161795" name="Slide Number Placeholder 3"/>
          <p:cNvSpPr>
            <a:spLocks noGrp="1"/>
          </p:cNvSpPr>
          <p:nvPr>
            <p:ph type="sldNum" sz="quarter" idx="12"/>
          </p:nvPr>
        </p:nvSpPr>
        <p:spPr bwMode="auto">
          <a:noFill/>
          <a:ln>
            <a:miter lim="800000"/>
            <a:headEnd/>
            <a:tailEnd/>
          </a:ln>
        </p:spPr>
        <p:txBody>
          <a:bodyPr/>
          <a:lstStyle/>
          <a:p>
            <a:fld id="{5CD30C0F-0822-4C58-8BDD-87C788C72004}" type="slidenum">
              <a:rPr lang="en-US"/>
              <a:pPr/>
              <a:t>67</a:t>
            </a:fld>
            <a:endParaRPr lang="en-US"/>
          </a:p>
        </p:txBody>
      </p:sp>
      <p:sp>
        <p:nvSpPr>
          <p:cNvPr id="160771"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a:ea typeface="+mj-ea"/>
                <a:cs typeface="+mj-cs"/>
              </a:rPr>
              <a:t>Step 2: Administrative/Biographical History (continued)</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Rectangle 3"/>
          <p:cNvSpPr>
            <a:spLocks noGrp="1" noChangeArrowheads="1"/>
          </p:cNvSpPr>
          <p:nvPr>
            <p:ph idx="1"/>
          </p:nvPr>
        </p:nvSpPr>
        <p:spPr>
          <a:xfrm>
            <a:off x="457200" y="1481138"/>
            <a:ext cx="8229600" cy="4919662"/>
          </a:xfrm>
        </p:spPr>
        <p:txBody>
          <a:bodyPr/>
          <a:lstStyle/>
          <a:p>
            <a:pPr eaLnBrk="1" hangingPunct="1">
              <a:lnSpc>
                <a:spcPct val="80000"/>
              </a:lnSpc>
              <a:spcAft>
                <a:spcPts val="400"/>
              </a:spcAft>
            </a:pPr>
            <a:r>
              <a:rPr lang="en-US" sz="2400" u="sng" dirty="0" smtClean="0"/>
              <a:t>Step 3: Render names of entities identified in Chapter 9 in standardized form to facilitate retrieval across descriptions, systems, and institutions </a:t>
            </a:r>
          </a:p>
          <a:p>
            <a:pPr lvl="1" eaLnBrk="1" hangingPunct="1">
              <a:lnSpc>
                <a:spcPct val="80000"/>
              </a:lnSpc>
              <a:spcAft>
                <a:spcPts val="400"/>
              </a:spcAft>
            </a:pPr>
            <a:r>
              <a:rPr lang="en-US" sz="2000" dirty="0" smtClean="0"/>
              <a:t>This rule chiefly pertains to names you’ve selected to use as access points to the materials being described</a:t>
            </a:r>
          </a:p>
          <a:p>
            <a:pPr lvl="1" eaLnBrk="1" hangingPunct="1">
              <a:lnSpc>
                <a:spcPct val="80000"/>
              </a:lnSpc>
              <a:spcAft>
                <a:spcPts val="400"/>
              </a:spcAft>
            </a:pPr>
            <a:r>
              <a:rPr lang="en-US" sz="2000" dirty="0" smtClean="0"/>
              <a:t>There’s no </a:t>
            </a:r>
            <a:r>
              <a:rPr lang="en-US" sz="2000" i="1" dirty="0" smtClean="0"/>
              <a:t>DACS</a:t>
            </a:r>
            <a:r>
              <a:rPr lang="en-US" sz="2000" dirty="0" smtClean="0"/>
              <a:t> rule requiring that you standardize names, but doing so is strongly recommended to facilitate retrieval across descriptions, systems, and institutions</a:t>
            </a:r>
          </a:p>
          <a:p>
            <a:pPr lvl="1" eaLnBrk="1" hangingPunct="1">
              <a:lnSpc>
                <a:spcPct val="80000"/>
              </a:lnSpc>
              <a:spcAft>
                <a:spcPts val="400"/>
              </a:spcAft>
            </a:pPr>
            <a:r>
              <a:rPr lang="en-US" sz="2000" dirty="0" smtClean="0"/>
              <a:t>Archivists working in non-library settings may find this concept less familiar than archivists who routinely work with librarians</a:t>
            </a:r>
          </a:p>
          <a:p>
            <a:pPr lvl="1" eaLnBrk="1" hangingPunct="1">
              <a:lnSpc>
                <a:spcPct val="80000"/>
              </a:lnSpc>
              <a:spcAft>
                <a:spcPts val="400"/>
              </a:spcAft>
            </a:pPr>
            <a:r>
              <a:rPr lang="en-US" sz="2000" dirty="0" smtClean="0"/>
              <a:t>Standardization of names occurs by identifying the authorized form in an authority file, or if an authorized form does not exist, using the rules for creating authority forms of names</a:t>
            </a:r>
          </a:p>
        </p:txBody>
      </p:sp>
      <p:sp>
        <p:nvSpPr>
          <p:cNvPr id="163843" name="Slide Number Placeholder 3"/>
          <p:cNvSpPr>
            <a:spLocks noGrp="1"/>
          </p:cNvSpPr>
          <p:nvPr>
            <p:ph type="sldNum" sz="quarter" idx="12"/>
          </p:nvPr>
        </p:nvSpPr>
        <p:spPr bwMode="auto">
          <a:noFill/>
          <a:ln>
            <a:miter lim="800000"/>
            <a:headEnd/>
            <a:tailEnd/>
          </a:ln>
        </p:spPr>
        <p:txBody>
          <a:bodyPr/>
          <a:lstStyle/>
          <a:p>
            <a:fld id="{CF13548E-8900-4453-B4A4-FF86C6FBB5DE}" type="slidenum">
              <a:rPr lang="en-US"/>
              <a:pPr/>
              <a:t>68</a:t>
            </a:fld>
            <a:endParaRPr lang="en-US"/>
          </a:p>
        </p:txBody>
      </p:sp>
      <p:sp>
        <p:nvSpPr>
          <p:cNvPr id="162819"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Step 3: Writing Names</a:t>
            </a:r>
            <a:endParaRPr lang="en-US">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Rectangle 3"/>
          <p:cNvSpPr>
            <a:spLocks noGrp="1" noChangeArrowheads="1"/>
          </p:cNvSpPr>
          <p:nvPr>
            <p:ph idx="1"/>
          </p:nvPr>
        </p:nvSpPr>
        <p:spPr>
          <a:xfrm>
            <a:off x="457200" y="1722438"/>
            <a:ext cx="8229600" cy="4525962"/>
          </a:xfrm>
        </p:spPr>
        <p:txBody>
          <a:bodyPr/>
          <a:lstStyle/>
          <a:p>
            <a:pPr eaLnBrk="1" hangingPunct="1">
              <a:lnSpc>
                <a:spcPct val="90000"/>
              </a:lnSpc>
              <a:spcAft>
                <a:spcPts val="600"/>
              </a:spcAft>
            </a:pPr>
            <a:r>
              <a:rPr lang="en-US" sz="2400" dirty="0" smtClean="0"/>
              <a:t>Authority work is one of the procedures usually undertaken on the way to writing names as access points</a:t>
            </a:r>
          </a:p>
          <a:p>
            <a:pPr eaLnBrk="1" hangingPunct="1">
              <a:lnSpc>
                <a:spcPct val="90000"/>
              </a:lnSpc>
              <a:spcAft>
                <a:spcPts val="600"/>
              </a:spcAft>
            </a:pPr>
            <a:r>
              <a:rPr lang="en-US" sz="2400" dirty="0" smtClean="0"/>
              <a:t>Chapter 11 rules are based on the </a:t>
            </a:r>
            <a:r>
              <a:rPr lang="en-US" sz="2400" i="1" dirty="0" smtClean="0"/>
              <a:t>International Standard Archival Authority Record for Corporate Bodies, Persons, and Families</a:t>
            </a:r>
            <a:r>
              <a:rPr lang="en-US" sz="2400" dirty="0" smtClean="0"/>
              <a:t> (</a:t>
            </a:r>
            <a:r>
              <a:rPr lang="en-US" sz="2400" i="1" dirty="0" smtClean="0"/>
              <a:t>ISAAR(CPF)</a:t>
            </a:r>
            <a:r>
              <a:rPr lang="en-US" sz="2400" dirty="0" smtClean="0"/>
              <a:t>) and anticipate something like Encoded Archival Context (EAC)</a:t>
            </a:r>
          </a:p>
          <a:p>
            <a:pPr eaLnBrk="1" hangingPunct="1">
              <a:lnSpc>
                <a:spcPct val="90000"/>
              </a:lnSpc>
              <a:spcAft>
                <a:spcPts val="600"/>
              </a:spcAft>
            </a:pPr>
            <a:r>
              <a:rPr lang="en-US" sz="2400" dirty="0" smtClean="0"/>
              <a:t>This chapter offers a good overview of the kinds of information you might find in an archival authority system</a:t>
            </a:r>
          </a:p>
        </p:txBody>
      </p:sp>
      <p:sp>
        <p:nvSpPr>
          <p:cNvPr id="165891" name="Slide Number Placeholder 3"/>
          <p:cNvSpPr>
            <a:spLocks noGrp="1"/>
          </p:cNvSpPr>
          <p:nvPr>
            <p:ph type="sldNum" sz="quarter" idx="12"/>
          </p:nvPr>
        </p:nvSpPr>
        <p:spPr bwMode="auto">
          <a:noFill/>
          <a:ln>
            <a:miter lim="800000"/>
            <a:headEnd/>
            <a:tailEnd/>
          </a:ln>
        </p:spPr>
        <p:txBody>
          <a:bodyPr/>
          <a:lstStyle/>
          <a:p>
            <a:fld id="{EEDA5D02-FB93-4AAD-8F73-C53070882ACF}" type="slidenum">
              <a:rPr lang="en-US"/>
              <a:pPr/>
              <a:t>69</a:t>
            </a:fld>
            <a:endParaRPr lang="en-US"/>
          </a:p>
        </p:txBody>
      </p:sp>
      <p:sp>
        <p:nvSpPr>
          <p:cNvPr id="164867" name="Rectangle 2"/>
          <p:cNvSpPr>
            <a:spLocks noGrp="1" noChangeArrowheads="1"/>
          </p:cNvSpPr>
          <p:nvPr>
            <p:ph type="title"/>
          </p:nvPr>
        </p:nvSpPr>
        <p:spPr/>
        <p:txBody>
          <a:bodyPr/>
          <a:lstStyle/>
          <a:p>
            <a:pPr eaLnBrk="1" fontAlgn="auto" hangingPunct="1">
              <a:spcAft>
                <a:spcPts val="0"/>
              </a:spcAft>
              <a:defRPr/>
            </a:pPr>
            <a:r>
              <a:rPr lang="en-US" sz="3600">
                <a:ea typeface="+mj-ea"/>
                <a:cs typeface="+mj-cs"/>
              </a:rPr>
              <a:t>Step 3: Authority Records</a:t>
            </a:r>
            <a:br>
              <a:rPr lang="en-US" sz="3600">
                <a:ea typeface="+mj-ea"/>
                <a:cs typeface="+mj-cs"/>
              </a:rPr>
            </a:br>
            <a:r>
              <a:rPr lang="en-US" sz="2000">
                <a:ea typeface="+mj-ea"/>
                <a:cs typeface="+mj-cs"/>
              </a:rPr>
              <a:t>(</a:t>
            </a:r>
            <a:r>
              <a:rPr lang="en-US" sz="2000" i="1">
                <a:ea typeface="+mj-ea"/>
                <a:cs typeface="+mj-cs"/>
              </a:rPr>
              <a:t>DACS</a:t>
            </a:r>
            <a:r>
              <a:rPr lang="en-US" sz="2000">
                <a:ea typeface="+mj-ea"/>
                <a:cs typeface="+mj-cs"/>
              </a:rPr>
              <a:t> chapter 11, page 105)</a:t>
            </a:r>
            <a:endParaRPr lang="en-US" sz="360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lstStyle/>
          <a:p>
            <a:pPr eaLnBrk="1" hangingPunct="1"/>
            <a:r>
              <a:rPr lang="en-US" dirty="0" smtClean="0"/>
              <a:t>This workshop is not about right and wrong.</a:t>
            </a:r>
          </a:p>
          <a:p>
            <a:pPr lvl="1" indent="-282575" eaLnBrk="1" hangingPunct="1"/>
            <a:r>
              <a:rPr lang="en-US" dirty="0" smtClean="0"/>
              <a:t>What’s “right” in an archival context?</a:t>
            </a:r>
          </a:p>
          <a:p>
            <a:pPr lvl="1" indent="-282575" eaLnBrk="1" hangingPunct="1"/>
            <a:r>
              <a:rPr lang="en-US" sz="3200" dirty="0" smtClean="0">
                <a:solidFill>
                  <a:srgbClr val="FF0000"/>
                </a:solidFill>
              </a:rPr>
              <a:t>THE MANTRA:</a:t>
            </a:r>
          </a:p>
          <a:p>
            <a:pPr marL="1090613" lvl="2" eaLnBrk="1" hangingPunct="1"/>
            <a:r>
              <a:rPr lang="en-US" dirty="0" smtClean="0"/>
              <a:t>Decide how to apply </a:t>
            </a:r>
            <a:r>
              <a:rPr lang="en-US" i="1" dirty="0" smtClean="0"/>
              <a:t>DACS</a:t>
            </a:r>
            <a:r>
              <a:rPr lang="en-US" dirty="0" smtClean="0"/>
              <a:t>:</a:t>
            </a:r>
          </a:p>
          <a:p>
            <a:pPr marL="1433513" lvl="3" eaLnBrk="1" hangingPunct="1"/>
            <a:r>
              <a:rPr lang="en-US" dirty="0" smtClean="0"/>
              <a:t>Institutional decision making</a:t>
            </a:r>
          </a:p>
          <a:p>
            <a:pPr marL="1433513" lvl="3" eaLnBrk="1" hangingPunct="1"/>
            <a:r>
              <a:rPr lang="en-US" dirty="0" smtClean="0"/>
              <a:t>Professional judgment</a:t>
            </a:r>
          </a:p>
          <a:p>
            <a:pPr marL="1090613" lvl="2" eaLnBrk="1" hangingPunct="1"/>
            <a:r>
              <a:rPr lang="en-US" dirty="0" smtClean="0"/>
              <a:t>Document your decisions</a:t>
            </a:r>
          </a:p>
          <a:p>
            <a:pPr marL="1090613" lvl="2" eaLnBrk="1" hangingPunct="1"/>
            <a:r>
              <a:rPr lang="en-US" dirty="0" smtClean="0"/>
              <a:t>Apply your decisions consistently</a:t>
            </a:r>
          </a:p>
          <a:p>
            <a:pPr marL="1433513" lvl="3" eaLnBrk="1" hangingPunct="1"/>
            <a:endParaRPr lang="en-US" dirty="0" smtClean="0"/>
          </a:p>
        </p:txBody>
      </p:sp>
      <p:sp>
        <p:nvSpPr>
          <p:cNvPr id="41987" name="Slide Number Placeholder 3"/>
          <p:cNvSpPr>
            <a:spLocks noGrp="1"/>
          </p:cNvSpPr>
          <p:nvPr>
            <p:ph type="sldNum" sz="quarter" idx="12"/>
          </p:nvPr>
        </p:nvSpPr>
        <p:spPr bwMode="auto">
          <a:noFill/>
          <a:ln>
            <a:miter lim="800000"/>
            <a:headEnd/>
            <a:tailEnd/>
          </a:ln>
        </p:spPr>
        <p:txBody>
          <a:bodyPr/>
          <a:lstStyle/>
          <a:p>
            <a:fld id="{C0120B9B-71EA-4FE0-B6F3-4A9A132737E9}" type="slidenum">
              <a:rPr lang="en-US"/>
              <a:pPr/>
              <a:t>7</a:t>
            </a:fld>
            <a:endParaRPr lang="en-US"/>
          </a:p>
        </p:txBody>
      </p:sp>
      <p:sp>
        <p:nvSpPr>
          <p:cNvPr id="2"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Caveats About This Workshop</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7938" name="Picture 4" descr="hubert"/>
          <p:cNvPicPr>
            <a:picLocks noGrp="1" noChangeAspect="1" noChangeArrowheads="1"/>
          </p:cNvPicPr>
          <p:nvPr>
            <p:ph idx="1"/>
          </p:nvPr>
        </p:nvPicPr>
        <p:blipFill>
          <a:blip r:embed="rId3"/>
          <a:srcRect t="-21185" b="-21185"/>
          <a:stretch>
            <a:fillRect/>
          </a:stretch>
        </p:blipFill>
        <p:spPr>
          <a:xfrm>
            <a:off x="381000" y="1905000"/>
            <a:ext cx="8229600" cy="4525962"/>
          </a:xfrm>
          <a:noFill/>
        </p:spPr>
      </p:pic>
      <p:sp>
        <p:nvSpPr>
          <p:cNvPr id="167939" name="Slide Number Placeholder 3"/>
          <p:cNvSpPr>
            <a:spLocks noGrp="1"/>
          </p:cNvSpPr>
          <p:nvPr>
            <p:ph type="sldNum" sz="quarter" idx="12"/>
          </p:nvPr>
        </p:nvSpPr>
        <p:spPr bwMode="auto">
          <a:noFill/>
          <a:ln>
            <a:miter lim="800000"/>
            <a:headEnd/>
            <a:tailEnd/>
          </a:ln>
        </p:spPr>
        <p:txBody>
          <a:bodyPr/>
          <a:lstStyle/>
          <a:p>
            <a:fld id="{06BE07B8-70CD-4D9D-B123-67AE9A264920}" type="slidenum">
              <a:rPr lang="en-US"/>
              <a:pPr/>
              <a:t>70</a:t>
            </a:fld>
            <a:endParaRPr lang="en-US"/>
          </a:p>
        </p:txBody>
      </p:sp>
      <p:sp>
        <p:nvSpPr>
          <p:cNvPr id="166915"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a:ea typeface="+mj-ea"/>
                <a:cs typeface="+mj-cs"/>
              </a:rPr>
              <a:t>Step 3: Authority Records (continued)</a:t>
            </a:r>
          </a:p>
        </p:txBody>
      </p:sp>
      <p:sp>
        <p:nvSpPr>
          <p:cNvPr id="167941" name="Text Box 6"/>
          <p:cNvSpPr txBox="1">
            <a:spLocks noChangeArrowheads="1"/>
          </p:cNvSpPr>
          <p:nvPr/>
        </p:nvSpPr>
        <p:spPr bwMode="auto">
          <a:xfrm>
            <a:off x="609601" y="1323975"/>
            <a:ext cx="7924800" cy="1016614"/>
          </a:xfrm>
          <a:prstGeom prst="rect">
            <a:avLst/>
          </a:prstGeom>
          <a:noFill/>
          <a:ln w="9525">
            <a:noFill/>
            <a:miter lim="800000"/>
            <a:headEnd/>
            <a:tailEnd/>
          </a:ln>
        </p:spPr>
        <p:txBody>
          <a:bodyPr wrap="square" lIns="92382" tIns="46191" rIns="92382" bIns="46191">
            <a:spAutoFit/>
          </a:bodyPr>
          <a:lstStyle/>
          <a:p>
            <a:pPr>
              <a:spcBef>
                <a:spcPct val="0"/>
              </a:spcBef>
            </a:pPr>
            <a:r>
              <a:rPr lang="en-US" sz="2000" dirty="0">
                <a:latin typeface="+mn-lt"/>
              </a:rPr>
              <a:t>Bibliographic authority record for the same individual for whom an </a:t>
            </a:r>
            <a:r>
              <a:rPr lang="en-US" sz="2000" i="1" dirty="0">
                <a:latin typeface="+mn-lt"/>
              </a:rPr>
              <a:t>archival</a:t>
            </a:r>
            <a:r>
              <a:rPr lang="en-US" sz="2000" dirty="0">
                <a:latin typeface="+mn-lt"/>
              </a:rPr>
              <a:t> authority record </a:t>
            </a:r>
            <a:r>
              <a:rPr lang="en-US" sz="2000" dirty="0" smtClean="0">
                <a:latin typeface="+mn-lt"/>
              </a:rPr>
              <a:t>is </a:t>
            </a:r>
            <a:r>
              <a:rPr lang="en-US" sz="2000" dirty="0">
                <a:latin typeface="+mn-lt"/>
              </a:rPr>
              <a:t>provided as an example on page 113 in </a:t>
            </a:r>
            <a:r>
              <a:rPr lang="en-US" sz="2000" i="1" dirty="0">
                <a:latin typeface="+mn-lt"/>
              </a:rPr>
              <a:t>DACS</a:t>
            </a:r>
            <a:endParaRPr lang="en-US" sz="2000" dirty="0">
              <a:latin typeface="+mn-l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Rectangle 3"/>
          <p:cNvSpPr>
            <a:spLocks noGrp="1" noChangeArrowheads="1"/>
          </p:cNvSpPr>
          <p:nvPr>
            <p:ph idx="1"/>
          </p:nvPr>
        </p:nvSpPr>
        <p:spPr>
          <a:xfrm>
            <a:off x="457200" y="1798638"/>
            <a:ext cx="8229600" cy="4525962"/>
          </a:xfrm>
        </p:spPr>
        <p:txBody>
          <a:bodyPr/>
          <a:lstStyle/>
          <a:p>
            <a:pPr lvl="1" eaLnBrk="1" hangingPunct="1">
              <a:spcAft>
                <a:spcPts val="600"/>
              </a:spcAft>
            </a:pPr>
            <a:r>
              <a:rPr lang="en-US" dirty="0" smtClean="0"/>
              <a:t>If you can’t find an authority form of the name you want to include as an access point, use the rules in </a:t>
            </a:r>
            <a:r>
              <a:rPr lang="en-US" i="1" dirty="0" smtClean="0"/>
              <a:t>DACS</a:t>
            </a:r>
            <a:r>
              <a:rPr lang="en-US" dirty="0" smtClean="0"/>
              <a:t> chapters 12-14 to create an authority form of the name:</a:t>
            </a:r>
          </a:p>
          <a:p>
            <a:pPr lvl="2" eaLnBrk="1" hangingPunct="1">
              <a:spcAft>
                <a:spcPts val="600"/>
              </a:spcAft>
            </a:pPr>
            <a:r>
              <a:rPr lang="en-US" dirty="0" smtClean="0"/>
              <a:t>Persons/Families (</a:t>
            </a:r>
            <a:r>
              <a:rPr lang="en-US" i="1" dirty="0" smtClean="0"/>
              <a:t>DACS </a:t>
            </a:r>
            <a:r>
              <a:rPr lang="en-US" dirty="0" smtClean="0"/>
              <a:t>chapter 12, page 119)</a:t>
            </a:r>
          </a:p>
          <a:p>
            <a:pPr lvl="2" eaLnBrk="1" hangingPunct="1">
              <a:spcAft>
                <a:spcPts val="600"/>
              </a:spcAft>
            </a:pPr>
            <a:r>
              <a:rPr lang="en-US" dirty="0" smtClean="0"/>
              <a:t>Geographic Names (</a:t>
            </a:r>
            <a:r>
              <a:rPr lang="en-US" i="1" dirty="0" smtClean="0"/>
              <a:t>DACS </a:t>
            </a:r>
            <a:r>
              <a:rPr lang="en-US" dirty="0" smtClean="0"/>
              <a:t>chapter 13, page 153)</a:t>
            </a:r>
          </a:p>
          <a:p>
            <a:pPr lvl="2" eaLnBrk="1" hangingPunct="1">
              <a:spcAft>
                <a:spcPts val="600"/>
              </a:spcAft>
            </a:pPr>
            <a:r>
              <a:rPr lang="en-US" dirty="0" smtClean="0"/>
              <a:t>Corporate Bodies (</a:t>
            </a:r>
            <a:r>
              <a:rPr lang="en-US" i="1" dirty="0" smtClean="0"/>
              <a:t>DACS</a:t>
            </a:r>
            <a:r>
              <a:rPr lang="en-US" dirty="0" smtClean="0"/>
              <a:t> chapter 14, page 159)</a:t>
            </a:r>
          </a:p>
        </p:txBody>
      </p:sp>
      <p:sp>
        <p:nvSpPr>
          <p:cNvPr id="169987" name="Slide Number Placeholder 3"/>
          <p:cNvSpPr>
            <a:spLocks noGrp="1"/>
          </p:cNvSpPr>
          <p:nvPr>
            <p:ph type="sldNum" sz="quarter" idx="12"/>
          </p:nvPr>
        </p:nvSpPr>
        <p:spPr bwMode="auto">
          <a:noFill/>
          <a:ln>
            <a:miter lim="800000"/>
            <a:headEnd/>
            <a:tailEnd/>
          </a:ln>
        </p:spPr>
        <p:txBody>
          <a:bodyPr/>
          <a:lstStyle/>
          <a:p>
            <a:fld id="{0D74126E-1699-4632-BE79-76085E702022}" type="slidenum">
              <a:rPr lang="en-US"/>
              <a:pPr/>
              <a:t>71</a:t>
            </a:fld>
            <a:endParaRPr lang="en-US"/>
          </a:p>
        </p:txBody>
      </p:sp>
      <p:sp>
        <p:nvSpPr>
          <p:cNvPr id="168963"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a:ea typeface="+mj-ea"/>
                <a:cs typeface="+mj-cs"/>
              </a:rPr>
              <a:t>Step 3: Creating Authority Forms of Names</a:t>
            </a:r>
            <a:endParaRPr lang="en-US">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pPr marL="0" indent="0" eaLnBrk="1" hangingPunct="1">
              <a:buFont typeface="Wingdings" charset="2"/>
              <a:buNone/>
            </a:pPr>
            <a:r>
              <a:rPr lang="en-US" sz="1800" dirty="0" smtClean="0"/>
              <a:t>“Any descriptive program should take into account several questions cogently posed in the </a:t>
            </a:r>
            <a:r>
              <a:rPr lang="en-US" sz="1800" i="1" dirty="0" smtClean="0"/>
              <a:t>Report of the Canadian Subject Indexing Working Group</a:t>
            </a:r>
            <a:r>
              <a:rPr lang="en-US" sz="1800" dirty="0" smtClean="0"/>
              <a:t>:</a:t>
            </a:r>
            <a:endParaRPr lang="en-US" sz="2800" dirty="0" smtClean="0"/>
          </a:p>
          <a:p>
            <a:pPr lvl="3" eaLnBrk="1" hangingPunct="1"/>
            <a:r>
              <a:rPr lang="en-US" sz="1800" dirty="0" smtClean="0"/>
              <a:t>Who uses the archives?</a:t>
            </a:r>
          </a:p>
          <a:p>
            <a:pPr lvl="3" eaLnBrk="1" hangingPunct="1"/>
            <a:r>
              <a:rPr lang="en-US" sz="1800" dirty="0" smtClean="0"/>
              <a:t>What do users want?</a:t>
            </a:r>
          </a:p>
          <a:p>
            <a:pPr lvl="3" eaLnBrk="1" hangingPunct="1"/>
            <a:r>
              <a:rPr lang="en-US" sz="1800" dirty="0" smtClean="0"/>
              <a:t>Why do users want it?</a:t>
            </a:r>
          </a:p>
          <a:p>
            <a:pPr lvl="3" eaLnBrk="1" hangingPunct="1"/>
            <a:r>
              <a:rPr lang="en-US" sz="1800" dirty="0" smtClean="0"/>
              <a:t>How do users go about getting it?</a:t>
            </a:r>
          </a:p>
          <a:p>
            <a:pPr marL="0" indent="0" eaLnBrk="1" hangingPunct="1">
              <a:buFont typeface="Wingdings" charset="2"/>
              <a:buNone/>
            </a:pPr>
            <a:r>
              <a:rPr lang="en-US" sz="1800" dirty="0" smtClean="0"/>
              <a:t>The answers to those questions can significantly affect the nature of archival arrangement and description. They will influence the types of access tools provided, the level of description, type of subject, topic, or provenance-based access provided, and the delivery methods, such as published guides, online catalogs, or encoded finding aids.”</a:t>
            </a:r>
          </a:p>
          <a:p>
            <a:pPr lvl="1" eaLnBrk="1" hangingPunct="1">
              <a:buFont typeface="Wingdings" charset="2"/>
              <a:buNone/>
            </a:pPr>
            <a:r>
              <a:rPr lang="en-US" sz="1400" dirty="0" smtClean="0"/>
              <a:t>- Kathleen Roe, </a:t>
            </a:r>
            <a:r>
              <a:rPr lang="en-US" sz="1400" i="1" dirty="0" smtClean="0"/>
              <a:t>Arranging and describing archives and manuscripts</a:t>
            </a:r>
            <a:r>
              <a:rPr lang="en-US" sz="1400" dirty="0" smtClean="0"/>
              <a:t>, Chicago: Society of American Archivists, 2005.  Part of the </a:t>
            </a:r>
            <a:r>
              <a:rPr lang="en-US" sz="1400" i="1" dirty="0" smtClean="0"/>
              <a:t>Archival Fundamentals Series II</a:t>
            </a:r>
            <a:r>
              <a:rPr lang="en-US" sz="1400" dirty="0" smtClean="0"/>
              <a:t>.</a:t>
            </a:r>
          </a:p>
        </p:txBody>
      </p:sp>
      <p:sp>
        <p:nvSpPr>
          <p:cNvPr id="44035" name="Slide Number Placeholder 3"/>
          <p:cNvSpPr>
            <a:spLocks noGrp="1"/>
          </p:cNvSpPr>
          <p:nvPr>
            <p:ph type="sldNum" sz="quarter" idx="12"/>
          </p:nvPr>
        </p:nvSpPr>
        <p:spPr bwMode="auto">
          <a:noFill/>
          <a:ln>
            <a:miter lim="800000"/>
            <a:headEnd/>
            <a:tailEnd/>
          </a:ln>
        </p:spPr>
        <p:txBody>
          <a:bodyPr/>
          <a:lstStyle/>
          <a:p>
            <a:fld id="{413B0E60-B4A8-4E72-912B-6EFDBB5E0341}" type="slidenum">
              <a:rPr lang="en-US"/>
              <a:pPr/>
              <a:t>8</a:t>
            </a:fld>
            <a:endParaRPr lang="en-US"/>
          </a:p>
        </p:txBody>
      </p:sp>
      <p:sp>
        <p:nvSpPr>
          <p:cNvPr id="2" name="Rectangle 2"/>
          <p:cNvSpPr>
            <a:spLocks noGrp="1" noChangeArrowheads="1"/>
          </p:cNvSpPr>
          <p:nvPr>
            <p:ph type="title"/>
          </p:nvPr>
        </p:nvSpPr>
        <p:spPr/>
        <p:txBody>
          <a:bodyPr>
            <a:normAutofit fontScale="90000"/>
          </a:bodyPr>
          <a:lstStyle/>
          <a:p>
            <a:pPr eaLnBrk="1" fontAlgn="auto" hangingPunct="1">
              <a:spcAft>
                <a:spcPts val="0"/>
              </a:spcAft>
              <a:defRPr/>
            </a:pPr>
            <a:r>
              <a:rPr lang="en-US">
                <a:ea typeface="+mj-ea"/>
                <a:cs typeface="+mj-cs"/>
              </a:rPr>
              <a:t> </a:t>
            </a:r>
            <a:r>
              <a:rPr lang="en-US" sz="4000">
                <a:ea typeface="+mj-ea"/>
                <a:cs typeface="+mj-cs"/>
              </a:rPr>
              <a:t>Wise Words on Archival Description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pPr eaLnBrk="1" hangingPunct="1">
              <a:lnSpc>
                <a:spcPct val="90000"/>
              </a:lnSpc>
            </a:pPr>
            <a:r>
              <a:rPr lang="en-US" sz="2800" dirty="0" smtClean="0"/>
              <a:t>Acquiring:</a:t>
            </a:r>
          </a:p>
          <a:p>
            <a:pPr lvl="1" eaLnBrk="1" hangingPunct="1">
              <a:lnSpc>
                <a:spcPct val="90000"/>
              </a:lnSpc>
            </a:pPr>
            <a:r>
              <a:rPr lang="en-US" sz="2400" dirty="0" smtClean="0"/>
              <a:t>Appraising: Think of the user</a:t>
            </a:r>
          </a:p>
          <a:p>
            <a:pPr lvl="1" eaLnBrk="1" hangingPunct="1">
              <a:lnSpc>
                <a:spcPct val="90000"/>
              </a:lnSpc>
            </a:pPr>
            <a:r>
              <a:rPr lang="en-US" sz="2400" dirty="0" smtClean="0"/>
              <a:t>Accessioning: Think of the user</a:t>
            </a:r>
          </a:p>
          <a:p>
            <a:pPr eaLnBrk="1" hangingPunct="1">
              <a:lnSpc>
                <a:spcPct val="90000"/>
              </a:lnSpc>
            </a:pPr>
            <a:r>
              <a:rPr lang="en-US" sz="2800" dirty="0" smtClean="0"/>
              <a:t>Processing:</a:t>
            </a:r>
          </a:p>
          <a:p>
            <a:pPr lvl="1" eaLnBrk="1" hangingPunct="1">
              <a:lnSpc>
                <a:spcPct val="90000"/>
              </a:lnSpc>
            </a:pPr>
            <a:r>
              <a:rPr lang="en-US" sz="2400" dirty="0" smtClean="0"/>
              <a:t>Arranging: Think of the user</a:t>
            </a:r>
          </a:p>
          <a:p>
            <a:pPr lvl="1" eaLnBrk="1" hangingPunct="1">
              <a:lnSpc>
                <a:spcPct val="90000"/>
              </a:lnSpc>
            </a:pPr>
            <a:r>
              <a:rPr lang="en-US" sz="2400" dirty="0" smtClean="0"/>
              <a:t>Describing: Think of the user</a:t>
            </a:r>
          </a:p>
          <a:p>
            <a:pPr lvl="1" eaLnBrk="1" hangingPunct="1">
              <a:lnSpc>
                <a:spcPct val="90000"/>
              </a:lnSpc>
            </a:pPr>
            <a:r>
              <a:rPr lang="en-US" sz="2400" dirty="0" smtClean="0"/>
              <a:t>Cataloging: Think of the user</a:t>
            </a:r>
          </a:p>
          <a:p>
            <a:pPr lvl="1" eaLnBrk="1" hangingPunct="1">
              <a:lnSpc>
                <a:spcPct val="90000"/>
              </a:lnSpc>
            </a:pPr>
            <a:r>
              <a:rPr lang="en-US" sz="2400" dirty="0" smtClean="0"/>
              <a:t>Preserving: Think of the user</a:t>
            </a:r>
          </a:p>
          <a:p>
            <a:pPr lvl="1" eaLnBrk="1" hangingPunct="1">
              <a:lnSpc>
                <a:spcPct val="90000"/>
              </a:lnSpc>
            </a:pPr>
            <a:endParaRPr lang="en-US" sz="2400" dirty="0" smtClean="0"/>
          </a:p>
          <a:p>
            <a:pPr lvl="1" eaLnBrk="1" hangingPunct="1">
              <a:lnSpc>
                <a:spcPct val="90000"/>
              </a:lnSpc>
              <a:buNone/>
            </a:pPr>
            <a:r>
              <a:rPr lang="en-US" sz="1600" dirty="0" smtClean="0"/>
              <a:t>Note that this does not say think </a:t>
            </a:r>
            <a:r>
              <a:rPr lang="en-US" sz="1600" i="1" dirty="0" smtClean="0"/>
              <a:t>only</a:t>
            </a:r>
            <a:r>
              <a:rPr lang="en-US" sz="1600" dirty="0" smtClean="0"/>
              <a:t> of the user! Other angles of analysis certainly come into play, for example legal statutes  when appraising government records. Users and use, nonetheless, have frequently not served as explicitly considered factors in the performance of many archival functions.</a:t>
            </a:r>
          </a:p>
        </p:txBody>
      </p:sp>
      <p:sp>
        <p:nvSpPr>
          <p:cNvPr id="46083" name="Slide Number Placeholder 3"/>
          <p:cNvSpPr>
            <a:spLocks noGrp="1"/>
          </p:cNvSpPr>
          <p:nvPr>
            <p:ph type="sldNum" sz="quarter" idx="12"/>
          </p:nvPr>
        </p:nvSpPr>
        <p:spPr bwMode="auto">
          <a:noFill/>
          <a:ln>
            <a:miter lim="800000"/>
            <a:headEnd/>
            <a:tailEnd/>
          </a:ln>
        </p:spPr>
        <p:txBody>
          <a:bodyPr/>
          <a:lstStyle/>
          <a:p>
            <a:fld id="{DD768C8D-24FA-459F-AB9B-592A256EA97E}" type="slidenum">
              <a:rPr lang="en-US"/>
              <a:pPr/>
              <a:t>9</a:t>
            </a:fld>
            <a:endParaRPr lang="en-US"/>
          </a:p>
        </p:txBody>
      </p:sp>
      <p:sp>
        <p:nvSpPr>
          <p:cNvPr id="2"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dirty="0">
                <a:ea typeface="+mj-ea"/>
                <a:cs typeface="+mj-cs"/>
              </a:rPr>
              <a:t>Some More Words on Archival Description</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2382" tIns="46191" rIns="92382" bIns="46191"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sz="12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2382" tIns="46191" rIns="92382" bIns="46191"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sz="1200" b="0"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2004:Templates:Presentations:Designs:Blank Presentation</Template>
  <TotalTime>12820</TotalTime>
  <Words>10690</Words>
  <Application>Microsoft Macintosh PowerPoint</Application>
  <PresentationFormat>On-screen Show (4:3)</PresentationFormat>
  <Paragraphs>1174</Paragraphs>
  <Slides>71</Slides>
  <Notes>69</Notes>
  <HiddenSlides>0</HiddenSlides>
  <MMClips>0</MMClips>
  <ScaleCrop>false</ScaleCrop>
  <HeadingPairs>
    <vt:vector size="4" baseType="variant">
      <vt:variant>
        <vt:lpstr>Design Template</vt:lpstr>
      </vt:variant>
      <vt:variant>
        <vt:i4>2</vt:i4>
      </vt:variant>
      <vt:variant>
        <vt:lpstr>Slide Titles</vt:lpstr>
      </vt:variant>
      <vt:variant>
        <vt:i4>71</vt:i4>
      </vt:variant>
    </vt:vector>
  </HeadingPairs>
  <TitlesOfParts>
    <vt:vector size="73" baseType="lpstr">
      <vt:lpstr>Blank Presentation</vt:lpstr>
      <vt:lpstr>Concourse</vt:lpstr>
      <vt:lpstr>Describing Archives:  A Content Standard (DACS)</vt:lpstr>
      <vt:lpstr>Upon completion of this workshop, you’ll be able to:</vt:lpstr>
      <vt:lpstr>Ground Rules</vt:lpstr>
      <vt:lpstr>A Quick Look at Our Day</vt:lpstr>
      <vt:lpstr>Caveats About This Workshop</vt:lpstr>
      <vt:lpstr>Caveats About This Workshop</vt:lpstr>
      <vt:lpstr>Caveats About This Workshop</vt:lpstr>
      <vt:lpstr> Wise Words on Archival Description</vt:lpstr>
      <vt:lpstr>Some More Words on Archival Description</vt:lpstr>
      <vt:lpstr>Brief Aside: Standards Landscape for Descriptive Data</vt:lpstr>
      <vt:lpstr>Slide 11</vt:lpstr>
      <vt:lpstr>DACS, the Book</vt:lpstr>
      <vt:lpstr>Overview of DACS</vt:lpstr>
      <vt:lpstr>ISAD(G) and DACS ISAD(G) only / DACS only</vt:lpstr>
      <vt:lpstr>Overview of DACS (continued)</vt:lpstr>
      <vt:lpstr>Overview of DACS (continued)</vt:lpstr>
      <vt:lpstr>Overview of DACS (continued)</vt:lpstr>
      <vt:lpstr>Overview of DACS (continued)</vt:lpstr>
      <vt:lpstr>Overview of DACS (continued)</vt:lpstr>
      <vt:lpstr>Overview of DACS (continued)</vt:lpstr>
      <vt:lpstr>Overview of DACS (continued)</vt:lpstr>
      <vt:lpstr>Overview of DACS (continued)</vt:lpstr>
      <vt:lpstr>Overview of DACS (continued)</vt:lpstr>
      <vt:lpstr>Overview of DACS (continued)</vt:lpstr>
      <vt:lpstr>Overview of DACS (continued)</vt:lpstr>
      <vt:lpstr>DACS Principles (DACS page xi)</vt:lpstr>
      <vt:lpstr>Slide 27</vt:lpstr>
      <vt:lpstr>DACS Elements</vt:lpstr>
      <vt:lpstr>The DACS “Requirements” (Chapter 1, page 7)</vt:lpstr>
      <vt:lpstr>Reference Code Element (DACS 2.1, page 13)</vt:lpstr>
      <vt:lpstr>Name and Location of Repository Element   (DACS 2.2, page16)</vt:lpstr>
      <vt:lpstr>Title Element (DACS 2.3, page 17)</vt:lpstr>
      <vt:lpstr>Title Element (continued)</vt:lpstr>
      <vt:lpstr>Title Element (continued)</vt:lpstr>
      <vt:lpstr> Date Element (DACS 2.4, page 24) </vt:lpstr>
      <vt:lpstr>Date Element (continued)</vt:lpstr>
      <vt:lpstr>Extent Element (DACS 2.5, page 29)</vt:lpstr>
      <vt:lpstr>Extent Element (continued)</vt:lpstr>
      <vt:lpstr>Name of Creator(s) Element (DACS 2.6, page 33)</vt:lpstr>
      <vt:lpstr>Scope and Content Element (DACS 3.1, page 35)</vt:lpstr>
      <vt:lpstr>Conditions Governing Access Element (DACS 4.1, page 43)</vt:lpstr>
      <vt:lpstr>Languages and Scripts of the Material Element  (DACS 4.5, page 54)</vt:lpstr>
      <vt:lpstr>Further Minimum Requirements for  Multilevel Descriptions</vt:lpstr>
      <vt:lpstr>REVIEW: Minimum Required Elements: Single-Level Description</vt:lpstr>
      <vt:lpstr>REVIEW: Minimum Required Elements: Multilevel Description</vt:lpstr>
      <vt:lpstr>The Remaining DACS Elements</vt:lpstr>
      <vt:lpstr>Administrative/Biographical History Element (DACS 2.7, page 34)</vt:lpstr>
      <vt:lpstr>System of Arrangement Element  (DACS 3.2, page 40)</vt:lpstr>
      <vt:lpstr>Physical Access Element (DACS 4.2, page 46)</vt:lpstr>
      <vt:lpstr>Technical Access Element  (DACS 4.3, page 48)</vt:lpstr>
      <vt:lpstr>Conditions Governing Reproduction and Use Element (DACS 4.4, page 50)</vt:lpstr>
      <vt:lpstr>Finding Aids Element (DACS 4.6, page 56)</vt:lpstr>
      <vt:lpstr>Custodial History Element (DACS 5.1, page 59)</vt:lpstr>
      <vt:lpstr>Immediate Source of Acquisition Element (DACS 5.2, page 61)</vt:lpstr>
      <vt:lpstr>Appraisal, Destruction, and Scheduling Information Element (DACS 5.3, page 63)</vt:lpstr>
      <vt:lpstr>Accruals Element (DACS 5.4, page 66)</vt:lpstr>
      <vt:lpstr>Existence and Location of Originals Element (DACS 6.1, page 69)</vt:lpstr>
      <vt:lpstr>Existence and Location of Copies Element (DACS 6.2, page 71)</vt:lpstr>
      <vt:lpstr>Related Materials Element (DACS 6.3, page 73)</vt:lpstr>
      <vt:lpstr>Publication Note Element (DACS 6.4, page 75)</vt:lpstr>
      <vt:lpstr>Notes Element (DACS 7.1, page 77)</vt:lpstr>
      <vt:lpstr>Description Control Element (DACS 8.1, page 81)</vt:lpstr>
      <vt:lpstr>A Few Words About Access Points</vt:lpstr>
      <vt:lpstr>Introduction to Describing Creators (DACS page 85)</vt:lpstr>
      <vt:lpstr>Step 1: Identifying Creators (DACS chapter 9, page 89)</vt:lpstr>
      <vt:lpstr>Step 2: Administrative/Biographical History (DACS chapter 10, page 93)</vt:lpstr>
      <vt:lpstr>Step 2: Administrative/Biographical History (continued)</vt:lpstr>
      <vt:lpstr>Step 3: Writing Names</vt:lpstr>
      <vt:lpstr>Step 3: Authority Records (DACS chapter 11, page 105)</vt:lpstr>
      <vt:lpstr>Step 3: Authority Records (continued)</vt:lpstr>
      <vt:lpstr>Step 3: Creating Authority Forms of Names</vt:lpstr>
    </vt:vector>
  </TitlesOfParts>
  <Company>UCOP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Describing Archives: A Content Standard (DACS)</dc:title>
  <dc:creator>blandis</dc:creator>
  <cp:lastModifiedBy>config</cp:lastModifiedBy>
  <cp:revision>742</cp:revision>
  <dcterms:created xsi:type="dcterms:W3CDTF">2011-07-22T19:24:48Z</dcterms:created>
  <dcterms:modified xsi:type="dcterms:W3CDTF">2011-07-22T19:25:31Z</dcterms:modified>
</cp:coreProperties>
</file>