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Hatton" charset="1" panose="00000500000000000000"/>
      <p:regular r:id="rId14"/>
    </p:embeddedFont>
    <p:embeddedFont>
      <p:font typeface="Hatton Bold" charset="1" panose="00000800000000000000"/>
      <p:regular r:id="rId15"/>
    </p:embeddedFont>
    <p:embeddedFont>
      <p:font typeface="Hatton Extra-Light" charset="1" panose="00000300000000000000"/>
      <p:regular r:id="rId16"/>
    </p:embeddedFont>
    <p:embeddedFont>
      <p:font typeface="Hatton Light" charset="1" panose="00000400000000000000"/>
      <p:regular r:id="rId17"/>
    </p:embeddedFont>
    <p:embeddedFont>
      <p:font typeface="Hatton Semi-Bold" charset="1" panose="00000700000000000000"/>
      <p:regular r:id="rId18"/>
    </p:embeddedFont>
    <p:embeddedFont>
      <p:font typeface="Hatton Ultra-Bold" charset="1" panose="00000900000000000000"/>
      <p:regular r:id="rId19"/>
    </p:embeddedFont>
    <p:embeddedFont>
      <p:font typeface="Hatton Heavy" charset="1" panose="00000A00000000000000"/>
      <p:regular r:id="rId20"/>
    </p:embeddedFont>
    <p:embeddedFont>
      <p:font typeface="Nourd" charset="1" panose="00000500000000000000"/>
      <p:regular r:id="rId21"/>
    </p:embeddedFont>
    <p:embeddedFont>
      <p:font typeface="Nourd Bold" charset="1" panose="00000800000000000000"/>
      <p:regular r:id="rId22"/>
    </p:embeddedFont>
    <p:embeddedFont>
      <p:font typeface="Nourd Light" charset="1" panose="00000400000000000000"/>
      <p:regular r:id="rId23"/>
    </p:embeddedFont>
    <p:embeddedFont>
      <p:font typeface="Nourd Medium" charset="1" panose="00000600000000000000"/>
      <p:regular r:id="rId24"/>
    </p:embeddedFont>
    <p:embeddedFont>
      <p:font typeface="Nourd Semi-Bold" charset="1" panose="00000700000000000000"/>
      <p:regular r:id="rId25"/>
    </p:embeddedFont>
    <p:embeddedFont>
      <p:font typeface="Nourd Heavy" charset="1" panose="00000A00000000000000"/>
      <p:regular r:id="rId26"/>
    </p:embeddedFont>
    <p:embeddedFont>
      <p:font typeface="Open Sans" charset="1" panose="020B0606030504020204"/>
      <p:regular r:id="rId27"/>
    </p:embeddedFont>
    <p:embeddedFont>
      <p:font typeface="Open Sans Bold" charset="1" panose="020B0806030504020204"/>
      <p:regular r:id="rId28"/>
    </p:embeddedFont>
    <p:embeddedFont>
      <p:font typeface="Open Sans Italics" charset="1" panose="020B0606030504020204"/>
      <p:regular r:id="rId29"/>
    </p:embeddedFont>
    <p:embeddedFont>
      <p:font typeface="Open Sans Bold Italics" charset="1" panose="020B0806030504020204"/>
      <p:regular r:id="rId30"/>
    </p:embeddedFont>
    <p:embeddedFont>
      <p:font typeface="Open Sans Light" charset="1" panose="020B0306030504020204"/>
      <p:regular r:id="rId31"/>
    </p:embeddedFont>
    <p:embeddedFont>
      <p:font typeface="Open Sans Light Italics" charset="1" panose="020B0306030504020204"/>
      <p:regular r:id="rId32"/>
    </p:embeddedFont>
    <p:embeddedFont>
      <p:font typeface="Open Sans Ultra-Bold" charset="1" panose="00000000000000000000"/>
      <p:regular r:id="rId33"/>
    </p:embeddedFont>
    <p:embeddedFont>
      <p:font typeface="Open Sans Ultra-Bold Italics" charset="1" panose="000000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slides/slide1.xml" Type="http://schemas.openxmlformats.org/officeDocument/2006/relationships/slide"/><Relationship Id="rId36" Target="slides/slide2.xml" Type="http://schemas.openxmlformats.org/officeDocument/2006/relationships/slide"/><Relationship Id="rId37" Target="slides/slide3.xml" Type="http://schemas.openxmlformats.org/officeDocument/2006/relationships/slide"/><Relationship Id="rId38" Target="slides/slide4.xml" Type="http://schemas.openxmlformats.org/officeDocument/2006/relationships/slide"/><Relationship Id="rId39" Target="slides/slide5.xml" Type="http://schemas.openxmlformats.org/officeDocument/2006/relationships/slide"/><Relationship Id="rId4" Target="theme/theme1.xml" Type="http://schemas.openxmlformats.org/officeDocument/2006/relationships/theme"/><Relationship Id="rId40" Target="slides/slide6.xml" Type="http://schemas.openxmlformats.org/officeDocument/2006/relationships/slide"/><Relationship Id="rId41" Target="slides/slide7.xml" Type="http://schemas.openxmlformats.org/officeDocument/2006/relationships/slide"/><Relationship Id="rId42" Target="slides/slide8.xml" Type="http://schemas.openxmlformats.org/officeDocument/2006/relationships/slide"/><Relationship Id="rId43" Target="slides/slide9.xml" Type="http://schemas.openxmlformats.org/officeDocument/2006/relationships/slide"/><Relationship Id="rId44" Target="slides/slide10.xml" Type="http://schemas.openxmlformats.org/officeDocument/2006/relationships/slide"/><Relationship Id="rId45" Target="slides/slide11.xml" Type="http://schemas.openxmlformats.org/officeDocument/2006/relationships/slide"/><Relationship Id="rId46" Target="slides/slide12.xml" Type="http://schemas.openxmlformats.org/officeDocument/2006/relationships/slide"/><Relationship Id="rId47" Target="slides/slide13.xml" Type="http://schemas.openxmlformats.org/officeDocument/2006/relationships/slide"/><Relationship Id="rId48" Target="slides/slide14.xml" Type="http://schemas.openxmlformats.org/officeDocument/2006/relationships/slide"/><Relationship Id="rId49" Target="slides/slide15.xml" Type="http://schemas.openxmlformats.org/officeDocument/2006/relationships/slide"/><Relationship Id="rId5" Target="tableStyles.xml" Type="http://schemas.openxmlformats.org/officeDocument/2006/relationships/tableStyles"/><Relationship Id="rId50" Target="slides/slide16.xml" Type="http://schemas.openxmlformats.org/officeDocument/2006/relationships/slide"/><Relationship Id="rId51" Target="slides/slide17.xml" Type="http://schemas.openxmlformats.org/officeDocument/2006/relationships/slide"/><Relationship Id="rId52" Target="slides/slide18.xml" Type="http://schemas.openxmlformats.org/officeDocument/2006/relationships/slide"/><Relationship Id="rId53" Target="slides/slide19.xml" Type="http://schemas.openxmlformats.org/officeDocument/2006/relationships/slide"/><Relationship Id="rId54" Target="slides/slide20.xml" Type="http://schemas.openxmlformats.org/officeDocument/2006/relationships/slide"/><Relationship Id="rId55" Target="slides/slide21.xml" Type="http://schemas.openxmlformats.org/officeDocument/2006/relationships/slide"/><Relationship Id="rId56" Target="slides/slide22.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6.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1028700" y="8289065"/>
            <a:ext cx="16230600" cy="954083"/>
            <a:chOff x="0" y="0"/>
            <a:chExt cx="5317466" cy="312577"/>
          </a:xfrm>
        </p:grpSpPr>
        <p:sp>
          <p:nvSpPr>
            <p:cNvPr name="Freeform 3" id="3"/>
            <p:cNvSpPr/>
            <p:nvPr/>
          </p:nvSpPr>
          <p:spPr>
            <a:xfrm flipH="false" flipV="false" rot="0">
              <a:off x="0" y="0"/>
              <a:ext cx="5317466" cy="312577"/>
            </a:xfrm>
            <a:custGeom>
              <a:avLst/>
              <a:gdLst/>
              <a:ahLst/>
              <a:cxnLst/>
              <a:rect r="r" b="b" t="t" l="l"/>
              <a:pathLst>
                <a:path h="312577" w="5317466">
                  <a:moveTo>
                    <a:pt x="23850" y="0"/>
                  </a:moveTo>
                  <a:lnTo>
                    <a:pt x="5293616" y="0"/>
                  </a:lnTo>
                  <a:cubicBezTo>
                    <a:pt x="5299942" y="0"/>
                    <a:pt x="5306008" y="2513"/>
                    <a:pt x="5310481" y="6985"/>
                  </a:cubicBezTo>
                  <a:cubicBezTo>
                    <a:pt x="5314953" y="11458"/>
                    <a:pt x="5317466" y="17524"/>
                    <a:pt x="5317466" y="23850"/>
                  </a:cubicBezTo>
                  <a:lnTo>
                    <a:pt x="5317466" y="288727"/>
                  </a:lnTo>
                  <a:cubicBezTo>
                    <a:pt x="5317466" y="295052"/>
                    <a:pt x="5314953" y="301118"/>
                    <a:pt x="5310481" y="305591"/>
                  </a:cubicBezTo>
                  <a:cubicBezTo>
                    <a:pt x="5306008" y="310064"/>
                    <a:pt x="5299942" y="312577"/>
                    <a:pt x="5293616" y="312577"/>
                  </a:cubicBezTo>
                  <a:lnTo>
                    <a:pt x="23850" y="312577"/>
                  </a:lnTo>
                  <a:cubicBezTo>
                    <a:pt x="17524" y="312577"/>
                    <a:pt x="11458" y="310064"/>
                    <a:pt x="6985" y="305591"/>
                  </a:cubicBezTo>
                  <a:cubicBezTo>
                    <a:pt x="2513" y="301118"/>
                    <a:pt x="0" y="295052"/>
                    <a:pt x="0" y="288727"/>
                  </a:cubicBezTo>
                  <a:lnTo>
                    <a:pt x="0" y="23850"/>
                  </a:lnTo>
                  <a:cubicBezTo>
                    <a:pt x="0" y="17524"/>
                    <a:pt x="2513" y="11458"/>
                    <a:pt x="6985" y="6985"/>
                  </a:cubicBezTo>
                  <a:cubicBezTo>
                    <a:pt x="11458" y="2513"/>
                    <a:pt x="17524" y="0"/>
                    <a:pt x="23850" y="0"/>
                  </a:cubicBezTo>
                  <a:close/>
                </a:path>
              </a:pathLst>
            </a:custGeom>
            <a:solidFill>
              <a:srgbClr val="D0C9C0"/>
            </a:solidFill>
            <a:ln w="57150" cap="rnd">
              <a:solidFill>
                <a:srgbClr val="1C1C1C"/>
              </a:solidFill>
              <a:prstDash val="solid"/>
              <a:round/>
            </a:ln>
          </p:spPr>
        </p:sp>
        <p:sp>
          <p:nvSpPr>
            <p:cNvPr name="TextBox 4" id="4"/>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10575162" y="8491174"/>
            <a:ext cx="0" cy="549866"/>
          </a:xfrm>
          <a:prstGeom prst="line">
            <a:avLst/>
          </a:prstGeom>
          <a:ln cap="flat" w="57150">
            <a:solidFill>
              <a:srgbClr val="1C1C1C"/>
            </a:solidFill>
            <a:prstDash val="solid"/>
            <a:headEnd type="none" len="sm" w="sm"/>
            <a:tailEnd type="none" len="sm" w="sm"/>
          </a:ln>
        </p:spPr>
      </p:sp>
      <p:grpSp>
        <p:nvGrpSpPr>
          <p:cNvPr name="Group 6" id="6"/>
          <p:cNvGrpSpPr/>
          <p:nvPr/>
        </p:nvGrpSpPr>
        <p:grpSpPr>
          <a:xfrm rot="0">
            <a:off x="1028700" y="1017143"/>
            <a:ext cx="3494852" cy="954083"/>
            <a:chOff x="0" y="0"/>
            <a:chExt cx="1010276" cy="275802"/>
          </a:xfrm>
        </p:grpSpPr>
        <p:sp>
          <p:nvSpPr>
            <p:cNvPr name="Freeform 7" id="7"/>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8" id="8"/>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631241" y="1158564"/>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3764448" y="1017143"/>
            <a:ext cx="3494852" cy="954083"/>
            <a:chOff x="0" y="0"/>
            <a:chExt cx="1010276" cy="275802"/>
          </a:xfrm>
        </p:grpSpPr>
        <p:sp>
          <p:nvSpPr>
            <p:cNvPr name="Freeform 11" id="11"/>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2" id="12"/>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909257" y="8664507"/>
            <a:ext cx="1831118"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a:rPr>
              <a:t>Subject :</a:t>
            </a:r>
          </a:p>
        </p:txBody>
      </p:sp>
      <p:sp>
        <p:nvSpPr>
          <p:cNvPr name="TextBox 14" id="14"/>
          <p:cNvSpPr txBox="true"/>
          <p:nvPr/>
        </p:nvSpPr>
        <p:spPr>
          <a:xfrm rot="0">
            <a:off x="3840226" y="8514647"/>
            <a:ext cx="5691628" cy="455295"/>
          </a:xfrm>
          <a:prstGeom prst="rect">
            <a:avLst/>
          </a:prstGeom>
        </p:spPr>
        <p:txBody>
          <a:bodyPr anchor="t" rtlCol="false" tIns="0" lIns="0" bIns="0" rIns="0">
            <a:spAutoFit/>
          </a:bodyPr>
          <a:lstStyle/>
          <a:p>
            <a:pPr algn="ctr">
              <a:lnSpc>
                <a:spcPts val="3779"/>
              </a:lnSpc>
            </a:pPr>
            <a:r>
              <a:rPr lang="en-US" sz="2700">
                <a:solidFill>
                  <a:srgbClr val="1C1C1C"/>
                </a:solidFill>
                <a:latin typeface="Nourd"/>
              </a:rPr>
              <a:t>KONSEP KECERDASAN ARTIFISIAL</a:t>
            </a:r>
          </a:p>
        </p:txBody>
      </p:sp>
      <p:sp>
        <p:nvSpPr>
          <p:cNvPr name="TextBox 15" id="15"/>
          <p:cNvSpPr txBox="true"/>
          <p:nvPr/>
        </p:nvSpPr>
        <p:spPr>
          <a:xfrm rot="0">
            <a:off x="2492072" y="1228186"/>
            <a:ext cx="1725392" cy="294005"/>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 </a:t>
            </a:r>
          </a:p>
        </p:txBody>
      </p:sp>
      <p:sp>
        <p:nvSpPr>
          <p:cNvPr name="TextBox 16" id="16"/>
          <p:cNvSpPr txBox="true"/>
          <p:nvPr/>
        </p:nvSpPr>
        <p:spPr>
          <a:xfrm rot="0">
            <a:off x="2325769" y="2937779"/>
            <a:ext cx="13247154" cy="2412688"/>
          </a:xfrm>
          <a:prstGeom prst="rect">
            <a:avLst/>
          </a:prstGeom>
        </p:spPr>
        <p:txBody>
          <a:bodyPr anchor="t" rtlCol="false" tIns="0" lIns="0" bIns="0" rIns="0">
            <a:spAutoFit/>
          </a:bodyPr>
          <a:lstStyle/>
          <a:p>
            <a:pPr algn="ctr">
              <a:lnSpc>
                <a:spcPts val="6112"/>
              </a:lnSpc>
            </a:pPr>
            <a:r>
              <a:rPr lang="en-US" sz="6112">
                <a:solidFill>
                  <a:srgbClr val="1C1C1C"/>
                </a:solidFill>
                <a:latin typeface="Hatton Bold"/>
              </a:rPr>
              <a:t>ANALISIS PERBANDINGAN GREEDY BEST FIRST SEARCH DAN A* SEARCH</a:t>
            </a:r>
          </a:p>
        </p:txBody>
      </p:sp>
      <p:sp>
        <p:nvSpPr>
          <p:cNvPr name="TextBox 17" id="17"/>
          <p:cNvSpPr txBox="true"/>
          <p:nvPr/>
        </p:nvSpPr>
        <p:spPr>
          <a:xfrm rot="0">
            <a:off x="5362371" y="5883867"/>
            <a:ext cx="7303689" cy="2016378"/>
          </a:xfrm>
          <a:prstGeom prst="rect">
            <a:avLst/>
          </a:prstGeom>
        </p:spPr>
        <p:txBody>
          <a:bodyPr anchor="t" rtlCol="false" tIns="0" lIns="0" bIns="0" rIns="0">
            <a:spAutoFit/>
          </a:bodyPr>
          <a:lstStyle/>
          <a:p>
            <a:pPr algn="ctr">
              <a:lnSpc>
                <a:spcPts val="4006"/>
              </a:lnSpc>
            </a:pPr>
            <a:r>
              <a:rPr lang="en-US" sz="2861">
                <a:solidFill>
                  <a:srgbClr val="1C1C1C"/>
                </a:solidFill>
                <a:latin typeface="Nourd"/>
              </a:rPr>
              <a:t>Anggota Kelompok :</a:t>
            </a:r>
          </a:p>
          <a:p>
            <a:pPr algn="ctr">
              <a:lnSpc>
                <a:spcPts val="4006"/>
              </a:lnSpc>
            </a:pPr>
            <a:r>
              <a:rPr lang="en-US" sz="2861">
                <a:solidFill>
                  <a:srgbClr val="1C1C1C"/>
                </a:solidFill>
                <a:latin typeface="Nourd"/>
              </a:rPr>
              <a:t>Helsa Sriprameswari Putri (5025221154)</a:t>
            </a:r>
          </a:p>
          <a:p>
            <a:pPr algn="ctr">
              <a:lnSpc>
                <a:spcPts val="4006"/>
              </a:lnSpc>
            </a:pPr>
            <a:r>
              <a:rPr lang="en-US" sz="2861">
                <a:solidFill>
                  <a:srgbClr val="1C1C1C"/>
                </a:solidFill>
                <a:latin typeface="Nourd"/>
              </a:rPr>
              <a:t>Yasmin Putri Sujono (5025221273)</a:t>
            </a:r>
          </a:p>
          <a:p>
            <a:pPr algn="ctr">
              <a:lnSpc>
                <a:spcPts val="4006"/>
              </a:lnSpc>
            </a:pPr>
            <a:r>
              <a:rPr lang="en-US" sz="2861">
                <a:solidFill>
                  <a:srgbClr val="1C1C1C"/>
                </a:solidFill>
                <a:latin typeface="Nourd"/>
              </a:rPr>
              <a:t>Nadya Saraswati Putri  (5025221246)</a:t>
            </a:r>
          </a:p>
        </p:txBody>
      </p:sp>
      <p:sp>
        <p:nvSpPr>
          <p:cNvPr name="Freeform 18" id="18"/>
          <p:cNvSpPr/>
          <p:nvPr/>
        </p:nvSpPr>
        <p:spPr>
          <a:xfrm flipH="false" flipV="false" rot="0">
            <a:off x="16219669" y="1273318"/>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9" id="19"/>
          <p:cNvSpPr/>
          <p:nvPr/>
        </p:nvSpPr>
        <p:spPr>
          <a:xfrm rot="0">
            <a:off x="4523552" y="1465610"/>
            <a:ext cx="9240896" cy="0"/>
          </a:xfrm>
          <a:prstGeom prst="line">
            <a:avLst/>
          </a:prstGeom>
          <a:ln cap="flat" w="57150">
            <a:solidFill>
              <a:srgbClr val="1C1C1C"/>
            </a:solidFill>
            <a:prstDash val="solid"/>
            <a:headEnd type="none" len="sm" w="sm"/>
            <a:tailEnd type="none" len="sm" w="sm"/>
          </a:ln>
        </p:spPr>
      </p:sp>
      <p:sp>
        <p:nvSpPr>
          <p:cNvPr name="TextBox 20" id="20"/>
          <p:cNvSpPr txBox="true"/>
          <p:nvPr/>
        </p:nvSpPr>
        <p:spPr>
          <a:xfrm rot="0">
            <a:off x="14362346" y="1404365"/>
            <a:ext cx="1210577" cy="250825"/>
          </a:xfrm>
          <a:prstGeom prst="rect">
            <a:avLst/>
          </a:prstGeom>
        </p:spPr>
        <p:txBody>
          <a:bodyPr anchor="t" rtlCol="false" tIns="0" lIns="0" bIns="0" rIns="0">
            <a:spAutoFit/>
          </a:bodyPr>
          <a:lstStyle/>
          <a:p>
            <a:pPr>
              <a:lnSpc>
                <a:spcPts val="2000"/>
              </a:lnSpc>
            </a:pPr>
            <a:r>
              <a:rPr lang="en-US" sz="2000">
                <a:solidFill>
                  <a:srgbClr val="1C1C1C"/>
                </a:solidFill>
                <a:latin typeface="Nourd Bold"/>
              </a:rPr>
              <a:t>Start</a:t>
            </a:r>
          </a:p>
        </p:txBody>
      </p:sp>
      <p:sp>
        <p:nvSpPr>
          <p:cNvPr name="TextBox 21" id="21"/>
          <p:cNvSpPr txBox="true"/>
          <p:nvPr/>
        </p:nvSpPr>
        <p:spPr>
          <a:xfrm rot="0">
            <a:off x="10969774" y="8514647"/>
            <a:ext cx="5691628" cy="455295"/>
          </a:xfrm>
          <a:prstGeom prst="rect">
            <a:avLst/>
          </a:prstGeom>
        </p:spPr>
        <p:txBody>
          <a:bodyPr anchor="t" rtlCol="false" tIns="0" lIns="0" bIns="0" rIns="0">
            <a:spAutoFit/>
          </a:bodyPr>
          <a:lstStyle/>
          <a:p>
            <a:pPr algn="ctr">
              <a:lnSpc>
                <a:spcPts val="3779"/>
              </a:lnSpc>
            </a:pPr>
            <a:r>
              <a:rPr lang="en-US" sz="2700">
                <a:solidFill>
                  <a:srgbClr val="1C1C1C"/>
                </a:solidFill>
                <a:latin typeface="Nourd"/>
              </a:rPr>
              <a:t>INFORMED SEARCH</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184319" y="329775"/>
            <a:ext cx="8616324" cy="9637706"/>
            <a:chOff x="0" y="0"/>
            <a:chExt cx="2780917" cy="3110568"/>
          </a:xfrm>
        </p:grpSpPr>
        <p:sp>
          <p:nvSpPr>
            <p:cNvPr name="Freeform 3" id="3"/>
            <p:cNvSpPr/>
            <p:nvPr/>
          </p:nvSpPr>
          <p:spPr>
            <a:xfrm flipH="false" flipV="false" rot="0">
              <a:off x="0" y="0"/>
              <a:ext cx="2780917" cy="3110568"/>
            </a:xfrm>
            <a:custGeom>
              <a:avLst/>
              <a:gdLst/>
              <a:ahLst/>
              <a:cxnLst/>
              <a:rect r="r" b="b" t="t" l="l"/>
              <a:pathLst>
                <a:path h="3110568" w="2780917">
                  <a:moveTo>
                    <a:pt x="44926" y="0"/>
                  </a:moveTo>
                  <a:lnTo>
                    <a:pt x="2735991" y="0"/>
                  </a:lnTo>
                  <a:cubicBezTo>
                    <a:pt x="2747906" y="0"/>
                    <a:pt x="2759334" y="4733"/>
                    <a:pt x="2767759" y="13158"/>
                  </a:cubicBezTo>
                  <a:cubicBezTo>
                    <a:pt x="2776184" y="21584"/>
                    <a:pt x="2780917" y="33011"/>
                    <a:pt x="2780917" y="44926"/>
                  </a:cubicBezTo>
                  <a:lnTo>
                    <a:pt x="2780917" y="3065642"/>
                  </a:lnTo>
                  <a:cubicBezTo>
                    <a:pt x="2780917" y="3077557"/>
                    <a:pt x="2776184" y="3088984"/>
                    <a:pt x="2767759" y="3097410"/>
                  </a:cubicBezTo>
                  <a:cubicBezTo>
                    <a:pt x="2759334" y="3105835"/>
                    <a:pt x="2747906" y="3110568"/>
                    <a:pt x="2735991" y="3110568"/>
                  </a:cubicBezTo>
                  <a:lnTo>
                    <a:pt x="44926" y="3110568"/>
                  </a:lnTo>
                  <a:cubicBezTo>
                    <a:pt x="33011" y="3110568"/>
                    <a:pt x="21584" y="3105835"/>
                    <a:pt x="13158" y="3097410"/>
                  </a:cubicBezTo>
                  <a:cubicBezTo>
                    <a:pt x="4733" y="3088984"/>
                    <a:pt x="0" y="3077557"/>
                    <a:pt x="0" y="3065642"/>
                  </a:cubicBezTo>
                  <a:lnTo>
                    <a:pt x="0" y="44926"/>
                  </a:lnTo>
                  <a:cubicBezTo>
                    <a:pt x="0" y="33011"/>
                    <a:pt x="4733" y="21584"/>
                    <a:pt x="13158" y="13158"/>
                  </a:cubicBezTo>
                  <a:cubicBezTo>
                    <a:pt x="21584" y="4733"/>
                    <a:pt x="33011" y="0"/>
                    <a:pt x="44926" y="0"/>
                  </a:cubicBezTo>
                  <a:close/>
                </a:path>
              </a:pathLst>
            </a:custGeom>
            <a:solidFill>
              <a:srgbClr val="D0C9C0"/>
            </a:solidFill>
            <a:ln w="57150" cap="rnd">
              <a:solidFill>
                <a:srgbClr val="1C1C1C"/>
              </a:solidFill>
              <a:prstDash val="solid"/>
              <a:round/>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23582" y="554126"/>
            <a:ext cx="8137798" cy="7436485"/>
          </a:xfrm>
          <a:prstGeom prst="rect">
            <a:avLst/>
          </a:prstGeom>
        </p:spPr>
        <p:txBody>
          <a:bodyPr anchor="t" rtlCol="false" tIns="0" lIns="0" bIns="0" rIns="0">
            <a:spAutoFit/>
          </a:bodyPr>
          <a:lstStyle/>
          <a:p>
            <a:pPr>
              <a:lnSpc>
                <a:spcPts val="2240"/>
              </a:lnSpc>
            </a:pPr>
            <a:r>
              <a:rPr lang="en-US" sz="1600">
                <a:solidFill>
                  <a:srgbClr val="1C1C1C"/>
                </a:solidFill>
                <a:latin typeface="Nourd"/>
              </a:rPr>
              <a:t># Inisialisasi nilai g(n) dan f(n) dari setiap node dengan nilai tak terhingga</a:t>
            </a:r>
          </a:p>
          <a:p>
            <a:pPr>
              <a:lnSpc>
                <a:spcPts val="2240"/>
              </a:lnSpc>
            </a:pPr>
            <a:r>
              <a:rPr lang="en-US" sz="1600">
                <a:solidFill>
                  <a:srgbClr val="1C1C1C"/>
                </a:solidFill>
                <a:latin typeface="Nourd"/>
              </a:rPr>
              <a:t>  g = {node: float('inf') for node in graph.nodes()}</a:t>
            </a:r>
          </a:p>
          <a:p>
            <a:pPr>
              <a:lnSpc>
                <a:spcPts val="2240"/>
              </a:lnSpc>
            </a:pPr>
            <a:r>
              <a:rPr lang="en-US" sz="1600">
                <a:solidFill>
                  <a:srgbClr val="1C1C1C"/>
                </a:solidFill>
                <a:latin typeface="Nourd"/>
              </a:rPr>
              <a:t>  f = {node: float('inf') for node in graph.nodes()}</a:t>
            </a:r>
          </a:p>
          <a:p>
            <a:pPr>
              <a:lnSpc>
                <a:spcPts val="2240"/>
              </a:lnSpc>
            </a:pPr>
          </a:p>
          <a:p>
            <a:pPr>
              <a:lnSpc>
                <a:spcPts val="2240"/>
              </a:lnSpc>
            </a:pPr>
            <a:r>
              <a:rPr lang="en-US" sz="1600">
                <a:solidFill>
                  <a:srgbClr val="1C1C1C"/>
                </a:solidFill>
                <a:latin typeface="Nourd"/>
              </a:rPr>
              <a:t>  # Inisialisasi heap prioritas dengan elemen awal (node sumber)</a:t>
            </a:r>
          </a:p>
          <a:p>
            <a:pPr>
              <a:lnSpc>
                <a:spcPts val="2240"/>
              </a:lnSpc>
            </a:pPr>
            <a:r>
              <a:rPr lang="en-US" sz="1600">
                <a:solidFill>
                  <a:srgbClr val="1C1C1C"/>
                </a:solidFill>
                <a:latin typeface="Nourd"/>
              </a:rPr>
              <a:t>  open_list = [(0, start)]</a:t>
            </a:r>
          </a:p>
          <a:p>
            <a:pPr>
              <a:lnSpc>
                <a:spcPts val="2240"/>
              </a:lnSpc>
            </a:pPr>
          </a:p>
          <a:p>
            <a:pPr>
              <a:lnSpc>
                <a:spcPts val="2240"/>
              </a:lnSpc>
            </a:pPr>
            <a:r>
              <a:rPr lang="en-US" sz="1600">
                <a:solidFill>
                  <a:srgbClr val="1C1C1C"/>
                </a:solidFill>
                <a:latin typeface="Nourd"/>
              </a:rPr>
              <a:t>  # Nilai g(n) dari node awal adalah 0</a:t>
            </a:r>
          </a:p>
          <a:p>
            <a:pPr>
              <a:lnSpc>
                <a:spcPts val="2240"/>
              </a:lnSpc>
            </a:pPr>
            <a:r>
              <a:rPr lang="en-US" sz="1600">
                <a:solidFill>
                  <a:srgbClr val="1C1C1C"/>
                </a:solidFill>
                <a:latin typeface="Nourd"/>
              </a:rPr>
              <a:t>  g[start] = 0</a:t>
            </a:r>
          </a:p>
          <a:p>
            <a:pPr>
              <a:lnSpc>
                <a:spcPts val="2240"/>
              </a:lnSpc>
            </a:pPr>
          </a:p>
          <a:p>
            <a:pPr>
              <a:lnSpc>
                <a:spcPts val="2240"/>
              </a:lnSpc>
            </a:pPr>
            <a:r>
              <a:rPr lang="en-US" sz="1600">
                <a:solidFill>
                  <a:srgbClr val="1C1C1C"/>
                </a:solidFill>
                <a:latin typeface="Nourd"/>
              </a:rPr>
              <a:t>  # Inisialisasi dictionary came_from</a:t>
            </a:r>
          </a:p>
          <a:p>
            <a:pPr>
              <a:lnSpc>
                <a:spcPts val="2240"/>
              </a:lnSpc>
            </a:pPr>
            <a:r>
              <a:rPr lang="en-US" sz="1600">
                <a:solidFill>
                  <a:srgbClr val="1C1C1C"/>
                </a:solidFill>
                <a:latin typeface="Nourd"/>
              </a:rPr>
              <a:t>  came_from = {}</a:t>
            </a:r>
          </a:p>
          <a:p>
            <a:pPr>
              <a:lnSpc>
                <a:spcPts val="2240"/>
              </a:lnSpc>
            </a:pPr>
          </a:p>
          <a:p>
            <a:pPr>
              <a:lnSpc>
                <a:spcPts val="2240"/>
              </a:lnSpc>
            </a:pPr>
            <a:r>
              <a:rPr lang="en-US" sz="1600">
                <a:solidFill>
                  <a:srgbClr val="1C1C1C"/>
                </a:solidFill>
                <a:latin typeface="Nourd"/>
              </a:rPr>
              <a:t>  while open_list:</a:t>
            </a:r>
          </a:p>
          <a:p>
            <a:pPr>
              <a:lnSpc>
                <a:spcPts val="2240"/>
              </a:lnSpc>
            </a:pPr>
            <a:r>
              <a:rPr lang="en-US" sz="1600">
                <a:solidFill>
                  <a:srgbClr val="1C1C1C"/>
                </a:solidFill>
                <a:latin typeface="Nourd"/>
              </a:rPr>
              <a:t>    # Ambil node dengan f(n) terkecil dari heap prioritas</a:t>
            </a:r>
          </a:p>
          <a:p>
            <a:pPr>
              <a:lnSpc>
                <a:spcPts val="2240"/>
              </a:lnSpc>
            </a:pPr>
            <a:r>
              <a:rPr lang="en-US" sz="1600">
                <a:solidFill>
                  <a:srgbClr val="1C1C1C"/>
                </a:solidFill>
                <a:latin typeface="Nourd"/>
              </a:rPr>
              <a:t>    f_current, current = heapq.heappop(open_list)</a:t>
            </a:r>
          </a:p>
          <a:p>
            <a:pPr>
              <a:lnSpc>
                <a:spcPts val="2240"/>
              </a:lnSpc>
            </a:pPr>
          </a:p>
          <a:p>
            <a:pPr>
              <a:lnSpc>
                <a:spcPts val="2240"/>
              </a:lnSpc>
            </a:pPr>
            <a:r>
              <a:rPr lang="en-US" sz="1600">
                <a:solidFill>
                  <a:srgbClr val="1C1C1C"/>
                </a:solidFill>
                <a:latin typeface="Nourd"/>
              </a:rPr>
              <a:t>    # Jika sudah mencapai goal, maka selesai</a:t>
            </a:r>
          </a:p>
          <a:p>
            <a:pPr>
              <a:lnSpc>
                <a:spcPts val="2240"/>
              </a:lnSpc>
            </a:pPr>
            <a:r>
              <a:rPr lang="en-US" sz="1600">
                <a:solidFill>
                  <a:srgbClr val="1C1C1C"/>
                </a:solidFill>
                <a:latin typeface="Nourd"/>
              </a:rPr>
              <a:t>    if current == goal:</a:t>
            </a:r>
          </a:p>
          <a:p>
            <a:pPr>
              <a:lnSpc>
                <a:spcPts val="2240"/>
              </a:lnSpc>
            </a:pPr>
            <a:r>
              <a:rPr lang="en-US" sz="1600">
                <a:solidFill>
                  <a:srgbClr val="1C1C1C"/>
                </a:solidFill>
                <a:latin typeface="Nourd"/>
              </a:rPr>
              <a:t>      path = []</a:t>
            </a:r>
          </a:p>
          <a:p>
            <a:pPr>
              <a:lnSpc>
                <a:spcPts val="2240"/>
              </a:lnSpc>
            </a:pPr>
            <a:r>
              <a:rPr lang="en-US" sz="1600">
                <a:solidFill>
                  <a:srgbClr val="1C1C1C"/>
                </a:solidFill>
                <a:latin typeface="Nourd"/>
              </a:rPr>
              <a:t>      while current != start:</a:t>
            </a:r>
          </a:p>
          <a:p>
            <a:pPr>
              <a:lnSpc>
                <a:spcPts val="2240"/>
              </a:lnSpc>
            </a:pPr>
            <a:r>
              <a:rPr lang="en-US" sz="1600">
                <a:solidFill>
                  <a:srgbClr val="1C1C1C"/>
                </a:solidFill>
                <a:latin typeface="Nourd"/>
              </a:rPr>
              <a:t>        path.insert(0, current)</a:t>
            </a:r>
          </a:p>
          <a:p>
            <a:pPr>
              <a:lnSpc>
                <a:spcPts val="2240"/>
              </a:lnSpc>
            </a:pPr>
            <a:r>
              <a:rPr lang="en-US" sz="1600">
                <a:solidFill>
                  <a:srgbClr val="1C1C1C"/>
                </a:solidFill>
                <a:latin typeface="Nourd"/>
              </a:rPr>
              <a:t>        current = came_from[current]</a:t>
            </a:r>
          </a:p>
          <a:p>
            <a:pPr>
              <a:lnSpc>
                <a:spcPts val="2240"/>
              </a:lnSpc>
            </a:pPr>
            <a:r>
              <a:rPr lang="en-US" sz="1600">
                <a:solidFill>
                  <a:srgbClr val="1C1C1C"/>
                </a:solidFill>
                <a:latin typeface="Nourd"/>
              </a:rPr>
              <a:t>      path.insert(0, start)</a:t>
            </a:r>
          </a:p>
          <a:p>
            <a:pPr>
              <a:lnSpc>
                <a:spcPts val="2240"/>
              </a:lnSpc>
            </a:pPr>
            <a:r>
              <a:rPr lang="en-US" sz="1600">
                <a:solidFill>
                  <a:srgbClr val="1C1C1C"/>
                </a:solidFill>
                <a:latin typeface="Nourd"/>
              </a:rPr>
              <a:t>      return path</a:t>
            </a:r>
          </a:p>
          <a:p>
            <a:pPr>
              <a:lnSpc>
                <a:spcPts val="2240"/>
              </a:lnSpc>
            </a:pPr>
          </a:p>
          <a:p>
            <a:pPr>
              <a:lnSpc>
                <a:spcPts val="2240"/>
              </a:lnSpc>
            </a:pPr>
          </a:p>
        </p:txBody>
      </p:sp>
      <p:grpSp>
        <p:nvGrpSpPr>
          <p:cNvPr name="Group 6" id="6"/>
          <p:cNvGrpSpPr/>
          <p:nvPr/>
        </p:nvGrpSpPr>
        <p:grpSpPr>
          <a:xfrm rot="0">
            <a:off x="9316773" y="329775"/>
            <a:ext cx="8616324" cy="9637706"/>
            <a:chOff x="0" y="0"/>
            <a:chExt cx="2780917" cy="3110568"/>
          </a:xfrm>
        </p:grpSpPr>
        <p:sp>
          <p:nvSpPr>
            <p:cNvPr name="Freeform 7" id="7"/>
            <p:cNvSpPr/>
            <p:nvPr/>
          </p:nvSpPr>
          <p:spPr>
            <a:xfrm flipH="false" flipV="false" rot="0">
              <a:off x="0" y="0"/>
              <a:ext cx="2780917" cy="3110568"/>
            </a:xfrm>
            <a:custGeom>
              <a:avLst/>
              <a:gdLst/>
              <a:ahLst/>
              <a:cxnLst/>
              <a:rect r="r" b="b" t="t" l="l"/>
              <a:pathLst>
                <a:path h="3110568" w="2780917">
                  <a:moveTo>
                    <a:pt x="44926" y="0"/>
                  </a:moveTo>
                  <a:lnTo>
                    <a:pt x="2735991" y="0"/>
                  </a:lnTo>
                  <a:cubicBezTo>
                    <a:pt x="2747906" y="0"/>
                    <a:pt x="2759334" y="4733"/>
                    <a:pt x="2767759" y="13158"/>
                  </a:cubicBezTo>
                  <a:cubicBezTo>
                    <a:pt x="2776184" y="21584"/>
                    <a:pt x="2780917" y="33011"/>
                    <a:pt x="2780917" y="44926"/>
                  </a:cubicBezTo>
                  <a:lnTo>
                    <a:pt x="2780917" y="3065642"/>
                  </a:lnTo>
                  <a:cubicBezTo>
                    <a:pt x="2780917" y="3077557"/>
                    <a:pt x="2776184" y="3088984"/>
                    <a:pt x="2767759" y="3097410"/>
                  </a:cubicBezTo>
                  <a:cubicBezTo>
                    <a:pt x="2759334" y="3105835"/>
                    <a:pt x="2747906" y="3110568"/>
                    <a:pt x="2735991" y="3110568"/>
                  </a:cubicBezTo>
                  <a:lnTo>
                    <a:pt x="44926" y="3110568"/>
                  </a:lnTo>
                  <a:cubicBezTo>
                    <a:pt x="33011" y="3110568"/>
                    <a:pt x="21584" y="3105835"/>
                    <a:pt x="13158" y="3097410"/>
                  </a:cubicBezTo>
                  <a:cubicBezTo>
                    <a:pt x="4733" y="3088984"/>
                    <a:pt x="0" y="3077557"/>
                    <a:pt x="0" y="3065642"/>
                  </a:cubicBezTo>
                  <a:lnTo>
                    <a:pt x="0" y="44926"/>
                  </a:lnTo>
                  <a:cubicBezTo>
                    <a:pt x="0" y="33011"/>
                    <a:pt x="4733" y="21584"/>
                    <a:pt x="13158" y="13158"/>
                  </a:cubicBezTo>
                  <a:cubicBezTo>
                    <a:pt x="21584" y="4733"/>
                    <a:pt x="33011" y="0"/>
                    <a:pt x="44926" y="0"/>
                  </a:cubicBezTo>
                  <a:close/>
                </a:path>
              </a:pathLst>
            </a:custGeom>
            <a:solidFill>
              <a:srgbClr val="D0C9C0"/>
            </a:solidFill>
            <a:ln w="57150" cap="rnd">
              <a:solidFill>
                <a:srgbClr val="1C1C1C"/>
              </a:solidFill>
              <a:prstDash val="solid"/>
              <a:round/>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9556036" y="597421"/>
            <a:ext cx="8137798" cy="9370060"/>
          </a:xfrm>
          <a:prstGeom prst="rect">
            <a:avLst/>
          </a:prstGeom>
        </p:spPr>
        <p:txBody>
          <a:bodyPr anchor="t" rtlCol="false" tIns="0" lIns="0" bIns="0" rIns="0">
            <a:spAutoFit/>
          </a:bodyPr>
          <a:lstStyle/>
          <a:p>
            <a:pPr>
              <a:lnSpc>
                <a:spcPts val="2240"/>
              </a:lnSpc>
            </a:pPr>
            <a:r>
              <a:rPr lang="en-US" sz="1600">
                <a:solidFill>
                  <a:srgbClr val="1C1C1C"/>
                </a:solidFill>
                <a:latin typeface="Nourd"/>
              </a:rPr>
              <a:t> # Jika belum mencapai goal, Iterasi melalui tetangga-tetangga dari node saat ini</a:t>
            </a:r>
          </a:p>
          <a:p>
            <a:pPr>
              <a:lnSpc>
                <a:spcPts val="2240"/>
              </a:lnSpc>
            </a:pPr>
            <a:r>
              <a:rPr lang="en-US" sz="1600">
                <a:solidFill>
                  <a:srgbClr val="1C1C1C"/>
                </a:solidFill>
                <a:latin typeface="Nourd"/>
              </a:rPr>
              <a:t>    for neighbor in graph[current]:</a:t>
            </a:r>
          </a:p>
          <a:p>
            <a:pPr>
              <a:lnSpc>
                <a:spcPts val="2240"/>
              </a:lnSpc>
            </a:pPr>
            <a:r>
              <a:rPr lang="en-US" sz="1600">
                <a:solidFill>
                  <a:srgbClr val="1C1C1C"/>
                </a:solidFill>
                <a:latin typeface="Nourd"/>
              </a:rPr>
              <a:t>      # Hitung nilai g(n) sementara untuk tetangga ini</a:t>
            </a:r>
          </a:p>
          <a:p>
            <a:pPr>
              <a:lnSpc>
                <a:spcPts val="2240"/>
              </a:lnSpc>
            </a:pPr>
            <a:r>
              <a:rPr lang="en-US" sz="1600">
                <a:solidFill>
                  <a:srgbClr val="1C1C1C"/>
                </a:solidFill>
                <a:latin typeface="Nourd"/>
              </a:rPr>
              <a:t>      tentative_g = g[current] + graph[current][neighbor]['weight_']</a:t>
            </a:r>
          </a:p>
          <a:p>
            <a:pPr>
              <a:lnSpc>
                <a:spcPts val="2240"/>
              </a:lnSpc>
            </a:pPr>
          </a:p>
          <a:p>
            <a:pPr>
              <a:lnSpc>
                <a:spcPts val="2240"/>
              </a:lnSpc>
            </a:pPr>
            <a:r>
              <a:rPr lang="en-US" sz="1600">
                <a:solidFill>
                  <a:srgbClr val="1C1C1C"/>
                </a:solidFill>
                <a:latin typeface="Nourd"/>
              </a:rPr>
              <a:t>      # Jika nilai g(n) baru lebih baik daripada yang sebelumnya</a:t>
            </a:r>
          </a:p>
          <a:p>
            <a:pPr>
              <a:lnSpc>
                <a:spcPts val="2240"/>
              </a:lnSpc>
            </a:pPr>
            <a:r>
              <a:rPr lang="en-US" sz="1600">
                <a:solidFill>
                  <a:srgbClr val="1C1C1C"/>
                </a:solidFill>
                <a:latin typeface="Nourd"/>
              </a:rPr>
              <a:t>      if tentative_g &lt; g[neighbor]:</a:t>
            </a:r>
          </a:p>
          <a:p>
            <a:pPr>
              <a:lnSpc>
                <a:spcPts val="2240"/>
              </a:lnSpc>
            </a:pPr>
            <a:r>
              <a:rPr lang="en-US" sz="1600">
                <a:solidFill>
                  <a:srgbClr val="1C1C1C"/>
                </a:solidFill>
                <a:latin typeface="Nourd"/>
              </a:rPr>
              <a:t>        # Perbarui nilai g(n) dan f(n) tetangga</a:t>
            </a:r>
          </a:p>
          <a:p>
            <a:pPr>
              <a:lnSpc>
                <a:spcPts val="2240"/>
              </a:lnSpc>
            </a:pPr>
            <a:r>
              <a:rPr lang="en-US" sz="1600">
                <a:solidFill>
                  <a:srgbClr val="1C1C1C"/>
                </a:solidFill>
                <a:latin typeface="Nourd"/>
              </a:rPr>
              <a:t>        g[neighbor] = tentative_g</a:t>
            </a:r>
          </a:p>
          <a:p>
            <a:pPr>
              <a:lnSpc>
                <a:spcPts val="2240"/>
              </a:lnSpc>
            </a:pPr>
            <a:r>
              <a:rPr lang="en-US" sz="1600">
                <a:solidFill>
                  <a:srgbClr val="1C1C1C"/>
                </a:solidFill>
                <a:latin typeface="Nourd"/>
              </a:rPr>
              <a:t>        f[neighbor] = tentative_g + heuristic(neighbor, goal)</a:t>
            </a:r>
          </a:p>
          <a:p>
            <a:pPr>
              <a:lnSpc>
                <a:spcPts val="2240"/>
              </a:lnSpc>
            </a:pPr>
          </a:p>
          <a:p>
            <a:pPr>
              <a:lnSpc>
                <a:spcPts val="2240"/>
              </a:lnSpc>
            </a:pPr>
            <a:r>
              <a:rPr lang="en-US" sz="1600">
                <a:solidFill>
                  <a:srgbClr val="1C1C1C"/>
                </a:solidFill>
                <a:latin typeface="Nourd"/>
              </a:rPr>
              <a:t>        # Simpan node yang sebelumnya terbaik untuk tetangga ini</a:t>
            </a:r>
          </a:p>
          <a:p>
            <a:pPr>
              <a:lnSpc>
                <a:spcPts val="2240"/>
              </a:lnSpc>
            </a:pPr>
            <a:r>
              <a:rPr lang="en-US" sz="1600">
                <a:solidFill>
                  <a:srgbClr val="1C1C1C"/>
                </a:solidFill>
                <a:latin typeface="Nourd"/>
              </a:rPr>
              <a:t>        came_from[neighbor] = current</a:t>
            </a:r>
          </a:p>
          <a:p>
            <a:pPr>
              <a:lnSpc>
                <a:spcPts val="2240"/>
              </a:lnSpc>
            </a:pPr>
          </a:p>
          <a:p>
            <a:pPr>
              <a:lnSpc>
                <a:spcPts val="2240"/>
              </a:lnSpc>
            </a:pPr>
            <a:r>
              <a:rPr lang="en-US" sz="1600">
                <a:solidFill>
                  <a:srgbClr val="1C1C1C"/>
                </a:solidFill>
                <a:latin typeface="Nourd"/>
              </a:rPr>
              <a:t>        # Tambahkan tetangga ke heap prioritas</a:t>
            </a:r>
          </a:p>
          <a:p>
            <a:pPr>
              <a:lnSpc>
                <a:spcPts val="2240"/>
              </a:lnSpc>
            </a:pPr>
            <a:r>
              <a:rPr lang="en-US" sz="1600">
                <a:solidFill>
                  <a:srgbClr val="1C1C1C"/>
                </a:solidFill>
                <a:latin typeface="Nourd"/>
              </a:rPr>
              <a:t>        heapq.heappush(open_list, (f[neighbor], neighbor))</a:t>
            </a:r>
          </a:p>
          <a:p>
            <a:pPr>
              <a:lnSpc>
                <a:spcPts val="2240"/>
              </a:lnSpc>
            </a:pPr>
          </a:p>
          <a:p>
            <a:pPr>
              <a:lnSpc>
                <a:spcPts val="2240"/>
              </a:lnSpc>
            </a:pPr>
            <a:r>
              <a:rPr lang="en-US" sz="1600">
                <a:solidFill>
                  <a:srgbClr val="1C1C1C"/>
                </a:solidFill>
                <a:latin typeface="Nourd"/>
              </a:rPr>
              <a:t>  # Jika tidak ada jalur yang ditemukan</a:t>
            </a:r>
          </a:p>
          <a:p>
            <a:pPr>
              <a:lnSpc>
                <a:spcPts val="2240"/>
              </a:lnSpc>
            </a:pPr>
            <a:r>
              <a:rPr lang="en-US" sz="1600">
                <a:solidFill>
                  <a:srgbClr val="1C1C1C"/>
                </a:solidFill>
                <a:latin typeface="Nourd"/>
              </a:rPr>
              <a:t>  return None</a:t>
            </a:r>
          </a:p>
          <a:p>
            <a:pPr>
              <a:lnSpc>
                <a:spcPts val="2240"/>
              </a:lnSpc>
            </a:pPr>
          </a:p>
          <a:p>
            <a:pPr>
              <a:lnSpc>
                <a:spcPts val="2240"/>
              </a:lnSpc>
            </a:pPr>
            <a:r>
              <a:rPr lang="en-US" sz="1600">
                <a:solidFill>
                  <a:srgbClr val="1C1C1C"/>
                </a:solidFill>
                <a:latin typeface="Nourd"/>
              </a:rPr>
              <a:t>a_star_path = a_star_search(g, "Indonesia", "Malaysia")</a:t>
            </a:r>
          </a:p>
          <a:p>
            <a:pPr>
              <a:lnSpc>
                <a:spcPts val="2240"/>
              </a:lnSpc>
            </a:pPr>
          </a:p>
          <a:p>
            <a:pPr>
              <a:lnSpc>
                <a:spcPts val="2240"/>
              </a:lnSpc>
            </a:pPr>
            <a:r>
              <a:rPr lang="en-US" sz="1600">
                <a:solidFill>
                  <a:srgbClr val="1C1C1C"/>
                </a:solidFill>
                <a:latin typeface="Nourd"/>
              </a:rPr>
              <a:t>#Hitung total cost</a:t>
            </a:r>
          </a:p>
          <a:p>
            <a:pPr>
              <a:lnSpc>
                <a:spcPts val="2240"/>
              </a:lnSpc>
            </a:pPr>
            <a:r>
              <a:rPr lang="en-US" sz="1600">
                <a:solidFill>
                  <a:srgbClr val="1C1C1C"/>
                </a:solidFill>
                <a:latin typeface="Nourd"/>
              </a:rPr>
              <a:t>total_cost = 0</a:t>
            </a:r>
          </a:p>
          <a:p>
            <a:pPr>
              <a:lnSpc>
                <a:spcPts val="2240"/>
              </a:lnSpc>
            </a:pPr>
            <a:r>
              <a:rPr lang="en-US" sz="1600">
                <a:solidFill>
                  <a:srgbClr val="1C1C1C"/>
                </a:solidFill>
                <a:latin typeface="Nourd"/>
              </a:rPr>
              <a:t>for i in range(len(a_star_path) - 1):</a:t>
            </a:r>
          </a:p>
          <a:p>
            <a:pPr>
              <a:lnSpc>
                <a:spcPts val="2240"/>
              </a:lnSpc>
            </a:pPr>
            <a:r>
              <a:rPr lang="en-US" sz="1600">
                <a:solidFill>
                  <a:srgbClr val="1C1C1C"/>
                </a:solidFill>
                <a:latin typeface="Nourd"/>
              </a:rPr>
              <a:t>  node1 = a_star_path[i]</a:t>
            </a:r>
          </a:p>
          <a:p>
            <a:pPr>
              <a:lnSpc>
                <a:spcPts val="2240"/>
              </a:lnSpc>
            </a:pPr>
            <a:r>
              <a:rPr lang="en-US" sz="1600">
                <a:solidFill>
                  <a:srgbClr val="1C1C1C"/>
                </a:solidFill>
                <a:latin typeface="Nourd"/>
              </a:rPr>
              <a:t>  node2 = a_star_path[i + 1]</a:t>
            </a:r>
          </a:p>
          <a:p>
            <a:pPr>
              <a:lnSpc>
                <a:spcPts val="2240"/>
              </a:lnSpc>
            </a:pPr>
            <a:r>
              <a:rPr lang="en-US" sz="1600">
                <a:solidFill>
                  <a:srgbClr val="1C1C1C"/>
                </a:solidFill>
                <a:latin typeface="Nourd"/>
              </a:rPr>
              <a:t>  edge_weight = g[node1][node2]['weight_']</a:t>
            </a:r>
          </a:p>
          <a:p>
            <a:pPr>
              <a:lnSpc>
                <a:spcPts val="2240"/>
              </a:lnSpc>
            </a:pPr>
            <a:r>
              <a:rPr lang="en-US" sz="1600">
                <a:solidFill>
                  <a:srgbClr val="1C1C1C"/>
                </a:solidFill>
                <a:latin typeface="Nourd"/>
              </a:rPr>
              <a:t>  total_cost += edge_weight</a:t>
            </a:r>
          </a:p>
          <a:p>
            <a:pPr>
              <a:lnSpc>
                <a:spcPts val="2240"/>
              </a:lnSpc>
            </a:pPr>
          </a:p>
          <a:p>
            <a:pPr>
              <a:lnSpc>
                <a:spcPts val="2240"/>
              </a:lnSpc>
            </a:pPr>
            <a:r>
              <a:rPr lang="en-US" sz="1600">
                <a:solidFill>
                  <a:srgbClr val="1C1C1C"/>
                </a:solidFill>
                <a:latin typeface="Nourd"/>
              </a:rPr>
              <a:t>print("A* Path:", a_star_path)</a:t>
            </a:r>
          </a:p>
          <a:p>
            <a:pPr>
              <a:lnSpc>
                <a:spcPts val="2240"/>
              </a:lnSpc>
            </a:pPr>
            <a:r>
              <a:rPr lang="en-US" sz="1600">
                <a:solidFill>
                  <a:srgbClr val="1C1C1C"/>
                </a:solidFill>
                <a:latin typeface="Nourd"/>
              </a:rPr>
              <a:t>print("Total Cost:", total_cost)</a:t>
            </a:r>
          </a:p>
          <a:p>
            <a:pPr>
              <a:lnSpc>
                <a:spcPts val="2240"/>
              </a:lnSpc>
            </a:pPr>
          </a:p>
          <a:p>
            <a:pPr>
              <a:lnSpc>
                <a:spcPts val="22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3340765" y="2078359"/>
            <a:ext cx="11606470" cy="114617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GBFS SEARCH</a:t>
            </a:r>
          </a:p>
        </p:txBody>
      </p:sp>
      <p:sp>
        <p:nvSpPr>
          <p:cNvPr name="TextBox 3" id="3"/>
          <p:cNvSpPr txBox="true"/>
          <p:nvPr/>
        </p:nvSpPr>
        <p:spPr>
          <a:xfrm rot="0">
            <a:off x="2086820" y="3075940"/>
            <a:ext cx="14114361" cy="6849110"/>
          </a:xfrm>
          <a:prstGeom prst="rect">
            <a:avLst/>
          </a:prstGeom>
        </p:spPr>
        <p:txBody>
          <a:bodyPr anchor="t" rtlCol="false" tIns="0" lIns="0" bIns="0" rIns="0">
            <a:spAutoFit/>
          </a:bodyPr>
          <a:lstStyle/>
          <a:p>
            <a:pPr algn="just">
              <a:lnSpc>
                <a:spcPts val="3639"/>
              </a:lnSpc>
            </a:pPr>
            <a:r>
              <a:rPr lang="en-US" sz="2599">
                <a:solidFill>
                  <a:srgbClr val="1C1C1C"/>
                </a:solidFill>
                <a:latin typeface="Nourd"/>
              </a:rPr>
              <a:t>     Greedy Best First Search adalah salah satu algoritma Pencarian Terinformasi yang memilih jalur pencarian yang paling menjanjikan atau terbaik berdasarkan estimasi jarak ke tujuan saat itu. Ini merupakan gabungan dari algoritma Depth-First Search dan Breadth-First Search yang membuatnya lebih efisien karena dapat memilih jalur yang paling menjanjikan berdasarkan situasi saat ini.</a:t>
            </a:r>
          </a:p>
          <a:p>
            <a:pPr algn="just">
              <a:lnSpc>
                <a:spcPts val="3639"/>
              </a:lnSpc>
            </a:pPr>
            <a:r>
              <a:rPr lang="en-US" sz="2599">
                <a:solidFill>
                  <a:srgbClr val="1C1C1C"/>
                </a:solidFill>
                <a:latin typeface="Nourd"/>
              </a:rPr>
              <a:t>     Algoritma Greedy BFS menggunakan Fungsi Heuristik untuk menghitung jarak perkiraan dari posisi saat ini ke tujuan dan selalu memilih simpul yang memiliki estimasi jarak terdekat pada setiap langkah pencarian hingga mencapai tujuan. Algoritma ini sering diimplementasikan dengan menggunakan struktur data Antrian Prioritas. Rumus yang digunakan untuk menghitung biaya terbaik dari simpul yang akan dijelajahi adalah sebagai berikut:</a:t>
            </a:r>
          </a:p>
          <a:p>
            <a:pPr algn="ctr">
              <a:lnSpc>
                <a:spcPts val="3639"/>
              </a:lnSpc>
            </a:pPr>
            <a:r>
              <a:rPr lang="en-US" sz="2599">
                <a:solidFill>
                  <a:srgbClr val="1C1C1C"/>
                </a:solidFill>
                <a:latin typeface="Nourd Bold"/>
              </a:rPr>
              <a:t>f(n) = h(n)</a:t>
            </a:r>
          </a:p>
          <a:p>
            <a:pPr algn="just">
              <a:lnSpc>
                <a:spcPts val="3639"/>
              </a:lnSpc>
            </a:pPr>
            <a:r>
              <a:rPr lang="en-US" sz="2599">
                <a:solidFill>
                  <a:srgbClr val="1C1C1C"/>
                </a:solidFill>
                <a:latin typeface="Nourd"/>
              </a:rPr>
              <a:t>Keterangan:</a:t>
            </a:r>
          </a:p>
          <a:p>
            <a:pPr algn="just" marL="561339" indent="-280669" lvl="1">
              <a:lnSpc>
                <a:spcPts val="3639"/>
              </a:lnSpc>
              <a:buFont typeface="Arial"/>
              <a:buChar char="•"/>
            </a:pPr>
            <a:r>
              <a:rPr lang="en-US" sz="2599">
                <a:solidFill>
                  <a:srgbClr val="1C1C1C"/>
                </a:solidFill>
                <a:latin typeface="Nourd"/>
              </a:rPr>
              <a:t>f(n) adalah biaya total yang diperkirakan dari simpul saat ini ke tujuan (goal state).</a:t>
            </a:r>
          </a:p>
          <a:p>
            <a:pPr algn="just" marL="561339" indent="-280669" lvl="1">
              <a:lnSpc>
                <a:spcPts val="3639"/>
              </a:lnSpc>
              <a:buFont typeface="Arial"/>
              <a:buChar char="•"/>
            </a:pPr>
            <a:r>
              <a:rPr lang="en-US" sz="2599">
                <a:solidFill>
                  <a:srgbClr val="1C1C1C"/>
                </a:solidFill>
                <a:latin typeface="Nourd"/>
              </a:rPr>
              <a:t>h(n) adalah fungsi heuristik yang memberikan perkiraan jarak ke tuju</a:t>
            </a:r>
            <a:r>
              <a:rPr lang="en-US" sz="2599">
                <a:solidFill>
                  <a:srgbClr val="1C1C1C"/>
                </a:solidFill>
                <a:latin typeface="Nourd"/>
              </a:rPr>
              <a:t>an.</a:t>
            </a:r>
          </a:p>
          <a:p>
            <a:pPr algn="just">
              <a:lnSpc>
                <a:spcPts val="3639"/>
              </a:lnSpc>
            </a:pPr>
          </a:p>
        </p:txBody>
      </p:sp>
      <p:grpSp>
        <p:nvGrpSpPr>
          <p:cNvPr name="Group 4" id="4"/>
          <p:cNvGrpSpPr/>
          <p:nvPr/>
        </p:nvGrpSpPr>
        <p:grpSpPr>
          <a:xfrm rot="0">
            <a:off x="1028700" y="1028700"/>
            <a:ext cx="3494852" cy="954083"/>
            <a:chOff x="0" y="0"/>
            <a:chExt cx="1010276" cy="275802"/>
          </a:xfrm>
        </p:grpSpPr>
        <p:sp>
          <p:nvSpPr>
            <p:cNvPr name="Freeform 5" id="5"/>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3764448" y="1028700"/>
            <a:ext cx="3494852" cy="954083"/>
            <a:chOff x="0" y="0"/>
            <a:chExt cx="1010276" cy="275802"/>
          </a:xfrm>
        </p:grpSpPr>
        <p:sp>
          <p:nvSpPr>
            <p:cNvPr name="Freeform 9" id="9"/>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0" id="10"/>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492072" y="1239743"/>
            <a:ext cx="1725392" cy="570230"/>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p>
          <a:p>
            <a:pPr>
              <a:lnSpc>
                <a:spcPts val="2199"/>
              </a:lnSpc>
            </a:pPr>
          </a:p>
        </p:txBody>
      </p:sp>
      <p:sp>
        <p:nvSpPr>
          <p:cNvPr name="AutoShape 12" id="12"/>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13" id="13"/>
          <p:cNvSpPr txBox="true"/>
          <p:nvPr/>
        </p:nvSpPr>
        <p:spPr>
          <a:xfrm rot="0">
            <a:off x="5776447" y="1404141"/>
            <a:ext cx="6735106"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KONSEP KECERDASAN ARTIFISIAL</a:t>
            </a:r>
          </a:p>
        </p:txBody>
      </p:sp>
      <p:sp>
        <p:nvSpPr>
          <p:cNvPr name="TextBox 14" id="14"/>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07</a:t>
            </a:r>
          </a:p>
        </p:txBody>
      </p:sp>
      <p:sp>
        <p:nvSpPr>
          <p:cNvPr name="Freeform 15" id="15"/>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1330490" y="1823694"/>
            <a:ext cx="15928810" cy="2687324"/>
          </a:xfrm>
          <a:prstGeom prst="rect">
            <a:avLst/>
          </a:prstGeom>
        </p:spPr>
        <p:txBody>
          <a:bodyPr anchor="t" rtlCol="false" tIns="0" lIns="0" bIns="0" rIns="0">
            <a:spAutoFit/>
          </a:bodyPr>
          <a:lstStyle/>
          <a:p>
            <a:pPr>
              <a:lnSpc>
                <a:spcPts val="6800"/>
              </a:lnSpc>
            </a:pPr>
            <a:r>
              <a:rPr lang="en-US" sz="6800">
                <a:solidFill>
                  <a:srgbClr val="1C1C1C"/>
                </a:solidFill>
                <a:latin typeface="Hatton Ultra-Bold"/>
              </a:rPr>
              <a:t>IMPLEMENTASI DENGAN</a:t>
            </a:r>
          </a:p>
          <a:p>
            <a:pPr>
              <a:lnSpc>
                <a:spcPts val="6800"/>
              </a:lnSpc>
            </a:pPr>
            <a:r>
              <a:rPr lang="en-US" sz="6800">
                <a:solidFill>
                  <a:srgbClr val="1C1C1C"/>
                </a:solidFill>
                <a:latin typeface="Hatton Ultra-Bold"/>
              </a:rPr>
              <a:t>Greedy Best First Search</a:t>
            </a:r>
          </a:p>
          <a:p>
            <a:pPr>
              <a:lnSpc>
                <a:spcPts val="6800"/>
              </a:lnSpc>
            </a:pPr>
          </a:p>
        </p:txBody>
      </p:sp>
      <p:grpSp>
        <p:nvGrpSpPr>
          <p:cNvPr name="Group 3" id="3"/>
          <p:cNvGrpSpPr/>
          <p:nvPr/>
        </p:nvGrpSpPr>
        <p:grpSpPr>
          <a:xfrm rot="0">
            <a:off x="1269763" y="3815693"/>
            <a:ext cx="15748474" cy="5141070"/>
            <a:chOff x="0" y="0"/>
            <a:chExt cx="20997965" cy="6854761"/>
          </a:xfrm>
        </p:grpSpPr>
        <p:grpSp>
          <p:nvGrpSpPr>
            <p:cNvPr name="Group 4" id="4"/>
            <p:cNvGrpSpPr/>
            <p:nvPr/>
          </p:nvGrpSpPr>
          <p:grpSpPr>
            <a:xfrm rot="0">
              <a:off x="0" y="0"/>
              <a:ext cx="20997965" cy="6854761"/>
              <a:chOff x="0" y="0"/>
              <a:chExt cx="5082818" cy="1659280"/>
            </a:xfrm>
          </p:grpSpPr>
          <p:sp>
            <p:nvSpPr>
              <p:cNvPr name="Freeform 5" id="5"/>
              <p:cNvSpPr/>
              <p:nvPr/>
            </p:nvSpPr>
            <p:spPr>
              <a:xfrm flipH="false" flipV="false" rot="0">
                <a:off x="0" y="0"/>
                <a:ext cx="5082818" cy="1659280"/>
              </a:xfrm>
              <a:custGeom>
                <a:avLst/>
                <a:gdLst/>
                <a:ahLst/>
                <a:cxnLst/>
                <a:rect r="r" b="b" t="t" l="l"/>
                <a:pathLst>
                  <a:path h="1659280" w="5082818">
                    <a:moveTo>
                      <a:pt x="24580" y="0"/>
                    </a:moveTo>
                    <a:lnTo>
                      <a:pt x="5058238" y="0"/>
                    </a:lnTo>
                    <a:cubicBezTo>
                      <a:pt x="5064757" y="0"/>
                      <a:pt x="5071009" y="2590"/>
                      <a:pt x="5075618" y="7199"/>
                    </a:cubicBezTo>
                    <a:cubicBezTo>
                      <a:pt x="5080228" y="11809"/>
                      <a:pt x="5082818" y="18061"/>
                      <a:pt x="5082818" y="24580"/>
                    </a:cubicBezTo>
                    <a:lnTo>
                      <a:pt x="5082818" y="1634700"/>
                    </a:lnTo>
                    <a:cubicBezTo>
                      <a:pt x="5082818" y="1641219"/>
                      <a:pt x="5080228" y="1647471"/>
                      <a:pt x="5075618" y="1652080"/>
                    </a:cubicBezTo>
                    <a:cubicBezTo>
                      <a:pt x="5071009" y="1656690"/>
                      <a:pt x="5064757" y="1659280"/>
                      <a:pt x="5058238" y="1659280"/>
                    </a:cubicBezTo>
                    <a:lnTo>
                      <a:pt x="24580" y="1659280"/>
                    </a:lnTo>
                    <a:cubicBezTo>
                      <a:pt x="18061" y="1659280"/>
                      <a:pt x="11809" y="1656690"/>
                      <a:pt x="7199" y="1652080"/>
                    </a:cubicBezTo>
                    <a:cubicBezTo>
                      <a:pt x="2590" y="1647471"/>
                      <a:pt x="0" y="1641219"/>
                      <a:pt x="0" y="1634700"/>
                    </a:cubicBezTo>
                    <a:lnTo>
                      <a:pt x="0" y="24580"/>
                    </a:lnTo>
                    <a:cubicBezTo>
                      <a:pt x="0" y="18061"/>
                      <a:pt x="2590" y="11809"/>
                      <a:pt x="7199" y="7199"/>
                    </a:cubicBezTo>
                    <a:cubicBezTo>
                      <a:pt x="11809" y="2590"/>
                      <a:pt x="18061" y="0"/>
                      <a:pt x="24580" y="0"/>
                    </a:cubicBezTo>
                    <a:close/>
                  </a:path>
                </a:pathLst>
              </a:custGeom>
              <a:solidFill>
                <a:srgbClr val="EFEAD8"/>
              </a:solidFill>
              <a:ln w="57150" cap="rnd">
                <a:solidFill>
                  <a:srgbClr val="1C1C1C"/>
                </a:solidFill>
                <a:prstDash val="solid"/>
                <a:round/>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532557" y="1021351"/>
              <a:ext cx="19963370" cy="5423535"/>
            </a:xfrm>
            <a:prstGeom prst="rect">
              <a:avLst/>
            </a:prstGeom>
          </p:spPr>
          <p:txBody>
            <a:bodyPr anchor="t" rtlCol="false" tIns="0" lIns="0" bIns="0" rIns="0">
              <a:spAutoFit/>
            </a:bodyPr>
            <a:lstStyle/>
            <a:p>
              <a:pPr>
                <a:lnSpc>
                  <a:spcPts val="3629"/>
                </a:lnSpc>
              </a:pPr>
              <a:r>
                <a:rPr lang="en-US" sz="2199">
                  <a:solidFill>
                    <a:srgbClr val="1C1C1C"/>
                  </a:solidFill>
                  <a:latin typeface="Nourd"/>
                </a:rPr>
                <a:t>1. Impor modul networkx sebagai nx. Kemudian buat objek graf, g, dengan menggunakan nx.Graph().</a:t>
              </a:r>
            </a:p>
            <a:p>
              <a:pPr>
                <a:lnSpc>
                  <a:spcPts val="3629"/>
                </a:lnSpc>
              </a:pPr>
              <a:r>
                <a:rPr lang="en-US" sz="2199">
                  <a:solidFill>
                    <a:srgbClr val="1C1C1C"/>
                  </a:solidFill>
                  <a:latin typeface="Nourd"/>
                </a:rPr>
                <a:t>2. </a:t>
              </a:r>
              <a:r>
                <a:rPr lang="en-US" sz="2199">
                  <a:solidFill>
                    <a:srgbClr val="1C1C1C"/>
                  </a:solidFill>
                  <a:latin typeface="Nourd"/>
                </a:rPr>
                <a:t>Tambahkan node-node ke dalam graf menggunakan metode add_nodes_from, yang diwakili sebagai string.</a:t>
              </a:r>
            </a:p>
            <a:p>
              <a:pPr>
                <a:lnSpc>
                  <a:spcPts val="3629"/>
                </a:lnSpc>
              </a:pPr>
              <a:r>
                <a:rPr lang="en-US" sz="2199">
                  <a:solidFill>
                    <a:srgbClr val="1C1C1C"/>
                  </a:solidFill>
                  <a:latin typeface="Nourd"/>
                </a:rPr>
                <a:t>3. </a:t>
              </a:r>
              <a:r>
                <a:rPr lang="en-US" sz="2199">
                  <a:solidFill>
                    <a:srgbClr val="1C1C1C"/>
                  </a:solidFill>
                  <a:latin typeface="Nourd"/>
                </a:rPr>
                <a:t>Tambahkan edge-edge ke dalam graf menggunakan metode add_edge, yang memiliki atribut weight untuk mengindikasikan jarak antara dua node.</a:t>
              </a:r>
            </a:p>
            <a:p>
              <a:pPr>
                <a:lnSpc>
                  <a:spcPts val="3629"/>
                </a:lnSpc>
              </a:pPr>
              <a:r>
                <a:rPr lang="en-US" sz="2199">
                  <a:solidFill>
                    <a:srgbClr val="1C1C1C"/>
                  </a:solidFill>
                  <a:latin typeface="Nourd"/>
                </a:rPr>
                <a:t>4. </a:t>
              </a:r>
              <a:r>
                <a:rPr lang="en-US" sz="2199">
                  <a:solidFill>
                    <a:srgbClr val="1C1C1C"/>
                  </a:solidFill>
                  <a:latin typeface="Nourd"/>
                </a:rPr>
                <a:t>Tentukan node sumber dan definisikan fungsi greedy_best_first_search untuk menjalankan algoritma Greedy Best First Search dengan menggunakan heuristik yang hanya mempertimbangkan node-node tetangga yang belum dieksplorasi tanpa memperhitungkan jarak sebenarnya.</a:t>
              </a:r>
            </a:p>
            <a:p>
              <a:pPr>
                <a:lnSpc>
                  <a:spcPts val="3629"/>
                </a:lnSpc>
              </a:pPr>
              <a:r>
                <a:rPr lang="en-US" sz="2199">
                  <a:solidFill>
                    <a:srgbClr val="1C1C1C"/>
                  </a:solidFill>
                  <a:latin typeface="Nourd"/>
                </a:rPr>
                <a:t>5. </a:t>
              </a:r>
              <a:r>
                <a:rPr lang="en-US" sz="2199">
                  <a:solidFill>
                    <a:srgbClr val="1C1C1C"/>
                  </a:solidFill>
                  <a:latin typeface="Nourd"/>
                </a:rPr>
                <a:t>Inisialisasi daftar terbuka open_list dengan node sumber dan kamus came_from yang akan digunakan untuk melacak jalur.</a:t>
              </a:r>
            </a:p>
          </p:txBody>
        </p:sp>
        <p:sp>
          <p:nvSpPr>
            <p:cNvPr name="TextBox 8" id="8"/>
            <p:cNvSpPr txBox="true"/>
            <p:nvPr/>
          </p:nvSpPr>
          <p:spPr>
            <a:xfrm rot="0">
              <a:off x="532557" y="304857"/>
              <a:ext cx="5097733" cy="591185"/>
            </a:xfrm>
            <a:prstGeom prst="rect">
              <a:avLst/>
            </a:prstGeom>
          </p:spPr>
          <p:txBody>
            <a:bodyPr anchor="t" rtlCol="false" tIns="0" lIns="0" bIns="0" rIns="0">
              <a:spAutoFit/>
            </a:bodyPr>
            <a:lstStyle/>
            <a:p>
              <a:pPr>
                <a:lnSpc>
                  <a:spcPts val="3779"/>
                </a:lnSpc>
              </a:pPr>
              <a:r>
                <a:rPr lang="en-US" sz="2700">
                  <a:solidFill>
                    <a:srgbClr val="1C1C1C"/>
                  </a:solidFill>
                  <a:latin typeface="Nourd Bold"/>
                </a:rPr>
                <a:t>LANGKAH-LANGKAH</a:t>
              </a:r>
            </a:p>
          </p:txBody>
        </p:sp>
        <p:sp>
          <p:nvSpPr>
            <p:cNvPr name="AutoShape 9" id="9"/>
            <p:cNvSpPr/>
            <p:nvPr/>
          </p:nvSpPr>
          <p:spPr>
            <a:xfrm>
              <a:off x="5630290" y="624262"/>
              <a:ext cx="14865637" cy="0"/>
            </a:xfrm>
            <a:prstGeom prst="line">
              <a:avLst/>
            </a:prstGeom>
            <a:ln cap="flat" w="76200">
              <a:solidFill>
                <a:srgbClr val="1C1C1C"/>
              </a:solidFill>
              <a:prstDash val="solid"/>
              <a:headEnd type="none" len="sm" w="sm"/>
              <a:tailEnd type="none" len="sm" w="sm"/>
            </a:ln>
          </p:spPr>
        </p:sp>
      </p:grpSp>
      <p:sp>
        <p:nvSpPr>
          <p:cNvPr name="AutoShape 10" id="10"/>
          <p:cNvSpPr/>
          <p:nvPr/>
        </p:nvSpPr>
        <p:spPr>
          <a:xfrm>
            <a:off x="1014423" y="9136107"/>
            <a:ext cx="16244877" cy="0"/>
          </a:xfrm>
          <a:prstGeom prst="line">
            <a:avLst/>
          </a:prstGeom>
          <a:ln cap="flat" w="57150">
            <a:solidFill>
              <a:srgbClr val="1C1C1C"/>
            </a:solidFill>
            <a:prstDash val="solid"/>
            <a:headEnd type="none" len="sm" w="sm"/>
            <a:tailEnd type="none" len="sm" w="sm"/>
          </a:ln>
        </p:spPr>
      </p:sp>
      <p:sp>
        <p:nvSpPr>
          <p:cNvPr name="AutoShape 11" id="11"/>
          <p:cNvSpPr/>
          <p:nvPr/>
        </p:nvSpPr>
        <p:spPr>
          <a:xfrm rot="0">
            <a:off x="1021562" y="1181915"/>
            <a:ext cx="16244877" cy="0"/>
          </a:xfrm>
          <a:prstGeom prst="line">
            <a:avLst/>
          </a:prstGeom>
          <a:ln cap="flat" w="57150">
            <a:solidFill>
              <a:srgbClr val="1C1C1C"/>
            </a:solidFill>
            <a:prstDash val="solid"/>
            <a:headEnd type="none" len="sm" w="sm"/>
            <a:tailEnd type="none" len="sm" w="sm"/>
          </a:ln>
        </p:spPr>
      </p:sp>
      <p:sp>
        <p:nvSpPr>
          <p:cNvPr name="TextBox 12" id="12"/>
          <p:cNvSpPr txBox="true"/>
          <p:nvPr/>
        </p:nvSpPr>
        <p:spPr>
          <a:xfrm rot="0">
            <a:off x="6895216" y="1002572"/>
            <a:ext cx="4497567" cy="330200"/>
          </a:xfrm>
          <a:prstGeom prst="rect">
            <a:avLst/>
          </a:prstGeom>
        </p:spPr>
        <p:txBody>
          <a:bodyPr anchor="t" rtlCol="false" tIns="0" lIns="0" bIns="0" rIns="0">
            <a:spAutoFit/>
          </a:bodyPr>
          <a:lstStyle/>
          <a:p>
            <a:pPr algn="ctr">
              <a:lnSpc>
                <a:spcPts val="2800"/>
              </a:lnSpc>
            </a:pPr>
            <a:r>
              <a:rPr lang="en-US" sz="2000">
                <a:solidFill>
                  <a:srgbClr val="1C1C1C"/>
                </a:solidFill>
                <a:latin typeface="Nourd Bold"/>
              </a:rPr>
              <a:t>KONSEP KECERDASAN ARTIFISIAL</a:t>
            </a:r>
          </a:p>
        </p:txBody>
      </p:sp>
      <p:grpSp>
        <p:nvGrpSpPr>
          <p:cNvPr name="Group 13" id="13"/>
          <p:cNvGrpSpPr/>
          <p:nvPr/>
        </p:nvGrpSpPr>
        <p:grpSpPr>
          <a:xfrm rot="0">
            <a:off x="13764448" y="660060"/>
            <a:ext cx="3494852" cy="954083"/>
            <a:chOff x="0" y="0"/>
            <a:chExt cx="4659803" cy="1272111"/>
          </a:xfrm>
        </p:grpSpPr>
        <p:grpSp>
          <p:nvGrpSpPr>
            <p:cNvPr name="Group 14" id="14"/>
            <p:cNvGrpSpPr/>
            <p:nvPr/>
          </p:nvGrpSpPr>
          <p:grpSpPr>
            <a:xfrm rot="0">
              <a:off x="0" y="0"/>
              <a:ext cx="4659803" cy="1272111"/>
              <a:chOff x="0" y="0"/>
              <a:chExt cx="1010276" cy="275802"/>
            </a:xfrm>
          </p:grpSpPr>
          <p:sp>
            <p:nvSpPr>
              <p:cNvPr name="Freeform 15" id="15"/>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6" id="16"/>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522850" y="484743"/>
              <a:ext cx="1614102" cy="350308"/>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08</a:t>
              </a:r>
            </a:p>
          </p:txBody>
        </p:sp>
        <p:sp>
          <p:nvSpPr>
            <p:cNvPr name="Freeform 18" id="18"/>
            <p:cNvSpPr/>
            <p:nvPr/>
          </p:nvSpPr>
          <p:spPr>
            <a:xfrm flipH="false" flipV="false" rot="0">
              <a:off x="3273628" y="341567"/>
              <a:ext cx="588977" cy="588977"/>
            </a:xfrm>
            <a:custGeom>
              <a:avLst/>
              <a:gdLst/>
              <a:ahLst/>
              <a:cxnLst/>
              <a:rect r="r" b="b" t="t" l="l"/>
              <a:pathLst>
                <a:path h="588977" w="588977">
                  <a:moveTo>
                    <a:pt x="0" y="0"/>
                  </a:moveTo>
                  <a:lnTo>
                    <a:pt x="588977" y="0"/>
                  </a:lnTo>
                  <a:lnTo>
                    <a:pt x="588977" y="588977"/>
                  </a:lnTo>
                  <a:lnTo>
                    <a:pt x="0" y="588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false" rot="0">
              <a:off x="797198" y="341567"/>
              <a:ext cx="588977" cy="588977"/>
            </a:xfrm>
            <a:custGeom>
              <a:avLst/>
              <a:gdLst/>
              <a:ahLst/>
              <a:cxnLst/>
              <a:rect r="r" b="b" t="t" l="l"/>
              <a:pathLst>
                <a:path h="588977" w="588977">
                  <a:moveTo>
                    <a:pt x="588977" y="0"/>
                  </a:moveTo>
                  <a:lnTo>
                    <a:pt x="0" y="0"/>
                  </a:lnTo>
                  <a:lnTo>
                    <a:pt x="0" y="588977"/>
                  </a:lnTo>
                  <a:lnTo>
                    <a:pt x="588977" y="588977"/>
                  </a:lnTo>
                  <a:lnTo>
                    <a:pt x="58897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20" id="20"/>
          <p:cNvGrpSpPr/>
          <p:nvPr/>
        </p:nvGrpSpPr>
        <p:grpSpPr>
          <a:xfrm rot="0">
            <a:off x="1014423" y="660060"/>
            <a:ext cx="3494852" cy="954083"/>
            <a:chOff x="0" y="0"/>
            <a:chExt cx="4659803" cy="1272111"/>
          </a:xfrm>
        </p:grpSpPr>
        <p:grpSp>
          <p:nvGrpSpPr>
            <p:cNvPr name="Group 21" id="21"/>
            <p:cNvGrpSpPr/>
            <p:nvPr/>
          </p:nvGrpSpPr>
          <p:grpSpPr>
            <a:xfrm rot="0">
              <a:off x="0" y="0"/>
              <a:ext cx="4659803" cy="1272111"/>
              <a:chOff x="0" y="0"/>
              <a:chExt cx="1010276" cy="275802"/>
            </a:xfrm>
          </p:grpSpPr>
          <p:sp>
            <p:nvSpPr>
              <p:cNvPr name="Freeform 22" id="22"/>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3" id="23"/>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24" id="24"/>
            <p:cNvSpPr/>
            <p:nvPr/>
          </p:nvSpPr>
          <p:spPr>
            <a:xfrm flipH="false" flipV="false" rot="0">
              <a:off x="803388" y="226661"/>
              <a:ext cx="741375" cy="818788"/>
            </a:xfrm>
            <a:custGeom>
              <a:avLst/>
              <a:gdLst/>
              <a:ahLst/>
              <a:cxnLst/>
              <a:rect r="r" b="b" t="t" l="l"/>
              <a:pathLst>
                <a:path h="818788" w="741375">
                  <a:moveTo>
                    <a:pt x="0" y="0"/>
                  </a:moveTo>
                  <a:lnTo>
                    <a:pt x="741375" y="0"/>
                  </a:lnTo>
                  <a:lnTo>
                    <a:pt x="741375" y="818788"/>
                  </a:lnTo>
                  <a:lnTo>
                    <a:pt x="0" y="8187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5" id="25"/>
            <p:cNvSpPr txBox="true"/>
            <p:nvPr/>
          </p:nvSpPr>
          <p:spPr>
            <a:xfrm rot="0">
              <a:off x="1951163" y="268690"/>
              <a:ext cx="2300523" cy="404707"/>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r>
                <a:rPr lang="en-US" sz="2199">
                  <a:solidFill>
                    <a:srgbClr val="1C1C1C"/>
                  </a:solidFill>
                  <a:latin typeface="Nourd Bold"/>
                </a:rPr>
                <a:t> </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1330490" y="1823694"/>
            <a:ext cx="15928810" cy="2687324"/>
          </a:xfrm>
          <a:prstGeom prst="rect">
            <a:avLst/>
          </a:prstGeom>
        </p:spPr>
        <p:txBody>
          <a:bodyPr anchor="t" rtlCol="false" tIns="0" lIns="0" bIns="0" rIns="0">
            <a:spAutoFit/>
          </a:bodyPr>
          <a:lstStyle/>
          <a:p>
            <a:pPr>
              <a:lnSpc>
                <a:spcPts val="6800"/>
              </a:lnSpc>
            </a:pPr>
            <a:r>
              <a:rPr lang="en-US" sz="6800">
                <a:solidFill>
                  <a:srgbClr val="1C1C1C"/>
                </a:solidFill>
                <a:latin typeface="Hatton Ultra-Bold"/>
              </a:rPr>
              <a:t>IMPLEMENTASI DENGAN</a:t>
            </a:r>
          </a:p>
          <a:p>
            <a:pPr>
              <a:lnSpc>
                <a:spcPts val="6800"/>
              </a:lnSpc>
            </a:pPr>
            <a:r>
              <a:rPr lang="en-US" sz="6800">
                <a:solidFill>
                  <a:srgbClr val="1C1C1C"/>
                </a:solidFill>
                <a:latin typeface="Hatton Ultra-Bold"/>
              </a:rPr>
              <a:t>Greedy Best First Search</a:t>
            </a:r>
          </a:p>
          <a:p>
            <a:pPr>
              <a:lnSpc>
                <a:spcPts val="6800"/>
              </a:lnSpc>
            </a:pPr>
          </a:p>
        </p:txBody>
      </p:sp>
      <p:grpSp>
        <p:nvGrpSpPr>
          <p:cNvPr name="Group 3" id="3"/>
          <p:cNvGrpSpPr/>
          <p:nvPr/>
        </p:nvGrpSpPr>
        <p:grpSpPr>
          <a:xfrm rot="0">
            <a:off x="1246465" y="3815693"/>
            <a:ext cx="15795071" cy="5141070"/>
            <a:chOff x="0" y="0"/>
            <a:chExt cx="21060094" cy="6854761"/>
          </a:xfrm>
        </p:grpSpPr>
        <p:grpSp>
          <p:nvGrpSpPr>
            <p:cNvPr name="Group 4" id="4"/>
            <p:cNvGrpSpPr/>
            <p:nvPr/>
          </p:nvGrpSpPr>
          <p:grpSpPr>
            <a:xfrm rot="0">
              <a:off x="0" y="0"/>
              <a:ext cx="21060094" cy="6854761"/>
              <a:chOff x="0" y="0"/>
              <a:chExt cx="5097857" cy="1659280"/>
            </a:xfrm>
          </p:grpSpPr>
          <p:sp>
            <p:nvSpPr>
              <p:cNvPr name="Freeform 5" id="5"/>
              <p:cNvSpPr/>
              <p:nvPr/>
            </p:nvSpPr>
            <p:spPr>
              <a:xfrm flipH="false" flipV="false" rot="0">
                <a:off x="0" y="0"/>
                <a:ext cx="5097857" cy="1659280"/>
              </a:xfrm>
              <a:custGeom>
                <a:avLst/>
                <a:gdLst/>
                <a:ahLst/>
                <a:cxnLst/>
                <a:rect r="r" b="b" t="t" l="l"/>
                <a:pathLst>
                  <a:path h="1659280" w="5097857">
                    <a:moveTo>
                      <a:pt x="24507" y="0"/>
                    </a:moveTo>
                    <a:lnTo>
                      <a:pt x="5073349" y="0"/>
                    </a:lnTo>
                    <a:cubicBezTo>
                      <a:pt x="5079849" y="0"/>
                      <a:pt x="5086083" y="2582"/>
                      <a:pt x="5090679" y="7178"/>
                    </a:cubicBezTo>
                    <a:cubicBezTo>
                      <a:pt x="5095275" y="11774"/>
                      <a:pt x="5097857" y="18008"/>
                      <a:pt x="5097857" y="24507"/>
                    </a:cubicBezTo>
                    <a:lnTo>
                      <a:pt x="5097857" y="1634772"/>
                    </a:lnTo>
                    <a:cubicBezTo>
                      <a:pt x="5097857" y="1648307"/>
                      <a:pt x="5086884" y="1659280"/>
                      <a:pt x="5073349" y="1659280"/>
                    </a:cubicBezTo>
                    <a:lnTo>
                      <a:pt x="24507" y="1659280"/>
                    </a:lnTo>
                    <a:cubicBezTo>
                      <a:pt x="18008" y="1659280"/>
                      <a:pt x="11774" y="1656698"/>
                      <a:pt x="7178" y="1652102"/>
                    </a:cubicBezTo>
                    <a:cubicBezTo>
                      <a:pt x="2582" y="1647506"/>
                      <a:pt x="0" y="1641272"/>
                      <a:pt x="0" y="1634772"/>
                    </a:cubicBezTo>
                    <a:lnTo>
                      <a:pt x="0" y="24507"/>
                    </a:lnTo>
                    <a:cubicBezTo>
                      <a:pt x="0" y="10972"/>
                      <a:pt x="10972" y="0"/>
                      <a:pt x="24507" y="0"/>
                    </a:cubicBezTo>
                    <a:close/>
                  </a:path>
                </a:pathLst>
              </a:custGeom>
              <a:solidFill>
                <a:srgbClr val="EFEAD8"/>
              </a:solidFill>
              <a:ln w="57150" cap="rnd">
                <a:solidFill>
                  <a:srgbClr val="1C1C1C"/>
                </a:solidFill>
                <a:prstDash val="solid"/>
                <a:round/>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594686" y="1021351"/>
              <a:ext cx="19963370" cy="4813935"/>
            </a:xfrm>
            <a:prstGeom prst="rect">
              <a:avLst/>
            </a:prstGeom>
          </p:spPr>
          <p:txBody>
            <a:bodyPr anchor="t" rtlCol="false" tIns="0" lIns="0" bIns="0" rIns="0">
              <a:spAutoFit/>
            </a:bodyPr>
            <a:lstStyle/>
            <a:p>
              <a:pPr>
                <a:lnSpc>
                  <a:spcPts val="3629"/>
                </a:lnSpc>
              </a:pPr>
              <a:r>
                <a:rPr lang="en-US" sz="2199">
                  <a:solidFill>
                    <a:srgbClr val="1C1C1C"/>
                  </a:solidFill>
                  <a:latin typeface="Nourd"/>
                </a:rPr>
                <a:t>6. Dalam loop while, iterasi selama open_list tidak kosong. Di dalam loop, ambil node yang memiliki nilai heuristik terendah dari open_list.</a:t>
              </a:r>
            </a:p>
            <a:p>
              <a:pPr>
                <a:lnSpc>
                  <a:spcPts val="3629"/>
                </a:lnSpc>
              </a:pPr>
              <a:r>
                <a:rPr lang="en-US" sz="2199">
                  <a:solidFill>
                    <a:srgbClr val="1C1C1C"/>
                  </a:solidFill>
                  <a:latin typeface="Nourd"/>
                </a:rPr>
                <a:t>7. </a:t>
              </a:r>
              <a:r>
                <a:rPr lang="en-US" sz="2199">
                  <a:solidFill>
                    <a:srgbClr val="1C1C1C"/>
                  </a:solidFill>
                  <a:latin typeface="Nourd"/>
                </a:rPr>
                <a:t>Jika node yang diambil adalah node tujuan, maka bangun jalur kembali dari node tujuan ke node sumber menggunakan kamus came_from.</a:t>
              </a:r>
            </a:p>
            <a:p>
              <a:pPr>
                <a:lnSpc>
                  <a:spcPts val="3629"/>
                </a:lnSpc>
              </a:pPr>
              <a:r>
                <a:rPr lang="en-US" sz="2199">
                  <a:solidFill>
                    <a:srgbClr val="1C1C1C"/>
                  </a:solidFill>
                  <a:latin typeface="Nourd"/>
                </a:rPr>
                <a:t>8. </a:t>
              </a:r>
              <a:r>
                <a:rPr lang="en-US" sz="2199">
                  <a:solidFill>
                    <a:srgbClr val="1C1C1C"/>
                  </a:solidFill>
                  <a:latin typeface="Nourd"/>
                </a:rPr>
                <a:t>Jika bukan node tujuan, iterasi melalui node-node tetangga yang belum dieksplorasi. Jika node tetangga belum ada dalam kamus came_from, tambahkan ke came_from dan open_list. open_list diurutkan berdasarkan heuristik sehingga node dengan nilai heuristik terendah akan diambil lebih dahulu.</a:t>
              </a:r>
            </a:p>
            <a:p>
              <a:pPr>
                <a:lnSpc>
                  <a:spcPts val="3629"/>
                </a:lnSpc>
              </a:pPr>
              <a:r>
                <a:rPr lang="en-US" sz="2199">
                  <a:solidFill>
                    <a:srgbClr val="1C1C1C"/>
                  </a:solidFill>
                  <a:latin typeface="Nourd"/>
                </a:rPr>
                <a:t>9. </a:t>
              </a:r>
              <a:r>
                <a:rPr lang="en-US" sz="2199">
                  <a:solidFill>
                    <a:srgbClr val="1C1C1C"/>
                  </a:solidFill>
                  <a:latin typeface="Nourd"/>
                </a:rPr>
                <a:t>Cetak jalur yang ditemukan oleh Greedy Best First Search dan total biaya jalur tersebut.</a:t>
              </a:r>
            </a:p>
          </p:txBody>
        </p:sp>
        <p:sp>
          <p:nvSpPr>
            <p:cNvPr name="TextBox 8" id="8"/>
            <p:cNvSpPr txBox="true"/>
            <p:nvPr/>
          </p:nvSpPr>
          <p:spPr>
            <a:xfrm rot="0">
              <a:off x="594686" y="304857"/>
              <a:ext cx="5097733" cy="591185"/>
            </a:xfrm>
            <a:prstGeom prst="rect">
              <a:avLst/>
            </a:prstGeom>
          </p:spPr>
          <p:txBody>
            <a:bodyPr anchor="t" rtlCol="false" tIns="0" lIns="0" bIns="0" rIns="0">
              <a:spAutoFit/>
            </a:bodyPr>
            <a:lstStyle/>
            <a:p>
              <a:pPr>
                <a:lnSpc>
                  <a:spcPts val="3779"/>
                </a:lnSpc>
              </a:pPr>
              <a:r>
                <a:rPr lang="en-US" sz="2700">
                  <a:solidFill>
                    <a:srgbClr val="1C1C1C"/>
                  </a:solidFill>
                  <a:latin typeface="Nourd Bold"/>
                </a:rPr>
                <a:t>LANGKAH-LANGKAH</a:t>
              </a:r>
            </a:p>
          </p:txBody>
        </p:sp>
        <p:sp>
          <p:nvSpPr>
            <p:cNvPr name="AutoShape 9" id="9"/>
            <p:cNvSpPr/>
            <p:nvPr/>
          </p:nvSpPr>
          <p:spPr>
            <a:xfrm>
              <a:off x="5692419" y="624262"/>
              <a:ext cx="14865637" cy="0"/>
            </a:xfrm>
            <a:prstGeom prst="line">
              <a:avLst/>
            </a:prstGeom>
            <a:ln cap="flat" w="76200">
              <a:solidFill>
                <a:srgbClr val="1C1C1C"/>
              </a:solidFill>
              <a:prstDash val="solid"/>
              <a:headEnd type="none" len="sm" w="sm"/>
              <a:tailEnd type="none" len="sm" w="sm"/>
            </a:ln>
          </p:spPr>
        </p:sp>
      </p:grpSp>
      <p:sp>
        <p:nvSpPr>
          <p:cNvPr name="AutoShape 10" id="10"/>
          <p:cNvSpPr/>
          <p:nvPr/>
        </p:nvSpPr>
        <p:spPr>
          <a:xfrm>
            <a:off x="1014423" y="9136107"/>
            <a:ext cx="16244877" cy="0"/>
          </a:xfrm>
          <a:prstGeom prst="line">
            <a:avLst/>
          </a:prstGeom>
          <a:ln cap="flat" w="57150">
            <a:solidFill>
              <a:srgbClr val="1C1C1C"/>
            </a:solidFill>
            <a:prstDash val="solid"/>
            <a:headEnd type="none" len="sm" w="sm"/>
            <a:tailEnd type="none" len="sm" w="sm"/>
          </a:ln>
        </p:spPr>
      </p:sp>
      <p:sp>
        <p:nvSpPr>
          <p:cNvPr name="AutoShape 11" id="11"/>
          <p:cNvSpPr/>
          <p:nvPr/>
        </p:nvSpPr>
        <p:spPr>
          <a:xfrm rot="0">
            <a:off x="1021562" y="1181915"/>
            <a:ext cx="16244877" cy="0"/>
          </a:xfrm>
          <a:prstGeom prst="line">
            <a:avLst/>
          </a:prstGeom>
          <a:ln cap="flat" w="57150">
            <a:solidFill>
              <a:srgbClr val="1C1C1C"/>
            </a:solidFill>
            <a:prstDash val="solid"/>
            <a:headEnd type="none" len="sm" w="sm"/>
            <a:tailEnd type="none" len="sm" w="sm"/>
          </a:ln>
        </p:spPr>
      </p:sp>
      <p:sp>
        <p:nvSpPr>
          <p:cNvPr name="TextBox 12" id="12"/>
          <p:cNvSpPr txBox="true"/>
          <p:nvPr/>
        </p:nvSpPr>
        <p:spPr>
          <a:xfrm rot="0">
            <a:off x="6895216" y="1002572"/>
            <a:ext cx="4497567" cy="330200"/>
          </a:xfrm>
          <a:prstGeom prst="rect">
            <a:avLst/>
          </a:prstGeom>
        </p:spPr>
        <p:txBody>
          <a:bodyPr anchor="t" rtlCol="false" tIns="0" lIns="0" bIns="0" rIns="0">
            <a:spAutoFit/>
          </a:bodyPr>
          <a:lstStyle/>
          <a:p>
            <a:pPr algn="ctr">
              <a:lnSpc>
                <a:spcPts val="2800"/>
              </a:lnSpc>
            </a:pPr>
            <a:r>
              <a:rPr lang="en-US" sz="2000">
                <a:solidFill>
                  <a:srgbClr val="1C1C1C"/>
                </a:solidFill>
                <a:latin typeface="Nourd Bold"/>
              </a:rPr>
              <a:t>KONSEP KECERDASAN ARTIFISIAL</a:t>
            </a:r>
          </a:p>
        </p:txBody>
      </p:sp>
      <p:grpSp>
        <p:nvGrpSpPr>
          <p:cNvPr name="Group 13" id="13"/>
          <p:cNvGrpSpPr/>
          <p:nvPr/>
        </p:nvGrpSpPr>
        <p:grpSpPr>
          <a:xfrm rot="0">
            <a:off x="13764448" y="660060"/>
            <a:ext cx="3494852" cy="954083"/>
            <a:chOff x="0" y="0"/>
            <a:chExt cx="4659803" cy="1272111"/>
          </a:xfrm>
        </p:grpSpPr>
        <p:grpSp>
          <p:nvGrpSpPr>
            <p:cNvPr name="Group 14" id="14"/>
            <p:cNvGrpSpPr/>
            <p:nvPr/>
          </p:nvGrpSpPr>
          <p:grpSpPr>
            <a:xfrm rot="0">
              <a:off x="0" y="0"/>
              <a:ext cx="4659803" cy="1272111"/>
              <a:chOff x="0" y="0"/>
              <a:chExt cx="1010276" cy="275802"/>
            </a:xfrm>
          </p:grpSpPr>
          <p:sp>
            <p:nvSpPr>
              <p:cNvPr name="Freeform 15" id="15"/>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6" id="16"/>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522850" y="484743"/>
              <a:ext cx="1614102" cy="350308"/>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09</a:t>
              </a:r>
            </a:p>
          </p:txBody>
        </p:sp>
        <p:sp>
          <p:nvSpPr>
            <p:cNvPr name="Freeform 18" id="18"/>
            <p:cNvSpPr/>
            <p:nvPr/>
          </p:nvSpPr>
          <p:spPr>
            <a:xfrm flipH="false" flipV="false" rot="0">
              <a:off x="3273628" y="341567"/>
              <a:ext cx="588977" cy="588977"/>
            </a:xfrm>
            <a:custGeom>
              <a:avLst/>
              <a:gdLst/>
              <a:ahLst/>
              <a:cxnLst/>
              <a:rect r="r" b="b" t="t" l="l"/>
              <a:pathLst>
                <a:path h="588977" w="588977">
                  <a:moveTo>
                    <a:pt x="0" y="0"/>
                  </a:moveTo>
                  <a:lnTo>
                    <a:pt x="588977" y="0"/>
                  </a:lnTo>
                  <a:lnTo>
                    <a:pt x="588977" y="588977"/>
                  </a:lnTo>
                  <a:lnTo>
                    <a:pt x="0" y="588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false" rot="0">
              <a:off x="797198" y="341567"/>
              <a:ext cx="588977" cy="588977"/>
            </a:xfrm>
            <a:custGeom>
              <a:avLst/>
              <a:gdLst/>
              <a:ahLst/>
              <a:cxnLst/>
              <a:rect r="r" b="b" t="t" l="l"/>
              <a:pathLst>
                <a:path h="588977" w="588977">
                  <a:moveTo>
                    <a:pt x="588977" y="0"/>
                  </a:moveTo>
                  <a:lnTo>
                    <a:pt x="0" y="0"/>
                  </a:lnTo>
                  <a:lnTo>
                    <a:pt x="0" y="588977"/>
                  </a:lnTo>
                  <a:lnTo>
                    <a:pt x="588977" y="588977"/>
                  </a:lnTo>
                  <a:lnTo>
                    <a:pt x="58897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20" id="20"/>
          <p:cNvGrpSpPr/>
          <p:nvPr/>
        </p:nvGrpSpPr>
        <p:grpSpPr>
          <a:xfrm rot="0">
            <a:off x="1014423" y="660060"/>
            <a:ext cx="3494852" cy="954083"/>
            <a:chOff x="0" y="0"/>
            <a:chExt cx="4659803" cy="1272111"/>
          </a:xfrm>
        </p:grpSpPr>
        <p:grpSp>
          <p:nvGrpSpPr>
            <p:cNvPr name="Group 21" id="21"/>
            <p:cNvGrpSpPr/>
            <p:nvPr/>
          </p:nvGrpSpPr>
          <p:grpSpPr>
            <a:xfrm rot="0">
              <a:off x="0" y="0"/>
              <a:ext cx="4659803" cy="1272111"/>
              <a:chOff x="0" y="0"/>
              <a:chExt cx="1010276" cy="275802"/>
            </a:xfrm>
          </p:grpSpPr>
          <p:sp>
            <p:nvSpPr>
              <p:cNvPr name="Freeform 22" id="22"/>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3" id="23"/>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24" id="24"/>
            <p:cNvSpPr/>
            <p:nvPr/>
          </p:nvSpPr>
          <p:spPr>
            <a:xfrm flipH="false" flipV="false" rot="0">
              <a:off x="803388" y="226661"/>
              <a:ext cx="741375" cy="818788"/>
            </a:xfrm>
            <a:custGeom>
              <a:avLst/>
              <a:gdLst/>
              <a:ahLst/>
              <a:cxnLst/>
              <a:rect r="r" b="b" t="t" l="l"/>
              <a:pathLst>
                <a:path h="818788" w="741375">
                  <a:moveTo>
                    <a:pt x="0" y="0"/>
                  </a:moveTo>
                  <a:lnTo>
                    <a:pt x="741375" y="0"/>
                  </a:lnTo>
                  <a:lnTo>
                    <a:pt x="741375" y="818788"/>
                  </a:lnTo>
                  <a:lnTo>
                    <a:pt x="0" y="8187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5" id="25"/>
            <p:cNvSpPr txBox="true"/>
            <p:nvPr/>
          </p:nvSpPr>
          <p:spPr>
            <a:xfrm rot="0">
              <a:off x="1951163" y="268690"/>
              <a:ext cx="2300523" cy="404707"/>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r>
                <a:rPr lang="en-US" sz="2199">
                  <a:solidFill>
                    <a:srgbClr val="1C1C1C"/>
                  </a:solidFill>
                  <a:latin typeface="Nourd Bold"/>
                </a:rPr>
                <a:t> </a:t>
              </a:r>
            </a:p>
          </p:txBody>
        </p:sp>
      </p:grpSp>
    </p:spTree>
  </p:cSld>
  <p:clrMapOvr>
    <a:masterClrMapping/>
  </p:clrMapOvr>
</p:sld>
</file>

<file path=ppt/slides/slide14.xml><?xml version="1.0" encoding="utf-8"?>
<p:sld xmlns:p="http://schemas.openxmlformats.org/presentationml/2006/main" xmlns:a="http://schemas.openxmlformats.org/drawingml/2006/main">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184319" y="329775"/>
            <a:ext cx="8616324" cy="9637706"/>
            <a:chOff x="0" y="0"/>
            <a:chExt cx="2780917" cy="3110568"/>
          </a:xfrm>
        </p:grpSpPr>
        <p:sp>
          <p:nvSpPr>
            <p:cNvPr name="Freeform 3" id="3"/>
            <p:cNvSpPr/>
            <p:nvPr/>
          </p:nvSpPr>
          <p:spPr>
            <a:xfrm flipH="false" flipV="false" rot="0">
              <a:off x="0" y="0"/>
              <a:ext cx="2780917" cy="3110568"/>
            </a:xfrm>
            <a:custGeom>
              <a:avLst/>
              <a:gdLst/>
              <a:ahLst/>
              <a:cxnLst/>
              <a:rect r="r" b="b" t="t" l="l"/>
              <a:pathLst>
                <a:path h="3110568" w="2780917">
                  <a:moveTo>
                    <a:pt x="44926" y="0"/>
                  </a:moveTo>
                  <a:lnTo>
                    <a:pt x="2735991" y="0"/>
                  </a:lnTo>
                  <a:cubicBezTo>
                    <a:pt x="2747906" y="0"/>
                    <a:pt x="2759334" y="4733"/>
                    <a:pt x="2767759" y="13158"/>
                  </a:cubicBezTo>
                  <a:cubicBezTo>
                    <a:pt x="2776184" y="21584"/>
                    <a:pt x="2780917" y="33011"/>
                    <a:pt x="2780917" y="44926"/>
                  </a:cubicBezTo>
                  <a:lnTo>
                    <a:pt x="2780917" y="3065642"/>
                  </a:lnTo>
                  <a:cubicBezTo>
                    <a:pt x="2780917" y="3077557"/>
                    <a:pt x="2776184" y="3088984"/>
                    <a:pt x="2767759" y="3097410"/>
                  </a:cubicBezTo>
                  <a:cubicBezTo>
                    <a:pt x="2759334" y="3105835"/>
                    <a:pt x="2747906" y="3110568"/>
                    <a:pt x="2735991" y="3110568"/>
                  </a:cubicBezTo>
                  <a:lnTo>
                    <a:pt x="44926" y="3110568"/>
                  </a:lnTo>
                  <a:cubicBezTo>
                    <a:pt x="33011" y="3110568"/>
                    <a:pt x="21584" y="3105835"/>
                    <a:pt x="13158" y="3097410"/>
                  </a:cubicBezTo>
                  <a:cubicBezTo>
                    <a:pt x="4733" y="3088984"/>
                    <a:pt x="0" y="3077557"/>
                    <a:pt x="0" y="3065642"/>
                  </a:cubicBezTo>
                  <a:lnTo>
                    <a:pt x="0" y="44926"/>
                  </a:lnTo>
                  <a:cubicBezTo>
                    <a:pt x="0" y="33011"/>
                    <a:pt x="4733" y="21584"/>
                    <a:pt x="13158" y="13158"/>
                  </a:cubicBezTo>
                  <a:cubicBezTo>
                    <a:pt x="21584" y="4733"/>
                    <a:pt x="33011" y="0"/>
                    <a:pt x="44926" y="0"/>
                  </a:cubicBezTo>
                  <a:close/>
                </a:path>
              </a:pathLst>
            </a:custGeom>
            <a:solidFill>
              <a:srgbClr val="D0C9C0"/>
            </a:solidFill>
            <a:ln w="57150" cap="rnd">
              <a:solidFill>
                <a:srgbClr val="1C1C1C"/>
              </a:solidFill>
              <a:prstDash val="solid"/>
              <a:round/>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23582" y="554126"/>
            <a:ext cx="8137798" cy="9093835"/>
          </a:xfrm>
          <a:prstGeom prst="rect">
            <a:avLst/>
          </a:prstGeom>
        </p:spPr>
        <p:txBody>
          <a:bodyPr anchor="t" rtlCol="false" tIns="0" lIns="0" bIns="0" rIns="0">
            <a:spAutoFit/>
          </a:bodyPr>
          <a:lstStyle/>
          <a:p>
            <a:pPr>
              <a:lnSpc>
                <a:spcPts val="2240"/>
              </a:lnSpc>
            </a:pPr>
            <a:r>
              <a:rPr lang="en-US" sz="1600">
                <a:solidFill>
                  <a:srgbClr val="1C1C1C"/>
                </a:solidFill>
                <a:latin typeface="Nourd"/>
              </a:rPr>
              <a:t>import heapq</a:t>
            </a:r>
          </a:p>
          <a:p>
            <a:pPr>
              <a:lnSpc>
                <a:spcPts val="2240"/>
              </a:lnSpc>
            </a:pPr>
            <a:r>
              <a:rPr lang="en-US" sz="1600">
                <a:solidFill>
                  <a:srgbClr val="1C1C1C"/>
                </a:solidFill>
                <a:latin typeface="Nourd"/>
              </a:rPr>
              <a:t>import networkx as nx</a:t>
            </a:r>
          </a:p>
          <a:p>
            <a:pPr>
              <a:lnSpc>
                <a:spcPts val="2240"/>
              </a:lnSpc>
            </a:pPr>
          </a:p>
          <a:p>
            <a:pPr>
              <a:lnSpc>
                <a:spcPts val="2240"/>
              </a:lnSpc>
            </a:pPr>
            <a:r>
              <a:rPr lang="en-US" sz="1600">
                <a:solidFill>
                  <a:srgbClr val="1C1C1C"/>
                </a:solidFill>
                <a:latin typeface="Nourd"/>
              </a:rPr>
              <a:t>g = nx.Graph()</a:t>
            </a:r>
          </a:p>
          <a:p>
            <a:pPr>
              <a:lnSpc>
                <a:spcPts val="2240"/>
              </a:lnSpc>
            </a:pPr>
          </a:p>
          <a:p>
            <a:pPr>
              <a:lnSpc>
                <a:spcPts val="2240"/>
              </a:lnSpc>
            </a:pPr>
            <a:r>
              <a:rPr lang="en-US" sz="1600">
                <a:solidFill>
                  <a:srgbClr val="1C1C1C"/>
                </a:solidFill>
                <a:latin typeface="Nourd"/>
              </a:rPr>
              <a:t># Tambahkan nodes</a:t>
            </a:r>
          </a:p>
          <a:p>
            <a:pPr>
              <a:lnSpc>
                <a:spcPts val="2240"/>
              </a:lnSpc>
            </a:pPr>
            <a:r>
              <a:rPr lang="en-US" sz="1600">
                <a:solidFill>
                  <a:srgbClr val="1C1C1C"/>
                </a:solidFill>
                <a:latin typeface="Nourd"/>
              </a:rPr>
              <a:t>g.add_nodes_from(["Indonesia", "Malaysia", "Singapore", "Thailand", "Kamboja", "China", "Jepang", "Laos","Korea", "Timor Leste", "Vietnam", "Amerika", "Inggris", "Brunei", "FIlipina", "Zimbabwe", "Papua New Guinea"])</a:t>
            </a:r>
          </a:p>
          <a:p>
            <a:pPr>
              <a:lnSpc>
                <a:spcPts val="2240"/>
              </a:lnSpc>
            </a:pPr>
          </a:p>
          <a:p>
            <a:pPr>
              <a:lnSpc>
                <a:spcPts val="2240"/>
              </a:lnSpc>
            </a:pPr>
            <a:r>
              <a:rPr lang="en-US" sz="1600">
                <a:solidFill>
                  <a:srgbClr val="1C1C1C"/>
                </a:solidFill>
                <a:latin typeface="Nourd"/>
              </a:rPr>
              <a:t># Tambahkan edges</a:t>
            </a:r>
          </a:p>
          <a:p>
            <a:pPr>
              <a:lnSpc>
                <a:spcPts val="2240"/>
              </a:lnSpc>
            </a:pPr>
            <a:r>
              <a:rPr lang="en-US" sz="1600">
                <a:solidFill>
                  <a:srgbClr val="1C1C1C"/>
                </a:solidFill>
                <a:latin typeface="Nourd"/>
              </a:rPr>
              <a:t>g.add_edge("Indonesia", "Singapore", weight_=132)</a:t>
            </a:r>
          </a:p>
          <a:p>
            <a:pPr>
              <a:lnSpc>
                <a:spcPts val="2240"/>
              </a:lnSpc>
            </a:pPr>
            <a:r>
              <a:rPr lang="en-US" sz="1600">
                <a:solidFill>
                  <a:srgbClr val="1C1C1C"/>
                </a:solidFill>
                <a:latin typeface="Nourd"/>
              </a:rPr>
              <a:t>g.add_edge("Indonesia", "Kamboja", weight_=122)</a:t>
            </a:r>
          </a:p>
          <a:p>
            <a:pPr>
              <a:lnSpc>
                <a:spcPts val="2240"/>
              </a:lnSpc>
            </a:pPr>
            <a:r>
              <a:rPr lang="en-US" sz="1600">
                <a:solidFill>
                  <a:srgbClr val="1C1C1C"/>
                </a:solidFill>
                <a:latin typeface="Nourd"/>
              </a:rPr>
              <a:t>g.add_edge("Indonesia", "Thailand", weight_=134)</a:t>
            </a:r>
          </a:p>
          <a:p>
            <a:pPr>
              <a:lnSpc>
                <a:spcPts val="2240"/>
              </a:lnSpc>
            </a:pPr>
            <a:r>
              <a:rPr lang="en-US" sz="1600">
                <a:solidFill>
                  <a:srgbClr val="1C1C1C"/>
                </a:solidFill>
                <a:latin typeface="Nourd"/>
              </a:rPr>
              <a:t>g.add_edge("Singapore", "Kamboja", weight_=130)</a:t>
            </a:r>
          </a:p>
          <a:p>
            <a:pPr>
              <a:lnSpc>
                <a:spcPts val="2240"/>
              </a:lnSpc>
            </a:pPr>
            <a:r>
              <a:rPr lang="en-US" sz="1600">
                <a:solidFill>
                  <a:srgbClr val="1C1C1C"/>
                </a:solidFill>
                <a:latin typeface="Nourd"/>
              </a:rPr>
              <a:t>g.add_edge("Singapore", "China", weight_=144)</a:t>
            </a:r>
          </a:p>
          <a:p>
            <a:pPr>
              <a:lnSpc>
                <a:spcPts val="2240"/>
              </a:lnSpc>
            </a:pPr>
            <a:r>
              <a:rPr lang="en-US" sz="1600">
                <a:solidFill>
                  <a:srgbClr val="1C1C1C"/>
                </a:solidFill>
                <a:latin typeface="Nourd"/>
              </a:rPr>
              <a:t>g.add_edge("Kamboja", "Thailand", weight_=129)</a:t>
            </a:r>
          </a:p>
          <a:p>
            <a:pPr>
              <a:lnSpc>
                <a:spcPts val="2240"/>
              </a:lnSpc>
            </a:pPr>
            <a:r>
              <a:rPr lang="en-US" sz="1600">
                <a:solidFill>
                  <a:srgbClr val="1C1C1C"/>
                </a:solidFill>
                <a:latin typeface="Nourd"/>
              </a:rPr>
              <a:t>g.add_edge("Kamboja", "Jepang", weight_=148)</a:t>
            </a:r>
          </a:p>
          <a:p>
            <a:pPr>
              <a:lnSpc>
                <a:spcPts val="2240"/>
              </a:lnSpc>
            </a:pPr>
            <a:r>
              <a:rPr lang="en-US" sz="1600">
                <a:solidFill>
                  <a:srgbClr val="1C1C1C"/>
                </a:solidFill>
                <a:latin typeface="Nourd"/>
              </a:rPr>
              <a:t>g.add_edge("China", "Jepang", weight_=133)</a:t>
            </a:r>
          </a:p>
          <a:p>
            <a:pPr>
              <a:lnSpc>
                <a:spcPts val="2240"/>
              </a:lnSpc>
            </a:pPr>
            <a:r>
              <a:rPr lang="en-US" sz="1600">
                <a:solidFill>
                  <a:srgbClr val="1C1C1C"/>
                </a:solidFill>
                <a:latin typeface="Nourd"/>
              </a:rPr>
              <a:t>g.add_edge("China", "Laos", weight_=170)</a:t>
            </a:r>
          </a:p>
          <a:p>
            <a:pPr>
              <a:lnSpc>
                <a:spcPts val="2240"/>
              </a:lnSpc>
            </a:pPr>
            <a:r>
              <a:rPr lang="en-US" sz="1600">
                <a:solidFill>
                  <a:srgbClr val="1C1C1C"/>
                </a:solidFill>
                <a:latin typeface="Nourd"/>
              </a:rPr>
              <a:t>g.add_edge("China", "Korea", weight_=142)</a:t>
            </a:r>
          </a:p>
          <a:p>
            <a:pPr>
              <a:lnSpc>
                <a:spcPts val="2240"/>
              </a:lnSpc>
            </a:pPr>
            <a:r>
              <a:rPr lang="en-US" sz="1600">
                <a:solidFill>
                  <a:srgbClr val="1C1C1C"/>
                </a:solidFill>
                <a:latin typeface="Nourd"/>
              </a:rPr>
              <a:t>g.add_edge("Jepang", "Laos", weight_=140)</a:t>
            </a:r>
          </a:p>
          <a:p>
            <a:pPr>
              <a:lnSpc>
                <a:spcPts val="2240"/>
              </a:lnSpc>
            </a:pPr>
            <a:r>
              <a:rPr lang="en-US" sz="1600">
                <a:solidFill>
                  <a:srgbClr val="1C1C1C"/>
                </a:solidFill>
                <a:latin typeface="Nourd"/>
              </a:rPr>
              <a:t>g.add_edge("Korea", "Timor Leste", weight_=114)</a:t>
            </a:r>
          </a:p>
          <a:p>
            <a:pPr>
              <a:lnSpc>
                <a:spcPts val="2240"/>
              </a:lnSpc>
            </a:pPr>
            <a:r>
              <a:rPr lang="en-US" sz="1600">
                <a:solidFill>
                  <a:srgbClr val="1C1C1C"/>
                </a:solidFill>
                <a:latin typeface="Nourd"/>
              </a:rPr>
              <a:t>g.add_edge("Laos", "Malaysia", weight_=172)</a:t>
            </a:r>
          </a:p>
          <a:p>
            <a:pPr>
              <a:lnSpc>
                <a:spcPts val="2240"/>
              </a:lnSpc>
            </a:pPr>
            <a:r>
              <a:rPr lang="en-US" sz="1600">
                <a:solidFill>
                  <a:srgbClr val="1C1C1C"/>
                </a:solidFill>
                <a:latin typeface="Nourd"/>
              </a:rPr>
              <a:t>g.add_edge("Timor Leste", "Malaysia", weight_=112)</a:t>
            </a:r>
          </a:p>
          <a:p>
            <a:pPr>
              <a:lnSpc>
                <a:spcPts val="2240"/>
              </a:lnSpc>
            </a:pPr>
            <a:r>
              <a:rPr lang="en-US" sz="1600">
                <a:solidFill>
                  <a:srgbClr val="1C1C1C"/>
                </a:solidFill>
                <a:latin typeface="Nourd"/>
              </a:rPr>
              <a:t>g.add_edge("Malaysia", "Brunei", weight_=144)</a:t>
            </a:r>
          </a:p>
          <a:p>
            <a:pPr>
              <a:lnSpc>
                <a:spcPts val="2240"/>
              </a:lnSpc>
            </a:pPr>
            <a:r>
              <a:rPr lang="en-US" sz="1600">
                <a:solidFill>
                  <a:srgbClr val="1C1C1C"/>
                </a:solidFill>
                <a:latin typeface="Nourd"/>
              </a:rPr>
              <a:t>g.add_edge("Malaysia", "Vietnam", weight_=125)</a:t>
            </a:r>
          </a:p>
          <a:p>
            <a:pPr>
              <a:lnSpc>
                <a:spcPts val="2240"/>
              </a:lnSpc>
            </a:pPr>
            <a:r>
              <a:rPr lang="en-US" sz="1600">
                <a:solidFill>
                  <a:srgbClr val="1C1C1C"/>
                </a:solidFill>
                <a:latin typeface="Nourd"/>
              </a:rPr>
              <a:t>g.add_edge("Brunei", "FIlipina", weight_=152)</a:t>
            </a:r>
          </a:p>
          <a:p>
            <a:pPr>
              <a:lnSpc>
                <a:spcPts val="2240"/>
              </a:lnSpc>
            </a:pPr>
            <a:r>
              <a:rPr lang="en-US" sz="1600">
                <a:solidFill>
                  <a:srgbClr val="1C1C1C"/>
                </a:solidFill>
                <a:latin typeface="Nourd"/>
              </a:rPr>
              <a:t>g.add_edge("Vietnam", "Amerika", weight_=178)</a:t>
            </a:r>
          </a:p>
          <a:p>
            <a:pPr>
              <a:lnSpc>
                <a:spcPts val="2240"/>
              </a:lnSpc>
            </a:pPr>
            <a:r>
              <a:rPr lang="en-US" sz="1600">
                <a:solidFill>
                  <a:srgbClr val="1C1C1C"/>
                </a:solidFill>
                <a:latin typeface="Nourd"/>
              </a:rPr>
              <a:t>g.add_edge("Amerika", "Inggris", weight_=199)</a:t>
            </a:r>
          </a:p>
          <a:p>
            <a:pPr>
              <a:lnSpc>
                <a:spcPts val="2240"/>
              </a:lnSpc>
            </a:pPr>
            <a:r>
              <a:rPr lang="en-US" sz="1600">
                <a:solidFill>
                  <a:srgbClr val="1C1C1C"/>
                </a:solidFill>
                <a:latin typeface="Nourd"/>
              </a:rPr>
              <a:t>g.add_edge("FIlipina", "Zimbabwe", weight_=131)</a:t>
            </a:r>
          </a:p>
          <a:p>
            <a:pPr>
              <a:lnSpc>
                <a:spcPts val="2240"/>
              </a:lnSpc>
            </a:pPr>
            <a:r>
              <a:rPr lang="en-US" sz="1600">
                <a:solidFill>
                  <a:srgbClr val="1C1C1C"/>
                </a:solidFill>
                <a:latin typeface="Nourd"/>
              </a:rPr>
              <a:t>g.add_edge("Zimbabwe", "Papua New Guinea", weight_=154)</a:t>
            </a:r>
          </a:p>
          <a:p>
            <a:pPr>
              <a:lnSpc>
                <a:spcPts val="2240"/>
              </a:lnSpc>
            </a:pPr>
            <a:r>
              <a:rPr lang="en-US" sz="1600">
                <a:solidFill>
                  <a:srgbClr val="1C1C1C"/>
                </a:solidFill>
                <a:latin typeface="Nourd"/>
              </a:rPr>
              <a:t>node_sumber = "Indonesia"</a:t>
            </a:r>
          </a:p>
        </p:txBody>
      </p:sp>
      <p:grpSp>
        <p:nvGrpSpPr>
          <p:cNvPr name="Group 6" id="6"/>
          <p:cNvGrpSpPr/>
          <p:nvPr/>
        </p:nvGrpSpPr>
        <p:grpSpPr>
          <a:xfrm rot="0">
            <a:off x="9316773" y="329775"/>
            <a:ext cx="8616324" cy="9637706"/>
            <a:chOff x="0" y="0"/>
            <a:chExt cx="2780917" cy="3110568"/>
          </a:xfrm>
        </p:grpSpPr>
        <p:sp>
          <p:nvSpPr>
            <p:cNvPr name="Freeform 7" id="7"/>
            <p:cNvSpPr/>
            <p:nvPr/>
          </p:nvSpPr>
          <p:spPr>
            <a:xfrm flipH="false" flipV="false" rot="0">
              <a:off x="0" y="0"/>
              <a:ext cx="2780917" cy="3110568"/>
            </a:xfrm>
            <a:custGeom>
              <a:avLst/>
              <a:gdLst/>
              <a:ahLst/>
              <a:cxnLst/>
              <a:rect r="r" b="b" t="t" l="l"/>
              <a:pathLst>
                <a:path h="3110568" w="2780917">
                  <a:moveTo>
                    <a:pt x="44926" y="0"/>
                  </a:moveTo>
                  <a:lnTo>
                    <a:pt x="2735991" y="0"/>
                  </a:lnTo>
                  <a:cubicBezTo>
                    <a:pt x="2747906" y="0"/>
                    <a:pt x="2759334" y="4733"/>
                    <a:pt x="2767759" y="13158"/>
                  </a:cubicBezTo>
                  <a:cubicBezTo>
                    <a:pt x="2776184" y="21584"/>
                    <a:pt x="2780917" y="33011"/>
                    <a:pt x="2780917" y="44926"/>
                  </a:cubicBezTo>
                  <a:lnTo>
                    <a:pt x="2780917" y="3065642"/>
                  </a:lnTo>
                  <a:cubicBezTo>
                    <a:pt x="2780917" y="3077557"/>
                    <a:pt x="2776184" y="3088984"/>
                    <a:pt x="2767759" y="3097410"/>
                  </a:cubicBezTo>
                  <a:cubicBezTo>
                    <a:pt x="2759334" y="3105835"/>
                    <a:pt x="2747906" y="3110568"/>
                    <a:pt x="2735991" y="3110568"/>
                  </a:cubicBezTo>
                  <a:lnTo>
                    <a:pt x="44926" y="3110568"/>
                  </a:lnTo>
                  <a:cubicBezTo>
                    <a:pt x="33011" y="3110568"/>
                    <a:pt x="21584" y="3105835"/>
                    <a:pt x="13158" y="3097410"/>
                  </a:cubicBezTo>
                  <a:cubicBezTo>
                    <a:pt x="4733" y="3088984"/>
                    <a:pt x="0" y="3077557"/>
                    <a:pt x="0" y="3065642"/>
                  </a:cubicBezTo>
                  <a:lnTo>
                    <a:pt x="0" y="44926"/>
                  </a:lnTo>
                  <a:cubicBezTo>
                    <a:pt x="0" y="33011"/>
                    <a:pt x="4733" y="21584"/>
                    <a:pt x="13158" y="13158"/>
                  </a:cubicBezTo>
                  <a:cubicBezTo>
                    <a:pt x="21584" y="4733"/>
                    <a:pt x="33011" y="0"/>
                    <a:pt x="44926" y="0"/>
                  </a:cubicBezTo>
                  <a:close/>
                </a:path>
              </a:pathLst>
            </a:custGeom>
            <a:solidFill>
              <a:srgbClr val="D0C9C0"/>
            </a:solidFill>
            <a:ln w="57150" cap="rnd">
              <a:solidFill>
                <a:srgbClr val="1C1C1C"/>
              </a:solidFill>
              <a:prstDash val="solid"/>
              <a:round/>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9556036" y="868410"/>
            <a:ext cx="8137798" cy="7988935"/>
          </a:xfrm>
          <a:prstGeom prst="rect">
            <a:avLst/>
          </a:prstGeom>
        </p:spPr>
        <p:txBody>
          <a:bodyPr anchor="t" rtlCol="false" tIns="0" lIns="0" bIns="0" rIns="0">
            <a:spAutoFit/>
          </a:bodyPr>
          <a:lstStyle/>
          <a:p>
            <a:pPr>
              <a:lnSpc>
                <a:spcPts val="2240"/>
              </a:lnSpc>
            </a:pPr>
            <a:r>
              <a:rPr lang="en-US" sz="1600">
                <a:solidFill>
                  <a:srgbClr val="1C1C1C"/>
                </a:solidFill>
                <a:latin typeface="Nourd"/>
              </a:rPr>
              <a:t>def heuristic(node, goal):</a:t>
            </a:r>
          </a:p>
          <a:p>
            <a:pPr>
              <a:lnSpc>
                <a:spcPts val="2240"/>
              </a:lnSpc>
            </a:pPr>
            <a:r>
              <a:rPr lang="en-US" sz="1600">
                <a:solidFill>
                  <a:srgbClr val="1C1C1C"/>
                </a:solidFill>
                <a:latin typeface="Nourd"/>
              </a:rPr>
              <a:t>  # Koordinat geografis (latitude, longitude) node</a:t>
            </a:r>
          </a:p>
          <a:p>
            <a:pPr>
              <a:lnSpc>
                <a:spcPts val="2240"/>
              </a:lnSpc>
            </a:pPr>
            <a:r>
              <a:rPr lang="en-US" sz="1600">
                <a:solidFill>
                  <a:srgbClr val="1C1C1C"/>
                </a:solidFill>
                <a:latin typeface="Nourd"/>
              </a:rPr>
              <a:t>  node_coords = {</a:t>
            </a:r>
          </a:p>
          <a:p>
            <a:pPr>
              <a:lnSpc>
                <a:spcPts val="2240"/>
              </a:lnSpc>
            </a:pPr>
            <a:r>
              <a:rPr lang="en-US" sz="1600">
                <a:solidFill>
                  <a:srgbClr val="1C1C1C"/>
                </a:solidFill>
                <a:latin typeface="Nourd"/>
              </a:rPr>
              <a:t>    "Indonesia": (0, 0),</a:t>
            </a:r>
          </a:p>
          <a:p>
            <a:pPr>
              <a:lnSpc>
                <a:spcPts val="2240"/>
              </a:lnSpc>
            </a:pPr>
            <a:r>
              <a:rPr lang="en-US" sz="1600">
                <a:solidFill>
                  <a:srgbClr val="1C1C1C"/>
                </a:solidFill>
                <a:latin typeface="Nourd"/>
              </a:rPr>
              <a:t>    "Malaysia": (1, 1),</a:t>
            </a:r>
          </a:p>
          <a:p>
            <a:pPr>
              <a:lnSpc>
                <a:spcPts val="2240"/>
              </a:lnSpc>
            </a:pPr>
            <a:r>
              <a:rPr lang="en-US" sz="1600">
                <a:solidFill>
                  <a:srgbClr val="1C1C1C"/>
                </a:solidFill>
                <a:latin typeface="Nourd"/>
              </a:rPr>
              <a:t>    "Singapore": (1, 0),</a:t>
            </a:r>
          </a:p>
          <a:p>
            <a:pPr>
              <a:lnSpc>
                <a:spcPts val="2240"/>
              </a:lnSpc>
            </a:pPr>
            <a:r>
              <a:rPr lang="en-US" sz="1600">
                <a:solidFill>
                  <a:srgbClr val="1C1C1C"/>
                </a:solidFill>
                <a:latin typeface="Nourd"/>
              </a:rPr>
              <a:t>    "Thailand": (1, 2),</a:t>
            </a:r>
          </a:p>
          <a:p>
            <a:pPr>
              <a:lnSpc>
                <a:spcPts val="2240"/>
              </a:lnSpc>
            </a:pPr>
            <a:r>
              <a:rPr lang="en-US" sz="1600">
                <a:solidFill>
                  <a:srgbClr val="1C1C1C"/>
                </a:solidFill>
                <a:latin typeface="Nourd"/>
              </a:rPr>
              <a:t>    "Kamboja": (1, 3),</a:t>
            </a:r>
          </a:p>
          <a:p>
            <a:pPr>
              <a:lnSpc>
                <a:spcPts val="2240"/>
              </a:lnSpc>
            </a:pPr>
            <a:r>
              <a:rPr lang="en-US" sz="1600">
                <a:solidFill>
                  <a:srgbClr val="1C1C1C"/>
                </a:solidFill>
                <a:latin typeface="Nourd"/>
              </a:rPr>
              <a:t>    "China": (2, 1),</a:t>
            </a:r>
          </a:p>
          <a:p>
            <a:pPr>
              <a:lnSpc>
                <a:spcPts val="2240"/>
              </a:lnSpc>
            </a:pPr>
            <a:r>
              <a:rPr lang="en-US" sz="1600">
                <a:solidFill>
                  <a:srgbClr val="1C1C1C"/>
                </a:solidFill>
                <a:latin typeface="Nourd"/>
              </a:rPr>
              <a:t>    "Jepang": (2, 3),</a:t>
            </a:r>
          </a:p>
          <a:p>
            <a:pPr>
              <a:lnSpc>
                <a:spcPts val="2240"/>
              </a:lnSpc>
            </a:pPr>
            <a:r>
              <a:rPr lang="en-US" sz="1600">
                <a:solidFill>
                  <a:srgbClr val="1C1C1C"/>
                </a:solidFill>
                <a:latin typeface="Nourd"/>
              </a:rPr>
              <a:t>    "Laos": (2, 2),</a:t>
            </a:r>
          </a:p>
          <a:p>
            <a:pPr>
              <a:lnSpc>
                <a:spcPts val="2240"/>
              </a:lnSpc>
            </a:pPr>
            <a:r>
              <a:rPr lang="en-US" sz="1600">
                <a:solidFill>
                  <a:srgbClr val="1C1C1C"/>
                </a:solidFill>
                <a:latin typeface="Nourd"/>
              </a:rPr>
              <a:t>    "Korea": (2, 4),</a:t>
            </a:r>
          </a:p>
          <a:p>
            <a:pPr>
              <a:lnSpc>
                <a:spcPts val="2240"/>
              </a:lnSpc>
            </a:pPr>
            <a:r>
              <a:rPr lang="en-US" sz="1600">
                <a:solidFill>
                  <a:srgbClr val="1C1C1C"/>
                </a:solidFill>
                <a:latin typeface="Nourd"/>
              </a:rPr>
              <a:t>    "Timor Leste": (0, 1),</a:t>
            </a:r>
          </a:p>
          <a:p>
            <a:pPr>
              <a:lnSpc>
                <a:spcPts val="2240"/>
              </a:lnSpc>
            </a:pPr>
            <a:r>
              <a:rPr lang="en-US" sz="1600">
                <a:solidFill>
                  <a:srgbClr val="1C1C1C"/>
                </a:solidFill>
                <a:latin typeface="Nourd"/>
              </a:rPr>
              <a:t>    "Vietnam": (1, 4),</a:t>
            </a:r>
          </a:p>
          <a:p>
            <a:pPr>
              <a:lnSpc>
                <a:spcPts val="2240"/>
              </a:lnSpc>
            </a:pPr>
            <a:r>
              <a:rPr lang="en-US" sz="1600">
                <a:solidFill>
                  <a:srgbClr val="1C1C1C"/>
                </a:solidFill>
                <a:latin typeface="Nourd"/>
              </a:rPr>
              <a:t>    "Amerika": (3, 5),</a:t>
            </a:r>
          </a:p>
          <a:p>
            <a:pPr>
              <a:lnSpc>
                <a:spcPts val="2240"/>
              </a:lnSpc>
            </a:pPr>
            <a:r>
              <a:rPr lang="en-US" sz="1600">
                <a:solidFill>
                  <a:srgbClr val="1C1C1C"/>
                </a:solidFill>
                <a:latin typeface="Nourd"/>
              </a:rPr>
              <a:t>    "Inggris": (3, 6),</a:t>
            </a:r>
          </a:p>
          <a:p>
            <a:pPr>
              <a:lnSpc>
                <a:spcPts val="2240"/>
              </a:lnSpc>
            </a:pPr>
            <a:r>
              <a:rPr lang="en-US" sz="1600">
                <a:solidFill>
                  <a:srgbClr val="1C1C1C"/>
                </a:solidFill>
                <a:latin typeface="Nourd"/>
              </a:rPr>
              <a:t>    "Brunei": (1, 5),</a:t>
            </a:r>
          </a:p>
          <a:p>
            <a:pPr>
              <a:lnSpc>
                <a:spcPts val="2240"/>
              </a:lnSpc>
            </a:pPr>
            <a:r>
              <a:rPr lang="en-US" sz="1600">
                <a:solidFill>
                  <a:srgbClr val="1C1C1C"/>
                </a:solidFill>
                <a:latin typeface="Nourd"/>
              </a:rPr>
              <a:t>    "FIlipina": (1, 6),</a:t>
            </a:r>
          </a:p>
          <a:p>
            <a:pPr>
              <a:lnSpc>
                <a:spcPts val="2240"/>
              </a:lnSpc>
            </a:pPr>
            <a:r>
              <a:rPr lang="en-US" sz="1600">
                <a:solidFill>
                  <a:srgbClr val="1C1C1C"/>
                </a:solidFill>
                <a:latin typeface="Nourd"/>
              </a:rPr>
              <a:t>    "Zimbabwe": (4, 7),</a:t>
            </a:r>
          </a:p>
          <a:p>
            <a:pPr>
              <a:lnSpc>
                <a:spcPts val="2240"/>
              </a:lnSpc>
            </a:pPr>
            <a:r>
              <a:rPr lang="en-US" sz="1600">
                <a:solidFill>
                  <a:srgbClr val="1C1C1C"/>
                </a:solidFill>
                <a:latin typeface="Nourd"/>
              </a:rPr>
              <a:t>    "Papua New Guinea": (4, 8)</a:t>
            </a:r>
          </a:p>
          <a:p>
            <a:pPr>
              <a:lnSpc>
                <a:spcPts val="2240"/>
              </a:lnSpc>
            </a:pPr>
            <a:r>
              <a:rPr lang="en-US" sz="1600">
                <a:solidFill>
                  <a:srgbClr val="1C1C1C"/>
                </a:solidFill>
                <a:latin typeface="Nourd"/>
              </a:rPr>
              <a:t>  }</a:t>
            </a:r>
          </a:p>
          <a:p>
            <a:pPr>
              <a:lnSpc>
                <a:spcPts val="2240"/>
              </a:lnSpc>
            </a:pPr>
          </a:p>
          <a:p>
            <a:pPr>
              <a:lnSpc>
                <a:spcPts val="2240"/>
              </a:lnSpc>
            </a:pPr>
            <a:r>
              <a:rPr lang="en-US" sz="1600">
                <a:solidFill>
                  <a:srgbClr val="1C1C1C"/>
                </a:solidFill>
                <a:latin typeface="Nourd"/>
              </a:rPr>
              <a:t>  # Menghitung Manhattan distance antara node dan goal</a:t>
            </a:r>
          </a:p>
          <a:p>
            <a:pPr>
              <a:lnSpc>
                <a:spcPts val="2240"/>
              </a:lnSpc>
            </a:pPr>
            <a:r>
              <a:rPr lang="en-US" sz="1600">
                <a:solidFill>
                  <a:srgbClr val="1C1C1C"/>
                </a:solidFill>
                <a:latin typeface="Nourd"/>
              </a:rPr>
              <a:t>  node_coord = node_coords.get(node, (0, 0))</a:t>
            </a:r>
          </a:p>
          <a:p>
            <a:pPr>
              <a:lnSpc>
                <a:spcPts val="2240"/>
              </a:lnSpc>
            </a:pPr>
            <a:r>
              <a:rPr lang="en-US" sz="1600">
                <a:solidFill>
                  <a:srgbClr val="1C1C1C"/>
                </a:solidFill>
                <a:latin typeface="Nourd"/>
              </a:rPr>
              <a:t>  goal_coord = node_coords.get(goal, (0, 0))</a:t>
            </a:r>
          </a:p>
          <a:p>
            <a:pPr>
              <a:lnSpc>
                <a:spcPts val="2240"/>
              </a:lnSpc>
            </a:pPr>
            <a:r>
              <a:rPr lang="en-US" sz="1600">
                <a:solidFill>
                  <a:srgbClr val="1C1C1C"/>
                </a:solidFill>
                <a:latin typeface="Nourd"/>
              </a:rPr>
              <a:t>  distance = abs(node_coord[0] - goal_coord[0]) + abs(node_coord[1] - goal_coord[1])</a:t>
            </a:r>
          </a:p>
          <a:p>
            <a:pPr>
              <a:lnSpc>
                <a:spcPts val="2240"/>
              </a:lnSpc>
            </a:pPr>
            <a:r>
              <a:rPr lang="en-US" sz="1600">
                <a:solidFill>
                  <a:srgbClr val="1C1C1C"/>
                </a:solidFill>
                <a:latin typeface="Nourd"/>
              </a:rPr>
              <a:t>  </a:t>
            </a:r>
          </a:p>
          <a:p>
            <a:pPr>
              <a:lnSpc>
                <a:spcPts val="2240"/>
              </a:lnSpc>
            </a:pPr>
            <a:r>
              <a:rPr lang="en-US" sz="1600">
                <a:solidFill>
                  <a:srgbClr val="1C1C1C"/>
                </a:solidFill>
                <a:latin typeface="Nourd"/>
              </a:rPr>
              <a:t>  return distance</a:t>
            </a:r>
          </a:p>
          <a:p>
            <a:pPr>
              <a:lnSpc>
                <a:spcPts val="2240"/>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184319" y="329775"/>
            <a:ext cx="8616324" cy="9637706"/>
            <a:chOff x="0" y="0"/>
            <a:chExt cx="2780917" cy="3110568"/>
          </a:xfrm>
        </p:grpSpPr>
        <p:sp>
          <p:nvSpPr>
            <p:cNvPr name="Freeform 3" id="3"/>
            <p:cNvSpPr/>
            <p:nvPr/>
          </p:nvSpPr>
          <p:spPr>
            <a:xfrm flipH="false" flipV="false" rot="0">
              <a:off x="0" y="0"/>
              <a:ext cx="2780917" cy="3110568"/>
            </a:xfrm>
            <a:custGeom>
              <a:avLst/>
              <a:gdLst/>
              <a:ahLst/>
              <a:cxnLst/>
              <a:rect r="r" b="b" t="t" l="l"/>
              <a:pathLst>
                <a:path h="3110568" w="2780917">
                  <a:moveTo>
                    <a:pt x="44926" y="0"/>
                  </a:moveTo>
                  <a:lnTo>
                    <a:pt x="2735991" y="0"/>
                  </a:lnTo>
                  <a:cubicBezTo>
                    <a:pt x="2747906" y="0"/>
                    <a:pt x="2759334" y="4733"/>
                    <a:pt x="2767759" y="13158"/>
                  </a:cubicBezTo>
                  <a:cubicBezTo>
                    <a:pt x="2776184" y="21584"/>
                    <a:pt x="2780917" y="33011"/>
                    <a:pt x="2780917" y="44926"/>
                  </a:cubicBezTo>
                  <a:lnTo>
                    <a:pt x="2780917" y="3065642"/>
                  </a:lnTo>
                  <a:cubicBezTo>
                    <a:pt x="2780917" y="3077557"/>
                    <a:pt x="2776184" y="3088984"/>
                    <a:pt x="2767759" y="3097410"/>
                  </a:cubicBezTo>
                  <a:cubicBezTo>
                    <a:pt x="2759334" y="3105835"/>
                    <a:pt x="2747906" y="3110568"/>
                    <a:pt x="2735991" y="3110568"/>
                  </a:cubicBezTo>
                  <a:lnTo>
                    <a:pt x="44926" y="3110568"/>
                  </a:lnTo>
                  <a:cubicBezTo>
                    <a:pt x="33011" y="3110568"/>
                    <a:pt x="21584" y="3105835"/>
                    <a:pt x="13158" y="3097410"/>
                  </a:cubicBezTo>
                  <a:cubicBezTo>
                    <a:pt x="4733" y="3088984"/>
                    <a:pt x="0" y="3077557"/>
                    <a:pt x="0" y="3065642"/>
                  </a:cubicBezTo>
                  <a:lnTo>
                    <a:pt x="0" y="44926"/>
                  </a:lnTo>
                  <a:cubicBezTo>
                    <a:pt x="0" y="33011"/>
                    <a:pt x="4733" y="21584"/>
                    <a:pt x="13158" y="13158"/>
                  </a:cubicBezTo>
                  <a:cubicBezTo>
                    <a:pt x="21584" y="4733"/>
                    <a:pt x="33011" y="0"/>
                    <a:pt x="44926" y="0"/>
                  </a:cubicBezTo>
                  <a:close/>
                </a:path>
              </a:pathLst>
            </a:custGeom>
            <a:solidFill>
              <a:srgbClr val="D0C9C0"/>
            </a:solidFill>
            <a:ln w="57150" cap="rnd">
              <a:solidFill>
                <a:srgbClr val="1C1C1C"/>
              </a:solidFill>
              <a:prstDash val="solid"/>
              <a:round/>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23582" y="554126"/>
            <a:ext cx="8137798" cy="8541385"/>
          </a:xfrm>
          <a:prstGeom prst="rect">
            <a:avLst/>
          </a:prstGeom>
        </p:spPr>
        <p:txBody>
          <a:bodyPr anchor="t" rtlCol="false" tIns="0" lIns="0" bIns="0" rIns="0">
            <a:spAutoFit/>
          </a:bodyPr>
          <a:lstStyle/>
          <a:p>
            <a:pPr>
              <a:lnSpc>
                <a:spcPts val="2240"/>
              </a:lnSpc>
            </a:pPr>
            <a:r>
              <a:rPr lang="en-US" sz="1600">
                <a:solidFill>
                  <a:srgbClr val="1C1C1C"/>
                </a:solidFill>
                <a:latin typeface="Nourd"/>
              </a:rPr>
              <a:t>def greedy_best_first_search(graph, start, goal, heuristic):</a:t>
            </a:r>
          </a:p>
          <a:p>
            <a:pPr>
              <a:lnSpc>
                <a:spcPts val="2240"/>
              </a:lnSpc>
            </a:pPr>
            <a:r>
              <a:rPr lang="en-US" sz="1600">
                <a:solidFill>
                  <a:srgbClr val="1C1C1C"/>
                </a:solidFill>
                <a:latin typeface="Nourd"/>
              </a:rPr>
              <a:t>  open_list = [(heuristic(start, goal), start)]</a:t>
            </a:r>
          </a:p>
          <a:p>
            <a:pPr>
              <a:lnSpc>
                <a:spcPts val="2240"/>
              </a:lnSpc>
            </a:pPr>
          </a:p>
          <a:p>
            <a:pPr>
              <a:lnSpc>
                <a:spcPts val="2240"/>
              </a:lnSpc>
            </a:pPr>
            <a:r>
              <a:rPr lang="en-US" sz="1600">
                <a:solidFill>
                  <a:srgbClr val="1C1C1C"/>
                </a:solidFill>
                <a:latin typeface="Nourd"/>
              </a:rPr>
              <a:t>  # Inisialisasi dictionary came_from</a:t>
            </a:r>
          </a:p>
          <a:p>
            <a:pPr>
              <a:lnSpc>
                <a:spcPts val="2240"/>
              </a:lnSpc>
            </a:pPr>
            <a:r>
              <a:rPr lang="en-US" sz="1600">
                <a:solidFill>
                  <a:srgbClr val="1C1C1C"/>
                </a:solidFill>
                <a:latin typeface="Nourd"/>
              </a:rPr>
              <a:t>  came_from = {}</a:t>
            </a:r>
          </a:p>
          <a:p>
            <a:pPr>
              <a:lnSpc>
                <a:spcPts val="2240"/>
              </a:lnSpc>
            </a:pPr>
          </a:p>
          <a:p>
            <a:pPr>
              <a:lnSpc>
                <a:spcPts val="2240"/>
              </a:lnSpc>
            </a:pPr>
            <a:r>
              <a:rPr lang="en-US" sz="1600">
                <a:solidFill>
                  <a:srgbClr val="1C1C1C"/>
                </a:solidFill>
                <a:latin typeface="Nourd"/>
              </a:rPr>
              <a:t>  while open_list:</a:t>
            </a:r>
          </a:p>
          <a:p>
            <a:pPr>
              <a:lnSpc>
                <a:spcPts val="2240"/>
              </a:lnSpc>
            </a:pPr>
            <a:r>
              <a:rPr lang="en-US" sz="1600">
                <a:solidFill>
                  <a:srgbClr val="1C1C1C"/>
                </a:solidFill>
                <a:latin typeface="Nourd"/>
              </a:rPr>
              <a:t>    _, current = open_list.pop(0)</a:t>
            </a:r>
          </a:p>
          <a:p>
            <a:pPr>
              <a:lnSpc>
                <a:spcPts val="2240"/>
              </a:lnSpc>
            </a:pPr>
          </a:p>
          <a:p>
            <a:pPr>
              <a:lnSpc>
                <a:spcPts val="2240"/>
              </a:lnSpc>
            </a:pPr>
            <a:r>
              <a:rPr lang="en-US" sz="1600">
                <a:solidFill>
                  <a:srgbClr val="1C1C1C"/>
                </a:solidFill>
                <a:latin typeface="Nourd"/>
              </a:rPr>
              <a:t># Jika sudah mencapai goal, maka selesai</a:t>
            </a:r>
          </a:p>
          <a:p>
            <a:pPr>
              <a:lnSpc>
                <a:spcPts val="2240"/>
              </a:lnSpc>
            </a:pPr>
          </a:p>
          <a:p>
            <a:pPr>
              <a:lnSpc>
                <a:spcPts val="2240"/>
              </a:lnSpc>
            </a:pPr>
          </a:p>
          <a:p>
            <a:pPr>
              <a:lnSpc>
                <a:spcPts val="2240"/>
              </a:lnSpc>
            </a:pPr>
            <a:r>
              <a:rPr lang="en-US" sz="1600">
                <a:solidFill>
                  <a:srgbClr val="1C1C1C"/>
                </a:solidFill>
                <a:latin typeface="Nourd"/>
              </a:rPr>
              <a:t>    if current == goal:</a:t>
            </a:r>
          </a:p>
          <a:p>
            <a:pPr>
              <a:lnSpc>
                <a:spcPts val="2240"/>
              </a:lnSpc>
            </a:pPr>
            <a:r>
              <a:rPr lang="en-US" sz="1600">
                <a:solidFill>
                  <a:srgbClr val="1C1C1C"/>
                </a:solidFill>
                <a:latin typeface="Nourd"/>
              </a:rPr>
              <a:t>      path = []</a:t>
            </a:r>
          </a:p>
          <a:p>
            <a:pPr>
              <a:lnSpc>
                <a:spcPts val="2240"/>
              </a:lnSpc>
            </a:pPr>
            <a:r>
              <a:rPr lang="en-US" sz="1600">
                <a:solidFill>
                  <a:srgbClr val="1C1C1C"/>
                </a:solidFill>
                <a:latin typeface="Nourd"/>
              </a:rPr>
              <a:t>      while current != start:</a:t>
            </a:r>
          </a:p>
          <a:p>
            <a:pPr>
              <a:lnSpc>
                <a:spcPts val="2240"/>
              </a:lnSpc>
            </a:pPr>
            <a:r>
              <a:rPr lang="en-US" sz="1600">
                <a:solidFill>
                  <a:srgbClr val="1C1C1C"/>
                </a:solidFill>
                <a:latin typeface="Nourd"/>
              </a:rPr>
              <a:t>        path.insert(0, current)</a:t>
            </a:r>
          </a:p>
          <a:p>
            <a:pPr>
              <a:lnSpc>
                <a:spcPts val="2240"/>
              </a:lnSpc>
            </a:pPr>
            <a:r>
              <a:rPr lang="en-US" sz="1600">
                <a:solidFill>
                  <a:srgbClr val="1C1C1C"/>
                </a:solidFill>
                <a:latin typeface="Nourd"/>
              </a:rPr>
              <a:t>        current = came_from[current]</a:t>
            </a:r>
          </a:p>
          <a:p>
            <a:pPr>
              <a:lnSpc>
                <a:spcPts val="2240"/>
              </a:lnSpc>
            </a:pPr>
            <a:r>
              <a:rPr lang="en-US" sz="1600">
                <a:solidFill>
                  <a:srgbClr val="1C1C1C"/>
                </a:solidFill>
                <a:latin typeface="Nourd"/>
              </a:rPr>
              <a:t>      path.insert(0, start)</a:t>
            </a:r>
          </a:p>
          <a:p>
            <a:pPr>
              <a:lnSpc>
                <a:spcPts val="2240"/>
              </a:lnSpc>
            </a:pPr>
            <a:r>
              <a:rPr lang="en-US" sz="1600">
                <a:solidFill>
                  <a:srgbClr val="1C1C1C"/>
                </a:solidFill>
                <a:latin typeface="Nourd"/>
              </a:rPr>
              <a:t>      return path</a:t>
            </a:r>
          </a:p>
          <a:p>
            <a:pPr>
              <a:lnSpc>
                <a:spcPts val="2240"/>
              </a:lnSpc>
            </a:pPr>
          </a:p>
          <a:p>
            <a:pPr>
              <a:lnSpc>
                <a:spcPts val="2240"/>
              </a:lnSpc>
            </a:pPr>
            <a:r>
              <a:rPr lang="en-US" sz="1600">
                <a:solidFill>
                  <a:srgbClr val="1C1C1C"/>
                </a:solidFill>
                <a:latin typeface="Nourd"/>
              </a:rPr>
              <a:t>#Jika belum mengapai goal, Iterasi melalui tetangga-tetangga dari node saat ini</a:t>
            </a:r>
          </a:p>
          <a:p>
            <a:pPr>
              <a:lnSpc>
                <a:spcPts val="2240"/>
              </a:lnSpc>
            </a:pPr>
          </a:p>
          <a:p>
            <a:pPr>
              <a:lnSpc>
                <a:spcPts val="2240"/>
              </a:lnSpc>
            </a:pPr>
            <a:r>
              <a:rPr lang="en-US" sz="1600">
                <a:solidFill>
                  <a:srgbClr val="1C1C1C"/>
                </a:solidFill>
                <a:latin typeface="Nourd"/>
              </a:rPr>
              <a:t>    for neighbor in graph[current]:</a:t>
            </a:r>
          </a:p>
          <a:p>
            <a:pPr>
              <a:lnSpc>
                <a:spcPts val="2240"/>
              </a:lnSpc>
            </a:pPr>
            <a:r>
              <a:rPr lang="en-US" sz="1600">
                <a:solidFill>
                  <a:srgbClr val="1C1C1C"/>
                </a:solidFill>
                <a:latin typeface="Nourd"/>
              </a:rPr>
              <a:t>      if neighbor not in came_from:</a:t>
            </a:r>
          </a:p>
          <a:p>
            <a:pPr>
              <a:lnSpc>
                <a:spcPts val="2240"/>
              </a:lnSpc>
            </a:pPr>
            <a:r>
              <a:rPr lang="en-US" sz="1600">
                <a:solidFill>
                  <a:srgbClr val="1C1C1C"/>
                </a:solidFill>
                <a:latin typeface="Nourd"/>
              </a:rPr>
              <a:t>        came_from[neighbor] = current</a:t>
            </a:r>
          </a:p>
          <a:p>
            <a:pPr>
              <a:lnSpc>
                <a:spcPts val="2240"/>
              </a:lnSpc>
            </a:pPr>
            <a:r>
              <a:rPr lang="en-US" sz="1600">
                <a:solidFill>
                  <a:srgbClr val="1C1C1C"/>
                </a:solidFill>
                <a:latin typeface="Nourd"/>
              </a:rPr>
              <a:t>        open_list.append((heuristic(neighbor, goal), neighbor))</a:t>
            </a:r>
          </a:p>
          <a:p>
            <a:pPr>
              <a:lnSpc>
                <a:spcPts val="2240"/>
              </a:lnSpc>
            </a:pPr>
            <a:r>
              <a:rPr lang="en-US" sz="1600">
                <a:solidFill>
                  <a:srgbClr val="1C1C1C"/>
                </a:solidFill>
                <a:latin typeface="Nourd"/>
              </a:rPr>
              <a:t>        open_list.sort(key=lambda x: x[0])</a:t>
            </a:r>
          </a:p>
          <a:p>
            <a:pPr>
              <a:lnSpc>
                <a:spcPts val="2240"/>
              </a:lnSpc>
            </a:pPr>
          </a:p>
          <a:p>
            <a:pPr>
              <a:lnSpc>
                <a:spcPts val="2240"/>
              </a:lnSpc>
            </a:pPr>
            <a:r>
              <a:rPr lang="en-US" sz="1600">
                <a:solidFill>
                  <a:srgbClr val="1C1C1C"/>
                </a:solidFill>
                <a:latin typeface="Nourd"/>
              </a:rPr>
              <a:t> # Jika tidak ada jalur yang ditemukan</a:t>
            </a:r>
          </a:p>
          <a:p>
            <a:pPr>
              <a:lnSpc>
                <a:spcPts val="2240"/>
              </a:lnSpc>
            </a:pPr>
            <a:r>
              <a:rPr lang="en-US" sz="1600">
                <a:solidFill>
                  <a:srgbClr val="1C1C1C"/>
                </a:solidFill>
                <a:latin typeface="Nourd"/>
              </a:rPr>
              <a:t>  return None</a:t>
            </a:r>
          </a:p>
          <a:p>
            <a:pPr>
              <a:lnSpc>
                <a:spcPts val="2240"/>
              </a:lnSpc>
            </a:pPr>
          </a:p>
        </p:txBody>
      </p:sp>
      <p:grpSp>
        <p:nvGrpSpPr>
          <p:cNvPr name="Group 6" id="6"/>
          <p:cNvGrpSpPr/>
          <p:nvPr/>
        </p:nvGrpSpPr>
        <p:grpSpPr>
          <a:xfrm rot="0">
            <a:off x="9316773" y="329775"/>
            <a:ext cx="8616324" cy="9637706"/>
            <a:chOff x="0" y="0"/>
            <a:chExt cx="2780917" cy="3110568"/>
          </a:xfrm>
        </p:grpSpPr>
        <p:sp>
          <p:nvSpPr>
            <p:cNvPr name="Freeform 7" id="7"/>
            <p:cNvSpPr/>
            <p:nvPr/>
          </p:nvSpPr>
          <p:spPr>
            <a:xfrm flipH="false" flipV="false" rot="0">
              <a:off x="0" y="0"/>
              <a:ext cx="2780917" cy="3110568"/>
            </a:xfrm>
            <a:custGeom>
              <a:avLst/>
              <a:gdLst/>
              <a:ahLst/>
              <a:cxnLst/>
              <a:rect r="r" b="b" t="t" l="l"/>
              <a:pathLst>
                <a:path h="3110568" w="2780917">
                  <a:moveTo>
                    <a:pt x="44926" y="0"/>
                  </a:moveTo>
                  <a:lnTo>
                    <a:pt x="2735991" y="0"/>
                  </a:lnTo>
                  <a:cubicBezTo>
                    <a:pt x="2747906" y="0"/>
                    <a:pt x="2759334" y="4733"/>
                    <a:pt x="2767759" y="13158"/>
                  </a:cubicBezTo>
                  <a:cubicBezTo>
                    <a:pt x="2776184" y="21584"/>
                    <a:pt x="2780917" y="33011"/>
                    <a:pt x="2780917" y="44926"/>
                  </a:cubicBezTo>
                  <a:lnTo>
                    <a:pt x="2780917" y="3065642"/>
                  </a:lnTo>
                  <a:cubicBezTo>
                    <a:pt x="2780917" y="3077557"/>
                    <a:pt x="2776184" y="3088984"/>
                    <a:pt x="2767759" y="3097410"/>
                  </a:cubicBezTo>
                  <a:cubicBezTo>
                    <a:pt x="2759334" y="3105835"/>
                    <a:pt x="2747906" y="3110568"/>
                    <a:pt x="2735991" y="3110568"/>
                  </a:cubicBezTo>
                  <a:lnTo>
                    <a:pt x="44926" y="3110568"/>
                  </a:lnTo>
                  <a:cubicBezTo>
                    <a:pt x="33011" y="3110568"/>
                    <a:pt x="21584" y="3105835"/>
                    <a:pt x="13158" y="3097410"/>
                  </a:cubicBezTo>
                  <a:cubicBezTo>
                    <a:pt x="4733" y="3088984"/>
                    <a:pt x="0" y="3077557"/>
                    <a:pt x="0" y="3065642"/>
                  </a:cubicBezTo>
                  <a:lnTo>
                    <a:pt x="0" y="44926"/>
                  </a:lnTo>
                  <a:cubicBezTo>
                    <a:pt x="0" y="33011"/>
                    <a:pt x="4733" y="21584"/>
                    <a:pt x="13158" y="13158"/>
                  </a:cubicBezTo>
                  <a:cubicBezTo>
                    <a:pt x="21584" y="4733"/>
                    <a:pt x="33011" y="0"/>
                    <a:pt x="44926" y="0"/>
                  </a:cubicBezTo>
                  <a:close/>
                </a:path>
              </a:pathLst>
            </a:custGeom>
            <a:solidFill>
              <a:srgbClr val="D0C9C0"/>
            </a:solidFill>
            <a:ln w="57150" cap="rnd">
              <a:solidFill>
                <a:srgbClr val="1C1C1C"/>
              </a:solidFill>
              <a:prstDash val="solid"/>
              <a:round/>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9556036" y="868410"/>
            <a:ext cx="8137798" cy="3016885"/>
          </a:xfrm>
          <a:prstGeom prst="rect">
            <a:avLst/>
          </a:prstGeom>
        </p:spPr>
        <p:txBody>
          <a:bodyPr anchor="t" rtlCol="false" tIns="0" lIns="0" bIns="0" rIns="0">
            <a:spAutoFit/>
          </a:bodyPr>
          <a:lstStyle/>
          <a:p>
            <a:pPr>
              <a:lnSpc>
                <a:spcPts val="2240"/>
              </a:lnSpc>
            </a:pPr>
            <a:r>
              <a:rPr lang="en-US" sz="1600">
                <a:solidFill>
                  <a:srgbClr val="1C1C1C"/>
                </a:solidFill>
                <a:latin typeface="Nourd"/>
              </a:rPr>
              <a:t>greedy_best_first_path = greedy_best_first_search(g, "Indonesia", "Malaysia", heuristic)</a:t>
            </a:r>
          </a:p>
          <a:p>
            <a:pPr>
              <a:lnSpc>
                <a:spcPts val="2240"/>
              </a:lnSpc>
            </a:pPr>
          </a:p>
          <a:p>
            <a:pPr>
              <a:lnSpc>
                <a:spcPts val="2240"/>
              </a:lnSpc>
            </a:pPr>
            <a:r>
              <a:rPr lang="en-US" sz="1600">
                <a:solidFill>
                  <a:srgbClr val="1C1C1C"/>
                </a:solidFill>
                <a:latin typeface="Nourd"/>
              </a:rPr>
              <a:t># Hitung Total Cost</a:t>
            </a:r>
          </a:p>
          <a:p>
            <a:pPr>
              <a:lnSpc>
                <a:spcPts val="2240"/>
              </a:lnSpc>
            </a:pPr>
            <a:r>
              <a:rPr lang="en-US" sz="1600">
                <a:solidFill>
                  <a:srgbClr val="1C1C1C"/>
                </a:solidFill>
                <a:latin typeface="Nourd"/>
              </a:rPr>
              <a:t>total_cost = 0</a:t>
            </a:r>
          </a:p>
          <a:p>
            <a:pPr>
              <a:lnSpc>
                <a:spcPts val="2240"/>
              </a:lnSpc>
            </a:pPr>
            <a:r>
              <a:rPr lang="en-US" sz="1600">
                <a:solidFill>
                  <a:srgbClr val="1C1C1C"/>
                </a:solidFill>
                <a:latin typeface="Nourd"/>
              </a:rPr>
              <a:t>for node1, node2 in zip(greedy_best_first_path[:-1], greedy_best_first_path[1:]):</a:t>
            </a:r>
          </a:p>
          <a:p>
            <a:pPr>
              <a:lnSpc>
                <a:spcPts val="2240"/>
              </a:lnSpc>
            </a:pPr>
            <a:r>
              <a:rPr lang="en-US" sz="1600">
                <a:solidFill>
                  <a:srgbClr val="1C1C1C"/>
                </a:solidFill>
                <a:latin typeface="Nourd"/>
              </a:rPr>
              <a:t>  edge_weight = g[node1][node2]['weight_']</a:t>
            </a:r>
          </a:p>
          <a:p>
            <a:pPr>
              <a:lnSpc>
                <a:spcPts val="2240"/>
              </a:lnSpc>
            </a:pPr>
            <a:r>
              <a:rPr lang="en-US" sz="1600">
                <a:solidFill>
                  <a:srgbClr val="1C1C1C"/>
                </a:solidFill>
                <a:latin typeface="Nourd"/>
              </a:rPr>
              <a:t>  total_cost += edge_weight</a:t>
            </a:r>
          </a:p>
          <a:p>
            <a:pPr>
              <a:lnSpc>
                <a:spcPts val="2240"/>
              </a:lnSpc>
            </a:pPr>
          </a:p>
          <a:p>
            <a:pPr>
              <a:lnSpc>
                <a:spcPts val="2240"/>
              </a:lnSpc>
            </a:pPr>
            <a:r>
              <a:rPr lang="en-US" sz="1600">
                <a:solidFill>
                  <a:srgbClr val="1C1C1C"/>
                </a:solidFill>
                <a:latin typeface="Nourd"/>
              </a:rPr>
              <a:t>print("Greedy Best First Path:", greedy_best_first_path)</a:t>
            </a:r>
          </a:p>
          <a:p>
            <a:pPr>
              <a:lnSpc>
                <a:spcPts val="2240"/>
              </a:lnSpc>
            </a:pPr>
            <a:r>
              <a:rPr lang="en-US" sz="1600">
                <a:solidFill>
                  <a:srgbClr val="1C1C1C"/>
                </a:solidFill>
                <a:latin typeface="Nourd"/>
              </a:rPr>
              <a:t>print("Total Cost:", total_cost)</a:t>
            </a:r>
          </a:p>
          <a:p>
            <a:pPr>
              <a:lnSpc>
                <a:spcPts val="224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1330433" y="2450221"/>
            <a:ext cx="15327239" cy="215582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PERBEDAAM HASIL  KEDUA ALGORITMA</a:t>
            </a:r>
          </a:p>
        </p:txBody>
      </p:sp>
      <p:grpSp>
        <p:nvGrpSpPr>
          <p:cNvPr name="Group 3" id="3"/>
          <p:cNvGrpSpPr/>
          <p:nvPr/>
        </p:nvGrpSpPr>
        <p:grpSpPr>
          <a:xfrm rot="0">
            <a:off x="1028700" y="1028700"/>
            <a:ext cx="3494852" cy="954083"/>
            <a:chOff x="0" y="0"/>
            <a:chExt cx="1010276" cy="275802"/>
          </a:xfrm>
        </p:grpSpPr>
        <p:sp>
          <p:nvSpPr>
            <p:cNvPr name="Freeform 4" id="4"/>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5" id="5"/>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3764448" y="1028700"/>
            <a:ext cx="3494852" cy="954083"/>
            <a:chOff x="0" y="0"/>
            <a:chExt cx="1010276" cy="275802"/>
          </a:xfrm>
        </p:grpSpPr>
        <p:sp>
          <p:nvSpPr>
            <p:cNvPr name="Freeform 8" id="8"/>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9" id="9"/>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AutoShape 10" id="10"/>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Freeform 11" id="11"/>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a:off x="1028700" y="9802206"/>
            <a:ext cx="15930704" cy="46597"/>
          </a:xfrm>
          <a:prstGeom prst="line">
            <a:avLst/>
          </a:prstGeom>
          <a:ln cap="flat" w="57150">
            <a:solidFill>
              <a:srgbClr val="1C1C1C"/>
            </a:solidFill>
            <a:prstDash val="solid"/>
            <a:headEnd type="none" len="sm" w="sm"/>
            <a:tailEnd type="none" len="sm" w="sm"/>
          </a:ln>
        </p:spPr>
      </p:sp>
      <p:sp>
        <p:nvSpPr>
          <p:cNvPr name="Freeform 14" id="14"/>
          <p:cNvSpPr/>
          <p:nvPr/>
        </p:nvSpPr>
        <p:spPr>
          <a:xfrm flipH="false" flipV="false" rot="0">
            <a:off x="3498887" y="5387097"/>
            <a:ext cx="11407699" cy="883281"/>
          </a:xfrm>
          <a:custGeom>
            <a:avLst/>
            <a:gdLst/>
            <a:ahLst/>
            <a:cxnLst/>
            <a:rect r="r" b="b" t="t" l="l"/>
            <a:pathLst>
              <a:path h="883281" w="11407699">
                <a:moveTo>
                  <a:pt x="0" y="0"/>
                </a:moveTo>
                <a:lnTo>
                  <a:pt x="11407699" y="0"/>
                </a:lnTo>
                <a:lnTo>
                  <a:pt x="11407699" y="883281"/>
                </a:lnTo>
                <a:lnTo>
                  <a:pt x="0" y="883281"/>
                </a:lnTo>
                <a:lnTo>
                  <a:pt x="0" y="0"/>
                </a:lnTo>
                <a:close/>
              </a:path>
            </a:pathLst>
          </a:custGeom>
          <a:blipFill>
            <a:blip r:embed="rId6"/>
            <a:stretch>
              <a:fillRect l="-45726" t="-954394" r="-72719" b="-532562"/>
            </a:stretch>
          </a:blipFill>
        </p:spPr>
      </p:sp>
      <p:sp>
        <p:nvSpPr>
          <p:cNvPr name="Freeform 15" id="15"/>
          <p:cNvSpPr/>
          <p:nvPr/>
        </p:nvSpPr>
        <p:spPr>
          <a:xfrm flipH="false" flipV="false" rot="0">
            <a:off x="3498887" y="7049442"/>
            <a:ext cx="11653744" cy="713567"/>
          </a:xfrm>
          <a:custGeom>
            <a:avLst/>
            <a:gdLst/>
            <a:ahLst/>
            <a:cxnLst/>
            <a:rect r="r" b="b" t="t" l="l"/>
            <a:pathLst>
              <a:path h="713567" w="11653744">
                <a:moveTo>
                  <a:pt x="0" y="0"/>
                </a:moveTo>
                <a:lnTo>
                  <a:pt x="11653744" y="0"/>
                </a:lnTo>
                <a:lnTo>
                  <a:pt x="11653744" y="713566"/>
                </a:lnTo>
                <a:lnTo>
                  <a:pt x="0" y="713566"/>
                </a:lnTo>
                <a:lnTo>
                  <a:pt x="0" y="0"/>
                </a:lnTo>
                <a:close/>
              </a:path>
            </a:pathLst>
          </a:custGeom>
          <a:blipFill>
            <a:blip r:embed="rId6"/>
            <a:stretch>
              <a:fillRect l="-37756" t="-1156890" r="-38705" b="-364187"/>
            </a:stretch>
          </a:blipFill>
        </p:spPr>
      </p:sp>
      <p:sp>
        <p:nvSpPr>
          <p:cNvPr name="TextBox 16" id="16"/>
          <p:cNvSpPr txBox="true"/>
          <p:nvPr/>
        </p:nvSpPr>
        <p:spPr>
          <a:xfrm rot="0">
            <a:off x="2492072" y="1239743"/>
            <a:ext cx="1725392" cy="570230"/>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p>
          <a:p>
            <a:pPr>
              <a:lnSpc>
                <a:spcPts val="2199"/>
              </a:lnSpc>
            </a:pPr>
          </a:p>
        </p:txBody>
      </p:sp>
      <p:sp>
        <p:nvSpPr>
          <p:cNvPr name="TextBox 17" id="17"/>
          <p:cNvSpPr txBox="true"/>
          <p:nvPr/>
        </p:nvSpPr>
        <p:spPr>
          <a:xfrm rot="0">
            <a:off x="7058189" y="1404141"/>
            <a:ext cx="4617239"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KONSEP KECERDASAN ARTIFISIAL</a:t>
            </a:r>
          </a:p>
        </p:txBody>
      </p:sp>
      <p:sp>
        <p:nvSpPr>
          <p:cNvPr name="TextBox 18" id="18"/>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10</a:t>
            </a:r>
          </a:p>
        </p:txBody>
      </p:sp>
      <p:sp>
        <p:nvSpPr>
          <p:cNvPr name="TextBox 19" id="19"/>
          <p:cNvSpPr txBox="true"/>
          <p:nvPr/>
        </p:nvSpPr>
        <p:spPr>
          <a:xfrm rot="0">
            <a:off x="6895216" y="9646117"/>
            <a:ext cx="4497567" cy="330200"/>
          </a:xfrm>
          <a:prstGeom prst="rect">
            <a:avLst/>
          </a:prstGeom>
        </p:spPr>
        <p:txBody>
          <a:bodyPr anchor="t" rtlCol="false" tIns="0" lIns="0" bIns="0" rIns="0">
            <a:spAutoFit/>
          </a:bodyPr>
          <a:lstStyle/>
          <a:p>
            <a:pPr algn="ctr">
              <a:lnSpc>
                <a:spcPts val="2800"/>
              </a:lnSpc>
            </a:pPr>
            <a:r>
              <a:rPr lang="en-US" sz="2000">
                <a:solidFill>
                  <a:srgbClr val="1C1C1C"/>
                </a:solidFill>
                <a:latin typeface="Nourd Bold"/>
              </a:rPr>
              <a:t>| Claudia Alves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1328596" y="1908037"/>
            <a:ext cx="15327239" cy="316547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ANALISIS PERBANDINGAN KEDUA ALGORITMA</a:t>
            </a:r>
          </a:p>
        </p:txBody>
      </p:sp>
      <p:sp>
        <p:nvSpPr>
          <p:cNvPr name="TextBox 3" id="3"/>
          <p:cNvSpPr txBox="true"/>
          <p:nvPr/>
        </p:nvSpPr>
        <p:spPr>
          <a:xfrm rot="0">
            <a:off x="1178705" y="5386474"/>
            <a:ext cx="16080595" cy="2734310"/>
          </a:xfrm>
          <a:prstGeom prst="rect">
            <a:avLst/>
          </a:prstGeom>
        </p:spPr>
        <p:txBody>
          <a:bodyPr anchor="t" rtlCol="false" tIns="0" lIns="0" bIns="0" rIns="0">
            <a:spAutoFit/>
          </a:bodyPr>
          <a:lstStyle/>
          <a:p>
            <a:pPr>
              <a:lnSpc>
                <a:spcPts val="3639"/>
              </a:lnSpc>
            </a:pPr>
            <a:r>
              <a:rPr lang="en-US" sz="2599">
                <a:solidFill>
                  <a:srgbClr val="1C1C1C"/>
                </a:solidFill>
                <a:latin typeface="Nourd"/>
              </a:rPr>
              <a:t>A* memiliki keunggulan utama dalam hal optimalitas, dapat menemukan </a:t>
            </a:r>
            <a:r>
              <a:rPr lang="en-US" sz="2599">
                <a:solidFill>
                  <a:srgbClr val="1C1C1C"/>
                </a:solidFill>
                <a:latin typeface="Nourd Bold"/>
              </a:rPr>
              <a:t>solusi</a:t>
            </a:r>
            <a:r>
              <a:rPr lang="en-US" sz="2599">
                <a:solidFill>
                  <a:srgbClr val="1C1C1C"/>
                </a:solidFill>
                <a:latin typeface="Nourd"/>
              </a:rPr>
              <a:t> </a:t>
            </a:r>
            <a:r>
              <a:rPr lang="en-US" sz="2599">
                <a:solidFill>
                  <a:srgbClr val="1C1C1C"/>
                </a:solidFill>
                <a:latin typeface="Nourd Bold"/>
              </a:rPr>
              <a:t>optimal</a:t>
            </a:r>
            <a:r>
              <a:rPr lang="en-US" sz="2599">
                <a:solidFill>
                  <a:srgbClr val="1C1C1C"/>
                </a:solidFill>
                <a:latin typeface="Nourd"/>
              </a:rPr>
              <a:t> dengan biaya terendah, sedangkan GBFS memiliki pencarian tak terbatas sehingga menghasilkan solusi yang suboptimal. Namun, GBFS memiliki potensi untuk lebih </a:t>
            </a:r>
            <a:r>
              <a:rPr lang="en-US" sz="2599">
                <a:solidFill>
                  <a:srgbClr val="1C1C1C"/>
                </a:solidFill>
                <a:latin typeface="Nourd Bold"/>
              </a:rPr>
              <a:t>cepat</a:t>
            </a:r>
            <a:r>
              <a:rPr lang="en-US" sz="2599">
                <a:solidFill>
                  <a:srgbClr val="1C1C1C"/>
                </a:solidFill>
                <a:latin typeface="Nourd"/>
              </a:rPr>
              <a:t> dalam beberapa kasus. Karena algoritma ini hanya mempertimbangkan heuristik saat memilih node berikutnya, itu bisa membuat keputusan lebih cepat daripada A*, yang mempertimbangkan biaya sejauh ini dan heuristik. Namun, kecepatan GBFS bergantung pada heuristik yang digunakan. </a:t>
            </a:r>
          </a:p>
        </p:txBody>
      </p:sp>
      <p:grpSp>
        <p:nvGrpSpPr>
          <p:cNvPr name="Group 4" id="4"/>
          <p:cNvGrpSpPr/>
          <p:nvPr/>
        </p:nvGrpSpPr>
        <p:grpSpPr>
          <a:xfrm rot="0">
            <a:off x="1028700" y="1028700"/>
            <a:ext cx="3494852" cy="954083"/>
            <a:chOff x="0" y="0"/>
            <a:chExt cx="1010276" cy="275802"/>
          </a:xfrm>
        </p:grpSpPr>
        <p:sp>
          <p:nvSpPr>
            <p:cNvPr name="Freeform 5" id="5"/>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3764448" y="1028700"/>
            <a:ext cx="3494852" cy="954083"/>
            <a:chOff x="0" y="0"/>
            <a:chExt cx="1010276" cy="275802"/>
          </a:xfrm>
        </p:grpSpPr>
        <p:sp>
          <p:nvSpPr>
            <p:cNvPr name="Freeform 9" id="9"/>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0" id="10"/>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492072" y="1239743"/>
            <a:ext cx="1725392" cy="570230"/>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p>
          <a:p>
            <a:pPr>
              <a:lnSpc>
                <a:spcPts val="2199"/>
              </a:lnSpc>
            </a:pPr>
          </a:p>
        </p:txBody>
      </p:sp>
      <p:sp>
        <p:nvSpPr>
          <p:cNvPr name="AutoShape 12" id="12"/>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13" id="13"/>
          <p:cNvSpPr txBox="true"/>
          <p:nvPr/>
        </p:nvSpPr>
        <p:spPr>
          <a:xfrm rot="0">
            <a:off x="7058189" y="1404141"/>
            <a:ext cx="4617239"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KONSEP KECERDASAN ARTIFISIAL</a:t>
            </a:r>
          </a:p>
        </p:txBody>
      </p:sp>
      <p:sp>
        <p:nvSpPr>
          <p:cNvPr name="TextBox 14" id="14"/>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10</a:t>
            </a:r>
          </a:p>
        </p:txBody>
      </p:sp>
      <p:sp>
        <p:nvSpPr>
          <p:cNvPr name="Freeform 15" id="15"/>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7" id="17"/>
          <p:cNvSpPr/>
          <p:nvPr/>
        </p:nvSpPr>
        <p:spPr>
          <a:xfrm>
            <a:off x="1028700" y="9802206"/>
            <a:ext cx="15930704" cy="46597"/>
          </a:xfrm>
          <a:prstGeom prst="line">
            <a:avLst/>
          </a:prstGeom>
          <a:ln cap="flat" w="57150">
            <a:solidFill>
              <a:srgbClr val="1C1C1C"/>
            </a:solidFill>
            <a:prstDash val="solid"/>
            <a:headEnd type="none" len="sm" w="sm"/>
            <a:tailEnd type="none" len="sm" w="sm"/>
          </a:ln>
        </p:spPr>
      </p:sp>
      <p:sp>
        <p:nvSpPr>
          <p:cNvPr name="TextBox 18" id="18"/>
          <p:cNvSpPr txBox="true"/>
          <p:nvPr/>
        </p:nvSpPr>
        <p:spPr>
          <a:xfrm rot="0">
            <a:off x="6895216" y="9646117"/>
            <a:ext cx="4497567" cy="330200"/>
          </a:xfrm>
          <a:prstGeom prst="rect">
            <a:avLst/>
          </a:prstGeom>
        </p:spPr>
        <p:txBody>
          <a:bodyPr anchor="t" rtlCol="false" tIns="0" lIns="0" bIns="0" rIns="0">
            <a:spAutoFit/>
          </a:bodyPr>
          <a:lstStyle/>
          <a:p>
            <a:pPr algn="ctr">
              <a:lnSpc>
                <a:spcPts val="2800"/>
              </a:lnSpc>
            </a:pPr>
            <a:r>
              <a:rPr lang="en-US" sz="2000">
                <a:solidFill>
                  <a:srgbClr val="1C1C1C"/>
                </a:solidFill>
                <a:latin typeface="Nourd Bold"/>
              </a:rPr>
              <a:t>| Claudia Alves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2663718" y="2313149"/>
            <a:ext cx="12964352" cy="215582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PERBEDAAN KEDUA</a:t>
            </a:r>
          </a:p>
          <a:p>
            <a:pPr algn="ctr">
              <a:lnSpc>
                <a:spcPts val="8000"/>
              </a:lnSpc>
            </a:pPr>
            <a:r>
              <a:rPr lang="en-US" sz="8000">
                <a:solidFill>
                  <a:srgbClr val="1C1C1C"/>
                </a:solidFill>
                <a:latin typeface="Hatton Ultra-Bold"/>
              </a:rPr>
              <a:t>ALGORITMA</a:t>
            </a:r>
          </a:p>
        </p:txBody>
      </p:sp>
      <p:grpSp>
        <p:nvGrpSpPr>
          <p:cNvPr name="Group 3" id="3"/>
          <p:cNvGrpSpPr/>
          <p:nvPr/>
        </p:nvGrpSpPr>
        <p:grpSpPr>
          <a:xfrm rot="0">
            <a:off x="1030617" y="5054004"/>
            <a:ext cx="7961282" cy="2021819"/>
            <a:chOff x="0" y="0"/>
            <a:chExt cx="2608274" cy="662388"/>
          </a:xfrm>
        </p:grpSpPr>
        <p:sp>
          <p:nvSpPr>
            <p:cNvPr name="Freeform 4" id="4"/>
            <p:cNvSpPr/>
            <p:nvPr/>
          </p:nvSpPr>
          <p:spPr>
            <a:xfrm flipH="false" flipV="false" rot="0">
              <a:off x="0" y="0"/>
              <a:ext cx="2608274" cy="662388"/>
            </a:xfrm>
            <a:custGeom>
              <a:avLst/>
              <a:gdLst/>
              <a:ahLst/>
              <a:cxnLst/>
              <a:rect r="r" b="b" t="t" l="l"/>
              <a:pathLst>
                <a:path h="662388" w="2608274">
                  <a:moveTo>
                    <a:pt x="48622" y="0"/>
                  </a:moveTo>
                  <a:lnTo>
                    <a:pt x="2559652" y="0"/>
                  </a:lnTo>
                  <a:cubicBezTo>
                    <a:pt x="2586505" y="0"/>
                    <a:pt x="2608274" y="21769"/>
                    <a:pt x="2608274" y="48622"/>
                  </a:cubicBezTo>
                  <a:lnTo>
                    <a:pt x="2608274" y="613766"/>
                  </a:lnTo>
                  <a:cubicBezTo>
                    <a:pt x="2608274" y="640619"/>
                    <a:pt x="2586505" y="662388"/>
                    <a:pt x="2559652" y="662388"/>
                  </a:cubicBezTo>
                  <a:lnTo>
                    <a:pt x="48622" y="662388"/>
                  </a:lnTo>
                  <a:cubicBezTo>
                    <a:pt x="21769" y="662388"/>
                    <a:pt x="0" y="640619"/>
                    <a:pt x="0" y="613766"/>
                  </a:cubicBezTo>
                  <a:lnTo>
                    <a:pt x="0" y="48622"/>
                  </a:lnTo>
                  <a:cubicBezTo>
                    <a:pt x="0" y="21769"/>
                    <a:pt x="21769" y="0"/>
                    <a:pt x="48622" y="0"/>
                  </a:cubicBezTo>
                  <a:close/>
                </a:path>
              </a:pathLst>
            </a:custGeom>
            <a:solidFill>
              <a:srgbClr val="EFEAD8"/>
            </a:solidFill>
            <a:ln w="57150" cap="rnd">
              <a:solidFill>
                <a:srgbClr val="1C1C1C"/>
              </a:solidFill>
              <a:prstDash val="solid"/>
              <a:round/>
            </a:ln>
          </p:spPr>
        </p:sp>
        <p:sp>
          <p:nvSpPr>
            <p:cNvPr name="TextBox 5" id="5"/>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43976" y="5263321"/>
            <a:ext cx="7502479" cy="1550477"/>
          </a:xfrm>
          <a:prstGeom prst="rect">
            <a:avLst/>
          </a:prstGeom>
        </p:spPr>
        <p:txBody>
          <a:bodyPr anchor="t" rtlCol="false" tIns="0" lIns="0" bIns="0" rIns="0">
            <a:spAutoFit/>
          </a:bodyPr>
          <a:lstStyle/>
          <a:p>
            <a:pPr>
              <a:lnSpc>
                <a:spcPts val="2471"/>
              </a:lnSpc>
            </a:pPr>
            <a:r>
              <a:rPr lang="en-US" sz="1765">
                <a:solidFill>
                  <a:srgbClr val="1C1C1C"/>
                </a:solidFill>
                <a:latin typeface="Nourd"/>
              </a:rPr>
              <a:t>GBFS menggunakan fungsi heuristik (biasanya jarak Manhattan, Euclidean, atau heuristik lainnya) untuk mengestimasi biaya dari titik saat ini ke tujuan. Algoritma ini hanya mempertimbangkan heuristik untuk membuat keputusan tentang langkah berikutnya, tanpa mempertimbangkan biaya sejauh ini (g).</a:t>
            </a:r>
          </a:p>
        </p:txBody>
      </p:sp>
      <p:grpSp>
        <p:nvGrpSpPr>
          <p:cNvPr name="Group 7" id="7"/>
          <p:cNvGrpSpPr/>
          <p:nvPr/>
        </p:nvGrpSpPr>
        <p:grpSpPr>
          <a:xfrm rot="0">
            <a:off x="9299888" y="5054004"/>
            <a:ext cx="7961282" cy="2021819"/>
            <a:chOff x="0" y="0"/>
            <a:chExt cx="2608274" cy="662388"/>
          </a:xfrm>
        </p:grpSpPr>
        <p:sp>
          <p:nvSpPr>
            <p:cNvPr name="Freeform 8" id="8"/>
            <p:cNvSpPr/>
            <p:nvPr/>
          </p:nvSpPr>
          <p:spPr>
            <a:xfrm flipH="false" flipV="false" rot="0">
              <a:off x="0" y="0"/>
              <a:ext cx="2608274" cy="662388"/>
            </a:xfrm>
            <a:custGeom>
              <a:avLst/>
              <a:gdLst/>
              <a:ahLst/>
              <a:cxnLst/>
              <a:rect r="r" b="b" t="t" l="l"/>
              <a:pathLst>
                <a:path h="662388" w="2608274">
                  <a:moveTo>
                    <a:pt x="48622" y="0"/>
                  </a:moveTo>
                  <a:lnTo>
                    <a:pt x="2559652" y="0"/>
                  </a:lnTo>
                  <a:cubicBezTo>
                    <a:pt x="2586505" y="0"/>
                    <a:pt x="2608274" y="21769"/>
                    <a:pt x="2608274" y="48622"/>
                  </a:cubicBezTo>
                  <a:lnTo>
                    <a:pt x="2608274" y="613766"/>
                  </a:lnTo>
                  <a:cubicBezTo>
                    <a:pt x="2608274" y="640619"/>
                    <a:pt x="2586505" y="662388"/>
                    <a:pt x="2559652" y="662388"/>
                  </a:cubicBezTo>
                  <a:lnTo>
                    <a:pt x="48622" y="662388"/>
                  </a:lnTo>
                  <a:cubicBezTo>
                    <a:pt x="21769" y="662388"/>
                    <a:pt x="0" y="640619"/>
                    <a:pt x="0" y="613766"/>
                  </a:cubicBezTo>
                  <a:lnTo>
                    <a:pt x="0" y="48622"/>
                  </a:lnTo>
                  <a:cubicBezTo>
                    <a:pt x="0" y="21769"/>
                    <a:pt x="21769" y="0"/>
                    <a:pt x="48622" y="0"/>
                  </a:cubicBezTo>
                  <a:close/>
                </a:path>
              </a:pathLst>
            </a:custGeom>
            <a:solidFill>
              <a:srgbClr val="D0C9C0"/>
            </a:solidFill>
            <a:ln w="57150" cap="rnd">
              <a:solidFill>
                <a:srgbClr val="1C1C1C"/>
              </a:solidFill>
              <a:prstDash val="solid"/>
              <a:round/>
            </a:ln>
          </p:spPr>
        </p:sp>
        <p:sp>
          <p:nvSpPr>
            <p:cNvPr name="TextBox 9" id="9"/>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492167" y="5179345"/>
            <a:ext cx="7533303" cy="1687534"/>
          </a:xfrm>
          <a:prstGeom prst="rect">
            <a:avLst/>
          </a:prstGeom>
        </p:spPr>
        <p:txBody>
          <a:bodyPr anchor="t" rtlCol="false" tIns="0" lIns="0" bIns="0" rIns="0">
            <a:spAutoFit/>
          </a:bodyPr>
          <a:lstStyle/>
          <a:p>
            <a:pPr>
              <a:lnSpc>
                <a:spcPts val="2693"/>
              </a:lnSpc>
            </a:pPr>
            <a:r>
              <a:rPr lang="en-US" sz="1924">
                <a:solidFill>
                  <a:srgbClr val="1C1C1C"/>
                </a:solidFill>
                <a:latin typeface="Nourd"/>
              </a:rPr>
              <a:t>A* juga menggunakan fungsi heuristik, tetapi algoritma ini mempertimbangkan biaya sejauh ini (g) dan biaya perkiraan ke tujuan (h) untuk membuat keputusan tentang langkah berikutnya. Fungsi evaluasi A* adalah f(n) = g(n) + h(n), di mana g(n) adalah biaya sejauh ini dan h(n) adalah estimasi biaya ke tujuan.</a:t>
            </a:r>
          </a:p>
        </p:txBody>
      </p:sp>
      <p:grpSp>
        <p:nvGrpSpPr>
          <p:cNvPr name="Group 11" id="11"/>
          <p:cNvGrpSpPr/>
          <p:nvPr/>
        </p:nvGrpSpPr>
        <p:grpSpPr>
          <a:xfrm rot="0">
            <a:off x="1028747" y="7679902"/>
            <a:ext cx="7961282" cy="2021819"/>
            <a:chOff x="0" y="0"/>
            <a:chExt cx="2608274" cy="662388"/>
          </a:xfrm>
        </p:grpSpPr>
        <p:sp>
          <p:nvSpPr>
            <p:cNvPr name="Freeform 12" id="12"/>
            <p:cNvSpPr/>
            <p:nvPr/>
          </p:nvSpPr>
          <p:spPr>
            <a:xfrm flipH="false" flipV="false" rot="0">
              <a:off x="0" y="0"/>
              <a:ext cx="2608274" cy="662388"/>
            </a:xfrm>
            <a:custGeom>
              <a:avLst/>
              <a:gdLst/>
              <a:ahLst/>
              <a:cxnLst/>
              <a:rect r="r" b="b" t="t" l="l"/>
              <a:pathLst>
                <a:path h="662388" w="2608274">
                  <a:moveTo>
                    <a:pt x="48622" y="0"/>
                  </a:moveTo>
                  <a:lnTo>
                    <a:pt x="2559652" y="0"/>
                  </a:lnTo>
                  <a:cubicBezTo>
                    <a:pt x="2586505" y="0"/>
                    <a:pt x="2608274" y="21769"/>
                    <a:pt x="2608274" y="48622"/>
                  </a:cubicBezTo>
                  <a:lnTo>
                    <a:pt x="2608274" y="613766"/>
                  </a:lnTo>
                  <a:cubicBezTo>
                    <a:pt x="2608274" y="640619"/>
                    <a:pt x="2586505" y="662388"/>
                    <a:pt x="2559652" y="662388"/>
                  </a:cubicBezTo>
                  <a:lnTo>
                    <a:pt x="48622" y="662388"/>
                  </a:lnTo>
                  <a:cubicBezTo>
                    <a:pt x="21769" y="662388"/>
                    <a:pt x="0" y="640619"/>
                    <a:pt x="0" y="613766"/>
                  </a:cubicBezTo>
                  <a:lnTo>
                    <a:pt x="0" y="48622"/>
                  </a:lnTo>
                  <a:cubicBezTo>
                    <a:pt x="0" y="21769"/>
                    <a:pt x="21769" y="0"/>
                    <a:pt x="48622" y="0"/>
                  </a:cubicBezTo>
                  <a:close/>
                </a:path>
              </a:pathLst>
            </a:custGeom>
            <a:solidFill>
              <a:srgbClr val="D0C9C0"/>
            </a:solidFill>
            <a:ln w="57150" cap="rnd">
              <a:solidFill>
                <a:srgbClr val="1C1C1C"/>
              </a:solidFill>
              <a:prstDash val="solid"/>
              <a:round/>
            </a:ln>
          </p:spPr>
        </p:sp>
        <p:sp>
          <p:nvSpPr>
            <p:cNvPr name="TextBox 13" id="13"/>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243976" y="7936718"/>
            <a:ext cx="7746053" cy="1470086"/>
          </a:xfrm>
          <a:prstGeom prst="rect">
            <a:avLst/>
          </a:prstGeom>
        </p:spPr>
        <p:txBody>
          <a:bodyPr anchor="t" rtlCol="false" tIns="0" lIns="0" bIns="0" rIns="0">
            <a:spAutoFit/>
          </a:bodyPr>
          <a:lstStyle/>
          <a:p>
            <a:pPr>
              <a:lnSpc>
                <a:spcPts val="2971"/>
              </a:lnSpc>
            </a:pPr>
            <a:r>
              <a:rPr lang="en-US" sz="2122">
                <a:solidFill>
                  <a:srgbClr val="1C1C1C"/>
                </a:solidFill>
                <a:latin typeface="Nourd"/>
              </a:rPr>
              <a:t>GBFS tidak menjamin optimalitas. Artinya, GBFS dapat menemukan solusi yang lebih cepat tetapi tidak selalu optimal. Algoritma ini mungkin terjebak dalam siklus atau tidak dapat menemukan solusi optimal jika heuristiknya tidak baik.</a:t>
            </a:r>
          </a:p>
        </p:txBody>
      </p:sp>
      <p:grpSp>
        <p:nvGrpSpPr>
          <p:cNvPr name="Group 15" id="15"/>
          <p:cNvGrpSpPr/>
          <p:nvPr/>
        </p:nvGrpSpPr>
        <p:grpSpPr>
          <a:xfrm rot="0">
            <a:off x="9298018" y="7679902"/>
            <a:ext cx="7961282" cy="2021819"/>
            <a:chOff x="0" y="0"/>
            <a:chExt cx="2608274" cy="662388"/>
          </a:xfrm>
        </p:grpSpPr>
        <p:sp>
          <p:nvSpPr>
            <p:cNvPr name="Freeform 16" id="16"/>
            <p:cNvSpPr/>
            <p:nvPr/>
          </p:nvSpPr>
          <p:spPr>
            <a:xfrm flipH="false" flipV="false" rot="0">
              <a:off x="0" y="0"/>
              <a:ext cx="2608274" cy="662388"/>
            </a:xfrm>
            <a:custGeom>
              <a:avLst/>
              <a:gdLst/>
              <a:ahLst/>
              <a:cxnLst/>
              <a:rect r="r" b="b" t="t" l="l"/>
              <a:pathLst>
                <a:path h="662388" w="2608274">
                  <a:moveTo>
                    <a:pt x="48622" y="0"/>
                  </a:moveTo>
                  <a:lnTo>
                    <a:pt x="2559652" y="0"/>
                  </a:lnTo>
                  <a:cubicBezTo>
                    <a:pt x="2586505" y="0"/>
                    <a:pt x="2608274" y="21769"/>
                    <a:pt x="2608274" y="48622"/>
                  </a:cubicBezTo>
                  <a:lnTo>
                    <a:pt x="2608274" y="613766"/>
                  </a:lnTo>
                  <a:cubicBezTo>
                    <a:pt x="2608274" y="640619"/>
                    <a:pt x="2586505" y="662388"/>
                    <a:pt x="2559652" y="662388"/>
                  </a:cubicBezTo>
                  <a:lnTo>
                    <a:pt x="48622" y="662388"/>
                  </a:lnTo>
                  <a:cubicBezTo>
                    <a:pt x="21769" y="662388"/>
                    <a:pt x="0" y="640619"/>
                    <a:pt x="0" y="613766"/>
                  </a:cubicBezTo>
                  <a:lnTo>
                    <a:pt x="0" y="48622"/>
                  </a:lnTo>
                  <a:cubicBezTo>
                    <a:pt x="0" y="21769"/>
                    <a:pt x="21769" y="0"/>
                    <a:pt x="48622" y="0"/>
                  </a:cubicBezTo>
                  <a:close/>
                </a:path>
              </a:pathLst>
            </a:custGeom>
            <a:solidFill>
              <a:srgbClr val="EFEAD8"/>
            </a:solidFill>
            <a:ln w="57150" cap="rnd">
              <a:solidFill>
                <a:srgbClr val="1C1C1C"/>
              </a:solidFill>
              <a:prstDash val="solid"/>
              <a:round/>
            </a:ln>
          </p:spPr>
        </p:sp>
        <p:sp>
          <p:nvSpPr>
            <p:cNvPr name="TextBox 17" id="17"/>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9870976" y="7890076"/>
            <a:ext cx="6775686" cy="1553845"/>
          </a:xfrm>
          <a:prstGeom prst="rect">
            <a:avLst/>
          </a:prstGeom>
        </p:spPr>
        <p:txBody>
          <a:bodyPr anchor="t" rtlCol="false" tIns="0" lIns="0" bIns="0" rIns="0">
            <a:spAutoFit/>
          </a:bodyPr>
          <a:lstStyle/>
          <a:p>
            <a:pPr>
              <a:lnSpc>
                <a:spcPts val="3079"/>
              </a:lnSpc>
            </a:pPr>
            <a:r>
              <a:rPr lang="en-US" sz="2199">
                <a:solidFill>
                  <a:srgbClr val="1C1C1C"/>
                </a:solidFill>
                <a:latin typeface="Nourd"/>
              </a:rPr>
              <a:t>A* dijamin optimal jika fungsi heuristiknya admissible (h(n) tidak melebihi biaya sebenarnya ke tujuan). Ini berarti bahwa A* akan selalu menemukan solusi dengan biaya terendah jika solusi ada.</a:t>
            </a:r>
          </a:p>
        </p:txBody>
      </p:sp>
      <p:grpSp>
        <p:nvGrpSpPr>
          <p:cNvPr name="Group 19" id="19"/>
          <p:cNvGrpSpPr/>
          <p:nvPr/>
        </p:nvGrpSpPr>
        <p:grpSpPr>
          <a:xfrm rot="0">
            <a:off x="1028700" y="1028700"/>
            <a:ext cx="3494852" cy="954083"/>
            <a:chOff x="0" y="0"/>
            <a:chExt cx="1010276" cy="275802"/>
          </a:xfrm>
        </p:grpSpPr>
        <p:sp>
          <p:nvSpPr>
            <p:cNvPr name="Freeform 20" id="2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1" id="21"/>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13764448" y="1028700"/>
            <a:ext cx="3494852" cy="954083"/>
            <a:chOff x="0" y="0"/>
            <a:chExt cx="1010276" cy="275802"/>
          </a:xfrm>
        </p:grpSpPr>
        <p:sp>
          <p:nvSpPr>
            <p:cNvPr name="Freeform 24" id="24"/>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5" id="25"/>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26" id="26"/>
          <p:cNvSpPr txBox="true"/>
          <p:nvPr/>
        </p:nvSpPr>
        <p:spPr>
          <a:xfrm rot="0">
            <a:off x="2492072" y="1239743"/>
            <a:ext cx="1725392" cy="570230"/>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p>
          <a:p>
            <a:pPr>
              <a:lnSpc>
                <a:spcPts val="2199"/>
              </a:lnSpc>
            </a:pPr>
          </a:p>
        </p:txBody>
      </p:sp>
      <p:sp>
        <p:nvSpPr>
          <p:cNvPr name="AutoShape 27" id="27"/>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28" id="28"/>
          <p:cNvSpPr txBox="true"/>
          <p:nvPr/>
        </p:nvSpPr>
        <p:spPr>
          <a:xfrm rot="0">
            <a:off x="7058189" y="1404141"/>
            <a:ext cx="4559115"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KONSEP KECERDASAN ARTIFISIAL</a:t>
            </a:r>
          </a:p>
        </p:txBody>
      </p:sp>
      <p:sp>
        <p:nvSpPr>
          <p:cNvPr name="TextBox 29" id="29"/>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11</a:t>
            </a:r>
          </a:p>
        </p:txBody>
      </p:sp>
      <p:sp>
        <p:nvSpPr>
          <p:cNvPr name="Freeform 30" id="30"/>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1" id="31"/>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2" id="32"/>
          <p:cNvSpPr txBox="true"/>
          <p:nvPr/>
        </p:nvSpPr>
        <p:spPr>
          <a:xfrm rot="0">
            <a:off x="1243976" y="4672455"/>
            <a:ext cx="7114690" cy="381441"/>
          </a:xfrm>
          <a:prstGeom prst="rect">
            <a:avLst/>
          </a:prstGeom>
        </p:spPr>
        <p:txBody>
          <a:bodyPr anchor="t" rtlCol="false" tIns="0" lIns="0" bIns="0" rIns="0">
            <a:spAutoFit/>
          </a:bodyPr>
          <a:lstStyle/>
          <a:p>
            <a:pPr>
              <a:lnSpc>
                <a:spcPts val="2642"/>
              </a:lnSpc>
            </a:pPr>
            <a:r>
              <a:rPr lang="en-US" sz="2642">
                <a:solidFill>
                  <a:srgbClr val="1C1C1C"/>
                </a:solidFill>
                <a:latin typeface="Hatton Ultra-Bold"/>
              </a:rPr>
              <a:t>1. FUNGSI HEURISTIK</a:t>
            </a:r>
          </a:p>
        </p:txBody>
      </p:sp>
      <p:sp>
        <p:nvSpPr>
          <p:cNvPr name="TextBox 33" id="33"/>
          <p:cNvSpPr txBox="true"/>
          <p:nvPr/>
        </p:nvSpPr>
        <p:spPr>
          <a:xfrm rot="0">
            <a:off x="1243976" y="7298353"/>
            <a:ext cx="7114690" cy="381441"/>
          </a:xfrm>
          <a:prstGeom prst="rect">
            <a:avLst/>
          </a:prstGeom>
        </p:spPr>
        <p:txBody>
          <a:bodyPr anchor="t" rtlCol="false" tIns="0" lIns="0" bIns="0" rIns="0">
            <a:spAutoFit/>
          </a:bodyPr>
          <a:lstStyle/>
          <a:p>
            <a:pPr>
              <a:lnSpc>
                <a:spcPts val="2642"/>
              </a:lnSpc>
            </a:pPr>
            <a:r>
              <a:rPr lang="en-US" sz="2642">
                <a:solidFill>
                  <a:srgbClr val="1C1C1C"/>
                </a:solidFill>
                <a:latin typeface="Hatton Ultra-Bold"/>
              </a:rPr>
              <a:t>2. OPTIMALITAS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2663718" y="2313149"/>
            <a:ext cx="12964352" cy="215582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PERBEDAAN KEDUA</a:t>
            </a:r>
          </a:p>
          <a:p>
            <a:pPr algn="ctr">
              <a:lnSpc>
                <a:spcPts val="8000"/>
              </a:lnSpc>
            </a:pPr>
            <a:r>
              <a:rPr lang="en-US" sz="8000">
                <a:solidFill>
                  <a:srgbClr val="1C1C1C"/>
                </a:solidFill>
                <a:latin typeface="Hatton Ultra-Bold"/>
              </a:rPr>
              <a:t>ALGORITMA</a:t>
            </a:r>
          </a:p>
        </p:txBody>
      </p:sp>
      <p:grpSp>
        <p:nvGrpSpPr>
          <p:cNvPr name="Group 3" id="3"/>
          <p:cNvGrpSpPr/>
          <p:nvPr/>
        </p:nvGrpSpPr>
        <p:grpSpPr>
          <a:xfrm rot="0">
            <a:off x="1030617" y="5054004"/>
            <a:ext cx="7961282" cy="2021819"/>
            <a:chOff x="0" y="0"/>
            <a:chExt cx="2608274" cy="662388"/>
          </a:xfrm>
        </p:grpSpPr>
        <p:sp>
          <p:nvSpPr>
            <p:cNvPr name="Freeform 4" id="4"/>
            <p:cNvSpPr/>
            <p:nvPr/>
          </p:nvSpPr>
          <p:spPr>
            <a:xfrm flipH="false" flipV="false" rot="0">
              <a:off x="0" y="0"/>
              <a:ext cx="2608274" cy="662388"/>
            </a:xfrm>
            <a:custGeom>
              <a:avLst/>
              <a:gdLst/>
              <a:ahLst/>
              <a:cxnLst/>
              <a:rect r="r" b="b" t="t" l="l"/>
              <a:pathLst>
                <a:path h="662388" w="2608274">
                  <a:moveTo>
                    <a:pt x="48622" y="0"/>
                  </a:moveTo>
                  <a:lnTo>
                    <a:pt x="2559652" y="0"/>
                  </a:lnTo>
                  <a:cubicBezTo>
                    <a:pt x="2586505" y="0"/>
                    <a:pt x="2608274" y="21769"/>
                    <a:pt x="2608274" y="48622"/>
                  </a:cubicBezTo>
                  <a:lnTo>
                    <a:pt x="2608274" y="613766"/>
                  </a:lnTo>
                  <a:cubicBezTo>
                    <a:pt x="2608274" y="640619"/>
                    <a:pt x="2586505" y="662388"/>
                    <a:pt x="2559652" y="662388"/>
                  </a:cubicBezTo>
                  <a:lnTo>
                    <a:pt x="48622" y="662388"/>
                  </a:lnTo>
                  <a:cubicBezTo>
                    <a:pt x="21769" y="662388"/>
                    <a:pt x="0" y="640619"/>
                    <a:pt x="0" y="613766"/>
                  </a:cubicBezTo>
                  <a:lnTo>
                    <a:pt x="0" y="48622"/>
                  </a:lnTo>
                  <a:cubicBezTo>
                    <a:pt x="0" y="21769"/>
                    <a:pt x="21769" y="0"/>
                    <a:pt x="48622" y="0"/>
                  </a:cubicBezTo>
                  <a:close/>
                </a:path>
              </a:pathLst>
            </a:custGeom>
            <a:solidFill>
              <a:srgbClr val="EFEAD8"/>
            </a:solidFill>
            <a:ln w="57150" cap="rnd">
              <a:solidFill>
                <a:srgbClr val="1C1C1C"/>
              </a:solidFill>
              <a:prstDash val="solid"/>
              <a:round/>
            </a:ln>
          </p:spPr>
        </p:sp>
        <p:sp>
          <p:nvSpPr>
            <p:cNvPr name="TextBox 5" id="5"/>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43976" y="5381638"/>
            <a:ext cx="7502479" cy="1254374"/>
          </a:xfrm>
          <a:prstGeom prst="rect">
            <a:avLst/>
          </a:prstGeom>
        </p:spPr>
        <p:txBody>
          <a:bodyPr anchor="t" rtlCol="false" tIns="0" lIns="0" bIns="0" rIns="0">
            <a:spAutoFit/>
          </a:bodyPr>
          <a:lstStyle/>
          <a:p>
            <a:pPr>
              <a:lnSpc>
                <a:spcPts val="3311"/>
              </a:lnSpc>
            </a:pPr>
            <a:r>
              <a:rPr lang="en-US" sz="2365">
                <a:solidFill>
                  <a:srgbClr val="1C1C1C"/>
                </a:solidFill>
                <a:latin typeface="Nourd"/>
              </a:rPr>
              <a:t>GBFS biasanya memiliki kompleksitas waktu yang lebih rendah daripada A* karena hanya mempertimbangkan heuristik saat mengambil keputusan.</a:t>
            </a:r>
          </a:p>
        </p:txBody>
      </p:sp>
      <p:grpSp>
        <p:nvGrpSpPr>
          <p:cNvPr name="Group 7" id="7"/>
          <p:cNvGrpSpPr/>
          <p:nvPr/>
        </p:nvGrpSpPr>
        <p:grpSpPr>
          <a:xfrm rot="0">
            <a:off x="9299888" y="5054004"/>
            <a:ext cx="7961282" cy="2021819"/>
            <a:chOff x="0" y="0"/>
            <a:chExt cx="2608274" cy="662388"/>
          </a:xfrm>
        </p:grpSpPr>
        <p:sp>
          <p:nvSpPr>
            <p:cNvPr name="Freeform 8" id="8"/>
            <p:cNvSpPr/>
            <p:nvPr/>
          </p:nvSpPr>
          <p:spPr>
            <a:xfrm flipH="false" flipV="false" rot="0">
              <a:off x="0" y="0"/>
              <a:ext cx="2608274" cy="662388"/>
            </a:xfrm>
            <a:custGeom>
              <a:avLst/>
              <a:gdLst/>
              <a:ahLst/>
              <a:cxnLst/>
              <a:rect r="r" b="b" t="t" l="l"/>
              <a:pathLst>
                <a:path h="662388" w="2608274">
                  <a:moveTo>
                    <a:pt x="48622" y="0"/>
                  </a:moveTo>
                  <a:lnTo>
                    <a:pt x="2559652" y="0"/>
                  </a:lnTo>
                  <a:cubicBezTo>
                    <a:pt x="2586505" y="0"/>
                    <a:pt x="2608274" y="21769"/>
                    <a:pt x="2608274" y="48622"/>
                  </a:cubicBezTo>
                  <a:lnTo>
                    <a:pt x="2608274" y="613766"/>
                  </a:lnTo>
                  <a:cubicBezTo>
                    <a:pt x="2608274" y="640619"/>
                    <a:pt x="2586505" y="662388"/>
                    <a:pt x="2559652" y="662388"/>
                  </a:cubicBezTo>
                  <a:lnTo>
                    <a:pt x="48622" y="662388"/>
                  </a:lnTo>
                  <a:cubicBezTo>
                    <a:pt x="21769" y="662388"/>
                    <a:pt x="0" y="640619"/>
                    <a:pt x="0" y="613766"/>
                  </a:cubicBezTo>
                  <a:lnTo>
                    <a:pt x="0" y="48622"/>
                  </a:lnTo>
                  <a:cubicBezTo>
                    <a:pt x="0" y="21769"/>
                    <a:pt x="21769" y="0"/>
                    <a:pt x="48622" y="0"/>
                  </a:cubicBezTo>
                  <a:close/>
                </a:path>
              </a:pathLst>
            </a:custGeom>
            <a:solidFill>
              <a:srgbClr val="D0C9C0"/>
            </a:solidFill>
            <a:ln w="57150" cap="rnd">
              <a:solidFill>
                <a:srgbClr val="1C1C1C"/>
              </a:solidFill>
              <a:prstDash val="solid"/>
              <a:round/>
            </a:ln>
          </p:spPr>
        </p:sp>
        <p:sp>
          <p:nvSpPr>
            <p:cNvPr name="TextBox 9" id="9"/>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513878" y="5400688"/>
            <a:ext cx="7533303" cy="1262401"/>
          </a:xfrm>
          <a:prstGeom prst="rect">
            <a:avLst/>
          </a:prstGeom>
        </p:spPr>
        <p:txBody>
          <a:bodyPr anchor="t" rtlCol="false" tIns="0" lIns="0" bIns="0" rIns="0">
            <a:spAutoFit/>
          </a:bodyPr>
          <a:lstStyle/>
          <a:p>
            <a:pPr>
              <a:lnSpc>
                <a:spcPts val="3393"/>
              </a:lnSpc>
            </a:pPr>
            <a:r>
              <a:rPr lang="en-US" sz="2424">
                <a:solidFill>
                  <a:srgbClr val="1C1C1C"/>
                </a:solidFill>
                <a:latin typeface="Nourd"/>
              </a:rPr>
              <a:t> A* memiliki kompleksitas waktu yang lebih tinggi karena mempertimbangkan biaya sejauh ini dan heuristik pada setiap langkah.</a:t>
            </a:r>
          </a:p>
        </p:txBody>
      </p:sp>
      <p:grpSp>
        <p:nvGrpSpPr>
          <p:cNvPr name="Group 11" id="11"/>
          <p:cNvGrpSpPr/>
          <p:nvPr/>
        </p:nvGrpSpPr>
        <p:grpSpPr>
          <a:xfrm rot="0">
            <a:off x="1028747" y="7679902"/>
            <a:ext cx="7961282" cy="2021819"/>
            <a:chOff x="0" y="0"/>
            <a:chExt cx="2608274" cy="662388"/>
          </a:xfrm>
        </p:grpSpPr>
        <p:sp>
          <p:nvSpPr>
            <p:cNvPr name="Freeform 12" id="12"/>
            <p:cNvSpPr/>
            <p:nvPr/>
          </p:nvSpPr>
          <p:spPr>
            <a:xfrm flipH="false" flipV="false" rot="0">
              <a:off x="0" y="0"/>
              <a:ext cx="2608274" cy="662388"/>
            </a:xfrm>
            <a:custGeom>
              <a:avLst/>
              <a:gdLst/>
              <a:ahLst/>
              <a:cxnLst/>
              <a:rect r="r" b="b" t="t" l="l"/>
              <a:pathLst>
                <a:path h="662388" w="2608274">
                  <a:moveTo>
                    <a:pt x="48622" y="0"/>
                  </a:moveTo>
                  <a:lnTo>
                    <a:pt x="2559652" y="0"/>
                  </a:lnTo>
                  <a:cubicBezTo>
                    <a:pt x="2586505" y="0"/>
                    <a:pt x="2608274" y="21769"/>
                    <a:pt x="2608274" y="48622"/>
                  </a:cubicBezTo>
                  <a:lnTo>
                    <a:pt x="2608274" y="613766"/>
                  </a:lnTo>
                  <a:cubicBezTo>
                    <a:pt x="2608274" y="640619"/>
                    <a:pt x="2586505" y="662388"/>
                    <a:pt x="2559652" y="662388"/>
                  </a:cubicBezTo>
                  <a:lnTo>
                    <a:pt x="48622" y="662388"/>
                  </a:lnTo>
                  <a:cubicBezTo>
                    <a:pt x="21769" y="662388"/>
                    <a:pt x="0" y="640619"/>
                    <a:pt x="0" y="613766"/>
                  </a:cubicBezTo>
                  <a:lnTo>
                    <a:pt x="0" y="48622"/>
                  </a:lnTo>
                  <a:cubicBezTo>
                    <a:pt x="0" y="21769"/>
                    <a:pt x="21769" y="0"/>
                    <a:pt x="48622" y="0"/>
                  </a:cubicBezTo>
                  <a:close/>
                </a:path>
              </a:pathLst>
            </a:custGeom>
            <a:solidFill>
              <a:srgbClr val="D0C9C0"/>
            </a:solidFill>
            <a:ln w="57150" cap="rnd">
              <a:solidFill>
                <a:srgbClr val="1C1C1C"/>
              </a:solidFill>
              <a:prstDash val="solid"/>
              <a:round/>
            </a:ln>
          </p:spPr>
        </p:sp>
        <p:sp>
          <p:nvSpPr>
            <p:cNvPr name="TextBox 13" id="13"/>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243976" y="8030985"/>
            <a:ext cx="7746053" cy="1098611"/>
          </a:xfrm>
          <a:prstGeom prst="rect">
            <a:avLst/>
          </a:prstGeom>
        </p:spPr>
        <p:txBody>
          <a:bodyPr anchor="t" rtlCol="false" tIns="0" lIns="0" bIns="0" rIns="0">
            <a:spAutoFit/>
          </a:bodyPr>
          <a:lstStyle/>
          <a:p>
            <a:pPr>
              <a:lnSpc>
                <a:spcPts val="2971"/>
              </a:lnSpc>
            </a:pPr>
            <a:r>
              <a:rPr lang="en-US" sz="2122">
                <a:solidFill>
                  <a:srgbClr val="1C1C1C"/>
                </a:solidFill>
                <a:latin typeface="Nourd"/>
              </a:rPr>
              <a:t>GBFS hanya mempertimbangkan heuristik untuk memilih node berikutnya. Itu berarti bahwa GBFS bisa saja memilih jalur yang jauh dari tujuan jika heuristiknya tidak akurat.</a:t>
            </a:r>
          </a:p>
        </p:txBody>
      </p:sp>
      <p:grpSp>
        <p:nvGrpSpPr>
          <p:cNvPr name="Group 15" id="15"/>
          <p:cNvGrpSpPr/>
          <p:nvPr/>
        </p:nvGrpSpPr>
        <p:grpSpPr>
          <a:xfrm rot="0">
            <a:off x="9298018" y="7679902"/>
            <a:ext cx="7961282" cy="2021819"/>
            <a:chOff x="0" y="0"/>
            <a:chExt cx="2608274" cy="662388"/>
          </a:xfrm>
        </p:grpSpPr>
        <p:sp>
          <p:nvSpPr>
            <p:cNvPr name="Freeform 16" id="16"/>
            <p:cNvSpPr/>
            <p:nvPr/>
          </p:nvSpPr>
          <p:spPr>
            <a:xfrm flipH="false" flipV="false" rot="0">
              <a:off x="0" y="0"/>
              <a:ext cx="2608274" cy="662388"/>
            </a:xfrm>
            <a:custGeom>
              <a:avLst/>
              <a:gdLst/>
              <a:ahLst/>
              <a:cxnLst/>
              <a:rect r="r" b="b" t="t" l="l"/>
              <a:pathLst>
                <a:path h="662388" w="2608274">
                  <a:moveTo>
                    <a:pt x="48622" y="0"/>
                  </a:moveTo>
                  <a:lnTo>
                    <a:pt x="2559652" y="0"/>
                  </a:lnTo>
                  <a:cubicBezTo>
                    <a:pt x="2586505" y="0"/>
                    <a:pt x="2608274" y="21769"/>
                    <a:pt x="2608274" y="48622"/>
                  </a:cubicBezTo>
                  <a:lnTo>
                    <a:pt x="2608274" y="613766"/>
                  </a:lnTo>
                  <a:cubicBezTo>
                    <a:pt x="2608274" y="640619"/>
                    <a:pt x="2586505" y="662388"/>
                    <a:pt x="2559652" y="662388"/>
                  </a:cubicBezTo>
                  <a:lnTo>
                    <a:pt x="48622" y="662388"/>
                  </a:lnTo>
                  <a:cubicBezTo>
                    <a:pt x="21769" y="662388"/>
                    <a:pt x="0" y="640619"/>
                    <a:pt x="0" y="613766"/>
                  </a:cubicBezTo>
                  <a:lnTo>
                    <a:pt x="0" y="48622"/>
                  </a:lnTo>
                  <a:cubicBezTo>
                    <a:pt x="0" y="21769"/>
                    <a:pt x="21769" y="0"/>
                    <a:pt x="48622" y="0"/>
                  </a:cubicBezTo>
                  <a:close/>
                </a:path>
              </a:pathLst>
            </a:custGeom>
            <a:solidFill>
              <a:srgbClr val="EFEAD8"/>
            </a:solidFill>
            <a:ln w="57150" cap="rnd">
              <a:solidFill>
                <a:srgbClr val="1C1C1C"/>
              </a:solidFill>
              <a:prstDash val="solid"/>
              <a:round/>
            </a:ln>
          </p:spPr>
        </p:sp>
        <p:sp>
          <p:nvSpPr>
            <p:cNvPr name="TextBox 17" id="17"/>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9870976" y="7993868"/>
            <a:ext cx="6775686" cy="1163320"/>
          </a:xfrm>
          <a:prstGeom prst="rect">
            <a:avLst/>
          </a:prstGeom>
        </p:spPr>
        <p:txBody>
          <a:bodyPr anchor="t" rtlCol="false" tIns="0" lIns="0" bIns="0" rIns="0">
            <a:spAutoFit/>
          </a:bodyPr>
          <a:lstStyle/>
          <a:p>
            <a:pPr>
              <a:lnSpc>
                <a:spcPts val="3079"/>
              </a:lnSpc>
            </a:pPr>
            <a:r>
              <a:rPr lang="en-US" sz="2199">
                <a:solidFill>
                  <a:srgbClr val="1C1C1C"/>
                </a:solidFill>
                <a:latin typeface="Nourd"/>
              </a:rPr>
              <a:t>A* mempertimbangkan biaya sejauh ini dan heuristik untuk memilih node berikutnya, sehingga lebih mungkin untuk memilih jalur yang lebih baik ke tujuan.</a:t>
            </a:r>
          </a:p>
        </p:txBody>
      </p:sp>
      <p:grpSp>
        <p:nvGrpSpPr>
          <p:cNvPr name="Group 19" id="19"/>
          <p:cNvGrpSpPr/>
          <p:nvPr/>
        </p:nvGrpSpPr>
        <p:grpSpPr>
          <a:xfrm rot="0">
            <a:off x="1028700" y="1028700"/>
            <a:ext cx="3494852" cy="954083"/>
            <a:chOff x="0" y="0"/>
            <a:chExt cx="1010276" cy="275802"/>
          </a:xfrm>
        </p:grpSpPr>
        <p:sp>
          <p:nvSpPr>
            <p:cNvPr name="Freeform 20" id="2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1" id="21"/>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13764448" y="1028700"/>
            <a:ext cx="3494852" cy="954083"/>
            <a:chOff x="0" y="0"/>
            <a:chExt cx="1010276" cy="275802"/>
          </a:xfrm>
        </p:grpSpPr>
        <p:sp>
          <p:nvSpPr>
            <p:cNvPr name="Freeform 24" id="24"/>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5" id="25"/>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26" id="26"/>
          <p:cNvSpPr txBox="true"/>
          <p:nvPr/>
        </p:nvSpPr>
        <p:spPr>
          <a:xfrm rot="0">
            <a:off x="2492072" y="1239743"/>
            <a:ext cx="1725392" cy="570230"/>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p>
          <a:p>
            <a:pPr>
              <a:lnSpc>
                <a:spcPts val="2199"/>
              </a:lnSpc>
            </a:pPr>
          </a:p>
        </p:txBody>
      </p:sp>
      <p:sp>
        <p:nvSpPr>
          <p:cNvPr name="AutoShape 27" id="27"/>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28" id="28"/>
          <p:cNvSpPr txBox="true"/>
          <p:nvPr/>
        </p:nvSpPr>
        <p:spPr>
          <a:xfrm rot="0">
            <a:off x="7058189" y="1404141"/>
            <a:ext cx="4830360"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KONSEP KECERDASAN ARTIFISIAL</a:t>
            </a:r>
          </a:p>
        </p:txBody>
      </p:sp>
      <p:sp>
        <p:nvSpPr>
          <p:cNvPr name="TextBox 29" id="29"/>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12</a:t>
            </a:r>
          </a:p>
        </p:txBody>
      </p:sp>
      <p:sp>
        <p:nvSpPr>
          <p:cNvPr name="Freeform 30" id="30"/>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1" id="31"/>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2" id="32"/>
          <p:cNvSpPr txBox="true"/>
          <p:nvPr/>
        </p:nvSpPr>
        <p:spPr>
          <a:xfrm rot="0">
            <a:off x="1243976" y="4672455"/>
            <a:ext cx="7114690" cy="381441"/>
          </a:xfrm>
          <a:prstGeom prst="rect">
            <a:avLst/>
          </a:prstGeom>
        </p:spPr>
        <p:txBody>
          <a:bodyPr anchor="t" rtlCol="false" tIns="0" lIns="0" bIns="0" rIns="0">
            <a:spAutoFit/>
          </a:bodyPr>
          <a:lstStyle/>
          <a:p>
            <a:pPr>
              <a:lnSpc>
                <a:spcPts val="2642"/>
              </a:lnSpc>
            </a:pPr>
            <a:r>
              <a:rPr lang="en-US" sz="2642">
                <a:solidFill>
                  <a:srgbClr val="1C1C1C"/>
                </a:solidFill>
                <a:latin typeface="Hatton Ultra-Bold"/>
              </a:rPr>
              <a:t>3. KOMPLEKSITAS WAKTU</a:t>
            </a:r>
          </a:p>
        </p:txBody>
      </p:sp>
      <p:sp>
        <p:nvSpPr>
          <p:cNvPr name="TextBox 33" id="33"/>
          <p:cNvSpPr txBox="true"/>
          <p:nvPr/>
        </p:nvSpPr>
        <p:spPr>
          <a:xfrm rot="0">
            <a:off x="1243976" y="7298353"/>
            <a:ext cx="7114690" cy="381441"/>
          </a:xfrm>
          <a:prstGeom prst="rect">
            <a:avLst/>
          </a:prstGeom>
        </p:spPr>
        <p:txBody>
          <a:bodyPr anchor="t" rtlCol="false" tIns="0" lIns="0" bIns="0" rIns="0">
            <a:spAutoFit/>
          </a:bodyPr>
          <a:lstStyle/>
          <a:p>
            <a:pPr>
              <a:lnSpc>
                <a:spcPts val="2642"/>
              </a:lnSpc>
            </a:pPr>
            <a:r>
              <a:rPr lang="en-US" sz="2642">
                <a:solidFill>
                  <a:srgbClr val="1C1C1C"/>
                </a:solidFill>
                <a:latin typeface="Hatton Ultra-Bold"/>
              </a:rPr>
              <a:t>4. PEMILIHAN NODE BERIKUTNYA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4237409" y="2479210"/>
            <a:ext cx="9813183" cy="114617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OVERVIEW</a:t>
            </a:r>
          </a:p>
        </p:txBody>
      </p:sp>
      <p:sp>
        <p:nvSpPr>
          <p:cNvPr name="TextBox 3" id="3"/>
          <p:cNvSpPr txBox="true"/>
          <p:nvPr/>
        </p:nvSpPr>
        <p:spPr>
          <a:xfrm rot="0">
            <a:off x="1755869" y="4847121"/>
            <a:ext cx="936103" cy="433392"/>
          </a:xfrm>
          <a:prstGeom prst="rect">
            <a:avLst/>
          </a:prstGeom>
        </p:spPr>
        <p:txBody>
          <a:bodyPr anchor="t" rtlCol="false" tIns="0" lIns="0" bIns="0" rIns="0">
            <a:spAutoFit/>
          </a:bodyPr>
          <a:lstStyle/>
          <a:p>
            <a:pPr>
              <a:lnSpc>
                <a:spcPts val="3093"/>
              </a:lnSpc>
            </a:pPr>
            <a:r>
              <a:rPr lang="en-US" sz="3093">
                <a:solidFill>
                  <a:srgbClr val="1C1C1C"/>
                </a:solidFill>
                <a:latin typeface="Hatton Ultra-Bold"/>
              </a:rPr>
              <a:t>01</a:t>
            </a:r>
          </a:p>
        </p:txBody>
      </p:sp>
      <p:sp>
        <p:nvSpPr>
          <p:cNvPr name="TextBox 4" id="4"/>
          <p:cNvSpPr txBox="true"/>
          <p:nvPr/>
        </p:nvSpPr>
        <p:spPr>
          <a:xfrm rot="0">
            <a:off x="1755869" y="5300916"/>
            <a:ext cx="2940343" cy="528343"/>
          </a:xfrm>
          <a:prstGeom prst="rect">
            <a:avLst/>
          </a:prstGeom>
        </p:spPr>
        <p:txBody>
          <a:bodyPr anchor="t" rtlCol="false" tIns="0" lIns="0" bIns="0" rIns="0">
            <a:spAutoFit/>
          </a:bodyPr>
          <a:lstStyle/>
          <a:p>
            <a:pPr>
              <a:lnSpc>
                <a:spcPts val="4331"/>
              </a:lnSpc>
            </a:pPr>
            <a:r>
              <a:rPr lang="en-US" sz="3093">
                <a:solidFill>
                  <a:srgbClr val="1C1C1C"/>
                </a:solidFill>
                <a:latin typeface="Nourd Bold"/>
              </a:rPr>
              <a:t>DESCRIPTION</a:t>
            </a:r>
          </a:p>
        </p:txBody>
      </p:sp>
      <p:sp>
        <p:nvSpPr>
          <p:cNvPr name="TextBox 5" id="5"/>
          <p:cNvSpPr txBox="true"/>
          <p:nvPr/>
        </p:nvSpPr>
        <p:spPr>
          <a:xfrm rot="0">
            <a:off x="5493236" y="4818058"/>
            <a:ext cx="936103" cy="433278"/>
          </a:xfrm>
          <a:prstGeom prst="rect">
            <a:avLst/>
          </a:prstGeom>
        </p:spPr>
        <p:txBody>
          <a:bodyPr anchor="t" rtlCol="false" tIns="0" lIns="0" bIns="0" rIns="0">
            <a:spAutoFit/>
          </a:bodyPr>
          <a:lstStyle/>
          <a:p>
            <a:pPr>
              <a:lnSpc>
                <a:spcPts val="3093"/>
              </a:lnSpc>
            </a:pPr>
            <a:r>
              <a:rPr lang="en-US" sz="3093">
                <a:solidFill>
                  <a:srgbClr val="1C1C1C"/>
                </a:solidFill>
                <a:latin typeface="Hatton Ultra-Bold"/>
              </a:rPr>
              <a:t>02</a:t>
            </a:r>
          </a:p>
        </p:txBody>
      </p:sp>
      <p:sp>
        <p:nvSpPr>
          <p:cNvPr name="TextBox 6" id="6"/>
          <p:cNvSpPr txBox="true"/>
          <p:nvPr/>
        </p:nvSpPr>
        <p:spPr>
          <a:xfrm rot="0">
            <a:off x="5493236" y="5271852"/>
            <a:ext cx="3071277" cy="528343"/>
          </a:xfrm>
          <a:prstGeom prst="rect">
            <a:avLst/>
          </a:prstGeom>
        </p:spPr>
        <p:txBody>
          <a:bodyPr anchor="t" rtlCol="false" tIns="0" lIns="0" bIns="0" rIns="0">
            <a:spAutoFit/>
          </a:bodyPr>
          <a:lstStyle/>
          <a:p>
            <a:pPr>
              <a:lnSpc>
                <a:spcPts val="4331"/>
              </a:lnSpc>
            </a:pPr>
            <a:r>
              <a:rPr lang="en-US" sz="3093">
                <a:solidFill>
                  <a:srgbClr val="1C1C1C"/>
                </a:solidFill>
                <a:latin typeface="Nourd Bold"/>
              </a:rPr>
              <a:t>Terminology</a:t>
            </a:r>
          </a:p>
        </p:txBody>
      </p:sp>
      <p:sp>
        <p:nvSpPr>
          <p:cNvPr name="TextBox 7" id="7"/>
          <p:cNvSpPr txBox="true"/>
          <p:nvPr/>
        </p:nvSpPr>
        <p:spPr>
          <a:xfrm rot="0">
            <a:off x="9361536" y="4876185"/>
            <a:ext cx="936103" cy="433278"/>
          </a:xfrm>
          <a:prstGeom prst="rect">
            <a:avLst/>
          </a:prstGeom>
        </p:spPr>
        <p:txBody>
          <a:bodyPr anchor="t" rtlCol="false" tIns="0" lIns="0" bIns="0" rIns="0">
            <a:spAutoFit/>
          </a:bodyPr>
          <a:lstStyle/>
          <a:p>
            <a:pPr>
              <a:lnSpc>
                <a:spcPts val="3093"/>
              </a:lnSpc>
            </a:pPr>
            <a:r>
              <a:rPr lang="en-US" sz="3093">
                <a:solidFill>
                  <a:srgbClr val="1C1C1C"/>
                </a:solidFill>
                <a:latin typeface="Hatton Ultra-Bold"/>
              </a:rPr>
              <a:t>03</a:t>
            </a:r>
          </a:p>
        </p:txBody>
      </p:sp>
      <p:sp>
        <p:nvSpPr>
          <p:cNvPr name="TextBox 8" id="8"/>
          <p:cNvSpPr txBox="true"/>
          <p:nvPr/>
        </p:nvSpPr>
        <p:spPr>
          <a:xfrm rot="0">
            <a:off x="9361536" y="5242788"/>
            <a:ext cx="2268037" cy="528343"/>
          </a:xfrm>
          <a:prstGeom prst="rect">
            <a:avLst/>
          </a:prstGeom>
        </p:spPr>
        <p:txBody>
          <a:bodyPr anchor="t" rtlCol="false" tIns="0" lIns="0" bIns="0" rIns="0">
            <a:spAutoFit/>
          </a:bodyPr>
          <a:lstStyle/>
          <a:p>
            <a:pPr>
              <a:lnSpc>
                <a:spcPts val="4331"/>
              </a:lnSpc>
            </a:pPr>
            <a:r>
              <a:rPr lang="en-US" sz="3093">
                <a:solidFill>
                  <a:srgbClr val="1C1C1C"/>
                </a:solidFill>
                <a:latin typeface="Nourd Bold"/>
              </a:rPr>
              <a:t>A* SEARCH</a:t>
            </a:r>
          </a:p>
        </p:txBody>
      </p:sp>
      <p:sp>
        <p:nvSpPr>
          <p:cNvPr name="TextBox 9" id="9"/>
          <p:cNvSpPr txBox="true"/>
          <p:nvPr/>
        </p:nvSpPr>
        <p:spPr>
          <a:xfrm rot="0">
            <a:off x="12426596" y="4847121"/>
            <a:ext cx="953148" cy="422431"/>
          </a:xfrm>
          <a:prstGeom prst="rect">
            <a:avLst/>
          </a:prstGeom>
        </p:spPr>
        <p:txBody>
          <a:bodyPr anchor="t" rtlCol="false" tIns="0" lIns="0" bIns="0" rIns="0">
            <a:spAutoFit/>
          </a:bodyPr>
          <a:lstStyle/>
          <a:p>
            <a:pPr>
              <a:lnSpc>
                <a:spcPts val="3038"/>
              </a:lnSpc>
            </a:pPr>
            <a:r>
              <a:rPr lang="en-US" sz="3038">
                <a:solidFill>
                  <a:srgbClr val="1C1C1C"/>
                </a:solidFill>
                <a:latin typeface="Hatton Ultra-Bold"/>
              </a:rPr>
              <a:t>04</a:t>
            </a:r>
          </a:p>
        </p:txBody>
      </p:sp>
      <p:sp>
        <p:nvSpPr>
          <p:cNvPr name="TextBox 10" id="10"/>
          <p:cNvSpPr txBox="true"/>
          <p:nvPr/>
        </p:nvSpPr>
        <p:spPr>
          <a:xfrm rot="0">
            <a:off x="12426596" y="5271235"/>
            <a:ext cx="4013940" cy="1044857"/>
          </a:xfrm>
          <a:prstGeom prst="rect">
            <a:avLst/>
          </a:prstGeom>
        </p:spPr>
        <p:txBody>
          <a:bodyPr anchor="t" rtlCol="false" tIns="0" lIns="0" bIns="0" rIns="0">
            <a:spAutoFit/>
          </a:bodyPr>
          <a:lstStyle/>
          <a:p>
            <a:pPr>
              <a:lnSpc>
                <a:spcPts val="4253"/>
              </a:lnSpc>
            </a:pPr>
            <a:r>
              <a:rPr lang="en-US" sz="3038">
                <a:solidFill>
                  <a:srgbClr val="1C1C1C"/>
                </a:solidFill>
                <a:latin typeface="Nourd Bold"/>
              </a:rPr>
              <a:t>GREEDY BEST FIRST SEARCH</a:t>
            </a:r>
          </a:p>
        </p:txBody>
      </p:sp>
      <p:sp>
        <p:nvSpPr>
          <p:cNvPr name="TextBox 11" id="11"/>
          <p:cNvSpPr txBox="true"/>
          <p:nvPr/>
        </p:nvSpPr>
        <p:spPr>
          <a:xfrm rot="0">
            <a:off x="2096631" y="7206096"/>
            <a:ext cx="953148" cy="422431"/>
          </a:xfrm>
          <a:prstGeom prst="rect">
            <a:avLst/>
          </a:prstGeom>
        </p:spPr>
        <p:txBody>
          <a:bodyPr anchor="t" rtlCol="false" tIns="0" lIns="0" bIns="0" rIns="0">
            <a:spAutoFit/>
          </a:bodyPr>
          <a:lstStyle/>
          <a:p>
            <a:pPr>
              <a:lnSpc>
                <a:spcPts val="3038"/>
              </a:lnSpc>
            </a:pPr>
            <a:r>
              <a:rPr lang="en-US" sz="3038">
                <a:solidFill>
                  <a:srgbClr val="1C1C1C"/>
                </a:solidFill>
                <a:latin typeface="Hatton Ultra-Bold"/>
              </a:rPr>
              <a:t>05</a:t>
            </a:r>
          </a:p>
        </p:txBody>
      </p:sp>
      <p:sp>
        <p:nvSpPr>
          <p:cNvPr name="TextBox 12" id="12"/>
          <p:cNvSpPr txBox="true"/>
          <p:nvPr/>
        </p:nvSpPr>
        <p:spPr>
          <a:xfrm rot="0">
            <a:off x="2096631" y="7656567"/>
            <a:ext cx="5300286" cy="1044857"/>
          </a:xfrm>
          <a:prstGeom prst="rect">
            <a:avLst/>
          </a:prstGeom>
        </p:spPr>
        <p:txBody>
          <a:bodyPr anchor="t" rtlCol="false" tIns="0" lIns="0" bIns="0" rIns="0">
            <a:spAutoFit/>
          </a:bodyPr>
          <a:lstStyle/>
          <a:p>
            <a:pPr>
              <a:lnSpc>
                <a:spcPts val="4253"/>
              </a:lnSpc>
            </a:pPr>
            <a:r>
              <a:rPr lang="en-US" sz="3038">
                <a:solidFill>
                  <a:srgbClr val="1C1C1C"/>
                </a:solidFill>
                <a:latin typeface="Nourd Bold"/>
              </a:rPr>
              <a:t>ANALISIS PERBANDINGAN KEDUA ALGORITMA</a:t>
            </a:r>
          </a:p>
        </p:txBody>
      </p:sp>
      <p:sp>
        <p:nvSpPr>
          <p:cNvPr name="TextBox 13" id="13"/>
          <p:cNvSpPr txBox="true"/>
          <p:nvPr/>
        </p:nvSpPr>
        <p:spPr>
          <a:xfrm rot="0">
            <a:off x="8924185" y="7206096"/>
            <a:ext cx="953148" cy="422431"/>
          </a:xfrm>
          <a:prstGeom prst="rect">
            <a:avLst/>
          </a:prstGeom>
        </p:spPr>
        <p:txBody>
          <a:bodyPr anchor="t" rtlCol="false" tIns="0" lIns="0" bIns="0" rIns="0">
            <a:spAutoFit/>
          </a:bodyPr>
          <a:lstStyle/>
          <a:p>
            <a:pPr>
              <a:lnSpc>
                <a:spcPts val="3038"/>
              </a:lnSpc>
            </a:pPr>
            <a:r>
              <a:rPr lang="en-US" sz="3038">
                <a:solidFill>
                  <a:srgbClr val="1C1C1C"/>
                </a:solidFill>
                <a:latin typeface="Hatton Ultra-Bold"/>
              </a:rPr>
              <a:t>06</a:t>
            </a:r>
          </a:p>
        </p:txBody>
      </p:sp>
      <p:sp>
        <p:nvSpPr>
          <p:cNvPr name="TextBox 14" id="14"/>
          <p:cNvSpPr txBox="true"/>
          <p:nvPr/>
        </p:nvSpPr>
        <p:spPr>
          <a:xfrm rot="0">
            <a:off x="8924185" y="7728963"/>
            <a:ext cx="2740546" cy="512416"/>
          </a:xfrm>
          <a:prstGeom prst="rect">
            <a:avLst/>
          </a:prstGeom>
        </p:spPr>
        <p:txBody>
          <a:bodyPr anchor="t" rtlCol="false" tIns="0" lIns="0" bIns="0" rIns="0">
            <a:spAutoFit/>
          </a:bodyPr>
          <a:lstStyle/>
          <a:p>
            <a:pPr>
              <a:lnSpc>
                <a:spcPts val="4253"/>
              </a:lnSpc>
            </a:pPr>
            <a:r>
              <a:rPr lang="en-US" sz="3038">
                <a:solidFill>
                  <a:srgbClr val="1C1C1C"/>
                </a:solidFill>
                <a:latin typeface="Nourd Bold"/>
              </a:rPr>
              <a:t>KESIMPULAN</a:t>
            </a:r>
          </a:p>
        </p:txBody>
      </p:sp>
      <p:sp>
        <p:nvSpPr>
          <p:cNvPr name="TextBox 15" id="15"/>
          <p:cNvSpPr txBox="true"/>
          <p:nvPr/>
        </p:nvSpPr>
        <p:spPr>
          <a:xfrm rot="0">
            <a:off x="13192000" y="7206096"/>
            <a:ext cx="953148" cy="422431"/>
          </a:xfrm>
          <a:prstGeom prst="rect">
            <a:avLst/>
          </a:prstGeom>
        </p:spPr>
        <p:txBody>
          <a:bodyPr anchor="t" rtlCol="false" tIns="0" lIns="0" bIns="0" rIns="0">
            <a:spAutoFit/>
          </a:bodyPr>
          <a:lstStyle/>
          <a:p>
            <a:pPr>
              <a:lnSpc>
                <a:spcPts val="3038"/>
              </a:lnSpc>
            </a:pPr>
            <a:r>
              <a:rPr lang="en-US" sz="3038">
                <a:solidFill>
                  <a:srgbClr val="1C1C1C"/>
                </a:solidFill>
                <a:latin typeface="Hatton Ultra-Bold"/>
              </a:rPr>
              <a:t>07</a:t>
            </a:r>
          </a:p>
        </p:txBody>
      </p:sp>
      <p:sp>
        <p:nvSpPr>
          <p:cNvPr name="TextBox 16" id="16"/>
          <p:cNvSpPr txBox="true"/>
          <p:nvPr/>
        </p:nvSpPr>
        <p:spPr>
          <a:xfrm rot="0">
            <a:off x="13192000" y="7728963"/>
            <a:ext cx="2175415" cy="512416"/>
          </a:xfrm>
          <a:prstGeom prst="rect">
            <a:avLst/>
          </a:prstGeom>
        </p:spPr>
        <p:txBody>
          <a:bodyPr anchor="t" rtlCol="false" tIns="0" lIns="0" bIns="0" rIns="0">
            <a:spAutoFit/>
          </a:bodyPr>
          <a:lstStyle/>
          <a:p>
            <a:pPr>
              <a:lnSpc>
                <a:spcPts val="4253"/>
              </a:lnSpc>
            </a:pPr>
            <a:r>
              <a:rPr lang="en-US" sz="3038">
                <a:solidFill>
                  <a:srgbClr val="1C1C1C"/>
                </a:solidFill>
                <a:latin typeface="Nourd Bold"/>
              </a:rPr>
              <a:t>REFERENSI</a:t>
            </a:r>
          </a:p>
        </p:txBody>
      </p:sp>
      <p:grpSp>
        <p:nvGrpSpPr>
          <p:cNvPr name="Group 17" id="17"/>
          <p:cNvGrpSpPr/>
          <p:nvPr/>
        </p:nvGrpSpPr>
        <p:grpSpPr>
          <a:xfrm rot="0">
            <a:off x="1028700" y="1028700"/>
            <a:ext cx="3494852" cy="954083"/>
            <a:chOff x="0" y="0"/>
            <a:chExt cx="1010276" cy="275802"/>
          </a:xfrm>
        </p:grpSpPr>
        <p:sp>
          <p:nvSpPr>
            <p:cNvPr name="Freeform 18" id="18"/>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9" id="19"/>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13764448" y="1028700"/>
            <a:ext cx="3494852" cy="954083"/>
            <a:chOff x="0" y="0"/>
            <a:chExt cx="1010276" cy="275802"/>
          </a:xfrm>
        </p:grpSpPr>
        <p:sp>
          <p:nvSpPr>
            <p:cNvPr name="Freeform 22" id="22"/>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3" id="23"/>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2492072" y="1239743"/>
            <a:ext cx="1725392" cy="294005"/>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r>
              <a:rPr lang="en-US" sz="2199">
                <a:solidFill>
                  <a:srgbClr val="1C1C1C"/>
                </a:solidFill>
                <a:latin typeface="Nourd Bold"/>
              </a:rPr>
              <a:t> </a:t>
            </a:r>
          </a:p>
        </p:txBody>
      </p:sp>
      <p:sp>
        <p:nvSpPr>
          <p:cNvPr name="AutoShape 25" id="25"/>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26" id="26"/>
          <p:cNvSpPr txBox="true"/>
          <p:nvPr/>
        </p:nvSpPr>
        <p:spPr>
          <a:xfrm rot="0">
            <a:off x="5776447" y="1404141"/>
            <a:ext cx="6735106"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KONSEP KECERDASAN ARTIFISIAL</a:t>
            </a:r>
          </a:p>
        </p:txBody>
      </p:sp>
      <p:sp>
        <p:nvSpPr>
          <p:cNvPr name="TextBox 27" id="27"/>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01</a:t>
            </a:r>
          </a:p>
        </p:txBody>
      </p:sp>
      <p:sp>
        <p:nvSpPr>
          <p:cNvPr name="Freeform 28" id="28"/>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4635380" y="2244139"/>
            <a:ext cx="9017241" cy="1146132"/>
          </a:xfrm>
          <a:prstGeom prst="rect">
            <a:avLst/>
          </a:prstGeom>
        </p:spPr>
        <p:txBody>
          <a:bodyPr anchor="t" rtlCol="false" tIns="0" lIns="0" bIns="0" rIns="0">
            <a:spAutoFit/>
          </a:bodyPr>
          <a:lstStyle/>
          <a:p>
            <a:pPr>
              <a:lnSpc>
                <a:spcPts val="8000"/>
              </a:lnSpc>
            </a:pPr>
            <a:r>
              <a:rPr lang="en-US" sz="8000">
                <a:solidFill>
                  <a:srgbClr val="1C1C1C"/>
                </a:solidFill>
                <a:latin typeface="Hatton Ultra-Bold"/>
              </a:rPr>
              <a:t>CONCLUSION</a:t>
            </a:r>
          </a:p>
        </p:txBody>
      </p:sp>
      <p:sp>
        <p:nvSpPr>
          <p:cNvPr name="TextBox 3" id="3"/>
          <p:cNvSpPr txBox="true"/>
          <p:nvPr/>
        </p:nvSpPr>
        <p:spPr>
          <a:xfrm rot="0">
            <a:off x="2408691" y="3507105"/>
            <a:ext cx="13470619" cy="5006340"/>
          </a:xfrm>
          <a:prstGeom prst="rect">
            <a:avLst/>
          </a:prstGeom>
        </p:spPr>
        <p:txBody>
          <a:bodyPr anchor="t" rtlCol="false" tIns="0" lIns="0" bIns="0" rIns="0">
            <a:spAutoFit/>
          </a:bodyPr>
          <a:lstStyle/>
          <a:p>
            <a:pPr>
              <a:lnSpc>
                <a:spcPts val="3360"/>
              </a:lnSpc>
            </a:pPr>
            <a:r>
              <a:rPr lang="en-US" sz="2400">
                <a:solidFill>
                  <a:srgbClr val="1C1C1C"/>
                </a:solidFill>
                <a:latin typeface="Nourd"/>
              </a:rPr>
              <a:t>     Algoritma A* dan Greedy Search menghasilkan cost yang berbeda. A* cenderung memiliki cost lebih rendah karena menggabungkan informasi biaya aktual dengan heuristik saat memilih node berikutnya, sehingga dapat mengeksplorasi jalur yang lebih efisien. Meskipun begitu, dalam beberapa situasi, Greedy Search bisa memberikan solusi yang lebih baik, terutama jika tujuan akhir dekat dengan posisi awal dan heuristik yang digunakan sudah akurat.</a:t>
            </a:r>
          </a:p>
          <a:p>
            <a:pPr>
              <a:lnSpc>
                <a:spcPts val="3360"/>
              </a:lnSpc>
            </a:pPr>
            <a:r>
              <a:rPr lang="en-US" sz="2400">
                <a:solidFill>
                  <a:srgbClr val="1C1C1C"/>
                </a:solidFill>
                <a:latin typeface="Nourd"/>
              </a:rPr>
              <a:t>     </a:t>
            </a:r>
            <a:r>
              <a:rPr lang="en-US" sz="2400">
                <a:solidFill>
                  <a:srgbClr val="1C1C1C"/>
                </a:solidFill>
                <a:latin typeface="Nourd"/>
              </a:rPr>
              <a:t>Selain itu, jumlah node yang dieksplorasi oleh A* dan Greedy Search dapat bervariasi tergantung pada struktur grafik dan heuristik yang digunakan. Dalam beberapa kasus, A* membatasi jumlah node yang dieksplorasi, tetapi dalam kasus lain, A* Search mungkin harus memeriksa lebih banyak node dibandingkan dengan Greedy Search.</a:t>
            </a:r>
          </a:p>
          <a:p>
            <a:pPr>
              <a:lnSpc>
                <a:spcPts val="3360"/>
              </a:lnSpc>
            </a:pPr>
            <a:r>
              <a:rPr lang="en-US" sz="2400">
                <a:solidFill>
                  <a:srgbClr val="1C1C1C"/>
                </a:solidFill>
                <a:latin typeface="Nourd"/>
              </a:rPr>
              <a:t>     </a:t>
            </a:r>
            <a:r>
              <a:rPr lang="en-US" sz="2400">
                <a:solidFill>
                  <a:srgbClr val="1C1C1C"/>
                </a:solidFill>
                <a:latin typeface="Nourd"/>
              </a:rPr>
              <a:t>Untuk memilih algoritma pencarian yang tepat, penting untuk mempertimbangkan karakteristik khusus dari masalah yang dihadapi dan melakukan evaluasi kinerja dengan menguji berbagai kasus yang mencakup berbagai kondisi masalah yang mungkin terjadi.</a:t>
            </a:r>
          </a:p>
        </p:txBody>
      </p:sp>
      <p:grpSp>
        <p:nvGrpSpPr>
          <p:cNvPr name="Group 4" id="4"/>
          <p:cNvGrpSpPr/>
          <p:nvPr/>
        </p:nvGrpSpPr>
        <p:grpSpPr>
          <a:xfrm rot="0">
            <a:off x="1028700" y="1028700"/>
            <a:ext cx="3494852" cy="954083"/>
            <a:chOff x="0" y="0"/>
            <a:chExt cx="1010276" cy="275802"/>
          </a:xfrm>
        </p:grpSpPr>
        <p:sp>
          <p:nvSpPr>
            <p:cNvPr name="Freeform 5" id="5"/>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3764448" y="1028700"/>
            <a:ext cx="3494852" cy="954083"/>
            <a:chOff x="0" y="0"/>
            <a:chExt cx="1010276" cy="275802"/>
          </a:xfrm>
        </p:grpSpPr>
        <p:sp>
          <p:nvSpPr>
            <p:cNvPr name="Freeform 9" id="9"/>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0" id="10"/>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492072" y="1239743"/>
            <a:ext cx="1725392" cy="570230"/>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p>
          <a:p>
            <a:pPr>
              <a:lnSpc>
                <a:spcPts val="2199"/>
              </a:lnSpc>
            </a:pPr>
          </a:p>
        </p:txBody>
      </p:sp>
      <p:sp>
        <p:nvSpPr>
          <p:cNvPr name="AutoShape 12" id="12"/>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13" id="13"/>
          <p:cNvSpPr txBox="true"/>
          <p:nvPr/>
        </p:nvSpPr>
        <p:spPr>
          <a:xfrm rot="0">
            <a:off x="5600521" y="1404141"/>
            <a:ext cx="708695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KONSEP KECERDASAN ARTIFISIAL</a:t>
            </a:r>
          </a:p>
        </p:txBody>
      </p:sp>
      <p:sp>
        <p:nvSpPr>
          <p:cNvPr name="TextBox 14" id="14"/>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13</a:t>
            </a:r>
          </a:p>
        </p:txBody>
      </p:sp>
      <p:sp>
        <p:nvSpPr>
          <p:cNvPr name="Freeform 15" id="15"/>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7" id="17"/>
          <p:cNvSpPr/>
          <p:nvPr/>
        </p:nvSpPr>
        <p:spPr>
          <a:xfrm>
            <a:off x="1028700" y="9107488"/>
            <a:ext cx="15932598" cy="28531"/>
          </a:xfrm>
          <a:prstGeom prst="line">
            <a:avLst/>
          </a:prstGeom>
          <a:ln cap="flat" w="57150">
            <a:solidFill>
              <a:srgbClr val="1C1C1C"/>
            </a:solidFill>
            <a:prstDash val="solid"/>
            <a:headEnd type="none" len="sm" w="sm"/>
            <a:tailEnd type="none" len="sm" w="sm"/>
          </a:ln>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5026388" y="2919729"/>
            <a:ext cx="9556825" cy="1146176"/>
          </a:xfrm>
          <a:prstGeom prst="rect">
            <a:avLst/>
          </a:prstGeom>
        </p:spPr>
        <p:txBody>
          <a:bodyPr anchor="t" rtlCol="false" tIns="0" lIns="0" bIns="0" rIns="0">
            <a:spAutoFit/>
          </a:bodyPr>
          <a:lstStyle/>
          <a:p>
            <a:pPr>
              <a:lnSpc>
                <a:spcPts val="8000"/>
              </a:lnSpc>
            </a:pPr>
            <a:r>
              <a:rPr lang="en-US" sz="8000">
                <a:solidFill>
                  <a:srgbClr val="1C1C1C"/>
                </a:solidFill>
                <a:latin typeface="Hatton Ultra-Bold"/>
              </a:rPr>
              <a:t>REFERENCES</a:t>
            </a:r>
          </a:p>
        </p:txBody>
      </p:sp>
      <p:sp>
        <p:nvSpPr>
          <p:cNvPr name="TextBox 3" id="3"/>
          <p:cNvSpPr txBox="true"/>
          <p:nvPr/>
        </p:nvSpPr>
        <p:spPr>
          <a:xfrm rot="0">
            <a:off x="1922280" y="4796037"/>
            <a:ext cx="14443441" cy="2724785"/>
          </a:xfrm>
          <a:prstGeom prst="rect">
            <a:avLst/>
          </a:prstGeom>
        </p:spPr>
        <p:txBody>
          <a:bodyPr anchor="t" rtlCol="false" tIns="0" lIns="0" bIns="0" rIns="0">
            <a:spAutoFit/>
          </a:bodyPr>
          <a:lstStyle/>
          <a:p>
            <a:pPr marL="561341" indent="-280670" lvl="1">
              <a:lnSpc>
                <a:spcPts val="3640"/>
              </a:lnSpc>
              <a:buFont typeface="Arial"/>
              <a:buChar char="•"/>
            </a:pPr>
            <a:r>
              <a:rPr lang="en-US" sz="2600">
                <a:solidFill>
                  <a:srgbClr val="1C1C1C"/>
                </a:solidFill>
                <a:latin typeface="Nourd"/>
              </a:rPr>
              <a:t>https://www.geeksforgeeks.org/a-search-algorithm/</a:t>
            </a:r>
          </a:p>
          <a:p>
            <a:pPr marL="561341" indent="-280670" lvl="1">
              <a:lnSpc>
                <a:spcPts val="3640"/>
              </a:lnSpc>
              <a:buFont typeface="Arial"/>
              <a:buChar char="•"/>
            </a:pPr>
            <a:r>
              <a:rPr lang="en-US" sz="2600">
                <a:solidFill>
                  <a:srgbClr val="1C1C1C"/>
                </a:solidFill>
                <a:latin typeface="Nourd"/>
              </a:rPr>
              <a:t>https://www.geeksforgeeks.org/greedy-best-first-search-algorithm/</a:t>
            </a:r>
          </a:p>
          <a:p>
            <a:pPr marL="561341" indent="-280670" lvl="1">
              <a:lnSpc>
                <a:spcPts val="3640"/>
              </a:lnSpc>
              <a:buFont typeface="Arial"/>
              <a:buChar char="•"/>
            </a:pPr>
            <a:r>
              <a:rPr lang="en-US" sz="2600">
                <a:solidFill>
                  <a:srgbClr val="1C1C1C"/>
                </a:solidFill>
                <a:latin typeface="Nourd"/>
              </a:rPr>
              <a:t>https://www.geeksforgeeks.org/difference-between-informed-and-uninformed-search-in-ai</a:t>
            </a:r>
          </a:p>
          <a:p>
            <a:pPr marL="561341" indent="-280670" lvl="1">
              <a:lnSpc>
                <a:spcPts val="3640"/>
              </a:lnSpc>
              <a:buFont typeface="Arial"/>
              <a:buChar char="•"/>
            </a:pPr>
            <a:r>
              <a:rPr lang="en-US" sz="2600">
                <a:solidFill>
                  <a:srgbClr val="1C1C1C"/>
                </a:solidFill>
                <a:latin typeface="Nourd"/>
              </a:rPr>
              <a:t>https://socs.binus.ac.id/2013/04/23/uninformed-search-dan-informed-search</a:t>
            </a:r>
          </a:p>
          <a:p>
            <a:pPr marL="561341" indent="-280670" lvl="1">
              <a:lnSpc>
                <a:spcPts val="3640"/>
              </a:lnSpc>
              <a:buFont typeface="Arial"/>
              <a:buChar char="•"/>
            </a:pPr>
            <a:r>
              <a:rPr lang="en-US" sz="2600">
                <a:solidFill>
                  <a:srgbClr val="1C1C1C"/>
                </a:solidFill>
                <a:latin typeface="Nourd"/>
              </a:rPr>
              <a:t>Hidayat, Lukman Rahmat., Pribadi, Muhammad Fachrul Risqi. 2019. Perbandingan Algoritma A* Dengan Algoritma Greedy Pada Penentuan Routing Jaringan. Vol.12 No.2.</a:t>
            </a:r>
          </a:p>
        </p:txBody>
      </p:sp>
      <p:grpSp>
        <p:nvGrpSpPr>
          <p:cNvPr name="Group 4" id="4"/>
          <p:cNvGrpSpPr/>
          <p:nvPr/>
        </p:nvGrpSpPr>
        <p:grpSpPr>
          <a:xfrm rot="0">
            <a:off x="1028700" y="1028700"/>
            <a:ext cx="3494852" cy="954083"/>
            <a:chOff x="0" y="0"/>
            <a:chExt cx="1010276" cy="275802"/>
          </a:xfrm>
        </p:grpSpPr>
        <p:sp>
          <p:nvSpPr>
            <p:cNvPr name="Freeform 5" id="5"/>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3764448" y="1028700"/>
            <a:ext cx="3494852" cy="954083"/>
            <a:chOff x="0" y="0"/>
            <a:chExt cx="1010276" cy="275802"/>
          </a:xfrm>
        </p:grpSpPr>
        <p:sp>
          <p:nvSpPr>
            <p:cNvPr name="Freeform 9" id="9"/>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0" id="10"/>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492072" y="1239743"/>
            <a:ext cx="1725392" cy="570230"/>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p>
          <a:p>
            <a:pPr>
              <a:lnSpc>
                <a:spcPts val="2199"/>
              </a:lnSpc>
            </a:pPr>
          </a:p>
        </p:txBody>
      </p:sp>
      <p:sp>
        <p:nvSpPr>
          <p:cNvPr name="AutoShape 12" id="12"/>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13" id="13"/>
          <p:cNvSpPr txBox="true"/>
          <p:nvPr/>
        </p:nvSpPr>
        <p:spPr>
          <a:xfrm rot="0">
            <a:off x="5600521" y="1404141"/>
            <a:ext cx="708695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KONSEP KECERDASAN ARTIFISIAL</a:t>
            </a:r>
          </a:p>
        </p:txBody>
      </p:sp>
      <p:sp>
        <p:nvSpPr>
          <p:cNvPr name="TextBox 14" id="14"/>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14</a:t>
            </a:r>
          </a:p>
        </p:txBody>
      </p:sp>
      <p:sp>
        <p:nvSpPr>
          <p:cNvPr name="Freeform 15" id="15"/>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7" id="17"/>
          <p:cNvSpPr/>
          <p:nvPr/>
        </p:nvSpPr>
        <p:spPr>
          <a:xfrm>
            <a:off x="1028700" y="9107488"/>
            <a:ext cx="15932598" cy="28531"/>
          </a:xfrm>
          <a:prstGeom prst="line">
            <a:avLst/>
          </a:prstGeom>
          <a:ln cap="flat" w="57150">
            <a:solidFill>
              <a:srgbClr val="1C1C1C"/>
            </a:solidFill>
            <a:prstDash val="solid"/>
            <a:headEnd type="none" len="sm" w="sm"/>
            <a:tailEnd type="none" len="sm" w="sm"/>
          </a:ln>
        </p:spPr>
      </p:sp>
      <p:sp>
        <p:nvSpPr>
          <p:cNvPr name="AutoShape 18" id="18"/>
          <p:cNvSpPr/>
          <p:nvPr/>
        </p:nvSpPr>
        <p:spPr>
          <a:xfrm>
            <a:off x="4805521" y="4037329"/>
            <a:ext cx="8676957" cy="0"/>
          </a:xfrm>
          <a:prstGeom prst="line">
            <a:avLst/>
          </a:prstGeom>
          <a:ln cap="flat" w="57150">
            <a:solidFill>
              <a:srgbClr val="1C1C1C"/>
            </a:solidFill>
            <a:prstDash val="solid"/>
            <a:headEnd type="none" len="sm" w="sm"/>
            <a:tailEnd type="none" len="sm" w="sm"/>
          </a:ln>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1028700" y="8289065"/>
            <a:ext cx="16230600" cy="954083"/>
            <a:chOff x="0" y="0"/>
            <a:chExt cx="5317466" cy="312577"/>
          </a:xfrm>
        </p:grpSpPr>
        <p:sp>
          <p:nvSpPr>
            <p:cNvPr name="Freeform 3" id="3"/>
            <p:cNvSpPr/>
            <p:nvPr/>
          </p:nvSpPr>
          <p:spPr>
            <a:xfrm flipH="false" flipV="false" rot="0">
              <a:off x="0" y="0"/>
              <a:ext cx="5317466" cy="312577"/>
            </a:xfrm>
            <a:custGeom>
              <a:avLst/>
              <a:gdLst/>
              <a:ahLst/>
              <a:cxnLst/>
              <a:rect r="r" b="b" t="t" l="l"/>
              <a:pathLst>
                <a:path h="312577" w="5317466">
                  <a:moveTo>
                    <a:pt x="23850" y="0"/>
                  </a:moveTo>
                  <a:lnTo>
                    <a:pt x="5293616" y="0"/>
                  </a:lnTo>
                  <a:cubicBezTo>
                    <a:pt x="5299942" y="0"/>
                    <a:pt x="5306008" y="2513"/>
                    <a:pt x="5310481" y="6985"/>
                  </a:cubicBezTo>
                  <a:cubicBezTo>
                    <a:pt x="5314953" y="11458"/>
                    <a:pt x="5317466" y="17524"/>
                    <a:pt x="5317466" y="23850"/>
                  </a:cubicBezTo>
                  <a:lnTo>
                    <a:pt x="5317466" y="288727"/>
                  </a:lnTo>
                  <a:cubicBezTo>
                    <a:pt x="5317466" y="295052"/>
                    <a:pt x="5314953" y="301118"/>
                    <a:pt x="5310481" y="305591"/>
                  </a:cubicBezTo>
                  <a:cubicBezTo>
                    <a:pt x="5306008" y="310064"/>
                    <a:pt x="5299942" y="312577"/>
                    <a:pt x="5293616" y="312577"/>
                  </a:cubicBezTo>
                  <a:lnTo>
                    <a:pt x="23850" y="312577"/>
                  </a:lnTo>
                  <a:cubicBezTo>
                    <a:pt x="17524" y="312577"/>
                    <a:pt x="11458" y="310064"/>
                    <a:pt x="6985" y="305591"/>
                  </a:cubicBezTo>
                  <a:cubicBezTo>
                    <a:pt x="2513" y="301118"/>
                    <a:pt x="0" y="295052"/>
                    <a:pt x="0" y="288727"/>
                  </a:cubicBezTo>
                  <a:lnTo>
                    <a:pt x="0" y="23850"/>
                  </a:lnTo>
                  <a:cubicBezTo>
                    <a:pt x="0" y="17524"/>
                    <a:pt x="2513" y="11458"/>
                    <a:pt x="6985" y="6985"/>
                  </a:cubicBezTo>
                  <a:cubicBezTo>
                    <a:pt x="11458" y="2513"/>
                    <a:pt x="17524" y="0"/>
                    <a:pt x="23850" y="0"/>
                  </a:cubicBezTo>
                  <a:close/>
                </a:path>
              </a:pathLst>
            </a:custGeom>
            <a:solidFill>
              <a:srgbClr val="D0C9C0"/>
            </a:solidFill>
            <a:ln w="57150" cap="rnd">
              <a:solidFill>
                <a:srgbClr val="1C1C1C"/>
              </a:solidFill>
              <a:prstDash val="solid"/>
              <a:round/>
            </a:ln>
          </p:spPr>
        </p:sp>
        <p:sp>
          <p:nvSpPr>
            <p:cNvPr name="TextBox 4" id="4"/>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17143"/>
            <a:ext cx="3494852" cy="954083"/>
            <a:chOff x="0" y="0"/>
            <a:chExt cx="1010276" cy="275802"/>
          </a:xfrm>
        </p:grpSpPr>
        <p:sp>
          <p:nvSpPr>
            <p:cNvPr name="Freeform 6" id="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7" id="7"/>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31241" y="1158564"/>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3764448" y="1017143"/>
            <a:ext cx="3494852" cy="954083"/>
            <a:chOff x="0" y="0"/>
            <a:chExt cx="1010276" cy="275802"/>
          </a:xfrm>
        </p:grpSpPr>
        <p:sp>
          <p:nvSpPr>
            <p:cNvPr name="Freeform 10" id="1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1" id="11"/>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2492072" y="1228186"/>
            <a:ext cx="1725392" cy="294005"/>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p>
        </p:txBody>
      </p:sp>
      <p:sp>
        <p:nvSpPr>
          <p:cNvPr name="TextBox 13" id="13"/>
          <p:cNvSpPr txBox="true"/>
          <p:nvPr/>
        </p:nvSpPr>
        <p:spPr>
          <a:xfrm rot="0">
            <a:off x="1847465" y="4278368"/>
            <a:ext cx="14593071" cy="1854089"/>
          </a:xfrm>
          <a:prstGeom prst="rect">
            <a:avLst/>
          </a:prstGeom>
        </p:spPr>
        <p:txBody>
          <a:bodyPr anchor="t" rtlCol="false" tIns="0" lIns="0" bIns="0" rIns="0">
            <a:spAutoFit/>
          </a:bodyPr>
          <a:lstStyle/>
          <a:p>
            <a:pPr algn="ctr">
              <a:lnSpc>
                <a:spcPts val="12995"/>
              </a:lnSpc>
            </a:pPr>
            <a:r>
              <a:rPr lang="en-US" sz="12995">
                <a:solidFill>
                  <a:srgbClr val="1C1C1C"/>
                </a:solidFill>
                <a:latin typeface="Hatton Ultra-Bold"/>
              </a:rPr>
              <a:t>THANK YOU</a:t>
            </a:r>
          </a:p>
        </p:txBody>
      </p:sp>
      <p:sp>
        <p:nvSpPr>
          <p:cNvPr name="Freeform 14" id="14"/>
          <p:cNvSpPr/>
          <p:nvPr/>
        </p:nvSpPr>
        <p:spPr>
          <a:xfrm flipH="true" flipV="false" rot="0">
            <a:off x="14362346" y="1273318"/>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5" id="15"/>
          <p:cNvSpPr/>
          <p:nvPr/>
        </p:nvSpPr>
        <p:spPr>
          <a:xfrm rot="0">
            <a:off x="4523552" y="1465610"/>
            <a:ext cx="9240896" cy="0"/>
          </a:xfrm>
          <a:prstGeom prst="line">
            <a:avLst/>
          </a:prstGeom>
          <a:ln cap="flat" w="57150">
            <a:solidFill>
              <a:srgbClr val="1C1C1C"/>
            </a:solidFill>
            <a:prstDash val="solid"/>
            <a:headEnd type="none" len="sm" w="sm"/>
            <a:tailEnd type="none" len="sm" w="sm"/>
          </a:ln>
        </p:spPr>
      </p:sp>
      <p:sp>
        <p:nvSpPr>
          <p:cNvPr name="TextBox 16" id="16"/>
          <p:cNvSpPr txBox="true"/>
          <p:nvPr/>
        </p:nvSpPr>
        <p:spPr>
          <a:xfrm rot="0">
            <a:off x="15450825" y="1404365"/>
            <a:ext cx="1210577" cy="250825"/>
          </a:xfrm>
          <a:prstGeom prst="rect">
            <a:avLst/>
          </a:prstGeom>
        </p:spPr>
        <p:txBody>
          <a:bodyPr anchor="t" rtlCol="false" tIns="0" lIns="0" bIns="0" rIns="0">
            <a:spAutoFit/>
          </a:bodyPr>
          <a:lstStyle/>
          <a:p>
            <a:pPr algn="r">
              <a:lnSpc>
                <a:spcPts val="2000"/>
              </a:lnSpc>
            </a:pPr>
            <a:r>
              <a:rPr lang="en-US" sz="2000">
                <a:solidFill>
                  <a:srgbClr val="1C1C1C"/>
                </a:solidFill>
                <a:latin typeface="Nourd Bold"/>
              </a:rPr>
              <a:t>Finish</a:t>
            </a:r>
          </a:p>
        </p:txBody>
      </p:sp>
      <p:sp>
        <p:nvSpPr>
          <p:cNvPr name="AutoShape 17" id="17"/>
          <p:cNvSpPr/>
          <p:nvPr/>
        </p:nvSpPr>
        <p:spPr>
          <a:xfrm>
            <a:off x="10575162" y="8491174"/>
            <a:ext cx="0" cy="549866"/>
          </a:xfrm>
          <a:prstGeom prst="line">
            <a:avLst/>
          </a:prstGeom>
          <a:ln cap="flat" w="57150">
            <a:solidFill>
              <a:srgbClr val="1C1C1C"/>
            </a:solidFill>
            <a:prstDash val="solid"/>
            <a:headEnd type="none" len="sm" w="sm"/>
            <a:tailEnd type="none" len="sm" w="sm"/>
          </a:ln>
        </p:spPr>
      </p:sp>
      <p:sp>
        <p:nvSpPr>
          <p:cNvPr name="TextBox 18" id="18"/>
          <p:cNvSpPr txBox="true"/>
          <p:nvPr/>
        </p:nvSpPr>
        <p:spPr>
          <a:xfrm rot="0">
            <a:off x="1909257" y="8664507"/>
            <a:ext cx="1831118"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a:rPr>
              <a:t>Subject :</a:t>
            </a:r>
          </a:p>
        </p:txBody>
      </p:sp>
      <p:sp>
        <p:nvSpPr>
          <p:cNvPr name="TextBox 19" id="19"/>
          <p:cNvSpPr txBox="true"/>
          <p:nvPr/>
        </p:nvSpPr>
        <p:spPr>
          <a:xfrm rot="0">
            <a:off x="3840226" y="8514647"/>
            <a:ext cx="5691628" cy="455295"/>
          </a:xfrm>
          <a:prstGeom prst="rect">
            <a:avLst/>
          </a:prstGeom>
        </p:spPr>
        <p:txBody>
          <a:bodyPr anchor="t" rtlCol="false" tIns="0" lIns="0" bIns="0" rIns="0">
            <a:spAutoFit/>
          </a:bodyPr>
          <a:lstStyle/>
          <a:p>
            <a:pPr algn="ctr">
              <a:lnSpc>
                <a:spcPts val="3779"/>
              </a:lnSpc>
            </a:pPr>
            <a:r>
              <a:rPr lang="en-US" sz="2700">
                <a:solidFill>
                  <a:srgbClr val="1C1C1C"/>
                </a:solidFill>
                <a:latin typeface="Nourd"/>
              </a:rPr>
              <a:t>KONSEP KECERDASAN ARTIFISIAL</a:t>
            </a:r>
          </a:p>
        </p:txBody>
      </p:sp>
      <p:sp>
        <p:nvSpPr>
          <p:cNvPr name="TextBox 20" id="20"/>
          <p:cNvSpPr txBox="true"/>
          <p:nvPr/>
        </p:nvSpPr>
        <p:spPr>
          <a:xfrm rot="0">
            <a:off x="10969774" y="8514647"/>
            <a:ext cx="5691628" cy="455295"/>
          </a:xfrm>
          <a:prstGeom prst="rect">
            <a:avLst/>
          </a:prstGeom>
        </p:spPr>
        <p:txBody>
          <a:bodyPr anchor="t" rtlCol="false" tIns="0" lIns="0" bIns="0" rIns="0">
            <a:spAutoFit/>
          </a:bodyPr>
          <a:lstStyle/>
          <a:p>
            <a:pPr algn="ctr">
              <a:lnSpc>
                <a:spcPts val="3779"/>
              </a:lnSpc>
            </a:pPr>
            <a:r>
              <a:rPr lang="en-US" sz="2700">
                <a:solidFill>
                  <a:srgbClr val="1C1C1C"/>
                </a:solidFill>
                <a:latin typeface="Nourd"/>
              </a:rPr>
              <a:t>INFORMED SEARCH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1762924" y="3643107"/>
            <a:ext cx="14898478" cy="5501345"/>
          </a:xfrm>
          <a:prstGeom prst="rect">
            <a:avLst/>
          </a:prstGeom>
        </p:spPr>
        <p:txBody>
          <a:bodyPr anchor="t" rtlCol="false" tIns="0" lIns="0" bIns="0" rIns="0">
            <a:spAutoFit/>
          </a:bodyPr>
          <a:lstStyle/>
          <a:p>
            <a:pPr algn="just">
              <a:lnSpc>
                <a:spcPts val="3991"/>
              </a:lnSpc>
            </a:pPr>
            <a:r>
              <a:rPr lang="en-US" sz="2851">
                <a:solidFill>
                  <a:srgbClr val="1C1C1C"/>
                </a:solidFill>
                <a:latin typeface="Nourd"/>
              </a:rPr>
              <a:t>     Dalam tugas kelompok ini, kami menerapkan dua Algoritma Informed Search, yaitu Algoritma A* dan Algoritma Greedy Best First Search, menggunakan bahasa pemrograman Python. Kami  menciptakan kasus khusus kami sendiri yang kami sebut "World Distance Problem," yang merupakan pengembangan dari "Romania Problem." Dalam masalah ini, kami memiliki peta dunia dengan informasi jarak antara negara-negara yang berbeda. Tujuan dari kasus ini adalah untuk menemukan jalur terpendek dari satu negara ke negara lainnya.</a:t>
            </a:r>
          </a:p>
          <a:p>
            <a:pPr algn="just">
              <a:lnSpc>
                <a:spcPts val="3991"/>
              </a:lnSpc>
            </a:pPr>
            <a:r>
              <a:rPr lang="en-US" sz="2851">
                <a:solidFill>
                  <a:srgbClr val="1C1C1C"/>
                </a:solidFill>
                <a:latin typeface="Nourd"/>
              </a:rPr>
              <a:t>     </a:t>
            </a:r>
            <a:r>
              <a:rPr lang="en-US" sz="2851">
                <a:solidFill>
                  <a:srgbClr val="1C1C1C"/>
                </a:solidFill>
                <a:latin typeface="Nourd"/>
              </a:rPr>
              <a:t>Tujuan utama dari tugas ini adalah untuk mengevaluasi kinerja kedua metode pencarian informasi tersebut, yaitu A* dan Greedy Best First Search, serta membandingkan keduanya. Kami ingin menentukan metode yang lebih efisien dalam menyelesaikan masalah pencarian jalur terpendek dalam konteks World Distance Problem.</a:t>
            </a:r>
          </a:p>
          <a:p>
            <a:pPr algn="just">
              <a:lnSpc>
                <a:spcPts val="3991"/>
              </a:lnSpc>
            </a:pPr>
          </a:p>
        </p:txBody>
      </p:sp>
      <p:sp>
        <p:nvSpPr>
          <p:cNvPr name="TextBox 3" id="3"/>
          <p:cNvSpPr txBox="true"/>
          <p:nvPr/>
        </p:nvSpPr>
        <p:spPr>
          <a:xfrm rot="0">
            <a:off x="1565092" y="2268887"/>
            <a:ext cx="12357783" cy="1134111"/>
          </a:xfrm>
          <a:prstGeom prst="rect">
            <a:avLst/>
          </a:prstGeom>
        </p:spPr>
        <p:txBody>
          <a:bodyPr anchor="t" rtlCol="false" tIns="0" lIns="0" bIns="0" rIns="0">
            <a:spAutoFit/>
          </a:bodyPr>
          <a:lstStyle/>
          <a:p>
            <a:pPr>
              <a:lnSpc>
                <a:spcPts val="7900"/>
              </a:lnSpc>
            </a:pPr>
            <a:r>
              <a:rPr lang="en-US" sz="7900">
                <a:solidFill>
                  <a:srgbClr val="1C1C1C"/>
                </a:solidFill>
                <a:latin typeface="Hatton Ultra-Bold"/>
              </a:rPr>
              <a:t>CASE DESCRIPTION</a:t>
            </a:r>
          </a:p>
        </p:txBody>
      </p:sp>
      <p:sp>
        <p:nvSpPr>
          <p:cNvPr name="AutoShape 4" id="4"/>
          <p:cNvSpPr/>
          <p:nvPr/>
        </p:nvSpPr>
        <p:spPr>
          <a:xfrm>
            <a:off x="1762924" y="3431574"/>
            <a:ext cx="848697" cy="0"/>
          </a:xfrm>
          <a:prstGeom prst="line">
            <a:avLst/>
          </a:prstGeom>
          <a:ln cap="flat" w="57150">
            <a:solidFill>
              <a:srgbClr val="1C1C1C"/>
            </a:solidFill>
            <a:prstDash val="solid"/>
            <a:headEnd type="none" len="sm" w="sm"/>
            <a:tailEnd type="none" len="sm" w="sm"/>
          </a:ln>
        </p:spPr>
      </p:sp>
      <p:grpSp>
        <p:nvGrpSpPr>
          <p:cNvPr name="Group 5" id="5"/>
          <p:cNvGrpSpPr/>
          <p:nvPr/>
        </p:nvGrpSpPr>
        <p:grpSpPr>
          <a:xfrm rot="0">
            <a:off x="1028700" y="1028700"/>
            <a:ext cx="3494852" cy="954083"/>
            <a:chOff x="0" y="0"/>
            <a:chExt cx="1010276" cy="275802"/>
          </a:xfrm>
        </p:grpSpPr>
        <p:sp>
          <p:nvSpPr>
            <p:cNvPr name="Freeform 6" id="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7" id="7"/>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3764448" y="1028700"/>
            <a:ext cx="3494852" cy="954083"/>
            <a:chOff x="0" y="0"/>
            <a:chExt cx="1010276" cy="275802"/>
          </a:xfrm>
        </p:grpSpPr>
        <p:sp>
          <p:nvSpPr>
            <p:cNvPr name="Freeform 10" id="1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1" id="11"/>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2492072" y="1239743"/>
            <a:ext cx="1725392" cy="294005"/>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r>
              <a:rPr lang="en-US" sz="2199">
                <a:solidFill>
                  <a:srgbClr val="1C1C1C"/>
                </a:solidFill>
                <a:latin typeface="Nourd Bold"/>
              </a:rPr>
              <a:t> </a:t>
            </a:r>
          </a:p>
        </p:txBody>
      </p:sp>
      <p:sp>
        <p:nvSpPr>
          <p:cNvPr name="AutoShape 13" id="13"/>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14" id="14"/>
          <p:cNvSpPr txBox="true"/>
          <p:nvPr/>
        </p:nvSpPr>
        <p:spPr>
          <a:xfrm rot="0">
            <a:off x="5776447" y="1404141"/>
            <a:ext cx="6735106"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KONSEP KECERDASAN ARTIFISIAL</a:t>
            </a:r>
          </a:p>
        </p:txBody>
      </p:sp>
      <p:sp>
        <p:nvSpPr>
          <p:cNvPr name="TextBox 15" id="15"/>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02</a:t>
            </a:r>
          </a:p>
        </p:txBody>
      </p:sp>
      <p:sp>
        <p:nvSpPr>
          <p:cNvPr name="Freeform 16" id="16"/>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888345" y="2453726"/>
            <a:ext cx="6658239" cy="754548"/>
            <a:chOff x="0" y="0"/>
            <a:chExt cx="8877652" cy="1006064"/>
          </a:xfrm>
        </p:grpSpPr>
        <p:sp>
          <p:nvSpPr>
            <p:cNvPr name="TextBox 3" id="3"/>
            <p:cNvSpPr txBox="true"/>
            <p:nvPr/>
          </p:nvSpPr>
          <p:spPr>
            <a:xfrm rot="0">
              <a:off x="0" y="47625"/>
              <a:ext cx="8877652" cy="912732"/>
            </a:xfrm>
            <a:prstGeom prst="rect">
              <a:avLst/>
            </a:prstGeom>
          </p:spPr>
          <p:txBody>
            <a:bodyPr anchor="t" rtlCol="false" tIns="0" lIns="0" bIns="0" rIns="0">
              <a:spAutoFit/>
            </a:bodyPr>
            <a:lstStyle/>
            <a:p>
              <a:pPr>
                <a:lnSpc>
                  <a:spcPts val="4738"/>
                </a:lnSpc>
              </a:pPr>
              <a:r>
                <a:rPr lang="en-US" sz="4738">
                  <a:solidFill>
                    <a:srgbClr val="1C1C1C"/>
                  </a:solidFill>
                  <a:latin typeface="Hatton Ultra-Bold"/>
                </a:rPr>
                <a:t>GRAPH MAP</a:t>
              </a:r>
            </a:p>
          </p:txBody>
        </p:sp>
        <p:sp>
          <p:nvSpPr>
            <p:cNvPr name="AutoShape 4" id="4"/>
            <p:cNvSpPr/>
            <p:nvPr/>
          </p:nvSpPr>
          <p:spPr>
            <a:xfrm>
              <a:off x="123499" y="983210"/>
              <a:ext cx="678765" cy="0"/>
            </a:xfrm>
            <a:prstGeom prst="line">
              <a:avLst/>
            </a:prstGeom>
            <a:ln cap="flat" w="45707">
              <a:solidFill>
                <a:srgbClr val="1C1C1C"/>
              </a:solidFill>
              <a:prstDash val="solid"/>
              <a:headEnd type="none" len="sm" w="sm"/>
              <a:tailEnd type="none" len="sm" w="sm"/>
            </a:ln>
          </p:spPr>
        </p:sp>
      </p:grpSp>
      <p:grpSp>
        <p:nvGrpSpPr>
          <p:cNvPr name="Group 5" id="5"/>
          <p:cNvGrpSpPr/>
          <p:nvPr/>
        </p:nvGrpSpPr>
        <p:grpSpPr>
          <a:xfrm rot="0">
            <a:off x="1028700" y="1028700"/>
            <a:ext cx="3494852" cy="954083"/>
            <a:chOff x="0" y="0"/>
            <a:chExt cx="1010276" cy="275802"/>
          </a:xfrm>
        </p:grpSpPr>
        <p:sp>
          <p:nvSpPr>
            <p:cNvPr name="Freeform 6" id="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7" id="7"/>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3764448" y="1028700"/>
            <a:ext cx="3494852" cy="954083"/>
            <a:chOff x="0" y="0"/>
            <a:chExt cx="1010276" cy="275802"/>
          </a:xfrm>
        </p:grpSpPr>
        <p:sp>
          <p:nvSpPr>
            <p:cNvPr name="Freeform 10" id="1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1" id="11"/>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AutoShape 12" id="12"/>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Freeform 13" id="13"/>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5776447" y="2453726"/>
            <a:ext cx="7367189" cy="7367189"/>
          </a:xfrm>
          <a:custGeom>
            <a:avLst/>
            <a:gdLst/>
            <a:ahLst/>
            <a:cxnLst/>
            <a:rect r="r" b="b" t="t" l="l"/>
            <a:pathLst>
              <a:path h="7367189" w="7367189">
                <a:moveTo>
                  <a:pt x="0" y="0"/>
                </a:moveTo>
                <a:lnTo>
                  <a:pt x="7367188" y="0"/>
                </a:lnTo>
                <a:lnTo>
                  <a:pt x="7367188" y="7367189"/>
                </a:lnTo>
                <a:lnTo>
                  <a:pt x="0" y="7367189"/>
                </a:lnTo>
                <a:lnTo>
                  <a:pt x="0" y="0"/>
                </a:lnTo>
                <a:close/>
              </a:path>
            </a:pathLst>
          </a:custGeom>
          <a:blipFill>
            <a:blip r:embed="rId6"/>
            <a:stretch>
              <a:fillRect l="0" t="0" r="0" b="0"/>
            </a:stretch>
          </a:blipFill>
        </p:spPr>
      </p:sp>
      <p:sp>
        <p:nvSpPr>
          <p:cNvPr name="TextBox 16" id="16"/>
          <p:cNvSpPr txBox="true"/>
          <p:nvPr/>
        </p:nvSpPr>
        <p:spPr>
          <a:xfrm rot="0">
            <a:off x="2492072" y="1239743"/>
            <a:ext cx="1725392" cy="294005"/>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r>
              <a:rPr lang="en-US" sz="2199">
                <a:solidFill>
                  <a:srgbClr val="1C1C1C"/>
                </a:solidFill>
                <a:latin typeface="Nourd Bold"/>
              </a:rPr>
              <a:t> </a:t>
            </a:r>
          </a:p>
        </p:txBody>
      </p:sp>
      <p:sp>
        <p:nvSpPr>
          <p:cNvPr name="TextBox 17" id="17"/>
          <p:cNvSpPr txBox="true"/>
          <p:nvPr/>
        </p:nvSpPr>
        <p:spPr>
          <a:xfrm rot="0">
            <a:off x="5776447" y="1404141"/>
            <a:ext cx="6735106"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KONSEP KECERDASAN ARTIFISIAL</a:t>
            </a:r>
          </a:p>
        </p:txBody>
      </p:sp>
      <p:sp>
        <p:nvSpPr>
          <p:cNvPr name="TextBox 18" id="18"/>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02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1330490" y="3003177"/>
            <a:ext cx="11100213" cy="1146176"/>
          </a:xfrm>
          <a:prstGeom prst="rect">
            <a:avLst/>
          </a:prstGeom>
        </p:spPr>
        <p:txBody>
          <a:bodyPr anchor="t" rtlCol="false" tIns="0" lIns="0" bIns="0" rIns="0">
            <a:spAutoFit/>
          </a:bodyPr>
          <a:lstStyle/>
          <a:p>
            <a:pPr>
              <a:lnSpc>
                <a:spcPts val="8000"/>
              </a:lnSpc>
            </a:pPr>
            <a:r>
              <a:rPr lang="en-US" sz="8000">
                <a:solidFill>
                  <a:srgbClr val="1C1C1C"/>
                </a:solidFill>
                <a:latin typeface="Hatton Ultra-Bold"/>
              </a:rPr>
              <a:t>TERMINOLOGI</a:t>
            </a:r>
          </a:p>
        </p:txBody>
      </p:sp>
      <p:sp>
        <p:nvSpPr>
          <p:cNvPr name="TextBox 3" id="3"/>
          <p:cNvSpPr txBox="true"/>
          <p:nvPr/>
        </p:nvSpPr>
        <p:spPr>
          <a:xfrm rot="0">
            <a:off x="1484908" y="4421926"/>
            <a:ext cx="14861706" cy="5213509"/>
          </a:xfrm>
          <a:prstGeom prst="rect">
            <a:avLst/>
          </a:prstGeom>
        </p:spPr>
        <p:txBody>
          <a:bodyPr anchor="t" rtlCol="false" tIns="0" lIns="0" bIns="0" rIns="0">
            <a:spAutoFit/>
          </a:bodyPr>
          <a:lstStyle/>
          <a:p>
            <a:pPr marL="635934" indent="-317967" lvl="1">
              <a:lnSpc>
                <a:spcPts val="4123"/>
              </a:lnSpc>
              <a:buFont typeface="Arial"/>
              <a:buChar char="•"/>
            </a:pPr>
            <a:r>
              <a:rPr lang="en-US" sz="2945">
                <a:solidFill>
                  <a:srgbClr val="1C1C1C"/>
                </a:solidFill>
                <a:latin typeface="Nourd"/>
              </a:rPr>
              <a:t>Informed Search : Pencarian dengan menggunakan knowledge yang spesifik kepada permasalahan yang dihadapi. Disebut juga sebagai Heuristic Search.</a:t>
            </a:r>
          </a:p>
          <a:p>
            <a:pPr marL="635934" indent="-317967" lvl="1">
              <a:lnSpc>
                <a:spcPts val="4123"/>
              </a:lnSpc>
              <a:buFont typeface="Arial"/>
              <a:buChar char="•"/>
            </a:pPr>
            <a:r>
              <a:rPr lang="en-US" sz="2945">
                <a:solidFill>
                  <a:srgbClr val="1C1C1C"/>
                </a:solidFill>
                <a:latin typeface="Nourd"/>
              </a:rPr>
              <a:t>Initial State : Kondisi awal atau titik awal dari masalah yang akan diselesaikan pada awal pencarian.</a:t>
            </a:r>
          </a:p>
          <a:p>
            <a:pPr marL="635934" indent="-317967" lvl="1">
              <a:lnSpc>
                <a:spcPts val="4123"/>
              </a:lnSpc>
              <a:buFont typeface="Arial"/>
              <a:buChar char="•"/>
            </a:pPr>
            <a:r>
              <a:rPr lang="en-US" sz="2945">
                <a:solidFill>
                  <a:srgbClr val="1C1C1C"/>
                </a:solidFill>
                <a:latin typeface="Nourd"/>
              </a:rPr>
              <a:t>Current State : Keadaan/kondisi pada saat pencarian dilakukan.</a:t>
            </a:r>
          </a:p>
          <a:p>
            <a:pPr marL="635934" indent="-317967" lvl="1">
              <a:lnSpc>
                <a:spcPts val="4123"/>
              </a:lnSpc>
              <a:buFont typeface="Arial"/>
              <a:buChar char="•"/>
            </a:pPr>
            <a:r>
              <a:rPr lang="en-US" sz="2945">
                <a:solidFill>
                  <a:srgbClr val="1C1C1C"/>
                </a:solidFill>
                <a:latin typeface="Nourd"/>
              </a:rPr>
              <a:t>Goal State : Kondisi yang ingin dicapai atau titik akhir dari pencarian.</a:t>
            </a:r>
          </a:p>
          <a:p>
            <a:pPr marL="635934" indent="-317967" lvl="1">
              <a:lnSpc>
                <a:spcPts val="4123"/>
              </a:lnSpc>
              <a:buFont typeface="Arial"/>
              <a:buChar char="•"/>
            </a:pPr>
            <a:r>
              <a:rPr lang="en-US" sz="2945">
                <a:solidFill>
                  <a:srgbClr val="1C1C1C"/>
                </a:solidFill>
                <a:latin typeface="Nourd"/>
              </a:rPr>
              <a:t>Heuristic Function / Fungsi Heuristik : Perkiraan atau estimasi tentang seberapa dekat atau seberapa baik suatu keadaan (state) dalam mencapai goal state atau solusi yang diinginkan.</a:t>
            </a:r>
          </a:p>
          <a:p>
            <a:pPr>
              <a:lnSpc>
                <a:spcPts val="4123"/>
              </a:lnSpc>
            </a:pPr>
          </a:p>
        </p:txBody>
      </p:sp>
      <p:sp>
        <p:nvSpPr>
          <p:cNvPr name="AutoShape 4" id="4"/>
          <p:cNvSpPr/>
          <p:nvPr/>
        </p:nvSpPr>
        <p:spPr>
          <a:xfrm>
            <a:off x="1484908" y="4177927"/>
            <a:ext cx="848697" cy="0"/>
          </a:xfrm>
          <a:prstGeom prst="line">
            <a:avLst/>
          </a:prstGeom>
          <a:ln cap="flat" w="57150">
            <a:solidFill>
              <a:srgbClr val="1C1C1C"/>
            </a:solidFill>
            <a:prstDash val="solid"/>
            <a:headEnd type="none" len="sm" w="sm"/>
            <a:tailEnd type="none" len="sm" w="sm"/>
          </a:ln>
        </p:spPr>
      </p:sp>
      <p:grpSp>
        <p:nvGrpSpPr>
          <p:cNvPr name="Group 5" id="5"/>
          <p:cNvGrpSpPr/>
          <p:nvPr/>
        </p:nvGrpSpPr>
        <p:grpSpPr>
          <a:xfrm rot="0">
            <a:off x="1028700" y="1028700"/>
            <a:ext cx="3494852" cy="954083"/>
            <a:chOff x="0" y="0"/>
            <a:chExt cx="1010276" cy="275802"/>
          </a:xfrm>
        </p:grpSpPr>
        <p:sp>
          <p:nvSpPr>
            <p:cNvPr name="Freeform 6" id="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7" id="7"/>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3764448" y="1028700"/>
            <a:ext cx="3494852" cy="954083"/>
            <a:chOff x="0" y="0"/>
            <a:chExt cx="1010276" cy="275802"/>
          </a:xfrm>
        </p:grpSpPr>
        <p:sp>
          <p:nvSpPr>
            <p:cNvPr name="Freeform 10" id="1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1" id="11"/>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2492072" y="1239743"/>
            <a:ext cx="1725392" cy="294005"/>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r>
              <a:rPr lang="en-US" sz="2199">
                <a:solidFill>
                  <a:srgbClr val="1C1C1C"/>
                </a:solidFill>
                <a:latin typeface="Nourd Bold"/>
              </a:rPr>
              <a:t> </a:t>
            </a:r>
          </a:p>
        </p:txBody>
      </p:sp>
      <p:sp>
        <p:nvSpPr>
          <p:cNvPr name="AutoShape 13" id="13"/>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14" id="14"/>
          <p:cNvSpPr txBox="true"/>
          <p:nvPr/>
        </p:nvSpPr>
        <p:spPr>
          <a:xfrm rot="0">
            <a:off x="5776447" y="1404141"/>
            <a:ext cx="6735106"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KONSEP KECERDASAN ARTIFISIAL</a:t>
            </a:r>
          </a:p>
        </p:txBody>
      </p:sp>
      <p:sp>
        <p:nvSpPr>
          <p:cNvPr name="TextBox 15" id="15"/>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03</a:t>
            </a:r>
          </a:p>
        </p:txBody>
      </p:sp>
      <p:sp>
        <p:nvSpPr>
          <p:cNvPr name="Freeform 16" id="16"/>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3340765" y="2440309"/>
            <a:ext cx="11606470" cy="114617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A* SEARCH</a:t>
            </a:r>
          </a:p>
        </p:txBody>
      </p:sp>
      <p:sp>
        <p:nvSpPr>
          <p:cNvPr name="TextBox 3" id="3"/>
          <p:cNvSpPr txBox="true"/>
          <p:nvPr/>
        </p:nvSpPr>
        <p:spPr>
          <a:xfrm rot="0">
            <a:off x="2086820" y="3780790"/>
            <a:ext cx="14114361" cy="5477510"/>
          </a:xfrm>
          <a:prstGeom prst="rect">
            <a:avLst/>
          </a:prstGeom>
        </p:spPr>
        <p:txBody>
          <a:bodyPr anchor="t" rtlCol="false" tIns="0" lIns="0" bIns="0" rIns="0">
            <a:spAutoFit/>
          </a:bodyPr>
          <a:lstStyle/>
          <a:p>
            <a:pPr algn="just">
              <a:lnSpc>
                <a:spcPts val="3639"/>
              </a:lnSpc>
            </a:pPr>
            <a:r>
              <a:rPr lang="en-US" sz="2599">
                <a:solidFill>
                  <a:srgbClr val="1C1C1C"/>
                </a:solidFill>
                <a:latin typeface="Nourd"/>
              </a:rPr>
              <a:t>     Algoritma A* merupakan salah satu algoritma pencarian informasi yang menggunakan fungsi heuristik untuk mempercepat proses pencarian solusi terbaik. Keunggulan utama dari algoritma ini adalah konsepnya yang menggabungkan informasi tentang jarak yang sudah ditempuh dengan estimasi jarak yang masih perlu ditempuh untuk mencapai tujuan.</a:t>
            </a:r>
          </a:p>
          <a:p>
            <a:pPr algn="just">
              <a:lnSpc>
                <a:spcPts val="3639"/>
              </a:lnSpc>
            </a:pPr>
            <a:r>
              <a:rPr lang="en-US" sz="2599">
                <a:solidFill>
                  <a:srgbClr val="1C1C1C"/>
                </a:solidFill>
                <a:latin typeface="Nourd"/>
              </a:rPr>
              <a:t>     </a:t>
            </a:r>
            <a:r>
              <a:rPr lang="en-US" sz="2599">
                <a:solidFill>
                  <a:srgbClr val="1C1C1C"/>
                </a:solidFill>
                <a:latin typeface="Nourd"/>
              </a:rPr>
              <a:t>Cara kerja algoritma A* melibatkan dua nilai penting untuk setiap node dalam setiap langkah pencarian. Pertama, adalah cost aktual yang sudah ditempuh dari state awal ke state yang sedang dipertimbangkan, biasanya dinotasikan sebagai g(n). Kedua, adalah estimasi cost yang masih diperlukan untuk mencapai tujuan, biasanya dinotasikan sebagai h(n).</a:t>
            </a:r>
          </a:p>
          <a:p>
            <a:pPr algn="just">
              <a:lnSpc>
                <a:spcPts val="3639"/>
              </a:lnSpc>
            </a:pPr>
            <a:r>
              <a:rPr lang="en-US" sz="2599">
                <a:solidFill>
                  <a:srgbClr val="1C1C1C"/>
                </a:solidFill>
                <a:latin typeface="Nourd"/>
              </a:rPr>
              <a:t>     </a:t>
            </a:r>
            <a:r>
              <a:rPr lang="en-US" sz="2599">
                <a:solidFill>
                  <a:srgbClr val="1C1C1C"/>
                </a:solidFill>
                <a:latin typeface="Nourd"/>
              </a:rPr>
              <a:t>Algoritma A* selalu memilih node yang memiliki nilai </a:t>
            </a:r>
            <a:r>
              <a:rPr lang="en-US" sz="2599">
                <a:solidFill>
                  <a:srgbClr val="1C1C1C"/>
                </a:solidFill>
                <a:latin typeface="Nourd Bold"/>
              </a:rPr>
              <a:t>f(n) = g(n) + h(n)</a:t>
            </a:r>
            <a:r>
              <a:rPr lang="en-US" sz="2599">
                <a:solidFill>
                  <a:srgbClr val="1C1C1C"/>
                </a:solidFill>
                <a:latin typeface="Nourd"/>
              </a:rPr>
              <a:t> paling kecil dalam setiap langkah pencarian. Di sini, f(n) adalah fungsi yang menghitung total cost dari state awal hingga mencapai goal state melalui state yang sedang dipertimbangkan.</a:t>
            </a:r>
          </a:p>
          <a:p>
            <a:pPr algn="just">
              <a:lnSpc>
                <a:spcPts val="3639"/>
              </a:lnSpc>
            </a:pPr>
          </a:p>
        </p:txBody>
      </p:sp>
      <p:grpSp>
        <p:nvGrpSpPr>
          <p:cNvPr name="Group 4" id="4"/>
          <p:cNvGrpSpPr/>
          <p:nvPr/>
        </p:nvGrpSpPr>
        <p:grpSpPr>
          <a:xfrm rot="0">
            <a:off x="1028700" y="1028700"/>
            <a:ext cx="3494852" cy="954083"/>
            <a:chOff x="0" y="0"/>
            <a:chExt cx="1010276" cy="275802"/>
          </a:xfrm>
        </p:grpSpPr>
        <p:sp>
          <p:nvSpPr>
            <p:cNvPr name="Freeform 5" id="5"/>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492072" y="1239743"/>
            <a:ext cx="1725392" cy="294005"/>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r>
              <a:rPr lang="en-US" sz="2199">
                <a:solidFill>
                  <a:srgbClr val="1C1C1C"/>
                </a:solidFill>
                <a:latin typeface="Nourd Bold"/>
              </a:rPr>
              <a:t> </a:t>
            </a:r>
          </a:p>
        </p:txBody>
      </p:sp>
      <p:sp>
        <p:nvSpPr>
          <p:cNvPr name="AutoShape 9" id="9"/>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10" id="10"/>
          <p:cNvSpPr txBox="true"/>
          <p:nvPr/>
        </p:nvSpPr>
        <p:spPr>
          <a:xfrm rot="0">
            <a:off x="5776447" y="1404141"/>
            <a:ext cx="6735106"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KONSEP KECERDASAN ARTIFISIAL</a:t>
            </a:r>
          </a:p>
        </p:txBody>
      </p:sp>
      <p:grpSp>
        <p:nvGrpSpPr>
          <p:cNvPr name="Group 11" id="11"/>
          <p:cNvGrpSpPr/>
          <p:nvPr/>
        </p:nvGrpSpPr>
        <p:grpSpPr>
          <a:xfrm rot="0">
            <a:off x="13764448" y="1028700"/>
            <a:ext cx="3494852" cy="954083"/>
            <a:chOff x="0" y="0"/>
            <a:chExt cx="4659803" cy="1272111"/>
          </a:xfrm>
        </p:grpSpPr>
        <p:grpSp>
          <p:nvGrpSpPr>
            <p:cNvPr name="Group 12" id="12"/>
            <p:cNvGrpSpPr/>
            <p:nvPr/>
          </p:nvGrpSpPr>
          <p:grpSpPr>
            <a:xfrm rot="0">
              <a:off x="0" y="0"/>
              <a:ext cx="4659803" cy="1272111"/>
              <a:chOff x="0" y="0"/>
              <a:chExt cx="1010276" cy="275802"/>
            </a:xfrm>
          </p:grpSpPr>
          <p:sp>
            <p:nvSpPr>
              <p:cNvPr name="Freeform 13" id="13"/>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4" id="14"/>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1522850" y="484743"/>
              <a:ext cx="1614102" cy="350308"/>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04</a:t>
              </a:r>
            </a:p>
          </p:txBody>
        </p:sp>
        <p:sp>
          <p:nvSpPr>
            <p:cNvPr name="Freeform 16" id="16"/>
            <p:cNvSpPr/>
            <p:nvPr/>
          </p:nvSpPr>
          <p:spPr>
            <a:xfrm flipH="false" flipV="false" rot="0">
              <a:off x="3273628" y="341567"/>
              <a:ext cx="588977" cy="588977"/>
            </a:xfrm>
            <a:custGeom>
              <a:avLst/>
              <a:gdLst/>
              <a:ahLst/>
              <a:cxnLst/>
              <a:rect r="r" b="b" t="t" l="l"/>
              <a:pathLst>
                <a:path h="588977" w="588977">
                  <a:moveTo>
                    <a:pt x="0" y="0"/>
                  </a:moveTo>
                  <a:lnTo>
                    <a:pt x="588977" y="0"/>
                  </a:lnTo>
                  <a:lnTo>
                    <a:pt x="588977" y="588977"/>
                  </a:lnTo>
                  <a:lnTo>
                    <a:pt x="0" y="5889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0">
              <a:off x="797198" y="341567"/>
              <a:ext cx="588977" cy="588977"/>
            </a:xfrm>
            <a:custGeom>
              <a:avLst/>
              <a:gdLst/>
              <a:ahLst/>
              <a:cxnLst/>
              <a:rect r="r" b="b" t="t" l="l"/>
              <a:pathLst>
                <a:path h="588977" w="588977">
                  <a:moveTo>
                    <a:pt x="588977" y="0"/>
                  </a:moveTo>
                  <a:lnTo>
                    <a:pt x="0" y="0"/>
                  </a:lnTo>
                  <a:lnTo>
                    <a:pt x="0" y="588977"/>
                  </a:lnTo>
                  <a:lnTo>
                    <a:pt x="588977" y="588977"/>
                  </a:lnTo>
                  <a:lnTo>
                    <a:pt x="588977"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3340765" y="2440309"/>
            <a:ext cx="11606470" cy="114617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A* SEARCH</a:t>
            </a:r>
          </a:p>
        </p:txBody>
      </p:sp>
      <p:sp>
        <p:nvSpPr>
          <p:cNvPr name="TextBox 3" id="3"/>
          <p:cNvSpPr txBox="true"/>
          <p:nvPr/>
        </p:nvSpPr>
        <p:spPr>
          <a:xfrm rot="0">
            <a:off x="2086820" y="3780790"/>
            <a:ext cx="14114361" cy="6391910"/>
          </a:xfrm>
          <a:prstGeom prst="rect">
            <a:avLst/>
          </a:prstGeom>
        </p:spPr>
        <p:txBody>
          <a:bodyPr anchor="t" rtlCol="false" tIns="0" lIns="0" bIns="0" rIns="0">
            <a:spAutoFit/>
          </a:bodyPr>
          <a:lstStyle/>
          <a:p>
            <a:pPr algn="just">
              <a:lnSpc>
                <a:spcPts val="3639"/>
              </a:lnSpc>
            </a:pPr>
            <a:r>
              <a:rPr lang="en-US" sz="2599">
                <a:solidFill>
                  <a:srgbClr val="1C1C1C"/>
                </a:solidFill>
                <a:latin typeface="Nourd"/>
              </a:rPr>
              <a:t>     Untuk mengimplementasikan algoritma A*, kita menggunakan struktur data Priority Queue untuk menyimpan node-node yang akan dievaluasi. Selain itu, kita juga memerlukan sebuah Heuristic Function yang dapat memberikan estimasi cost yang diperlukan untuk mencapai tujuan dari setiap state d</a:t>
            </a:r>
            <a:r>
              <a:rPr lang="en-US" sz="2599">
                <a:solidFill>
                  <a:srgbClr val="1C1C1C"/>
                </a:solidFill>
                <a:latin typeface="Nourd"/>
              </a:rPr>
              <a:t>alam graf. Dengan demikian, algoritma A* membantu dalam mencari solusi optimal dengan efisien. </a:t>
            </a:r>
          </a:p>
          <a:p>
            <a:pPr algn="just">
              <a:lnSpc>
                <a:spcPts val="3639"/>
              </a:lnSpc>
            </a:pPr>
            <a:r>
              <a:rPr lang="en-US" sz="2599">
                <a:solidFill>
                  <a:srgbClr val="1C1C1C"/>
                </a:solidFill>
                <a:latin typeface="Nourd"/>
              </a:rPr>
              <a:t>     S</a:t>
            </a:r>
            <a:r>
              <a:rPr lang="en-US" sz="2599">
                <a:solidFill>
                  <a:srgbClr val="1C1C1C"/>
                </a:solidFill>
                <a:latin typeface="Nourd"/>
              </a:rPr>
              <a:t>ehingga, formulasi untuk algoritma A* dapat dituliskan sebagai berikut,</a:t>
            </a:r>
          </a:p>
          <a:p>
            <a:pPr algn="ctr">
              <a:lnSpc>
                <a:spcPts val="3639"/>
              </a:lnSpc>
            </a:pPr>
            <a:r>
              <a:rPr lang="en-US" sz="2599">
                <a:solidFill>
                  <a:srgbClr val="1C1C1C"/>
                </a:solidFill>
                <a:latin typeface="Nourd Bold"/>
              </a:rPr>
              <a:t>f(n) = g(n) + h(n)</a:t>
            </a:r>
          </a:p>
          <a:p>
            <a:pPr algn="just">
              <a:lnSpc>
                <a:spcPts val="3639"/>
              </a:lnSpc>
            </a:pPr>
            <a:r>
              <a:rPr lang="en-US" sz="2599">
                <a:solidFill>
                  <a:srgbClr val="1C1C1C"/>
                </a:solidFill>
                <a:latin typeface="Nourd"/>
              </a:rPr>
              <a:t>Keterangan :</a:t>
            </a:r>
          </a:p>
          <a:p>
            <a:pPr algn="just" marL="561339" indent="-280669" lvl="1">
              <a:lnSpc>
                <a:spcPts val="3639"/>
              </a:lnSpc>
              <a:buFont typeface="Arial"/>
              <a:buChar char="•"/>
            </a:pPr>
            <a:r>
              <a:rPr lang="en-US" sz="2599">
                <a:solidFill>
                  <a:srgbClr val="1C1C1C"/>
                </a:solidFill>
                <a:latin typeface="Nourd"/>
              </a:rPr>
              <a:t>f(n) adalah hasil dari penjumlahan cost aktual yang telah ditempuh dan estimasi cost yang tersisa untuk mencapai tujuan melalui node tersebut.</a:t>
            </a:r>
          </a:p>
          <a:p>
            <a:pPr algn="just" marL="561339" indent="-280669" lvl="1">
              <a:lnSpc>
                <a:spcPts val="3639"/>
              </a:lnSpc>
              <a:buFont typeface="Arial"/>
              <a:buChar char="•"/>
            </a:pPr>
            <a:r>
              <a:rPr lang="en-US" sz="2599">
                <a:solidFill>
                  <a:srgbClr val="1C1C1C"/>
                </a:solidFill>
                <a:latin typeface="Nourd"/>
              </a:rPr>
              <a:t>g(n) menggambarkan nilai cost aktual dari state awal hingga mencapai state akhir.</a:t>
            </a:r>
          </a:p>
          <a:p>
            <a:pPr algn="just" marL="561339" indent="-280669" lvl="1">
              <a:lnSpc>
                <a:spcPts val="3639"/>
              </a:lnSpc>
              <a:buFont typeface="Arial"/>
              <a:buChar char="•"/>
            </a:pPr>
            <a:r>
              <a:rPr lang="en-US" sz="2599">
                <a:solidFill>
                  <a:srgbClr val="1C1C1C"/>
                </a:solidFill>
                <a:latin typeface="Nourd"/>
              </a:rPr>
              <a:t>h(n) adalah nilai estimasi cost yang tersisa untuk mencapai tujuan dari state yang sedang dipertimbangkan, seringkali disebut sebagai fungsi heuristik.</a:t>
            </a:r>
          </a:p>
          <a:p>
            <a:pPr algn="just">
              <a:lnSpc>
                <a:spcPts val="3639"/>
              </a:lnSpc>
            </a:pPr>
          </a:p>
        </p:txBody>
      </p:sp>
      <p:grpSp>
        <p:nvGrpSpPr>
          <p:cNvPr name="Group 4" id="4"/>
          <p:cNvGrpSpPr/>
          <p:nvPr/>
        </p:nvGrpSpPr>
        <p:grpSpPr>
          <a:xfrm rot="0">
            <a:off x="13764448" y="1028700"/>
            <a:ext cx="3494852" cy="954083"/>
            <a:chOff x="0" y="0"/>
            <a:chExt cx="1010276" cy="275802"/>
          </a:xfrm>
        </p:grpSpPr>
        <p:sp>
          <p:nvSpPr>
            <p:cNvPr name="Freeform 5" id="5"/>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28700" y="1028700"/>
            <a:ext cx="3494852" cy="954083"/>
            <a:chOff x="0" y="0"/>
            <a:chExt cx="4659803" cy="1272111"/>
          </a:xfrm>
        </p:grpSpPr>
        <p:grpSp>
          <p:nvGrpSpPr>
            <p:cNvPr name="Group 8" id="8"/>
            <p:cNvGrpSpPr/>
            <p:nvPr/>
          </p:nvGrpSpPr>
          <p:grpSpPr>
            <a:xfrm rot="0">
              <a:off x="0" y="0"/>
              <a:ext cx="4659803" cy="1272111"/>
              <a:chOff x="0" y="0"/>
              <a:chExt cx="1010276" cy="275802"/>
            </a:xfrm>
          </p:grpSpPr>
          <p:sp>
            <p:nvSpPr>
              <p:cNvPr name="Freeform 9" id="9"/>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0" id="10"/>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803388" y="226661"/>
              <a:ext cx="741375" cy="818788"/>
            </a:xfrm>
            <a:custGeom>
              <a:avLst/>
              <a:gdLst/>
              <a:ahLst/>
              <a:cxnLst/>
              <a:rect r="r" b="b" t="t" l="l"/>
              <a:pathLst>
                <a:path h="818788" w="741375">
                  <a:moveTo>
                    <a:pt x="0" y="0"/>
                  </a:moveTo>
                  <a:lnTo>
                    <a:pt x="741375" y="0"/>
                  </a:lnTo>
                  <a:lnTo>
                    <a:pt x="741375" y="818788"/>
                  </a:lnTo>
                  <a:lnTo>
                    <a:pt x="0" y="8187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951163" y="268690"/>
              <a:ext cx="2300523" cy="404707"/>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r>
                <a:rPr lang="en-US" sz="2199">
                  <a:solidFill>
                    <a:srgbClr val="1C1C1C"/>
                  </a:solidFill>
                  <a:latin typeface="Nourd Bold"/>
                </a:rPr>
                <a:t> </a:t>
              </a:r>
            </a:p>
          </p:txBody>
        </p:sp>
      </p:grpSp>
      <p:sp>
        <p:nvSpPr>
          <p:cNvPr name="AutoShape 13" id="13"/>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14" id="14"/>
          <p:cNvSpPr txBox="true"/>
          <p:nvPr/>
        </p:nvSpPr>
        <p:spPr>
          <a:xfrm rot="0">
            <a:off x="5776447" y="1404141"/>
            <a:ext cx="6735106"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KONSEP KECERDASAN ARTIFISIAL</a:t>
            </a:r>
          </a:p>
        </p:txBody>
      </p:sp>
      <p:sp>
        <p:nvSpPr>
          <p:cNvPr name="TextBox 15" id="15"/>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05</a:t>
            </a:r>
          </a:p>
        </p:txBody>
      </p:sp>
      <p:sp>
        <p:nvSpPr>
          <p:cNvPr name="Freeform 16" id="16"/>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1330490" y="1823694"/>
            <a:ext cx="15928810" cy="1830074"/>
          </a:xfrm>
          <a:prstGeom prst="rect">
            <a:avLst/>
          </a:prstGeom>
        </p:spPr>
        <p:txBody>
          <a:bodyPr anchor="t" rtlCol="false" tIns="0" lIns="0" bIns="0" rIns="0">
            <a:spAutoFit/>
          </a:bodyPr>
          <a:lstStyle/>
          <a:p>
            <a:pPr>
              <a:lnSpc>
                <a:spcPts val="6800"/>
              </a:lnSpc>
            </a:pPr>
            <a:r>
              <a:rPr lang="en-US" sz="6800">
                <a:solidFill>
                  <a:srgbClr val="1C1C1C"/>
                </a:solidFill>
                <a:latin typeface="Hatton Ultra-Bold"/>
              </a:rPr>
              <a:t>IMPLEMENTASI DENGAN</a:t>
            </a:r>
          </a:p>
          <a:p>
            <a:pPr>
              <a:lnSpc>
                <a:spcPts val="6800"/>
              </a:lnSpc>
            </a:pPr>
            <a:r>
              <a:rPr lang="en-US" sz="6800">
                <a:solidFill>
                  <a:srgbClr val="1C1C1C"/>
                </a:solidFill>
                <a:latin typeface="Hatton Ultra-Bold"/>
              </a:rPr>
              <a:t>A* SEARCH</a:t>
            </a:r>
          </a:p>
        </p:txBody>
      </p:sp>
      <p:grpSp>
        <p:nvGrpSpPr>
          <p:cNvPr name="Group 3" id="3"/>
          <p:cNvGrpSpPr/>
          <p:nvPr/>
        </p:nvGrpSpPr>
        <p:grpSpPr>
          <a:xfrm rot="0">
            <a:off x="1028700" y="3815693"/>
            <a:ext cx="16237738" cy="5141070"/>
            <a:chOff x="0" y="0"/>
            <a:chExt cx="5240728" cy="1659280"/>
          </a:xfrm>
        </p:grpSpPr>
        <p:sp>
          <p:nvSpPr>
            <p:cNvPr name="Freeform 4" id="4"/>
            <p:cNvSpPr/>
            <p:nvPr/>
          </p:nvSpPr>
          <p:spPr>
            <a:xfrm flipH="false" flipV="false" rot="0">
              <a:off x="0" y="0"/>
              <a:ext cx="5240728" cy="1659280"/>
            </a:xfrm>
            <a:custGeom>
              <a:avLst/>
              <a:gdLst/>
              <a:ahLst/>
              <a:cxnLst/>
              <a:rect r="r" b="b" t="t" l="l"/>
              <a:pathLst>
                <a:path h="1659280" w="5240728">
                  <a:moveTo>
                    <a:pt x="23839" y="0"/>
                  </a:moveTo>
                  <a:lnTo>
                    <a:pt x="5216889" y="0"/>
                  </a:lnTo>
                  <a:cubicBezTo>
                    <a:pt x="5230054" y="0"/>
                    <a:pt x="5240728" y="10673"/>
                    <a:pt x="5240728" y="23839"/>
                  </a:cubicBezTo>
                  <a:lnTo>
                    <a:pt x="5240728" y="1635440"/>
                  </a:lnTo>
                  <a:cubicBezTo>
                    <a:pt x="5240728" y="1641763"/>
                    <a:pt x="5238216" y="1647827"/>
                    <a:pt x="5233745" y="1652297"/>
                  </a:cubicBezTo>
                  <a:cubicBezTo>
                    <a:pt x="5229275" y="1656768"/>
                    <a:pt x="5223211" y="1659280"/>
                    <a:pt x="5216889" y="1659280"/>
                  </a:cubicBezTo>
                  <a:lnTo>
                    <a:pt x="23839" y="1659280"/>
                  </a:lnTo>
                  <a:cubicBezTo>
                    <a:pt x="17517" y="1659280"/>
                    <a:pt x="11453" y="1656768"/>
                    <a:pt x="6982" y="1652297"/>
                  </a:cubicBezTo>
                  <a:cubicBezTo>
                    <a:pt x="2512" y="1647827"/>
                    <a:pt x="0" y="1641763"/>
                    <a:pt x="0" y="1635440"/>
                  </a:cubicBezTo>
                  <a:lnTo>
                    <a:pt x="0" y="23839"/>
                  </a:lnTo>
                  <a:cubicBezTo>
                    <a:pt x="0" y="17517"/>
                    <a:pt x="2512" y="11453"/>
                    <a:pt x="6982" y="6982"/>
                  </a:cubicBezTo>
                  <a:cubicBezTo>
                    <a:pt x="11453" y="2512"/>
                    <a:pt x="17517" y="0"/>
                    <a:pt x="23839" y="0"/>
                  </a:cubicBezTo>
                  <a:close/>
                </a:path>
              </a:pathLst>
            </a:custGeom>
            <a:solidFill>
              <a:srgbClr val="EFEAD8"/>
            </a:solidFill>
            <a:ln w="57150" cap="rnd">
              <a:solidFill>
                <a:srgbClr val="1C1C1C"/>
              </a:solidFill>
              <a:prstDash val="solid"/>
              <a:round/>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398090" y="4555512"/>
            <a:ext cx="15491820" cy="4093845"/>
          </a:xfrm>
          <a:prstGeom prst="rect">
            <a:avLst/>
          </a:prstGeom>
        </p:spPr>
        <p:txBody>
          <a:bodyPr anchor="t" rtlCol="false" tIns="0" lIns="0" bIns="0" rIns="0">
            <a:spAutoFit/>
          </a:bodyPr>
          <a:lstStyle/>
          <a:p>
            <a:pPr marL="474979" indent="-237490" lvl="1">
              <a:lnSpc>
                <a:spcPts val="3629"/>
              </a:lnSpc>
              <a:buFont typeface="Arial"/>
              <a:buChar char="•"/>
            </a:pPr>
            <a:r>
              <a:rPr lang="en-US" sz="2199">
                <a:solidFill>
                  <a:srgbClr val="1C1C1C"/>
                </a:solidFill>
                <a:latin typeface="Nourd"/>
              </a:rPr>
              <a:t>Pembuatan graf yang merepresentasikan hubungan antar lokasi geografis dengan bobot edge yang menunjukkan jarak antara dua lokasi.</a:t>
            </a:r>
          </a:p>
          <a:p>
            <a:pPr marL="474979" indent="-237490" lvl="1">
              <a:lnSpc>
                <a:spcPts val="3629"/>
              </a:lnSpc>
              <a:buFont typeface="Arial"/>
              <a:buChar char="•"/>
            </a:pPr>
            <a:r>
              <a:rPr lang="en-US" sz="2199">
                <a:solidFill>
                  <a:srgbClr val="1C1C1C"/>
                </a:solidFill>
                <a:latin typeface="Nourd"/>
              </a:rPr>
              <a:t>Fungsi heuristik yaitu memperkirakan jarak dari setiap node ke tujuan akhir.</a:t>
            </a:r>
          </a:p>
          <a:p>
            <a:pPr marL="474979" indent="-237490" lvl="1">
              <a:lnSpc>
                <a:spcPts val="3629"/>
              </a:lnSpc>
              <a:buFont typeface="Arial"/>
              <a:buChar char="•"/>
            </a:pPr>
            <a:r>
              <a:rPr lang="en-US" sz="2199">
                <a:solidFill>
                  <a:srgbClr val="1C1C1C"/>
                </a:solidFill>
                <a:latin typeface="Nourd"/>
              </a:rPr>
              <a:t>Pencarian A* untuk mencari jalur terpendek dari node sumber ke node tujuan dengan mempertimbangkan biaya dan heuristik.</a:t>
            </a:r>
          </a:p>
          <a:p>
            <a:pPr marL="474979" indent="-237490" lvl="1">
              <a:lnSpc>
                <a:spcPts val="3629"/>
              </a:lnSpc>
              <a:buFont typeface="Arial"/>
              <a:buChar char="•"/>
            </a:pPr>
            <a:r>
              <a:rPr lang="en-US" sz="2199">
                <a:solidFill>
                  <a:srgbClr val="1C1C1C"/>
                </a:solidFill>
                <a:latin typeface="Nourd"/>
              </a:rPr>
              <a:t>Iterasi tetangga untuk mengunjungi tetangga-tetangga dari node saat ini dan memperbarui nilai biaya sementara dan f(n).</a:t>
            </a:r>
          </a:p>
          <a:p>
            <a:pPr marL="474979" indent="-237490" lvl="1">
              <a:lnSpc>
                <a:spcPts val="3629"/>
              </a:lnSpc>
              <a:buFont typeface="Arial"/>
              <a:buChar char="•"/>
            </a:pPr>
            <a:r>
              <a:rPr lang="en-US" sz="2199">
                <a:solidFill>
                  <a:srgbClr val="1C1C1C"/>
                </a:solidFill>
                <a:latin typeface="Nourd"/>
              </a:rPr>
              <a:t>Jalur terpendek yang ditemukan dengan mengikuti node-node yang disimpan dalam came_from.</a:t>
            </a:r>
          </a:p>
          <a:p>
            <a:pPr marL="474979" indent="-237490" lvl="1">
              <a:lnSpc>
                <a:spcPts val="3629"/>
              </a:lnSpc>
              <a:buFont typeface="Arial"/>
              <a:buChar char="•"/>
            </a:pPr>
            <a:r>
              <a:rPr lang="en-US" sz="2199">
                <a:solidFill>
                  <a:srgbClr val="1C1C1C"/>
                </a:solidFill>
                <a:latin typeface="Nourd"/>
              </a:rPr>
              <a:t>Penghitungan total biaya jalur dengan menjumlahkan bobot edge dari setiap langkah dalam jalur.</a:t>
            </a:r>
          </a:p>
        </p:txBody>
      </p:sp>
      <p:sp>
        <p:nvSpPr>
          <p:cNvPr name="TextBox 7" id="7"/>
          <p:cNvSpPr txBox="true"/>
          <p:nvPr/>
        </p:nvSpPr>
        <p:spPr>
          <a:xfrm rot="0">
            <a:off x="1917382" y="4032430"/>
            <a:ext cx="3823300" cy="455295"/>
          </a:xfrm>
          <a:prstGeom prst="rect">
            <a:avLst/>
          </a:prstGeom>
        </p:spPr>
        <p:txBody>
          <a:bodyPr anchor="t" rtlCol="false" tIns="0" lIns="0" bIns="0" rIns="0">
            <a:spAutoFit/>
          </a:bodyPr>
          <a:lstStyle/>
          <a:p>
            <a:pPr>
              <a:lnSpc>
                <a:spcPts val="3779"/>
              </a:lnSpc>
            </a:pPr>
            <a:r>
              <a:rPr lang="en-US" sz="2700">
                <a:solidFill>
                  <a:srgbClr val="1C1C1C"/>
                </a:solidFill>
                <a:latin typeface="Nourd Bold"/>
              </a:rPr>
              <a:t>LANGKAH-LANGKAH</a:t>
            </a:r>
          </a:p>
        </p:txBody>
      </p:sp>
      <p:sp>
        <p:nvSpPr>
          <p:cNvPr name="AutoShape 8" id="8"/>
          <p:cNvSpPr/>
          <p:nvPr/>
        </p:nvSpPr>
        <p:spPr>
          <a:xfrm>
            <a:off x="5740682" y="4283890"/>
            <a:ext cx="11149228" cy="0"/>
          </a:xfrm>
          <a:prstGeom prst="line">
            <a:avLst/>
          </a:prstGeom>
          <a:ln cap="flat" w="57150">
            <a:solidFill>
              <a:srgbClr val="1C1C1C"/>
            </a:solidFill>
            <a:prstDash val="solid"/>
            <a:headEnd type="none" len="sm" w="sm"/>
            <a:tailEnd type="none" len="sm" w="sm"/>
          </a:ln>
        </p:spPr>
      </p:sp>
      <p:sp>
        <p:nvSpPr>
          <p:cNvPr name="AutoShape 9" id="9"/>
          <p:cNvSpPr/>
          <p:nvPr/>
        </p:nvSpPr>
        <p:spPr>
          <a:xfrm>
            <a:off x="1014423" y="9136107"/>
            <a:ext cx="16244877" cy="0"/>
          </a:xfrm>
          <a:prstGeom prst="line">
            <a:avLst/>
          </a:prstGeom>
          <a:ln cap="flat" w="57150">
            <a:solidFill>
              <a:srgbClr val="1C1C1C"/>
            </a:solidFill>
            <a:prstDash val="solid"/>
            <a:headEnd type="none" len="sm" w="sm"/>
            <a:tailEnd type="none" len="sm" w="sm"/>
          </a:ln>
        </p:spPr>
      </p:sp>
      <p:sp>
        <p:nvSpPr>
          <p:cNvPr name="AutoShape 10" id="10"/>
          <p:cNvSpPr/>
          <p:nvPr/>
        </p:nvSpPr>
        <p:spPr>
          <a:xfrm rot="0">
            <a:off x="1021562" y="1181915"/>
            <a:ext cx="16244877" cy="0"/>
          </a:xfrm>
          <a:prstGeom prst="line">
            <a:avLst/>
          </a:prstGeom>
          <a:ln cap="flat" w="57150">
            <a:solidFill>
              <a:srgbClr val="1C1C1C"/>
            </a:solidFill>
            <a:prstDash val="solid"/>
            <a:headEnd type="none" len="sm" w="sm"/>
            <a:tailEnd type="none" len="sm" w="sm"/>
          </a:ln>
        </p:spPr>
      </p:sp>
      <p:sp>
        <p:nvSpPr>
          <p:cNvPr name="TextBox 11" id="11"/>
          <p:cNvSpPr txBox="true"/>
          <p:nvPr/>
        </p:nvSpPr>
        <p:spPr>
          <a:xfrm rot="0">
            <a:off x="6895216" y="1002572"/>
            <a:ext cx="4497567" cy="330200"/>
          </a:xfrm>
          <a:prstGeom prst="rect">
            <a:avLst/>
          </a:prstGeom>
        </p:spPr>
        <p:txBody>
          <a:bodyPr anchor="t" rtlCol="false" tIns="0" lIns="0" bIns="0" rIns="0">
            <a:spAutoFit/>
          </a:bodyPr>
          <a:lstStyle/>
          <a:p>
            <a:pPr algn="ctr">
              <a:lnSpc>
                <a:spcPts val="2800"/>
              </a:lnSpc>
            </a:pPr>
            <a:r>
              <a:rPr lang="en-US" sz="2000">
                <a:solidFill>
                  <a:srgbClr val="1C1C1C"/>
                </a:solidFill>
                <a:latin typeface="Nourd Bold"/>
              </a:rPr>
              <a:t>KONSEP KECERDASAN ARTIFISIAL</a:t>
            </a:r>
          </a:p>
        </p:txBody>
      </p:sp>
      <p:grpSp>
        <p:nvGrpSpPr>
          <p:cNvPr name="Group 12" id="12"/>
          <p:cNvGrpSpPr/>
          <p:nvPr/>
        </p:nvGrpSpPr>
        <p:grpSpPr>
          <a:xfrm rot="0">
            <a:off x="13764448" y="660060"/>
            <a:ext cx="3494852" cy="954083"/>
            <a:chOff x="0" y="0"/>
            <a:chExt cx="4659803" cy="1272111"/>
          </a:xfrm>
        </p:grpSpPr>
        <p:grpSp>
          <p:nvGrpSpPr>
            <p:cNvPr name="Group 13" id="13"/>
            <p:cNvGrpSpPr/>
            <p:nvPr/>
          </p:nvGrpSpPr>
          <p:grpSpPr>
            <a:xfrm rot="0">
              <a:off x="0" y="0"/>
              <a:ext cx="4659803" cy="1272111"/>
              <a:chOff x="0" y="0"/>
              <a:chExt cx="1010276" cy="275802"/>
            </a:xfrm>
          </p:grpSpPr>
          <p:sp>
            <p:nvSpPr>
              <p:cNvPr name="Freeform 14" id="14"/>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5" id="15"/>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522850" y="484743"/>
              <a:ext cx="1614102" cy="350308"/>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06</a:t>
              </a:r>
            </a:p>
          </p:txBody>
        </p:sp>
        <p:sp>
          <p:nvSpPr>
            <p:cNvPr name="Freeform 17" id="17"/>
            <p:cNvSpPr/>
            <p:nvPr/>
          </p:nvSpPr>
          <p:spPr>
            <a:xfrm flipH="false" flipV="false" rot="0">
              <a:off x="3273628" y="341567"/>
              <a:ext cx="588977" cy="588977"/>
            </a:xfrm>
            <a:custGeom>
              <a:avLst/>
              <a:gdLst/>
              <a:ahLst/>
              <a:cxnLst/>
              <a:rect r="r" b="b" t="t" l="l"/>
              <a:pathLst>
                <a:path h="588977" w="588977">
                  <a:moveTo>
                    <a:pt x="0" y="0"/>
                  </a:moveTo>
                  <a:lnTo>
                    <a:pt x="588977" y="0"/>
                  </a:lnTo>
                  <a:lnTo>
                    <a:pt x="588977" y="588977"/>
                  </a:lnTo>
                  <a:lnTo>
                    <a:pt x="0" y="588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0">
              <a:off x="797198" y="341567"/>
              <a:ext cx="588977" cy="588977"/>
            </a:xfrm>
            <a:custGeom>
              <a:avLst/>
              <a:gdLst/>
              <a:ahLst/>
              <a:cxnLst/>
              <a:rect r="r" b="b" t="t" l="l"/>
              <a:pathLst>
                <a:path h="588977" w="588977">
                  <a:moveTo>
                    <a:pt x="588977" y="0"/>
                  </a:moveTo>
                  <a:lnTo>
                    <a:pt x="0" y="0"/>
                  </a:lnTo>
                  <a:lnTo>
                    <a:pt x="0" y="588977"/>
                  </a:lnTo>
                  <a:lnTo>
                    <a:pt x="588977" y="588977"/>
                  </a:lnTo>
                  <a:lnTo>
                    <a:pt x="58897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9" id="19"/>
          <p:cNvGrpSpPr/>
          <p:nvPr/>
        </p:nvGrpSpPr>
        <p:grpSpPr>
          <a:xfrm rot="0">
            <a:off x="1014423" y="641010"/>
            <a:ext cx="3494852" cy="954083"/>
            <a:chOff x="0" y="0"/>
            <a:chExt cx="4659803" cy="1272111"/>
          </a:xfrm>
        </p:grpSpPr>
        <p:grpSp>
          <p:nvGrpSpPr>
            <p:cNvPr name="Group 20" id="20"/>
            <p:cNvGrpSpPr/>
            <p:nvPr/>
          </p:nvGrpSpPr>
          <p:grpSpPr>
            <a:xfrm rot="0">
              <a:off x="0" y="0"/>
              <a:ext cx="4659803" cy="1272111"/>
              <a:chOff x="0" y="0"/>
              <a:chExt cx="1010276" cy="275802"/>
            </a:xfrm>
          </p:grpSpPr>
          <p:sp>
            <p:nvSpPr>
              <p:cNvPr name="Freeform 21" id="21"/>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2" id="22"/>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23" id="23"/>
            <p:cNvSpPr/>
            <p:nvPr/>
          </p:nvSpPr>
          <p:spPr>
            <a:xfrm flipH="false" flipV="false" rot="0">
              <a:off x="803388" y="226661"/>
              <a:ext cx="741375" cy="818788"/>
            </a:xfrm>
            <a:custGeom>
              <a:avLst/>
              <a:gdLst/>
              <a:ahLst/>
              <a:cxnLst/>
              <a:rect r="r" b="b" t="t" l="l"/>
              <a:pathLst>
                <a:path h="818788" w="741375">
                  <a:moveTo>
                    <a:pt x="0" y="0"/>
                  </a:moveTo>
                  <a:lnTo>
                    <a:pt x="741375" y="0"/>
                  </a:lnTo>
                  <a:lnTo>
                    <a:pt x="741375" y="818788"/>
                  </a:lnTo>
                  <a:lnTo>
                    <a:pt x="0" y="8187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4" id="24"/>
            <p:cNvSpPr txBox="true"/>
            <p:nvPr/>
          </p:nvSpPr>
          <p:spPr>
            <a:xfrm rot="0">
              <a:off x="1951163" y="268690"/>
              <a:ext cx="2300523" cy="404707"/>
            </a:xfrm>
            <a:prstGeom prst="rect">
              <a:avLst/>
            </a:prstGeom>
          </p:spPr>
          <p:txBody>
            <a:bodyPr anchor="t" rtlCol="false" tIns="0" lIns="0" bIns="0" rIns="0">
              <a:spAutoFit/>
            </a:bodyPr>
            <a:lstStyle/>
            <a:p>
              <a:pPr>
                <a:lnSpc>
                  <a:spcPts val="2199"/>
                </a:lnSpc>
              </a:pPr>
              <a:r>
                <a:rPr lang="en-US" sz="2199">
                  <a:solidFill>
                    <a:srgbClr val="1C1C1C"/>
                  </a:solidFill>
                  <a:latin typeface="Nourd Bold"/>
                </a:rPr>
                <a:t>Kelompok</a:t>
              </a:r>
              <a:r>
                <a:rPr lang="en-US" sz="2199">
                  <a:solidFill>
                    <a:srgbClr val="1C1C1C"/>
                  </a:solidFill>
                  <a:latin typeface="Nourd Bold"/>
                </a:rPr>
                <a:t> </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184319" y="329775"/>
            <a:ext cx="8616324" cy="9637706"/>
            <a:chOff x="0" y="0"/>
            <a:chExt cx="2780917" cy="3110568"/>
          </a:xfrm>
        </p:grpSpPr>
        <p:sp>
          <p:nvSpPr>
            <p:cNvPr name="Freeform 3" id="3"/>
            <p:cNvSpPr/>
            <p:nvPr/>
          </p:nvSpPr>
          <p:spPr>
            <a:xfrm flipH="false" flipV="false" rot="0">
              <a:off x="0" y="0"/>
              <a:ext cx="2780917" cy="3110568"/>
            </a:xfrm>
            <a:custGeom>
              <a:avLst/>
              <a:gdLst/>
              <a:ahLst/>
              <a:cxnLst/>
              <a:rect r="r" b="b" t="t" l="l"/>
              <a:pathLst>
                <a:path h="3110568" w="2780917">
                  <a:moveTo>
                    <a:pt x="44926" y="0"/>
                  </a:moveTo>
                  <a:lnTo>
                    <a:pt x="2735991" y="0"/>
                  </a:lnTo>
                  <a:cubicBezTo>
                    <a:pt x="2747906" y="0"/>
                    <a:pt x="2759334" y="4733"/>
                    <a:pt x="2767759" y="13158"/>
                  </a:cubicBezTo>
                  <a:cubicBezTo>
                    <a:pt x="2776184" y="21584"/>
                    <a:pt x="2780917" y="33011"/>
                    <a:pt x="2780917" y="44926"/>
                  </a:cubicBezTo>
                  <a:lnTo>
                    <a:pt x="2780917" y="3065642"/>
                  </a:lnTo>
                  <a:cubicBezTo>
                    <a:pt x="2780917" y="3077557"/>
                    <a:pt x="2776184" y="3088984"/>
                    <a:pt x="2767759" y="3097410"/>
                  </a:cubicBezTo>
                  <a:cubicBezTo>
                    <a:pt x="2759334" y="3105835"/>
                    <a:pt x="2747906" y="3110568"/>
                    <a:pt x="2735991" y="3110568"/>
                  </a:cubicBezTo>
                  <a:lnTo>
                    <a:pt x="44926" y="3110568"/>
                  </a:lnTo>
                  <a:cubicBezTo>
                    <a:pt x="33011" y="3110568"/>
                    <a:pt x="21584" y="3105835"/>
                    <a:pt x="13158" y="3097410"/>
                  </a:cubicBezTo>
                  <a:cubicBezTo>
                    <a:pt x="4733" y="3088984"/>
                    <a:pt x="0" y="3077557"/>
                    <a:pt x="0" y="3065642"/>
                  </a:cubicBezTo>
                  <a:lnTo>
                    <a:pt x="0" y="44926"/>
                  </a:lnTo>
                  <a:cubicBezTo>
                    <a:pt x="0" y="33011"/>
                    <a:pt x="4733" y="21584"/>
                    <a:pt x="13158" y="13158"/>
                  </a:cubicBezTo>
                  <a:cubicBezTo>
                    <a:pt x="21584" y="4733"/>
                    <a:pt x="33011" y="0"/>
                    <a:pt x="44926" y="0"/>
                  </a:cubicBezTo>
                  <a:close/>
                </a:path>
              </a:pathLst>
            </a:custGeom>
            <a:solidFill>
              <a:srgbClr val="D0C9C0"/>
            </a:solidFill>
            <a:ln w="57150" cap="rnd">
              <a:solidFill>
                <a:srgbClr val="1C1C1C"/>
              </a:solidFill>
              <a:prstDash val="solid"/>
              <a:round/>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23582" y="554126"/>
            <a:ext cx="8137798" cy="9093835"/>
          </a:xfrm>
          <a:prstGeom prst="rect">
            <a:avLst/>
          </a:prstGeom>
        </p:spPr>
        <p:txBody>
          <a:bodyPr anchor="t" rtlCol="false" tIns="0" lIns="0" bIns="0" rIns="0">
            <a:spAutoFit/>
          </a:bodyPr>
          <a:lstStyle/>
          <a:p>
            <a:pPr>
              <a:lnSpc>
                <a:spcPts val="2240"/>
              </a:lnSpc>
            </a:pPr>
            <a:r>
              <a:rPr lang="en-US" sz="1600">
                <a:solidFill>
                  <a:srgbClr val="1C1C1C"/>
                </a:solidFill>
                <a:latin typeface="Nourd"/>
              </a:rPr>
              <a:t>import heapq</a:t>
            </a:r>
          </a:p>
          <a:p>
            <a:pPr>
              <a:lnSpc>
                <a:spcPts val="2240"/>
              </a:lnSpc>
            </a:pPr>
            <a:r>
              <a:rPr lang="en-US" sz="1600">
                <a:solidFill>
                  <a:srgbClr val="1C1C1C"/>
                </a:solidFill>
                <a:latin typeface="Nourd"/>
              </a:rPr>
              <a:t>import networkx as nx</a:t>
            </a:r>
          </a:p>
          <a:p>
            <a:pPr>
              <a:lnSpc>
                <a:spcPts val="2240"/>
              </a:lnSpc>
            </a:pPr>
          </a:p>
          <a:p>
            <a:pPr>
              <a:lnSpc>
                <a:spcPts val="2240"/>
              </a:lnSpc>
            </a:pPr>
            <a:r>
              <a:rPr lang="en-US" sz="1600">
                <a:solidFill>
                  <a:srgbClr val="1C1C1C"/>
                </a:solidFill>
                <a:latin typeface="Nourd"/>
              </a:rPr>
              <a:t>g = nx.Graph()</a:t>
            </a:r>
          </a:p>
          <a:p>
            <a:pPr>
              <a:lnSpc>
                <a:spcPts val="2240"/>
              </a:lnSpc>
            </a:pPr>
          </a:p>
          <a:p>
            <a:pPr>
              <a:lnSpc>
                <a:spcPts val="2240"/>
              </a:lnSpc>
            </a:pPr>
            <a:r>
              <a:rPr lang="en-US" sz="1600">
                <a:solidFill>
                  <a:srgbClr val="1C1C1C"/>
                </a:solidFill>
                <a:latin typeface="Nourd"/>
              </a:rPr>
              <a:t># Tambahkan nodes</a:t>
            </a:r>
          </a:p>
          <a:p>
            <a:pPr>
              <a:lnSpc>
                <a:spcPts val="2240"/>
              </a:lnSpc>
            </a:pPr>
            <a:r>
              <a:rPr lang="en-US" sz="1600">
                <a:solidFill>
                  <a:srgbClr val="1C1C1C"/>
                </a:solidFill>
                <a:latin typeface="Nourd"/>
              </a:rPr>
              <a:t>g.add_nodes_from(["Indonesia", "Malaysia", "Singapore", "Thailand", "Kamboja", "China", "Jepang", "Laos","Korea", "Timor Leste", "Vietnam", "Amerika", "Inggris", "Brunei", "FIlipina", "Zimbabwe", "Papua New Guinea"])</a:t>
            </a:r>
          </a:p>
          <a:p>
            <a:pPr>
              <a:lnSpc>
                <a:spcPts val="2240"/>
              </a:lnSpc>
            </a:pPr>
          </a:p>
          <a:p>
            <a:pPr>
              <a:lnSpc>
                <a:spcPts val="2240"/>
              </a:lnSpc>
            </a:pPr>
            <a:r>
              <a:rPr lang="en-US" sz="1600">
                <a:solidFill>
                  <a:srgbClr val="1C1C1C"/>
                </a:solidFill>
                <a:latin typeface="Nourd"/>
              </a:rPr>
              <a:t># Tambahkan edges</a:t>
            </a:r>
          </a:p>
          <a:p>
            <a:pPr>
              <a:lnSpc>
                <a:spcPts val="2240"/>
              </a:lnSpc>
            </a:pPr>
            <a:r>
              <a:rPr lang="en-US" sz="1600">
                <a:solidFill>
                  <a:srgbClr val="1C1C1C"/>
                </a:solidFill>
                <a:latin typeface="Nourd"/>
              </a:rPr>
              <a:t>g.add_edge("Indonesia", "Singapore", weight_=132)</a:t>
            </a:r>
          </a:p>
          <a:p>
            <a:pPr>
              <a:lnSpc>
                <a:spcPts val="2240"/>
              </a:lnSpc>
            </a:pPr>
            <a:r>
              <a:rPr lang="en-US" sz="1600">
                <a:solidFill>
                  <a:srgbClr val="1C1C1C"/>
                </a:solidFill>
                <a:latin typeface="Nourd"/>
              </a:rPr>
              <a:t>g.add_edge("Indonesia", "Kamboja", weight_=122)</a:t>
            </a:r>
          </a:p>
          <a:p>
            <a:pPr>
              <a:lnSpc>
                <a:spcPts val="2240"/>
              </a:lnSpc>
            </a:pPr>
            <a:r>
              <a:rPr lang="en-US" sz="1600">
                <a:solidFill>
                  <a:srgbClr val="1C1C1C"/>
                </a:solidFill>
                <a:latin typeface="Nourd"/>
              </a:rPr>
              <a:t>g.add_edge("Indonesia", "Thailand", weight_=134)</a:t>
            </a:r>
          </a:p>
          <a:p>
            <a:pPr>
              <a:lnSpc>
                <a:spcPts val="2240"/>
              </a:lnSpc>
            </a:pPr>
            <a:r>
              <a:rPr lang="en-US" sz="1600">
                <a:solidFill>
                  <a:srgbClr val="1C1C1C"/>
                </a:solidFill>
                <a:latin typeface="Nourd"/>
              </a:rPr>
              <a:t>g.add_edge("Singapore", "Kamboja", weight_=130)</a:t>
            </a:r>
          </a:p>
          <a:p>
            <a:pPr>
              <a:lnSpc>
                <a:spcPts val="2240"/>
              </a:lnSpc>
            </a:pPr>
            <a:r>
              <a:rPr lang="en-US" sz="1600">
                <a:solidFill>
                  <a:srgbClr val="1C1C1C"/>
                </a:solidFill>
                <a:latin typeface="Nourd"/>
              </a:rPr>
              <a:t>g.add_edge("Singapore", "China", weight_=144)</a:t>
            </a:r>
          </a:p>
          <a:p>
            <a:pPr>
              <a:lnSpc>
                <a:spcPts val="2240"/>
              </a:lnSpc>
            </a:pPr>
            <a:r>
              <a:rPr lang="en-US" sz="1600">
                <a:solidFill>
                  <a:srgbClr val="1C1C1C"/>
                </a:solidFill>
                <a:latin typeface="Nourd"/>
              </a:rPr>
              <a:t>g.add_edge("Kamboja", "Thailand", weight_=129)</a:t>
            </a:r>
          </a:p>
          <a:p>
            <a:pPr>
              <a:lnSpc>
                <a:spcPts val="2240"/>
              </a:lnSpc>
            </a:pPr>
            <a:r>
              <a:rPr lang="en-US" sz="1600">
                <a:solidFill>
                  <a:srgbClr val="1C1C1C"/>
                </a:solidFill>
                <a:latin typeface="Nourd"/>
              </a:rPr>
              <a:t>g.add_edge("Kamboja", "Jepang", weight_=148)</a:t>
            </a:r>
          </a:p>
          <a:p>
            <a:pPr>
              <a:lnSpc>
                <a:spcPts val="2240"/>
              </a:lnSpc>
            </a:pPr>
            <a:r>
              <a:rPr lang="en-US" sz="1600">
                <a:solidFill>
                  <a:srgbClr val="1C1C1C"/>
                </a:solidFill>
                <a:latin typeface="Nourd"/>
              </a:rPr>
              <a:t>g.add_edge("China", "Jepang", weight_=133)</a:t>
            </a:r>
          </a:p>
          <a:p>
            <a:pPr>
              <a:lnSpc>
                <a:spcPts val="2240"/>
              </a:lnSpc>
            </a:pPr>
            <a:r>
              <a:rPr lang="en-US" sz="1600">
                <a:solidFill>
                  <a:srgbClr val="1C1C1C"/>
                </a:solidFill>
                <a:latin typeface="Nourd"/>
              </a:rPr>
              <a:t>g.add_edge("China", "Laos", weight_=170)</a:t>
            </a:r>
          </a:p>
          <a:p>
            <a:pPr>
              <a:lnSpc>
                <a:spcPts val="2240"/>
              </a:lnSpc>
            </a:pPr>
            <a:r>
              <a:rPr lang="en-US" sz="1600">
                <a:solidFill>
                  <a:srgbClr val="1C1C1C"/>
                </a:solidFill>
                <a:latin typeface="Nourd"/>
              </a:rPr>
              <a:t>g.add_edge("China", "Korea", weight_=142)</a:t>
            </a:r>
          </a:p>
          <a:p>
            <a:pPr>
              <a:lnSpc>
                <a:spcPts val="2240"/>
              </a:lnSpc>
            </a:pPr>
            <a:r>
              <a:rPr lang="en-US" sz="1600">
                <a:solidFill>
                  <a:srgbClr val="1C1C1C"/>
                </a:solidFill>
                <a:latin typeface="Nourd"/>
              </a:rPr>
              <a:t>g.add_edge("Jepang", "Laos", weight_=140)</a:t>
            </a:r>
          </a:p>
          <a:p>
            <a:pPr>
              <a:lnSpc>
                <a:spcPts val="2240"/>
              </a:lnSpc>
            </a:pPr>
            <a:r>
              <a:rPr lang="en-US" sz="1600">
                <a:solidFill>
                  <a:srgbClr val="1C1C1C"/>
                </a:solidFill>
                <a:latin typeface="Nourd"/>
              </a:rPr>
              <a:t>g.add_edge("Korea", "Timor Leste", weight_=114)</a:t>
            </a:r>
          </a:p>
          <a:p>
            <a:pPr>
              <a:lnSpc>
                <a:spcPts val="2240"/>
              </a:lnSpc>
            </a:pPr>
            <a:r>
              <a:rPr lang="en-US" sz="1600">
                <a:solidFill>
                  <a:srgbClr val="1C1C1C"/>
                </a:solidFill>
                <a:latin typeface="Nourd"/>
              </a:rPr>
              <a:t>g.add_edge("Laos", "Malaysia", weight_=172)</a:t>
            </a:r>
          </a:p>
          <a:p>
            <a:pPr>
              <a:lnSpc>
                <a:spcPts val="2240"/>
              </a:lnSpc>
            </a:pPr>
            <a:r>
              <a:rPr lang="en-US" sz="1600">
                <a:solidFill>
                  <a:srgbClr val="1C1C1C"/>
                </a:solidFill>
                <a:latin typeface="Nourd"/>
              </a:rPr>
              <a:t>g.add_edge("Timor Leste", "Malaysia", weight_=112)</a:t>
            </a:r>
          </a:p>
          <a:p>
            <a:pPr>
              <a:lnSpc>
                <a:spcPts val="2240"/>
              </a:lnSpc>
            </a:pPr>
            <a:r>
              <a:rPr lang="en-US" sz="1600">
                <a:solidFill>
                  <a:srgbClr val="1C1C1C"/>
                </a:solidFill>
                <a:latin typeface="Nourd"/>
              </a:rPr>
              <a:t>g.add_edge("Malaysia", "Brunei", weight_=144)</a:t>
            </a:r>
          </a:p>
          <a:p>
            <a:pPr>
              <a:lnSpc>
                <a:spcPts val="2240"/>
              </a:lnSpc>
            </a:pPr>
            <a:r>
              <a:rPr lang="en-US" sz="1600">
                <a:solidFill>
                  <a:srgbClr val="1C1C1C"/>
                </a:solidFill>
                <a:latin typeface="Nourd"/>
              </a:rPr>
              <a:t>g.add_edge("Malaysia", "Vietnam", weight_=125)</a:t>
            </a:r>
          </a:p>
          <a:p>
            <a:pPr>
              <a:lnSpc>
                <a:spcPts val="2240"/>
              </a:lnSpc>
            </a:pPr>
            <a:r>
              <a:rPr lang="en-US" sz="1600">
                <a:solidFill>
                  <a:srgbClr val="1C1C1C"/>
                </a:solidFill>
                <a:latin typeface="Nourd"/>
              </a:rPr>
              <a:t>g.add_edge("Brunei", "FIlipina", weight_=152)</a:t>
            </a:r>
          </a:p>
          <a:p>
            <a:pPr>
              <a:lnSpc>
                <a:spcPts val="2240"/>
              </a:lnSpc>
            </a:pPr>
            <a:r>
              <a:rPr lang="en-US" sz="1600">
                <a:solidFill>
                  <a:srgbClr val="1C1C1C"/>
                </a:solidFill>
                <a:latin typeface="Nourd"/>
              </a:rPr>
              <a:t>g.add_edge("Vietnam", "Amerika", weight_=178)</a:t>
            </a:r>
          </a:p>
          <a:p>
            <a:pPr>
              <a:lnSpc>
                <a:spcPts val="2240"/>
              </a:lnSpc>
            </a:pPr>
            <a:r>
              <a:rPr lang="en-US" sz="1600">
                <a:solidFill>
                  <a:srgbClr val="1C1C1C"/>
                </a:solidFill>
                <a:latin typeface="Nourd"/>
              </a:rPr>
              <a:t>g.add_edge("Amerika", "Inggris", weight_=199)</a:t>
            </a:r>
          </a:p>
          <a:p>
            <a:pPr>
              <a:lnSpc>
                <a:spcPts val="2240"/>
              </a:lnSpc>
            </a:pPr>
            <a:r>
              <a:rPr lang="en-US" sz="1600">
                <a:solidFill>
                  <a:srgbClr val="1C1C1C"/>
                </a:solidFill>
                <a:latin typeface="Nourd"/>
              </a:rPr>
              <a:t>g.add_edge("FIlipina", "Zimbabwe", weight_=131)</a:t>
            </a:r>
          </a:p>
          <a:p>
            <a:pPr>
              <a:lnSpc>
                <a:spcPts val="2240"/>
              </a:lnSpc>
            </a:pPr>
            <a:r>
              <a:rPr lang="en-US" sz="1600">
                <a:solidFill>
                  <a:srgbClr val="1C1C1C"/>
                </a:solidFill>
                <a:latin typeface="Nourd"/>
              </a:rPr>
              <a:t>g.add_edge("Zimbabwe", "Papua New Guinea", weight_=154)</a:t>
            </a:r>
          </a:p>
          <a:p>
            <a:pPr>
              <a:lnSpc>
                <a:spcPts val="2240"/>
              </a:lnSpc>
            </a:pPr>
            <a:r>
              <a:rPr lang="en-US" sz="1600">
                <a:solidFill>
                  <a:srgbClr val="1C1C1C"/>
                </a:solidFill>
                <a:latin typeface="Nourd"/>
              </a:rPr>
              <a:t>node_sumber = "Indonesia"</a:t>
            </a:r>
          </a:p>
        </p:txBody>
      </p:sp>
      <p:grpSp>
        <p:nvGrpSpPr>
          <p:cNvPr name="Group 6" id="6"/>
          <p:cNvGrpSpPr/>
          <p:nvPr/>
        </p:nvGrpSpPr>
        <p:grpSpPr>
          <a:xfrm rot="0">
            <a:off x="9316773" y="329775"/>
            <a:ext cx="8616324" cy="9637706"/>
            <a:chOff x="0" y="0"/>
            <a:chExt cx="2780917" cy="3110568"/>
          </a:xfrm>
        </p:grpSpPr>
        <p:sp>
          <p:nvSpPr>
            <p:cNvPr name="Freeform 7" id="7"/>
            <p:cNvSpPr/>
            <p:nvPr/>
          </p:nvSpPr>
          <p:spPr>
            <a:xfrm flipH="false" flipV="false" rot="0">
              <a:off x="0" y="0"/>
              <a:ext cx="2780917" cy="3110568"/>
            </a:xfrm>
            <a:custGeom>
              <a:avLst/>
              <a:gdLst/>
              <a:ahLst/>
              <a:cxnLst/>
              <a:rect r="r" b="b" t="t" l="l"/>
              <a:pathLst>
                <a:path h="3110568" w="2780917">
                  <a:moveTo>
                    <a:pt x="44926" y="0"/>
                  </a:moveTo>
                  <a:lnTo>
                    <a:pt x="2735991" y="0"/>
                  </a:lnTo>
                  <a:cubicBezTo>
                    <a:pt x="2747906" y="0"/>
                    <a:pt x="2759334" y="4733"/>
                    <a:pt x="2767759" y="13158"/>
                  </a:cubicBezTo>
                  <a:cubicBezTo>
                    <a:pt x="2776184" y="21584"/>
                    <a:pt x="2780917" y="33011"/>
                    <a:pt x="2780917" y="44926"/>
                  </a:cubicBezTo>
                  <a:lnTo>
                    <a:pt x="2780917" y="3065642"/>
                  </a:lnTo>
                  <a:cubicBezTo>
                    <a:pt x="2780917" y="3077557"/>
                    <a:pt x="2776184" y="3088984"/>
                    <a:pt x="2767759" y="3097410"/>
                  </a:cubicBezTo>
                  <a:cubicBezTo>
                    <a:pt x="2759334" y="3105835"/>
                    <a:pt x="2747906" y="3110568"/>
                    <a:pt x="2735991" y="3110568"/>
                  </a:cubicBezTo>
                  <a:lnTo>
                    <a:pt x="44926" y="3110568"/>
                  </a:lnTo>
                  <a:cubicBezTo>
                    <a:pt x="33011" y="3110568"/>
                    <a:pt x="21584" y="3105835"/>
                    <a:pt x="13158" y="3097410"/>
                  </a:cubicBezTo>
                  <a:cubicBezTo>
                    <a:pt x="4733" y="3088984"/>
                    <a:pt x="0" y="3077557"/>
                    <a:pt x="0" y="3065642"/>
                  </a:cubicBezTo>
                  <a:lnTo>
                    <a:pt x="0" y="44926"/>
                  </a:lnTo>
                  <a:cubicBezTo>
                    <a:pt x="0" y="33011"/>
                    <a:pt x="4733" y="21584"/>
                    <a:pt x="13158" y="13158"/>
                  </a:cubicBezTo>
                  <a:cubicBezTo>
                    <a:pt x="21584" y="4733"/>
                    <a:pt x="33011" y="0"/>
                    <a:pt x="44926" y="0"/>
                  </a:cubicBezTo>
                  <a:close/>
                </a:path>
              </a:pathLst>
            </a:custGeom>
            <a:solidFill>
              <a:srgbClr val="D0C9C0"/>
            </a:solidFill>
            <a:ln w="57150" cap="rnd">
              <a:solidFill>
                <a:srgbClr val="1C1C1C"/>
              </a:solidFill>
              <a:prstDash val="solid"/>
              <a:round/>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9556036" y="1009650"/>
            <a:ext cx="8137798" cy="9370060"/>
          </a:xfrm>
          <a:prstGeom prst="rect">
            <a:avLst/>
          </a:prstGeom>
        </p:spPr>
        <p:txBody>
          <a:bodyPr anchor="t" rtlCol="false" tIns="0" lIns="0" bIns="0" rIns="0">
            <a:spAutoFit/>
          </a:bodyPr>
          <a:lstStyle/>
          <a:p>
            <a:pPr>
              <a:lnSpc>
                <a:spcPts val="2240"/>
              </a:lnSpc>
            </a:pPr>
            <a:r>
              <a:rPr lang="en-US" sz="1600">
                <a:solidFill>
                  <a:srgbClr val="1C1C1C"/>
                </a:solidFill>
                <a:latin typeface="Nourd"/>
              </a:rPr>
              <a:t>def a_star_search(graph, start, goal):</a:t>
            </a:r>
          </a:p>
          <a:p>
            <a:pPr>
              <a:lnSpc>
                <a:spcPts val="2240"/>
              </a:lnSpc>
            </a:pPr>
            <a:r>
              <a:rPr lang="en-US" sz="1600">
                <a:solidFill>
                  <a:srgbClr val="1C1C1C"/>
                </a:solidFill>
                <a:latin typeface="Nourd"/>
              </a:rPr>
              <a:t>  # Fungsi heuristik (Manhattan distance) dari setiap node ke goal</a:t>
            </a:r>
          </a:p>
          <a:p>
            <a:pPr>
              <a:lnSpc>
                <a:spcPts val="2240"/>
              </a:lnSpc>
            </a:pPr>
            <a:r>
              <a:rPr lang="en-US" sz="1600">
                <a:solidFill>
                  <a:srgbClr val="1C1C1C"/>
                </a:solidFill>
                <a:latin typeface="Nourd"/>
              </a:rPr>
              <a:t>  def heuristic(node, goal):</a:t>
            </a:r>
          </a:p>
          <a:p>
            <a:pPr>
              <a:lnSpc>
                <a:spcPts val="2240"/>
              </a:lnSpc>
            </a:pPr>
            <a:r>
              <a:rPr lang="en-US" sz="1600">
                <a:solidFill>
                  <a:srgbClr val="1C1C1C"/>
                </a:solidFill>
                <a:latin typeface="Nourd"/>
              </a:rPr>
              <a:t>    # Koordinat geografis (latitude, longitude) node</a:t>
            </a:r>
          </a:p>
          <a:p>
            <a:pPr>
              <a:lnSpc>
                <a:spcPts val="2240"/>
              </a:lnSpc>
            </a:pPr>
            <a:r>
              <a:rPr lang="en-US" sz="1600">
                <a:solidFill>
                  <a:srgbClr val="1C1C1C"/>
                </a:solidFill>
                <a:latin typeface="Nourd"/>
              </a:rPr>
              <a:t>    node_coords = {</a:t>
            </a:r>
          </a:p>
          <a:p>
            <a:pPr>
              <a:lnSpc>
                <a:spcPts val="2240"/>
              </a:lnSpc>
            </a:pPr>
            <a:r>
              <a:rPr lang="en-US" sz="1600">
                <a:solidFill>
                  <a:srgbClr val="1C1C1C"/>
                </a:solidFill>
                <a:latin typeface="Nourd"/>
              </a:rPr>
              <a:t>      "Indonesia": (0, 0),</a:t>
            </a:r>
          </a:p>
          <a:p>
            <a:pPr>
              <a:lnSpc>
                <a:spcPts val="2240"/>
              </a:lnSpc>
            </a:pPr>
            <a:r>
              <a:rPr lang="en-US" sz="1600">
                <a:solidFill>
                  <a:srgbClr val="1C1C1C"/>
                </a:solidFill>
                <a:latin typeface="Nourd"/>
              </a:rPr>
              <a:t>      "Malaysia": (1, 1),</a:t>
            </a:r>
          </a:p>
          <a:p>
            <a:pPr>
              <a:lnSpc>
                <a:spcPts val="2240"/>
              </a:lnSpc>
            </a:pPr>
            <a:r>
              <a:rPr lang="en-US" sz="1600">
                <a:solidFill>
                  <a:srgbClr val="1C1C1C"/>
                </a:solidFill>
                <a:latin typeface="Nourd"/>
              </a:rPr>
              <a:t>      "Singapore": (1, 0),</a:t>
            </a:r>
          </a:p>
          <a:p>
            <a:pPr>
              <a:lnSpc>
                <a:spcPts val="2240"/>
              </a:lnSpc>
            </a:pPr>
            <a:r>
              <a:rPr lang="en-US" sz="1600">
                <a:solidFill>
                  <a:srgbClr val="1C1C1C"/>
                </a:solidFill>
                <a:latin typeface="Nourd"/>
              </a:rPr>
              <a:t>      "Thailand": (1, 2),</a:t>
            </a:r>
          </a:p>
          <a:p>
            <a:pPr>
              <a:lnSpc>
                <a:spcPts val="2240"/>
              </a:lnSpc>
            </a:pPr>
            <a:r>
              <a:rPr lang="en-US" sz="1600">
                <a:solidFill>
                  <a:srgbClr val="1C1C1C"/>
                </a:solidFill>
                <a:latin typeface="Nourd"/>
              </a:rPr>
              <a:t>      "Kamboja": (1, 3),</a:t>
            </a:r>
          </a:p>
          <a:p>
            <a:pPr>
              <a:lnSpc>
                <a:spcPts val="2240"/>
              </a:lnSpc>
            </a:pPr>
            <a:r>
              <a:rPr lang="en-US" sz="1600">
                <a:solidFill>
                  <a:srgbClr val="1C1C1C"/>
                </a:solidFill>
                <a:latin typeface="Nourd"/>
              </a:rPr>
              <a:t>      "China": (2, 1),</a:t>
            </a:r>
          </a:p>
          <a:p>
            <a:pPr>
              <a:lnSpc>
                <a:spcPts val="2240"/>
              </a:lnSpc>
            </a:pPr>
            <a:r>
              <a:rPr lang="en-US" sz="1600">
                <a:solidFill>
                  <a:srgbClr val="1C1C1C"/>
                </a:solidFill>
                <a:latin typeface="Nourd"/>
              </a:rPr>
              <a:t>      "Jepang": (2, 3),</a:t>
            </a:r>
          </a:p>
          <a:p>
            <a:pPr>
              <a:lnSpc>
                <a:spcPts val="2240"/>
              </a:lnSpc>
            </a:pPr>
            <a:r>
              <a:rPr lang="en-US" sz="1600">
                <a:solidFill>
                  <a:srgbClr val="1C1C1C"/>
                </a:solidFill>
                <a:latin typeface="Nourd"/>
              </a:rPr>
              <a:t>      "Laos": (2, 2),</a:t>
            </a:r>
          </a:p>
          <a:p>
            <a:pPr>
              <a:lnSpc>
                <a:spcPts val="2240"/>
              </a:lnSpc>
            </a:pPr>
            <a:r>
              <a:rPr lang="en-US" sz="1600">
                <a:solidFill>
                  <a:srgbClr val="1C1C1C"/>
                </a:solidFill>
                <a:latin typeface="Nourd"/>
              </a:rPr>
              <a:t>      "Korea": (2, 4),</a:t>
            </a:r>
          </a:p>
          <a:p>
            <a:pPr>
              <a:lnSpc>
                <a:spcPts val="2240"/>
              </a:lnSpc>
            </a:pPr>
            <a:r>
              <a:rPr lang="en-US" sz="1600">
                <a:solidFill>
                  <a:srgbClr val="1C1C1C"/>
                </a:solidFill>
                <a:latin typeface="Nourd"/>
              </a:rPr>
              <a:t>      "Timor Leste": (0, 1),</a:t>
            </a:r>
          </a:p>
          <a:p>
            <a:pPr>
              <a:lnSpc>
                <a:spcPts val="2240"/>
              </a:lnSpc>
            </a:pPr>
            <a:r>
              <a:rPr lang="en-US" sz="1600">
                <a:solidFill>
                  <a:srgbClr val="1C1C1C"/>
                </a:solidFill>
                <a:latin typeface="Nourd"/>
              </a:rPr>
              <a:t>      "Vietnam": (1, 4),</a:t>
            </a:r>
          </a:p>
          <a:p>
            <a:pPr>
              <a:lnSpc>
                <a:spcPts val="2240"/>
              </a:lnSpc>
            </a:pPr>
            <a:r>
              <a:rPr lang="en-US" sz="1600">
                <a:solidFill>
                  <a:srgbClr val="1C1C1C"/>
                </a:solidFill>
                <a:latin typeface="Nourd"/>
              </a:rPr>
              <a:t>      "Amerika": (3, 5),</a:t>
            </a:r>
          </a:p>
          <a:p>
            <a:pPr>
              <a:lnSpc>
                <a:spcPts val="2240"/>
              </a:lnSpc>
            </a:pPr>
            <a:r>
              <a:rPr lang="en-US" sz="1600">
                <a:solidFill>
                  <a:srgbClr val="1C1C1C"/>
                </a:solidFill>
                <a:latin typeface="Nourd"/>
              </a:rPr>
              <a:t>      "Inggris": (3, 6),</a:t>
            </a:r>
          </a:p>
          <a:p>
            <a:pPr>
              <a:lnSpc>
                <a:spcPts val="2240"/>
              </a:lnSpc>
            </a:pPr>
            <a:r>
              <a:rPr lang="en-US" sz="1600">
                <a:solidFill>
                  <a:srgbClr val="1C1C1C"/>
                </a:solidFill>
                <a:latin typeface="Nourd"/>
              </a:rPr>
              <a:t>      "Brunei": (1, 5),</a:t>
            </a:r>
          </a:p>
          <a:p>
            <a:pPr>
              <a:lnSpc>
                <a:spcPts val="2240"/>
              </a:lnSpc>
            </a:pPr>
            <a:r>
              <a:rPr lang="en-US" sz="1600">
                <a:solidFill>
                  <a:srgbClr val="1C1C1C"/>
                </a:solidFill>
                <a:latin typeface="Nourd"/>
              </a:rPr>
              <a:t>      "FIlipina": (1, 6),</a:t>
            </a:r>
          </a:p>
          <a:p>
            <a:pPr>
              <a:lnSpc>
                <a:spcPts val="2240"/>
              </a:lnSpc>
            </a:pPr>
            <a:r>
              <a:rPr lang="en-US" sz="1600">
                <a:solidFill>
                  <a:srgbClr val="1C1C1C"/>
                </a:solidFill>
                <a:latin typeface="Nourd"/>
              </a:rPr>
              <a:t>      "Zimbabwe": (4, 7),</a:t>
            </a:r>
          </a:p>
          <a:p>
            <a:pPr>
              <a:lnSpc>
                <a:spcPts val="2240"/>
              </a:lnSpc>
            </a:pPr>
            <a:r>
              <a:rPr lang="en-US" sz="1600">
                <a:solidFill>
                  <a:srgbClr val="1C1C1C"/>
                </a:solidFill>
                <a:latin typeface="Nourd"/>
              </a:rPr>
              <a:t>      "Papua New Guinea": (4, 8)</a:t>
            </a:r>
          </a:p>
          <a:p>
            <a:pPr>
              <a:lnSpc>
                <a:spcPts val="2240"/>
              </a:lnSpc>
            </a:pPr>
            <a:r>
              <a:rPr lang="en-US" sz="1600">
                <a:solidFill>
                  <a:srgbClr val="1C1C1C"/>
                </a:solidFill>
                <a:latin typeface="Nourd"/>
              </a:rPr>
              <a:t>    }</a:t>
            </a:r>
          </a:p>
          <a:p>
            <a:pPr>
              <a:lnSpc>
                <a:spcPts val="2240"/>
              </a:lnSpc>
            </a:pPr>
          </a:p>
          <a:p>
            <a:pPr>
              <a:lnSpc>
                <a:spcPts val="2240"/>
              </a:lnSpc>
            </a:pPr>
            <a:r>
              <a:rPr lang="en-US" sz="1600">
                <a:solidFill>
                  <a:srgbClr val="1C1C1C"/>
                </a:solidFill>
                <a:latin typeface="Nourd"/>
              </a:rPr>
              <a:t>    # Menghitung Manhattan distance antara node dan goal</a:t>
            </a:r>
          </a:p>
          <a:p>
            <a:pPr>
              <a:lnSpc>
                <a:spcPts val="2240"/>
              </a:lnSpc>
            </a:pPr>
            <a:r>
              <a:rPr lang="en-US" sz="1600">
                <a:solidFill>
                  <a:srgbClr val="1C1C1C"/>
                </a:solidFill>
                <a:latin typeface="Nourd"/>
              </a:rPr>
              <a:t>    node_coord = node_coords.get(node, (0, 0))</a:t>
            </a:r>
          </a:p>
          <a:p>
            <a:pPr>
              <a:lnSpc>
                <a:spcPts val="2240"/>
              </a:lnSpc>
            </a:pPr>
            <a:r>
              <a:rPr lang="en-US" sz="1600">
                <a:solidFill>
                  <a:srgbClr val="1C1C1C"/>
                </a:solidFill>
                <a:latin typeface="Nourd"/>
              </a:rPr>
              <a:t>    goal_coord = node_coords.get(goal, (0, 0))</a:t>
            </a:r>
          </a:p>
          <a:p>
            <a:pPr>
              <a:lnSpc>
                <a:spcPts val="2240"/>
              </a:lnSpc>
            </a:pPr>
            <a:r>
              <a:rPr lang="en-US" sz="1600">
                <a:solidFill>
                  <a:srgbClr val="1C1C1C"/>
                </a:solidFill>
                <a:latin typeface="Nourd"/>
              </a:rPr>
              <a:t>    distance = abs(node_coord[0] - goal_coord[0]) + abs(node_coord[1] - goal_coord[1])</a:t>
            </a:r>
          </a:p>
          <a:p>
            <a:pPr>
              <a:lnSpc>
                <a:spcPts val="2240"/>
              </a:lnSpc>
            </a:pPr>
            <a:r>
              <a:rPr lang="en-US" sz="1600">
                <a:solidFill>
                  <a:srgbClr val="1C1C1C"/>
                </a:solidFill>
                <a:latin typeface="Nourd"/>
              </a:rPr>
              <a:t>    return distance</a:t>
            </a:r>
          </a:p>
          <a:p>
            <a:pPr>
              <a:lnSpc>
                <a:spcPts val="2240"/>
              </a:lnSpc>
            </a:pPr>
          </a:p>
          <a:p>
            <a:pPr>
              <a:lnSpc>
                <a:spcPts val="2240"/>
              </a:lnSpc>
            </a:pPr>
            <a:r>
              <a:rPr lang="en-US" sz="1600">
                <a:solidFill>
                  <a:srgbClr val="1C1C1C"/>
                </a:solidFill>
                <a:latin typeface="Nourd"/>
              </a:rPr>
              <a:t>  </a:t>
            </a:r>
          </a:p>
          <a:p>
            <a:pPr>
              <a:lnSpc>
                <a:spcPts val="2240"/>
              </a:lnSpc>
            </a:pPr>
          </a:p>
          <a:p>
            <a:pPr>
              <a:lnSpc>
                <a:spcPts val="22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DAFwj1i5JFw</dc:identifier>
  <dcterms:modified xsi:type="dcterms:W3CDTF">2011-08-01T06:04:30Z</dcterms:modified>
  <cp:revision>1</cp:revision>
  <dc:title>Palmerston</dc:title>
</cp:coreProperties>
</file>