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Relationship Id="rId6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9.png"/><Relationship Id="rId6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le64bit/meetu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cala-lang.org/api/current/#scala.Op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cala-lang.org/api/current/#scala.concurrent.Futur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kka.io/doc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Scala-Helsinki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Meetup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29/09/2016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/>
              <a:t> works?</a:t>
            </a:r>
          </a:p>
        </p:txBody>
      </p:sp>
      <p:pic>
        <p:nvPicPr>
          <p:cNvPr descr="box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0462" y="2730100"/>
            <a:ext cx="2533524" cy="2533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937" y="2730100"/>
            <a:ext cx="2533524" cy="2533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pe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675" y="895475"/>
            <a:ext cx="2533524" cy="2533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1" idx="0"/>
            <a:endCxn id="125" idx="1"/>
          </p:cNvCxnSpPr>
          <p:nvPr/>
        </p:nvCxnSpPr>
        <p:spPr>
          <a:xfrm rot="-5400000">
            <a:off x="881699" y="2246800"/>
            <a:ext cx="477900" cy="4887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27" idx="3"/>
            <a:endCxn id="122" idx="0"/>
          </p:cNvCxnSpPr>
          <p:nvPr/>
        </p:nvCxnSpPr>
        <p:spPr>
          <a:xfrm>
            <a:off x="7717799" y="2225200"/>
            <a:ext cx="549900" cy="5049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-53737" y="4505275"/>
            <a:ext cx="269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[Int]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536112" y="4505275"/>
            <a:ext cx="27350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Option[Char]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3325924" y="2403950"/>
            <a:ext cx="269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Int =&gt; Char</a:t>
            </a:r>
          </a:p>
        </p:txBody>
      </p:sp>
      <p:pic>
        <p:nvPicPr>
          <p:cNvPr descr="1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186" y="1311299"/>
            <a:ext cx="1701899" cy="170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.png"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956" y="1185943"/>
            <a:ext cx="2062275" cy="206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>
            <a:stCxn id="131" idx="3"/>
            <a:endCxn id="123" idx="1"/>
          </p:cNvCxnSpPr>
          <p:nvPr/>
        </p:nvCxnSpPr>
        <p:spPr>
          <a:xfrm>
            <a:off x="2814086" y="2162249"/>
            <a:ext cx="398700" cy="600"/>
          </a:xfrm>
          <a:prstGeom prst="curvedConnector3">
            <a:avLst>
              <a:gd fmla="val 499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>
            <a:stCxn id="123" idx="3"/>
            <a:endCxn id="132" idx="1"/>
          </p:cNvCxnSpPr>
          <p:nvPr/>
        </p:nvCxnSpPr>
        <p:spPr>
          <a:xfrm>
            <a:off x="5746199" y="2162237"/>
            <a:ext cx="406800" cy="549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/>
              <a:t> works?</a:t>
            </a:r>
          </a:p>
        </p:txBody>
      </p:sp>
      <p:pic>
        <p:nvPicPr>
          <p:cNvPr descr="box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0462" y="2730100"/>
            <a:ext cx="2533524" cy="2533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pe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475" y="895475"/>
            <a:ext cx="2533524" cy="253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-53750" y="4505275"/>
            <a:ext cx="28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Option[Char]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536112" y="4505275"/>
            <a:ext cx="27350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Option[Int]</a:t>
            </a:r>
          </a:p>
        </p:txBody>
      </p:sp>
      <p:pic>
        <p:nvPicPr>
          <p:cNvPr descr="a.png"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56" y="1185943"/>
            <a:ext cx="2062275" cy="206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box.png"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8499" y="2799526"/>
            <a:ext cx="2370575" cy="250754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347350" y="2403950"/>
            <a:ext cx="422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=&gt; Option[Int]</a:t>
            </a:r>
          </a:p>
        </p:txBody>
      </p:sp>
      <p:cxnSp>
        <p:nvCxnSpPr>
          <p:cNvPr id="147" name="Shape 147"/>
          <p:cNvCxnSpPr>
            <a:stCxn id="141" idx="3"/>
            <a:endCxn id="145" idx="0"/>
          </p:cNvCxnSpPr>
          <p:nvPr/>
        </p:nvCxnSpPr>
        <p:spPr>
          <a:xfrm>
            <a:off x="6431999" y="2162237"/>
            <a:ext cx="1441800" cy="637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8" name="Shape 148"/>
          <p:cNvCxnSpPr>
            <a:stCxn id="140" idx="0"/>
            <a:endCxn id="144" idx="1"/>
          </p:cNvCxnSpPr>
          <p:nvPr/>
        </p:nvCxnSpPr>
        <p:spPr>
          <a:xfrm rot="-5400000">
            <a:off x="743549" y="2349850"/>
            <a:ext cx="513000" cy="2475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9" name="Shape 149"/>
          <p:cNvCxnSpPr>
            <a:stCxn id="144" idx="3"/>
            <a:endCxn id="141" idx="1"/>
          </p:cNvCxnSpPr>
          <p:nvPr/>
        </p:nvCxnSpPr>
        <p:spPr>
          <a:xfrm flipH="1" rot="10800000">
            <a:off x="3186031" y="2162181"/>
            <a:ext cx="712500" cy="549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945650" y="2064750"/>
            <a:ext cx="5252700" cy="101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6000"/>
              <a:t>Hands on!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426950" y="4029625"/>
            <a:ext cx="6290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https://github.com/ale64bit/meetup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693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Example #1: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/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"/>
              <a:t> with for-comprehension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4657200" cy="388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powerful abstractions for representing and combining computations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 enough to reason about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isolated; can interact with each other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for-comprehension can be decomposed in a sequence of map+flatMap operations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along with most other components in Scala build-in library (notably, collections), they present monadic characteristics...</a:t>
            </a:r>
          </a:p>
        </p:txBody>
      </p:sp>
      <p:pic>
        <p:nvPicPr>
          <p:cNvPr descr="monads.jp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00" y="1246325"/>
            <a:ext cx="4036400" cy="36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Example #2:</a:t>
            </a:r>
            <a:r>
              <a:rPr lang="en"/>
              <a:t> Guess the types after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getOrElse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getOrElse</a:t>
            </a:r>
            <a:r>
              <a:rPr lang="en"/>
              <a:t> is practical, although dangerous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Scala is full of unexpected effects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type system is powerful, but good knowledge is required to not run into those unwanted effects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millions of ways of doing the same thing: Scala can be horrible for team-working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Example #3:</a:t>
            </a:r>
            <a:r>
              <a:rPr lang="en"/>
              <a:t> Futures as workers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19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/>
              <a:t>s can be leveraged as workers to accomplish several concurrent computations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ExecutionContext</a:t>
            </a:r>
            <a:r>
              <a:rPr lang="en"/>
              <a:t> nature is key for a performant system (don't use the default one!)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blocking</a:t>
            </a:r>
            <a:r>
              <a:rPr lang="en"/>
              <a:t> pattern can be useful as well to mark blocking computations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94850" y="3636475"/>
            <a:ext cx="86490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CC0000"/>
                </a:solidFill>
              </a:rPr>
              <a:t>BONUS QUESTION:</a:t>
            </a:r>
            <a:r>
              <a:rPr lang="en" sz="3000"/>
              <a:t> why worker numbers are  always odd?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Example #4:</a:t>
            </a:r>
            <a:r>
              <a:rPr lang="en"/>
              <a:t> Futures and Actors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ask and pipe patterns allow interaction with Futures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care should be taken when using the Actor's dispatcher as ExecutionContext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ask should be used with care as well; beware of timeout hell and the temporary Actor who actually "asks"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actors are low-level primitives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as before, many different ways to accomplish the same things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041500" y="1206000"/>
            <a:ext cx="5061000" cy="273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/>
              <a:t>Thanks!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896150"/>
            <a:ext cx="8520600" cy="1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lnSpc>
                <a:spcPct val="12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highlight>
                  <a:srgbClr val="FFFFFF"/>
                </a:highlight>
              </a:rPr>
              <a:t>Hands-on session on </a:t>
            </a:r>
            <a:r>
              <a:rPr b="1" lang="en" sz="3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b="1" lang="en" sz="3600">
                <a:highlight>
                  <a:srgbClr val="FFFFFF"/>
                </a:highlight>
              </a:rPr>
              <a:t>, </a:t>
            </a:r>
            <a:r>
              <a:rPr b="1" lang="en" sz="3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b="1" lang="en" sz="3600">
                <a:highlight>
                  <a:srgbClr val="FFFFFF"/>
                </a:highlight>
              </a:rPr>
              <a:t> and use of those with </a:t>
            </a:r>
            <a:r>
              <a:rPr b="1" lang="en" sz="3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Actor</a:t>
            </a:r>
            <a:r>
              <a:rPr b="1" lang="en" sz="3600">
                <a:highlight>
                  <a:srgbClr val="FFFFFF"/>
                </a:highlight>
              </a:rPr>
              <a:t>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"/>
              <a:t>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Represents a value that can be missing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a parametric type (i.e.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Option[T]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 subtypes: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Some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Rich API for manipulating and combining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</a:t>
            </a:r>
            <a:r>
              <a:rPr lang="en"/>
              <a:t>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Resemblance with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Try[T]</a:t>
            </a:r>
          </a:p>
          <a:p>
            <a:pPr indent="-228600" lvl="0" marL="45720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API docs: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http://www.scala-lang.org/api/current/#scala.Option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it look like?</a:t>
            </a:r>
          </a:p>
        </p:txBody>
      </p:sp>
      <p:pic>
        <p:nvPicPr>
          <p:cNvPr descr="box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00" y="2944261"/>
            <a:ext cx="2070672" cy="21903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box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104" y="2872050"/>
            <a:ext cx="2229970" cy="23588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071200" y="4570800"/>
            <a:ext cx="10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None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5438400" y="4570800"/>
            <a:ext cx="198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Some(42)</a:t>
            </a:r>
          </a:p>
        </p:txBody>
      </p:sp>
      <p:pic>
        <p:nvPicPr>
          <p:cNvPr descr="box1.png"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125" y="805674"/>
            <a:ext cx="2138574" cy="213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3276125" y="2437200"/>
            <a:ext cx="258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Option[Int]</a:t>
            </a:r>
          </a:p>
        </p:txBody>
      </p:sp>
      <p:cxnSp>
        <p:nvCxnSpPr>
          <p:cNvPr id="78" name="Shape 78"/>
          <p:cNvCxnSpPr>
            <a:stCxn id="76" idx="3"/>
            <a:endCxn id="73" idx="0"/>
          </p:cNvCxnSpPr>
          <p:nvPr/>
        </p:nvCxnSpPr>
        <p:spPr>
          <a:xfrm>
            <a:off x="5525699" y="1874962"/>
            <a:ext cx="894300" cy="9972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9" name="Shape 79"/>
          <p:cNvCxnSpPr>
            <a:stCxn id="76" idx="1"/>
            <a:endCxn id="72" idx="0"/>
          </p:cNvCxnSpPr>
          <p:nvPr/>
        </p:nvCxnSpPr>
        <p:spPr>
          <a:xfrm flipH="1">
            <a:off x="2587925" y="1874962"/>
            <a:ext cx="799200" cy="1069200"/>
          </a:xfrm>
          <a:prstGeom prst="curvedConnector2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what is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/>
              <a:t>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Represents a value that will be available at a later time (or more accurately, a "computation")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It's a parametric type (i.e.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Future[T]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 the computation may fail, the contained value is a Try[T] (i.e. Success or Failure)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Rich API for manipulating and combining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en"/>
              <a:t>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API docs: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http://www.scala-lang.org/api/current/#scala.concurrent.Future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does it look like?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losedbox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50" y="1714500"/>
            <a:ext cx="2555374" cy="255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box.png"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499" y="305775"/>
            <a:ext cx="4226201" cy="422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1070200" y="4576850"/>
            <a:ext cx="7611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1943823" y="3927950"/>
            <a:ext cx="223859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Future[T]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246450" y="3927950"/>
            <a:ext cx="169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Try[T]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8048400" y="4621725"/>
            <a:ext cx="78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Time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204000" y="2784127"/>
            <a:ext cx="13437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Do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something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else meanwhile...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what is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Actor</a:t>
            </a:r>
            <a:r>
              <a:rPr lang="en"/>
              <a:t>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model for concurrent computation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basic unit of computation in this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strong analogy with real-life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easy to reason about (most of the time :))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share nothing - the only way to mutate state is by sending immutable messages between actors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http://akka.io/docs/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does it look like?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539" y="1017725"/>
            <a:ext cx="2590925" cy="37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Common operations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isEmpty</a:t>
            </a:r>
            <a:r>
              <a:rPr lang="en"/>
              <a:t> (Option), </a:t>
            </a:r>
            <a:r>
              <a:rPr b="1" lang="en"/>
              <a:t>isCompleted</a:t>
            </a:r>
            <a:r>
              <a:rPr lang="en"/>
              <a:t> (Future)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map</a:t>
            </a:r>
            <a:r>
              <a:rPr lang="en"/>
              <a:t>: transforms the "contained" value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flatMap</a:t>
            </a:r>
            <a:r>
              <a:rPr lang="en"/>
              <a:t>: transforms the "contained" value and wraps it into another box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filter</a:t>
            </a:r>
            <a:r>
              <a:rPr lang="en"/>
              <a:t>: discards the "contained" value if the given predicate is false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