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  <p:sldId id="263" r:id="rId6"/>
    <p:sldId id="264" r:id="rId7"/>
    <p:sldId id="258" r:id="rId8"/>
    <p:sldId id="260" r:id="rId9"/>
    <p:sldId id="261" r:id="rId10"/>
    <p:sldId id="266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E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91" d="100"/>
          <a:sy n="191" d="100"/>
        </p:scale>
        <p:origin x="-29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89307-B45F-0E4E-8E1E-2F0F904D9538}" type="datetimeFigureOut">
              <a:rPr lang="en-US" smtClean="0"/>
              <a:t>4/19/11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E88C-F115-024C-AD69-D17F5D288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01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89307-B45F-0E4E-8E1E-2F0F904D9538}" type="datetimeFigureOut">
              <a:rPr lang="en-US" smtClean="0"/>
              <a:t>4/19/11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E88C-F115-024C-AD69-D17F5D288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25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89307-B45F-0E4E-8E1E-2F0F904D9538}" type="datetimeFigureOut">
              <a:rPr lang="en-US" smtClean="0"/>
              <a:t>4/19/11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E88C-F115-024C-AD69-D17F5D288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36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89307-B45F-0E4E-8E1E-2F0F904D9538}" type="datetimeFigureOut">
              <a:rPr lang="en-US" smtClean="0"/>
              <a:t>4/19/11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E88C-F115-024C-AD69-D17F5D288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256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89307-B45F-0E4E-8E1E-2F0F904D9538}" type="datetimeFigureOut">
              <a:rPr lang="en-US" smtClean="0"/>
              <a:t>4/19/11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E88C-F115-024C-AD69-D17F5D288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670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89307-B45F-0E4E-8E1E-2F0F904D9538}" type="datetimeFigureOut">
              <a:rPr lang="en-US" smtClean="0"/>
              <a:t>4/19/11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E88C-F115-024C-AD69-D17F5D288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37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89307-B45F-0E4E-8E1E-2F0F904D9538}" type="datetimeFigureOut">
              <a:rPr lang="en-US" smtClean="0"/>
              <a:t>4/19/11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E88C-F115-024C-AD69-D17F5D288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01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89307-B45F-0E4E-8E1E-2F0F904D9538}" type="datetimeFigureOut">
              <a:rPr lang="en-US" smtClean="0"/>
              <a:t>4/19/11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E88C-F115-024C-AD69-D17F5D288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167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89307-B45F-0E4E-8E1E-2F0F904D9538}" type="datetimeFigureOut">
              <a:rPr lang="en-US" smtClean="0"/>
              <a:t>4/19/11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E88C-F115-024C-AD69-D17F5D288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31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89307-B45F-0E4E-8E1E-2F0F904D9538}" type="datetimeFigureOut">
              <a:rPr lang="en-US" smtClean="0"/>
              <a:t>4/19/11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E88C-F115-024C-AD69-D17F5D288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65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89307-B45F-0E4E-8E1E-2F0F904D9538}" type="datetimeFigureOut">
              <a:rPr lang="en-US" smtClean="0"/>
              <a:t>4/19/11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E88C-F115-024C-AD69-D17F5D288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51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89307-B45F-0E4E-8E1E-2F0F904D9538}" type="datetimeFigureOut">
              <a:rPr lang="en-US" smtClean="0"/>
              <a:t>4/19/11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9E88C-F115-024C-AD69-D17F5D288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3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Woofy.com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Software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155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158" y="996960"/>
            <a:ext cx="601933" cy="797141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2894325" y="590695"/>
            <a:ext cx="958766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browser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loud 8"/>
          <p:cNvSpPr/>
          <p:nvPr/>
        </p:nvSpPr>
        <p:spPr>
          <a:xfrm>
            <a:off x="5218771" y="5053970"/>
            <a:ext cx="1830283" cy="1658109"/>
          </a:xfrm>
          <a:prstGeom prst="cloud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610" y="5236315"/>
            <a:ext cx="554719" cy="2058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640" y="731919"/>
            <a:ext cx="743800" cy="918622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0" y="362587"/>
            <a:ext cx="1524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user’s “inbox”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Cloud 15"/>
          <p:cNvSpPr/>
          <p:nvPr/>
        </p:nvSpPr>
        <p:spPr>
          <a:xfrm>
            <a:off x="5487881" y="3678751"/>
            <a:ext cx="1928860" cy="1303007"/>
          </a:xfrm>
          <a:prstGeom prst="cloud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740242" y="4119217"/>
            <a:ext cx="153128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Woophy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Images</a:t>
            </a:r>
          </a:p>
          <a:p>
            <a:pPr algn="ctr"/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CDN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5" name="Curved Connector 34"/>
          <p:cNvCxnSpPr>
            <a:stCxn id="6" idx="3"/>
            <a:endCxn id="16" idx="3"/>
          </p:cNvCxnSpPr>
          <p:nvPr/>
        </p:nvCxnSpPr>
        <p:spPr>
          <a:xfrm>
            <a:off x="3853091" y="1395531"/>
            <a:ext cx="2599220" cy="2357721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endCxn id="9" idx="2"/>
          </p:cNvCxnSpPr>
          <p:nvPr/>
        </p:nvCxnSpPr>
        <p:spPr>
          <a:xfrm rot="16200000" flipH="1">
            <a:off x="3664001" y="4322577"/>
            <a:ext cx="1143871" cy="1977024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7" name="Picture 8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0729" y="967886"/>
            <a:ext cx="512308" cy="556170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0170" y="1094370"/>
            <a:ext cx="512308" cy="556170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</p:pic>
      <p:sp>
        <p:nvSpPr>
          <p:cNvPr id="89" name="TextBox 88"/>
          <p:cNvSpPr txBox="1"/>
          <p:nvPr/>
        </p:nvSpPr>
        <p:spPr>
          <a:xfrm>
            <a:off x="4199424" y="680812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images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457200" y="-47781"/>
            <a:ext cx="8229600" cy="502840"/>
          </a:xfrm>
        </p:spPr>
        <p:txBody>
          <a:bodyPr>
            <a:noAutofit/>
          </a:bodyPr>
          <a:lstStyle/>
          <a:p>
            <a:r>
              <a:rPr lang="en-US" sz="3200" dirty="0" smtClean="0"/>
              <a:t>New </a:t>
            </a:r>
            <a:r>
              <a:rPr lang="en-US" sz="3200" dirty="0" err="1" smtClean="0"/>
              <a:t>Woophy</a:t>
            </a:r>
            <a:r>
              <a:rPr lang="en-US" sz="3200" dirty="0" smtClean="0"/>
              <a:t> Network </a:t>
            </a:r>
            <a:r>
              <a:rPr lang="en-US" sz="3200" dirty="0" smtClean="0"/>
              <a:t>Architecture</a:t>
            </a:r>
            <a:endParaRPr lang="en-US" sz="3200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079" y="3794775"/>
            <a:ext cx="598921" cy="222280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5422326" y="5623431"/>
            <a:ext cx="1448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RDS (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database)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3" name="Magnetic Disk 62"/>
          <p:cNvSpPr/>
          <p:nvPr/>
        </p:nvSpPr>
        <p:spPr>
          <a:xfrm>
            <a:off x="5901536" y="6018015"/>
            <a:ext cx="408543" cy="404060"/>
          </a:xfrm>
          <a:prstGeom prst="flowChartMagneticDisk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75000"/>
                </a:schemeClr>
              </a:gs>
            </a:gsLst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loud 63"/>
          <p:cNvSpPr/>
          <p:nvPr/>
        </p:nvSpPr>
        <p:spPr>
          <a:xfrm>
            <a:off x="1972624" y="3204459"/>
            <a:ext cx="2686152" cy="1849512"/>
          </a:xfrm>
          <a:prstGeom prst="cloud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186" y="3981481"/>
            <a:ext cx="598921" cy="222280"/>
          </a:xfrm>
          <a:prstGeom prst="rect">
            <a:avLst/>
          </a:prstGeom>
        </p:spPr>
      </p:pic>
      <p:sp>
        <p:nvSpPr>
          <p:cNvPr id="70" name="Cube 69"/>
          <p:cNvSpPr/>
          <p:nvPr/>
        </p:nvSpPr>
        <p:spPr>
          <a:xfrm>
            <a:off x="3075569" y="3627572"/>
            <a:ext cx="536957" cy="563885"/>
          </a:xfrm>
          <a:prstGeom prst="cube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Cube 70"/>
          <p:cNvSpPr/>
          <p:nvPr/>
        </p:nvSpPr>
        <p:spPr>
          <a:xfrm>
            <a:off x="2690109" y="3487948"/>
            <a:ext cx="658962" cy="585069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2291673" y="4330342"/>
            <a:ext cx="1911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Woophy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Web Server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5" name="Curved Connector 74"/>
          <p:cNvCxnSpPr/>
          <p:nvPr/>
        </p:nvCxnSpPr>
        <p:spPr>
          <a:xfrm rot="16200000" flipH="1">
            <a:off x="2558178" y="2788047"/>
            <a:ext cx="2048294" cy="60401"/>
          </a:xfrm>
          <a:prstGeom prst="curvedConnector4">
            <a:avLst>
              <a:gd name="adj1" fmla="val 44756"/>
              <a:gd name="adj2" fmla="val 87675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Folded Corner 76"/>
          <p:cNvSpPr/>
          <p:nvPr/>
        </p:nvSpPr>
        <p:spPr>
          <a:xfrm>
            <a:off x="3349070" y="2196198"/>
            <a:ext cx="492431" cy="590037"/>
          </a:xfrm>
          <a:prstGeom prst="foldedCorner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3232057" y="2850871"/>
            <a:ext cx="85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w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eb pages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0" name="Folded Corner 79"/>
          <p:cNvSpPr/>
          <p:nvPr/>
        </p:nvSpPr>
        <p:spPr>
          <a:xfrm>
            <a:off x="3475552" y="2309724"/>
            <a:ext cx="492431" cy="590037"/>
          </a:xfrm>
          <a:prstGeom prst="foldedCorner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Curved Connector 80"/>
          <p:cNvCxnSpPr/>
          <p:nvPr/>
        </p:nvCxnSpPr>
        <p:spPr>
          <a:xfrm rot="10800000">
            <a:off x="989441" y="1191230"/>
            <a:ext cx="1700669" cy="2662386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Folded Corner 89"/>
          <p:cNvSpPr/>
          <p:nvPr/>
        </p:nvSpPr>
        <p:spPr>
          <a:xfrm>
            <a:off x="1653542" y="2271838"/>
            <a:ext cx="492431" cy="590037"/>
          </a:xfrm>
          <a:prstGeom prst="foldedCorner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719334" y="2314919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mail </a:t>
            </a:r>
          </a:p>
          <a:p>
            <a:pPr algn="r"/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notifications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2" name="Folded Corner 91"/>
          <p:cNvSpPr/>
          <p:nvPr/>
        </p:nvSpPr>
        <p:spPr>
          <a:xfrm>
            <a:off x="1780024" y="2385364"/>
            <a:ext cx="492431" cy="590037"/>
          </a:xfrm>
          <a:prstGeom prst="foldedCorner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endCxn id="16" idx="2"/>
          </p:cNvCxnSpPr>
          <p:nvPr/>
        </p:nvCxnSpPr>
        <p:spPr>
          <a:xfrm>
            <a:off x="3671747" y="4073017"/>
            <a:ext cx="1822117" cy="2572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383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659"/>
            <a:ext cx="8229600" cy="502840"/>
          </a:xfrm>
        </p:spPr>
        <p:txBody>
          <a:bodyPr>
            <a:noAutofit/>
          </a:bodyPr>
          <a:lstStyle/>
          <a:p>
            <a:r>
              <a:rPr lang="en-US" sz="2900" dirty="0" smtClean="0"/>
              <a:t>New </a:t>
            </a:r>
            <a:r>
              <a:rPr lang="en-US" sz="2900" dirty="0" err="1" smtClean="0"/>
              <a:t>Woophy</a:t>
            </a:r>
            <a:r>
              <a:rPr lang="en-US" sz="2900" dirty="0" smtClean="0"/>
              <a:t> Images CDN (conten</a:t>
            </a:r>
            <a:r>
              <a:rPr lang="en-US" sz="2900" dirty="0" smtClean="0"/>
              <a:t>t delivery network)</a:t>
            </a:r>
            <a:endParaRPr lang="en-US" sz="2900" dirty="0"/>
          </a:p>
        </p:txBody>
      </p:sp>
      <p:sp>
        <p:nvSpPr>
          <p:cNvPr id="50" name="TextBox 49"/>
          <p:cNvSpPr txBox="1"/>
          <p:nvPr/>
        </p:nvSpPr>
        <p:spPr>
          <a:xfrm>
            <a:off x="539768" y="639549"/>
            <a:ext cx="1049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browsers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714" y="777479"/>
            <a:ext cx="407629" cy="539824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6" name="Cloud 55"/>
          <p:cNvSpPr/>
          <p:nvPr/>
        </p:nvSpPr>
        <p:spPr>
          <a:xfrm>
            <a:off x="2056722" y="2089864"/>
            <a:ext cx="5457378" cy="1559294"/>
          </a:xfrm>
          <a:prstGeom prst="cloud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153" y="2697754"/>
            <a:ext cx="615950" cy="228600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4157207" y="3183613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CloudFront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Cube 13"/>
          <p:cNvSpPr/>
          <p:nvPr/>
        </p:nvSpPr>
        <p:spPr>
          <a:xfrm>
            <a:off x="3201368" y="2580437"/>
            <a:ext cx="411172" cy="402001"/>
          </a:xfrm>
          <a:prstGeom prst="cube">
            <a:avLst>
              <a:gd name="adj" fmla="val 1363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2744207" y="2926354"/>
            <a:ext cx="1307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</a:rPr>
              <a:t>CloudFront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server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0" name="Cube 59"/>
          <p:cNvSpPr/>
          <p:nvPr/>
        </p:nvSpPr>
        <p:spPr>
          <a:xfrm>
            <a:off x="4661488" y="2608037"/>
            <a:ext cx="411172" cy="402001"/>
          </a:xfrm>
          <a:prstGeom prst="cube">
            <a:avLst>
              <a:gd name="adj" fmla="val 1363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4204327" y="2953954"/>
            <a:ext cx="1307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</a:rPr>
              <a:t>CloudFront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server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2" name="Cube 61"/>
          <p:cNvSpPr/>
          <p:nvPr/>
        </p:nvSpPr>
        <p:spPr>
          <a:xfrm>
            <a:off x="6165472" y="2580437"/>
            <a:ext cx="411172" cy="402001"/>
          </a:xfrm>
          <a:prstGeom prst="cube">
            <a:avLst>
              <a:gd name="adj" fmla="val 1363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708311" y="2926354"/>
            <a:ext cx="1307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</a:rPr>
              <a:t>CloudFront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server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8" name="Cloud 67"/>
          <p:cNvSpPr/>
          <p:nvPr/>
        </p:nvSpPr>
        <p:spPr>
          <a:xfrm>
            <a:off x="6667693" y="5191021"/>
            <a:ext cx="2384795" cy="1554097"/>
          </a:xfrm>
          <a:prstGeom prst="cloud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8619" y="5881301"/>
            <a:ext cx="639253" cy="237249"/>
          </a:xfrm>
          <a:prstGeom prst="rect">
            <a:avLst/>
          </a:prstGeom>
        </p:spPr>
      </p:pic>
      <p:sp>
        <p:nvSpPr>
          <p:cNvPr id="70" name="Magnetic Disk 69"/>
          <p:cNvSpPr/>
          <p:nvPr/>
        </p:nvSpPr>
        <p:spPr>
          <a:xfrm>
            <a:off x="7013172" y="5499576"/>
            <a:ext cx="769253" cy="954785"/>
          </a:xfrm>
          <a:prstGeom prst="flowChartMagneticDisk">
            <a:avLst/>
          </a:prstGeom>
          <a:gradFill>
            <a:gsLst>
              <a:gs pos="0">
                <a:schemeClr val="accent4">
                  <a:lumMod val="75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7769346" y="5499575"/>
            <a:ext cx="1184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S3 Images Store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5664" y="5849366"/>
            <a:ext cx="238629" cy="259060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2567" y="6133111"/>
            <a:ext cx="279631" cy="248561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1954" y="5841550"/>
            <a:ext cx="447392" cy="27700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2056722" y="1375219"/>
            <a:ext cx="1439083" cy="81838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0551" y="2418522"/>
            <a:ext cx="17915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This is a world-wide</a:t>
            </a:r>
          </a:p>
          <a:p>
            <a:r>
              <a:rPr lang="en-US" sz="1200" i="1" dirty="0" smtClean="0"/>
              <a:t>Amazon-hosted</a:t>
            </a:r>
          </a:p>
          <a:p>
            <a:r>
              <a:rPr lang="en-US" sz="1200" i="1" dirty="0" smtClean="0"/>
              <a:t>CDN (this ensures fast</a:t>
            </a:r>
          </a:p>
          <a:p>
            <a:r>
              <a:rPr lang="en-US" sz="1200" i="1" dirty="0" smtClean="0"/>
              <a:t>access of all HSM images</a:t>
            </a:r>
          </a:p>
          <a:p>
            <a:r>
              <a:rPr lang="en-US" sz="1200" i="1" dirty="0"/>
              <a:t>f</a:t>
            </a:r>
            <a:r>
              <a:rPr lang="en-US" sz="1200" i="1" dirty="0" smtClean="0"/>
              <a:t>rom anywhere!)</a:t>
            </a:r>
            <a:endParaRPr lang="en-US" sz="1200" i="1" dirty="0"/>
          </a:p>
        </p:txBody>
      </p:sp>
      <p:sp>
        <p:nvSpPr>
          <p:cNvPr id="88" name="TextBox 87"/>
          <p:cNvSpPr txBox="1"/>
          <p:nvPr/>
        </p:nvSpPr>
        <p:spPr>
          <a:xfrm>
            <a:off x="3495805" y="2193603"/>
            <a:ext cx="2989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http://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cdn.hotshotmedia.com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3" name="Straight Arrow Connector 22"/>
          <p:cNvCxnSpPr>
            <a:stCxn id="56" idx="1"/>
          </p:cNvCxnSpPr>
          <p:nvPr/>
        </p:nvCxnSpPr>
        <p:spPr>
          <a:xfrm>
            <a:off x="4785411" y="3647498"/>
            <a:ext cx="2227761" cy="177441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7" name="Picture 9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7472" y="1598279"/>
            <a:ext cx="377181" cy="409474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9329" y="1660692"/>
            <a:ext cx="395326" cy="429172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</p:pic>
      <p:sp>
        <p:nvSpPr>
          <p:cNvPr id="99" name="TextBox 98"/>
          <p:cNvSpPr txBox="1"/>
          <p:nvPr/>
        </p:nvSpPr>
        <p:spPr>
          <a:xfrm>
            <a:off x="2331082" y="1321280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images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085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18536" y="146927"/>
            <a:ext cx="8229600" cy="5028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Current </a:t>
            </a:r>
            <a:r>
              <a:rPr lang="en-US" sz="3200" dirty="0" err="1" smtClean="0"/>
              <a:t>Woofie.com</a:t>
            </a:r>
            <a:r>
              <a:rPr lang="en-US" sz="3200" dirty="0" smtClean="0"/>
              <a:t> </a:t>
            </a:r>
            <a:r>
              <a:rPr lang="en-US" sz="3200" dirty="0" smtClean="0"/>
              <a:t>Architecture</a:t>
            </a:r>
            <a:endParaRPr lang="en-US" sz="3200" dirty="0"/>
          </a:p>
        </p:txBody>
      </p:sp>
      <p:sp>
        <p:nvSpPr>
          <p:cNvPr id="8" name="Cube 7"/>
          <p:cNvSpPr/>
          <p:nvPr/>
        </p:nvSpPr>
        <p:spPr>
          <a:xfrm>
            <a:off x="2196857" y="3026798"/>
            <a:ext cx="2968594" cy="2816992"/>
          </a:xfrm>
          <a:prstGeom prst="cube">
            <a:avLst>
              <a:gd name="adj" fmla="val 627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135872" y="5797623"/>
            <a:ext cx="2793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Web Server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Alternate Process 9"/>
          <p:cNvSpPr/>
          <p:nvPr/>
        </p:nvSpPr>
        <p:spPr>
          <a:xfrm>
            <a:off x="2317875" y="3366578"/>
            <a:ext cx="923512" cy="586753"/>
          </a:xfrm>
          <a:prstGeom prst="flowChartAlternateProcess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340240" y="3397395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Apache </a:t>
            </a:r>
          </a:p>
          <a:p>
            <a:pPr algn="ctr"/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web server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Alternate Process 11"/>
          <p:cNvSpPr/>
          <p:nvPr/>
        </p:nvSpPr>
        <p:spPr>
          <a:xfrm>
            <a:off x="2327726" y="4128005"/>
            <a:ext cx="923512" cy="307816"/>
          </a:xfrm>
          <a:prstGeom prst="flowChartAlternateProcess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568100" y="4132905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PHP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Alternate Process 13"/>
          <p:cNvSpPr/>
          <p:nvPr/>
        </p:nvSpPr>
        <p:spPr>
          <a:xfrm>
            <a:off x="2337577" y="4539565"/>
            <a:ext cx="923512" cy="307816"/>
          </a:xfrm>
          <a:prstGeom prst="flowChartAlternateProcess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404088" y="4543205"/>
            <a:ext cx="788873" cy="304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App Logic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Alternate Process 15"/>
          <p:cNvSpPr/>
          <p:nvPr/>
        </p:nvSpPr>
        <p:spPr>
          <a:xfrm>
            <a:off x="2334469" y="4951124"/>
            <a:ext cx="923512" cy="700433"/>
          </a:xfrm>
          <a:prstGeom prst="flowChartAlternateProcess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349737" y="4954765"/>
            <a:ext cx="89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Data Cache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Connector 17"/>
          <p:cNvSpPr/>
          <p:nvPr/>
        </p:nvSpPr>
        <p:spPr>
          <a:xfrm>
            <a:off x="2404088" y="5231764"/>
            <a:ext cx="164012" cy="164012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nector 18"/>
          <p:cNvSpPr/>
          <p:nvPr/>
        </p:nvSpPr>
        <p:spPr>
          <a:xfrm>
            <a:off x="2634242" y="5384164"/>
            <a:ext cx="164012" cy="164012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nector 19"/>
          <p:cNvSpPr/>
          <p:nvPr/>
        </p:nvSpPr>
        <p:spPr>
          <a:xfrm>
            <a:off x="2950654" y="5231764"/>
            <a:ext cx="164012" cy="164012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056" y="976929"/>
            <a:ext cx="601933" cy="797141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9" name="TextBox 38"/>
          <p:cNvSpPr txBox="1"/>
          <p:nvPr/>
        </p:nvSpPr>
        <p:spPr>
          <a:xfrm>
            <a:off x="1359109" y="634616"/>
            <a:ext cx="958766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browser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0" name="Curved Connector 39"/>
          <p:cNvCxnSpPr>
            <a:stCxn id="38" idx="3"/>
            <a:endCxn id="11" idx="0"/>
          </p:cNvCxnSpPr>
          <p:nvPr/>
        </p:nvCxnSpPr>
        <p:spPr>
          <a:xfrm>
            <a:off x="2099989" y="1375500"/>
            <a:ext cx="678833" cy="2021895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lded Corner 40"/>
          <p:cNvSpPr/>
          <p:nvPr/>
        </p:nvSpPr>
        <p:spPr>
          <a:xfrm>
            <a:off x="2331741" y="1184033"/>
            <a:ext cx="492431" cy="590037"/>
          </a:xfrm>
          <a:prstGeom prst="foldedCorner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298242" y="945426"/>
            <a:ext cx="1441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w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eb pages + images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Folded Corner 42"/>
          <p:cNvSpPr/>
          <p:nvPr/>
        </p:nvSpPr>
        <p:spPr>
          <a:xfrm>
            <a:off x="2458223" y="1297559"/>
            <a:ext cx="492431" cy="590037"/>
          </a:xfrm>
          <a:prstGeom prst="foldedCorner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loud 49"/>
          <p:cNvSpPr/>
          <p:nvPr/>
        </p:nvSpPr>
        <p:spPr>
          <a:xfrm>
            <a:off x="1158735" y="2112819"/>
            <a:ext cx="2747250" cy="628097"/>
          </a:xfrm>
          <a:prstGeom prst="cloud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2061162" y="2217710"/>
            <a:ext cx="954107" cy="335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Internet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8" name="Cube 57"/>
          <p:cNvSpPr/>
          <p:nvPr/>
        </p:nvSpPr>
        <p:spPr>
          <a:xfrm>
            <a:off x="6327619" y="4267258"/>
            <a:ext cx="1822381" cy="1530365"/>
          </a:xfrm>
          <a:prstGeom prst="cube">
            <a:avLst>
              <a:gd name="adj" fmla="val 842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Magnetic Disk 58"/>
          <p:cNvSpPr/>
          <p:nvPr/>
        </p:nvSpPr>
        <p:spPr>
          <a:xfrm>
            <a:off x="6894559" y="4716642"/>
            <a:ext cx="620889" cy="622027"/>
          </a:xfrm>
          <a:prstGeom prst="flowChartMagneticDisk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75000"/>
                </a:schemeClr>
              </a:gs>
            </a:gsLst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775458" y="5335958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Database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4946" y="5797623"/>
            <a:ext cx="209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Database Server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5" name="Magnetic Disk 64"/>
          <p:cNvSpPr/>
          <p:nvPr/>
        </p:nvSpPr>
        <p:spPr>
          <a:xfrm>
            <a:off x="3707521" y="3994400"/>
            <a:ext cx="1096580" cy="1018155"/>
          </a:xfrm>
          <a:prstGeom prst="flowChartMagneticDisk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3674667" y="4670141"/>
            <a:ext cx="12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Local file system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7762" y="4152837"/>
            <a:ext cx="238629" cy="259060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4665" y="4436582"/>
            <a:ext cx="279631" cy="248561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4052" y="4145021"/>
            <a:ext cx="447392" cy="27700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040" y="1625104"/>
            <a:ext cx="238629" cy="259060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6629" y="1763315"/>
            <a:ext cx="279631" cy="248561"/>
          </a:xfrm>
          <a:prstGeom prst="rect">
            <a:avLst/>
          </a:prstGeom>
        </p:spPr>
      </p:pic>
      <p:cxnSp>
        <p:nvCxnSpPr>
          <p:cNvPr id="3" name="Straight Arrow Connector 2"/>
          <p:cNvCxnSpPr>
            <a:stCxn id="8" idx="5"/>
            <a:endCxn id="58" idx="2"/>
          </p:cNvCxnSpPr>
          <p:nvPr/>
        </p:nvCxnSpPr>
        <p:spPr>
          <a:xfrm>
            <a:off x="5165451" y="4346897"/>
            <a:ext cx="1162168" cy="7499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221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18536" y="146927"/>
            <a:ext cx="8229600" cy="5028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PHP Code Architecture</a:t>
            </a:r>
            <a:endParaRPr lang="en-US" sz="3200" dirty="0"/>
          </a:p>
        </p:txBody>
      </p:sp>
      <p:sp>
        <p:nvSpPr>
          <p:cNvPr id="8" name="Cube 7"/>
          <p:cNvSpPr/>
          <p:nvPr/>
        </p:nvSpPr>
        <p:spPr>
          <a:xfrm>
            <a:off x="765763" y="2936669"/>
            <a:ext cx="6396875" cy="3809817"/>
          </a:xfrm>
          <a:prstGeom prst="cube">
            <a:avLst>
              <a:gd name="adj" fmla="val 322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386108" y="2561404"/>
            <a:ext cx="2793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Web Server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Alternate Process 9"/>
          <p:cNvSpPr/>
          <p:nvPr/>
        </p:nvSpPr>
        <p:spPr>
          <a:xfrm>
            <a:off x="861655" y="3119169"/>
            <a:ext cx="1789280" cy="276999"/>
          </a:xfrm>
          <a:prstGeom prst="flowChartAlternateProcess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6955" y="3119169"/>
            <a:ext cx="1646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Apache  web server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03" y="343013"/>
            <a:ext cx="601933" cy="797141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9" name="TextBox 38"/>
          <p:cNvSpPr txBox="1"/>
          <p:nvPr/>
        </p:nvSpPr>
        <p:spPr>
          <a:xfrm>
            <a:off x="2759" y="700"/>
            <a:ext cx="958766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browser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0" name="Curved Connector 39"/>
          <p:cNvCxnSpPr>
            <a:stCxn id="38" idx="2"/>
            <a:endCxn id="10" idx="0"/>
          </p:cNvCxnSpPr>
          <p:nvPr/>
        </p:nvCxnSpPr>
        <p:spPr>
          <a:xfrm rot="16200000" flipH="1">
            <a:off x="138625" y="1501498"/>
            <a:ext cx="1979015" cy="1256325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lded Corner 40"/>
          <p:cNvSpPr/>
          <p:nvPr/>
        </p:nvSpPr>
        <p:spPr>
          <a:xfrm>
            <a:off x="591522" y="1275780"/>
            <a:ext cx="492431" cy="590037"/>
          </a:xfrm>
          <a:prstGeom prst="foldedCorner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133611" y="1389306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w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eb pages +</a:t>
            </a:r>
          </a:p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images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Folded Corner 42"/>
          <p:cNvSpPr/>
          <p:nvPr/>
        </p:nvSpPr>
        <p:spPr>
          <a:xfrm>
            <a:off x="718004" y="1389306"/>
            <a:ext cx="492431" cy="590037"/>
          </a:xfrm>
          <a:prstGeom prst="foldedCorner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ube 57"/>
          <p:cNvSpPr/>
          <p:nvPr/>
        </p:nvSpPr>
        <p:spPr>
          <a:xfrm>
            <a:off x="7843808" y="4315553"/>
            <a:ext cx="982975" cy="964505"/>
          </a:xfrm>
          <a:prstGeom prst="cube">
            <a:avLst>
              <a:gd name="adj" fmla="val 842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Magnetic Disk 58"/>
          <p:cNvSpPr/>
          <p:nvPr/>
        </p:nvSpPr>
        <p:spPr>
          <a:xfrm>
            <a:off x="7981202" y="4484876"/>
            <a:ext cx="620889" cy="622027"/>
          </a:xfrm>
          <a:prstGeom prst="flowChartMagneticDisk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75000"/>
                </a:schemeClr>
              </a:gs>
            </a:gsLst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7418361" y="2936669"/>
            <a:ext cx="1725639" cy="54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Database </a:t>
            </a:r>
          </a:p>
          <a:p>
            <a:pPr algn="ctr">
              <a:lnSpc>
                <a:spcPct val="80000"/>
              </a:lnSpc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Server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416" y="1803640"/>
            <a:ext cx="238629" cy="259060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005" y="1941851"/>
            <a:ext cx="279631" cy="248561"/>
          </a:xfrm>
          <a:prstGeom prst="rect">
            <a:avLst/>
          </a:prstGeom>
        </p:spPr>
      </p:pic>
      <p:sp>
        <p:nvSpPr>
          <p:cNvPr id="26" name="Rounded Rectangle 25"/>
          <p:cNvSpPr/>
          <p:nvPr/>
        </p:nvSpPr>
        <p:spPr>
          <a:xfrm>
            <a:off x="896954" y="3396168"/>
            <a:ext cx="6020089" cy="3245038"/>
          </a:xfrm>
          <a:prstGeom prst="roundRect">
            <a:avLst>
              <a:gd name="adj" fmla="val 279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3338394" y="6404980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PHP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8" name="Alternate Process 47"/>
          <p:cNvSpPr/>
          <p:nvPr/>
        </p:nvSpPr>
        <p:spPr>
          <a:xfrm>
            <a:off x="3953334" y="4619603"/>
            <a:ext cx="1549115" cy="828674"/>
          </a:xfrm>
          <a:prstGeom prst="flowChartAlternateProcess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3917994" y="4619602"/>
            <a:ext cx="8685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www/classes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063966" y="4826343"/>
            <a:ext cx="1113511" cy="648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" i="1" dirty="0" err="1" smtClean="0"/>
              <a:t>Php</a:t>
            </a:r>
            <a:r>
              <a:rPr lang="en-US" sz="800" i="1" dirty="0" smtClean="0"/>
              <a:t> “classes”:</a:t>
            </a:r>
          </a:p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800" i="1" dirty="0" err="1" smtClean="0"/>
              <a:t>Db</a:t>
            </a:r>
            <a:r>
              <a:rPr lang="en-US" sz="800" i="1" dirty="0" smtClean="0"/>
              <a:t> access</a:t>
            </a:r>
          </a:p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800" i="1" dirty="0" smtClean="0"/>
              <a:t>“tag libs”</a:t>
            </a:r>
          </a:p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800" i="1" dirty="0" smtClean="0"/>
              <a:t>Echo “html”</a:t>
            </a:r>
          </a:p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800" i="1" dirty="0" smtClean="0"/>
              <a:t>HTML header(</a:t>
            </a:r>
            <a:r>
              <a:rPr lang="en-US" sz="800" i="1" dirty="0" err="1" smtClean="0"/>
              <a:t>bla</a:t>
            </a:r>
            <a:r>
              <a:rPr lang="en-US" sz="800" i="1" dirty="0" smtClean="0"/>
              <a:t>)</a:t>
            </a:r>
            <a:endParaRPr lang="en-US" sz="800" i="1" dirty="0"/>
          </a:p>
        </p:txBody>
      </p:sp>
      <p:sp>
        <p:nvSpPr>
          <p:cNvPr id="54" name="Alternate Process 53"/>
          <p:cNvSpPr/>
          <p:nvPr/>
        </p:nvSpPr>
        <p:spPr>
          <a:xfrm>
            <a:off x="999560" y="4933225"/>
            <a:ext cx="1705941" cy="1030104"/>
          </a:xfrm>
          <a:prstGeom prst="flowChartAlternateProcess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964220" y="4936866"/>
            <a:ext cx="938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www/includes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110192" y="5183087"/>
            <a:ext cx="159530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800" i="1" dirty="0" smtClean="0"/>
              <a:t>Logic “controllers”</a:t>
            </a:r>
          </a:p>
          <a:p>
            <a:pPr marL="171450" indent="-171450">
              <a:buFont typeface="Arial"/>
              <a:buChar char="•"/>
            </a:pPr>
            <a:r>
              <a:rPr lang="en-US" sz="800" i="1" dirty="0" smtClean="0"/>
              <a:t>Mish mash of </a:t>
            </a:r>
            <a:r>
              <a:rPr lang="en-US" sz="800" i="1" dirty="0" err="1" smtClean="0"/>
              <a:t>shtuff</a:t>
            </a:r>
            <a:endParaRPr lang="en-US" sz="800" i="1" dirty="0" smtClean="0"/>
          </a:p>
          <a:p>
            <a:pPr marL="171450" indent="-171450">
              <a:buFont typeface="Arial"/>
              <a:buChar char="•"/>
            </a:pPr>
            <a:r>
              <a:rPr lang="en-US" sz="800" i="1" dirty="0" smtClean="0"/>
              <a:t>Some “framework” support</a:t>
            </a:r>
          </a:p>
          <a:p>
            <a:pPr marL="171450" indent="-171450">
              <a:buFont typeface="Arial"/>
              <a:buChar char="•"/>
            </a:pPr>
            <a:r>
              <a:rPr lang="en-US" sz="800" i="1" dirty="0" smtClean="0"/>
              <a:t>Some output of headers, html</a:t>
            </a:r>
            <a:endParaRPr lang="en-US" sz="800" i="1" dirty="0"/>
          </a:p>
        </p:txBody>
      </p:sp>
      <p:sp>
        <p:nvSpPr>
          <p:cNvPr id="57" name="Alternate Process 56"/>
          <p:cNvSpPr/>
          <p:nvPr/>
        </p:nvSpPr>
        <p:spPr>
          <a:xfrm>
            <a:off x="1049639" y="3833709"/>
            <a:ext cx="1705941" cy="609779"/>
          </a:xfrm>
          <a:prstGeom prst="flowChartAlternateProcess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1014299" y="3837350"/>
            <a:ext cx="16366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www/html/</a:t>
            </a:r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index.php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&amp;</a:t>
            </a:r>
          </a:p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www/includes/</a:t>
            </a:r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services.php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110192" y="4177408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800" i="1" dirty="0" smtClean="0"/>
              <a:t>URL “router”</a:t>
            </a:r>
            <a:endParaRPr lang="en-US" sz="800" i="1" dirty="0"/>
          </a:p>
        </p:txBody>
      </p:sp>
      <p:sp>
        <p:nvSpPr>
          <p:cNvPr id="64" name="Alternate Process 63"/>
          <p:cNvSpPr/>
          <p:nvPr/>
        </p:nvSpPr>
        <p:spPr>
          <a:xfrm>
            <a:off x="3960176" y="5647253"/>
            <a:ext cx="1549115" cy="898528"/>
          </a:xfrm>
          <a:prstGeom prst="flowChartAlternateProcess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3924836" y="5624574"/>
            <a:ext cx="13054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www/forum (</a:t>
            </a:r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miniBB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070808" y="5837895"/>
            <a:ext cx="11135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Everything:</a:t>
            </a:r>
          </a:p>
          <a:p>
            <a:pPr marL="171450" indent="-171450">
              <a:buFont typeface="Arial"/>
              <a:buChar char="•"/>
            </a:pPr>
            <a:r>
              <a:rPr lang="en-US" sz="800" i="1" dirty="0" err="1" smtClean="0"/>
              <a:t>Db</a:t>
            </a:r>
            <a:r>
              <a:rPr lang="en-US" sz="800" i="1" dirty="0" smtClean="0"/>
              <a:t> access</a:t>
            </a:r>
          </a:p>
          <a:p>
            <a:pPr marL="171450" indent="-171450">
              <a:buFont typeface="Arial"/>
              <a:buChar char="•"/>
            </a:pPr>
            <a:r>
              <a:rPr lang="en-US" sz="800" i="1" dirty="0" smtClean="0"/>
              <a:t>“tag libs”</a:t>
            </a:r>
          </a:p>
          <a:p>
            <a:pPr marL="171450" indent="-171450">
              <a:buFont typeface="Arial"/>
              <a:buChar char="•"/>
            </a:pPr>
            <a:r>
              <a:rPr lang="en-US" sz="800" i="1" dirty="0" smtClean="0"/>
              <a:t>Echo “html”</a:t>
            </a:r>
          </a:p>
          <a:p>
            <a:pPr marL="171450" indent="-171450">
              <a:buFont typeface="Arial"/>
              <a:buChar char="•"/>
            </a:pPr>
            <a:r>
              <a:rPr lang="en-US" sz="800" i="1" dirty="0" smtClean="0"/>
              <a:t>HTML header(</a:t>
            </a:r>
            <a:r>
              <a:rPr lang="en-US" sz="800" i="1" dirty="0" err="1" smtClean="0"/>
              <a:t>bla</a:t>
            </a:r>
            <a:r>
              <a:rPr lang="en-US" sz="800" i="1" dirty="0" smtClean="0"/>
              <a:t>)</a:t>
            </a:r>
            <a:endParaRPr lang="en-US" sz="800" i="1" dirty="0"/>
          </a:p>
        </p:txBody>
      </p:sp>
      <p:sp>
        <p:nvSpPr>
          <p:cNvPr id="74" name="Alternate Process 73"/>
          <p:cNvSpPr/>
          <p:nvPr/>
        </p:nvSpPr>
        <p:spPr>
          <a:xfrm>
            <a:off x="3919257" y="3975899"/>
            <a:ext cx="1549115" cy="506027"/>
          </a:xfrm>
          <a:prstGeom prst="flowChartAlternateProcess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3924836" y="3918711"/>
            <a:ext cx="1170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www/</a:t>
            </a:r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flashservices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979742" y="4032662"/>
            <a:ext cx="1613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Everything:</a:t>
            </a:r>
          </a:p>
          <a:p>
            <a:pPr marL="171450" indent="-171450">
              <a:buFont typeface="Arial"/>
              <a:buChar char="•"/>
            </a:pPr>
            <a:r>
              <a:rPr lang="en-US" sz="800" i="1" dirty="0" err="1" smtClean="0"/>
              <a:t>Db</a:t>
            </a:r>
            <a:r>
              <a:rPr lang="en-US" sz="800" i="1" dirty="0" smtClean="0"/>
              <a:t> access, “tag libs”</a:t>
            </a:r>
          </a:p>
          <a:p>
            <a:pPr marL="171450" indent="-171450">
              <a:buFont typeface="Arial"/>
              <a:buChar char="•"/>
            </a:pPr>
            <a:r>
              <a:rPr lang="en-US" sz="800" i="1" dirty="0" smtClean="0"/>
              <a:t>Echo “xml”, HTML header(</a:t>
            </a:r>
            <a:r>
              <a:rPr lang="en-US" sz="800" i="1" dirty="0" err="1" smtClean="0"/>
              <a:t>bla</a:t>
            </a:r>
            <a:r>
              <a:rPr lang="en-US" sz="800" i="1" dirty="0" smtClean="0"/>
              <a:t>)</a:t>
            </a:r>
            <a:endParaRPr lang="en-US" sz="800" i="1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086" y="492348"/>
            <a:ext cx="419768" cy="215391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875381" y="395620"/>
            <a:ext cx="943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Flash “map”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0" name="Magnetic Disk 79"/>
          <p:cNvSpPr/>
          <p:nvPr/>
        </p:nvSpPr>
        <p:spPr>
          <a:xfrm>
            <a:off x="5741411" y="4164932"/>
            <a:ext cx="1096580" cy="1018155"/>
          </a:xfrm>
          <a:prstGeom prst="flowChartMagneticDisk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5708557" y="4840673"/>
            <a:ext cx="12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Local file system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652" y="4323369"/>
            <a:ext cx="238629" cy="259060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8555" y="4607114"/>
            <a:ext cx="279631" cy="248561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7942" y="4315553"/>
            <a:ext cx="447392" cy="277000"/>
          </a:xfrm>
          <a:prstGeom prst="rect">
            <a:avLst/>
          </a:prstGeom>
        </p:spPr>
      </p:pic>
      <p:sp>
        <p:nvSpPr>
          <p:cNvPr id="85" name="Alternate Process 84"/>
          <p:cNvSpPr/>
          <p:nvPr/>
        </p:nvSpPr>
        <p:spPr>
          <a:xfrm>
            <a:off x="2993453" y="4568421"/>
            <a:ext cx="689881" cy="700433"/>
          </a:xfrm>
          <a:prstGeom prst="flowChartAlternateProcess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2945842" y="4572062"/>
            <a:ext cx="7735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Data Cache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7" name="Connector 86"/>
          <p:cNvSpPr/>
          <p:nvPr/>
        </p:nvSpPr>
        <p:spPr>
          <a:xfrm>
            <a:off x="3165022" y="4835901"/>
            <a:ext cx="164012" cy="164012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Connector 87"/>
          <p:cNvSpPr/>
          <p:nvPr/>
        </p:nvSpPr>
        <p:spPr>
          <a:xfrm>
            <a:off x="3059596" y="5001461"/>
            <a:ext cx="164012" cy="164012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Connector 88"/>
          <p:cNvSpPr/>
          <p:nvPr/>
        </p:nvSpPr>
        <p:spPr>
          <a:xfrm>
            <a:off x="3376008" y="4849061"/>
            <a:ext cx="164012" cy="164012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91"/>
          <p:cNvCxnSpPr>
            <a:stCxn id="10" idx="2"/>
            <a:endCxn id="62" idx="0"/>
          </p:cNvCxnSpPr>
          <p:nvPr/>
        </p:nvCxnSpPr>
        <p:spPr>
          <a:xfrm>
            <a:off x="1756295" y="3396168"/>
            <a:ext cx="76322" cy="44118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57" idx="2"/>
            <a:endCxn id="54" idx="0"/>
          </p:cNvCxnSpPr>
          <p:nvPr/>
        </p:nvCxnSpPr>
        <p:spPr>
          <a:xfrm flipH="1">
            <a:off x="1852531" y="4443488"/>
            <a:ext cx="50079" cy="489737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54" idx="3"/>
          </p:cNvCxnSpPr>
          <p:nvPr/>
        </p:nvCxnSpPr>
        <p:spPr>
          <a:xfrm flipV="1">
            <a:off x="2705501" y="5369276"/>
            <a:ext cx="1247833" cy="79001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endCxn id="64" idx="1"/>
          </p:cNvCxnSpPr>
          <p:nvPr/>
        </p:nvCxnSpPr>
        <p:spPr>
          <a:xfrm>
            <a:off x="2705501" y="5448277"/>
            <a:ext cx="1254675" cy="64824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48" idx="1"/>
            <a:endCxn id="85" idx="3"/>
          </p:cNvCxnSpPr>
          <p:nvPr/>
        </p:nvCxnSpPr>
        <p:spPr>
          <a:xfrm flipH="1" flipV="1">
            <a:off x="3683334" y="4918638"/>
            <a:ext cx="270000" cy="11530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74" idx="3"/>
          </p:cNvCxnSpPr>
          <p:nvPr/>
        </p:nvCxnSpPr>
        <p:spPr>
          <a:xfrm>
            <a:off x="5468372" y="4228913"/>
            <a:ext cx="368259" cy="8547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Freeform 107"/>
          <p:cNvSpPr/>
          <p:nvPr/>
        </p:nvSpPr>
        <p:spPr>
          <a:xfrm>
            <a:off x="2638657" y="3221257"/>
            <a:ext cx="3678328" cy="917560"/>
          </a:xfrm>
          <a:custGeom>
            <a:avLst/>
            <a:gdLst>
              <a:gd name="connsiteX0" fmla="*/ 0 w 3678328"/>
              <a:gd name="connsiteY0" fmla="*/ 42421 h 917560"/>
              <a:gd name="connsiteX1" fmla="*/ 2349129 w 3678328"/>
              <a:gd name="connsiteY1" fmla="*/ 42421 h 917560"/>
              <a:gd name="connsiteX2" fmla="*/ 3303257 w 3678328"/>
              <a:gd name="connsiteY2" fmla="*/ 483280 h 917560"/>
              <a:gd name="connsiteX3" fmla="*/ 3678328 w 3678328"/>
              <a:gd name="connsiteY3" fmla="*/ 917560 h 917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8328" h="917560">
                <a:moveTo>
                  <a:pt x="0" y="42421"/>
                </a:moveTo>
                <a:cubicBezTo>
                  <a:pt x="899293" y="5683"/>
                  <a:pt x="1798586" y="-31055"/>
                  <a:pt x="2349129" y="42421"/>
                </a:cubicBezTo>
                <a:cubicBezTo>
                  <a:pt x="2899672" y="115897"/>
                  <a:pt x="3081724" y="337424"/>
                  <a:pt x="3303257" y="483280"/>
                </a:cubicBezTo>
                <a:cubicBezTo>
                  <a:pt x="3524790" y="629137"/>
                  <a:pt x="3608139" y="850663"/>
                  <a:pt x="3678328" y="917560"/>
                </a:cubicBezTo>
              </a:path>
            </a:pathLst>
          </a:cu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Arrow Connector 104"/>
          <p:cNvCxnSpPr>
            <a:stCxn id="48" idx="3"/>
          </p:cNvCxnSpPr>
          <p:nvPr/>
        </p:nvCxnSpPr>
        <p:spPr>
          <a:xfrm flipV="1">
            <a:off x="5502449" y="4826343"/>
            <a:ext cx="238962" cy="207597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urved Connector 108"/>
          <p:cNvCxnSpPr/>
          <p:nvPr/>
        </p:nvCxnSpPr>
        <p:spPr>
          <a:xfrm>
            <a:off x="1819194" y="534120"/>
            <a:ext cx="2100063" cy="3498542"/>
          </a:xfrm>
          <a:prstGeom prst="curvedConnector3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Cloud 109"/>
          <p:cNvSpPr/>
          <p:nvPr/>
        </p:nvSpPr>
        <p:spPr>
          <a:xfrm>
            <a:off x="216203" y="2247355"/>
            <a:ext cx="3027938" cy="628097"/>
          </a:xfrm>
          <a:prstGeom prst="cloud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1118630" y="2352246"/>
            <a:ext cx="954107" cy="335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Internet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13" name="Elbow Connector 112"/>
          <p:cNvCxnSpPr>
            <a:stCxn id="74" idx="3"/>
            <a:endCxn id="58" idx="0"/>
          </p:cNvCxnSpPr>
          <p:nvPr/>
        </p:nvCxnSpPr>
        <p:spPr>
          <a:xfrm>
            <a:off x="5468372" y="4228913"/>
            <a:ext cx="2907529" cy="86640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/>
          <p:cNvCxnSpPr>
            <a:endCxn id="58" idx="2"/>
          </p:cNvCxnSpPr>
          <p:nvPr/>
        </p:nvCxnSpPr>
        <p:spPr>
          <a:xfrm flipV="1">
            <a:off x="5468372" y="4838411"/>
            <a:ext cx="2375436" cy="530865"/>
          </a:xfrm>
          <a:prstGeom prst="bentConnector3">
            <a:avLst>
              <a:gd name="adj1" fmla="val 77424"/>
            </a:avLst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64" idx="3"/>
            <a:endCxn id="58" idx="3"/>
          </p:cNvCxnSpPr>
          <p:nvPr/>
        </p:nvCxnSpPr>
        <p:spPr>
          <a:xfrm flipV="1">
            <a:off x="5509291" y="5280058"/>
            <a:ext cx="2785399" cy="816459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Alternate Process 119"/>
          <p:cNvSpPr/>
          <p:nvPr/>
        </p:nvSpPr>
        <p:spPr>
          <a:xfrm>
            <a:off x="3719424" y="3402753"/>
            <a:ext cx="2424436" cy="515958"/>
          </a:xfrm>
          <a:prstGeom prst="flowChartAlternateProcess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3684084" y="3406393"/>
            <a:ext cx="14712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www/html/8fce4f21d/…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779977" y="3599920"/>
            <a:ext cx="2454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800" i="1" dirty="0" err="1" smtClean="0"/>
              <a:t>Admin.php</a:t>
            </a:r>
            <a:r>
              <a:rPr lang="en-US" sz="800" i="1" dirty="0" smtClean="0"/>
              <a:t> (router); /include has tons of </a:t>
            </a:r>
            <a:r>
              <a:rPr lang="en-US" sz="800" i="1" dirty="0" err="1" smtClean="0"/>
              <a:t>php</a:t>
            </a:r>
            <a:r>
              <a:rPr lang="en-US" sz="800" i="1" dirty="0" smtClean="0"/>
              <a:t> files</a:t>
            </a:r>
          </a:p>
          <a:p>
            <a:pPr marL="171450" indent="-171450">
              <a:buFont typeface="Arial"/>
              <a:buChar char="•"/>
            </a:pPr>
            <a:r>
              <a:rPr lang="en-US" sz="800" i="1" dirty="0" smtClean="0"/>
              <a:t>All </a:t>
            </a:r>
            <a:r>
              <a:rPr lang="en-US" sz="800" i="1" dirty="0" err="1" smtClean="0"/>
              <a:t>db</a:t>
            </a:r>
            <a:r>
              <a:rPr lang="en-US" sz="800" i="1" dirty="0" smtClean="0"/>
              <a:t> access, html gen, </a:t>
            </a:r>
            <a:r>
              <a:rPr lang="en-US" sz="800" i="1" dirty="0" err="1" smtClean="0"/>
              <a:t>etc</a:t>
            </a:r>
            <a:r>
              <a:rPr lang="en-US" sz="800" i="1" dirty="0" smtClean="0"/>
              <a:t>!!! MUSHED TOGETHER</a:t>
            </a:r>
            <a:endParaRPr lang="en-US" sz="800" i="1" dirty="0"/>
          </a:p>
        </p:txBody>
      </p:sp>
      <p:cxnSp>
        <p:nvCxnSpPr>
          <p:cNvPr id="129" name="Straight Arrow Connector 128"/>
          <p:cNvCxnSpPr>
            <a:endCxn id="120" idx="1"/>
          </p:cNvCxnSpPr>
          <p:nvPr/>
        </p:nvCxnSpPr>
        <p:spPr>
          <a:xfrm>
            <a:off x="2386109" y="3406393"/>
            <a:ext cx="1333315" cy="254339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Freeform 131"/>
          <p:cNvSpPr/>
          <p:nvPr/>
        </p:nvSpPr>
        <p:spPr>
          <a:xfrm>
            <a:off x="6143860" y="3652614"/>
            <a:ext cx="325524" cy="524794"/>
          </a:xfrm>
          <a:custGeom>
            <a:avLst/>
            <a:gdLst>
              <a:gd name="connsiteX0" fmla="*/ 0 w 3678328"/>
              <a:gd name="connsiteY0" fmla="*/ 42421 h 917560"/>
              <a:gd name="connsiteX1" fmla="*/ 2349129 w 3678328"/>
              <a:gd name="connsiteY1" fmla="*/ 42421 h 917560"/>
              <a:gd name="connsiteX2" fmla="*/ 3303257 w 3678328"/>
              <a:gd name="connsiteY2" fmla="*/ 483280 h 917560"/>
              <a:gd name="connsiteX3" fmla="*/ 3678328 w 3678328"/>
              <a:gd name="connsiteY3" fmla="*/ 917560 h 917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8328" h="917560">
                <a:moveTo>
                  <a:pt x="0" y="42421"/>
                </a:moveTo>
                <a:cubicBezTo>
                  <a:pt x="899293" y="5683"/>
                  <a:pt x="1798586" y="-31055"/>
                  <a:pt x="2349129" y="42421"/>
                </a:cubicBezTo>
                <a:cubicBezTo>
                  <a:pt x="2899672" y="115897"/>
                  <a:pt x="3081724" y="337424"/>
                  <a:pt x="3303257" y="483280"/>
                </a:cubicBezTo>
                <a:cubicBezTo>
                  <a:pt x="3524790" y="629137"/>
                  <a:pt x="3608139" y="850663"/>
                  <a:pt x="3678328" y="917560"/>
                </a:cubicBezTo>
              </a:path>
            </a:pathLst>
          </a:cu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Freeform 132"/>
          <p:cNvSpPr/>
          <p:nvPr/>
        </p:nvSpPr>
        <p:spPr>
          <a:xfrm>
            <a:off x="6154222" y="3451105"/>
            <a:ext cx="2447869" cy="864448"/>
          </a:xfrm>
          <a:custGeom>
            <a:avLst/>
            <a:gdLst>
              <a:gd name="connsiteX0" fmla="*/ 0 w 3678328"/>
              <a:gd name="connsiteY0" fmla="*/ 42421 h 917560"/>
              <a:gd name="connsiteX1" fmla="*/ 2349129 w 3678328"/>
              <a:gd name="connsiteY1" fmla="*/ 42421 h 917560"/>
              <a:gd name="connsiteX2" fmla="*/ 3303257 w 3678328"/>
              <a:gd name="connsiteY2" fmla="*/ 483280 h 917560"/>
              <a:gd name="connsiteX3" fmla="*/ 3678328 w 3678328"/>
              <a:gd name="connsiteY3" fmla="*/ 917560 h 917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8328" h="917560">
                <a:moveTo>
                  <a:pt x="0" y="42421"/>
                </a:moveTo>
                <a:cubicBezTo>
                  <a:pt x="899293" y="5683"/>
                  <a:pt x="1798586" y="-31055"/>
                  <a:pt x="2349129" y="42421"/>
                </a:cubicBezTo>
                <a:cubicBezTo>
                  <a:pt x="2899672" y="115897"/>
                  <a:pt x="3081724" y="337424"/>
                  <a:pt x="3303257" y="483280"/>
                </a:cubicBezTo>
                <a:cubicBezTo>
                  <a:pt x="3524790" y="629137"/>
                  <a:pt x="3608139" y="850663"/>
                  <a:pt x="3678328" y="917560"/>
                </a:cubicBezTo>
              </a:path>
            </a:pathLst>
          </a:cu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24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18536" y="146927"/>
            <a:ext cx="8229600" cy="5028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Views/HTML/JavaScript Architecture</a:t>
            </a:r>
            <a:endParaRPr lang="en-US" sz="3200" dirty="0"/>
          </a:p>
        </p:txBody>
      </p:sp>
      <p:sp>
        <p:nvSpPr>
          <p:cNvPr id="65" name="TextBox 64"/>
          <p:cNvSpPr txBox="1"/>
          <p:nvPr/>
        </p:nvSpPr>
        <p:spPr>
          <a:xfrm>
            <a:off x="1522841" y="1319702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800" i="1" dirty="0" err="1" smtClean="0"/>
              <a:t>Map_home.swf</a:t>
            </a:r>
            <a:endParaRPr lang="en-US" sz="800" i="1" dirty="0" smtClean="0"/>
          </a:p>
          <a:p>
            <a:pPr marL="171450" indent="-171450">
              <a:buFont typeface="Arial"/>
              <a:buChar char="•"/>
            </a:pPr>
            <a:r>
              <a:rPr lang="en-US" sz="800" i="1" dirty="0" err="1" smtClean="0"/>
              <a:t>Map_sidebar.swf</a:t>
            </a:r>
            <a:endParaRPr lang="en-US" sz="800" i="1" dirty="0" smtClean="0"/>
          </a:p>
          <a:p>
            <a:pPr marL="171450" indent="-171450">
              <a:buFont typeface="Arial"/>
              <a:buChar char="•"/>
            </a:pPr>
            <a:r>
              <a:rPr lang="en-US" sz="800" i="1" dirty="0" err="1" smtClean="0"/>
              <a:t>Video.swf</a:t>
            </a:r>
            <a:endParaRPr lang="en-US" sz="800" i="1" dirty="0"/>
          </a:p>
        </p:txBody>
      </p:sp>
      <p:sp>
        <p:nvSpPr>
          <p:cNvPr id="66" name="TextBox 65"/>
          <p:cNvSpPr txBox="1"/>
          <p:nvPr/>
        </p:nvSpPr>
        <p:spPr>
          <a:xfrm>
            <a:off x="1258420" y="1080061"/>
            <a:ext cx="9819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www/html/</a:t>
            </a:r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swf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715101" y="1251233"/>
            <a:ext cx="26340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800" i="1" dirty="0" err="1" smtClean="0"/>
              <a:t>Blog.js</a:t>
            </a:r>
            <a:endParaRPr lang="en-US" sz="800" i="1" dirty="0" smtClean="0"/>
          </a:p>
          <a:p>
            <a:pPr marL="171450" indent="-171450">
              <a:buFont typeface="Arial"/>
              <a:buChar char="•"/>
            </a:pPr>
            <a:r>
              <a:rPr lang="en-US" sz="800" i="1" dirty="0" err="1" smtClean="0"/>
              <a:t>BlogArchive.js</a:t>
            </a:r>
            <a:endParaRPr lang="en-US" sz="800" i="1" dirty="0" smtClean="0"/>
          </a:p>
          <a:p>
            <a:pPr marL="171450" indent="-171450">
              <a:buFont typeface="Arial"/>
              <a:buChar char="•"/>
            </a:pPr>
            <a:r>
              <a:rPr lang="en-US" sz="800" i="1" dirty="0" smtClean="0"/>
              <a:t>… (20+ files)</a:t>
            </a:r>
          </a:p>
          <a:p>
            <a:pPr marL="171450" indent="-171450">
              <a:buFont typeface="Arial"/>
              <a:buChar char="•"/>
            </a:pPr>
            <a:r>
              <a:rPr lang="en-US" sz="800" i="1" dirty="0" smtClean="0"/>
              <a:t>Each is one or more “objects”</a:t>
            </a:r>
          </a:p>
          <a:p>
            <a:pPr marL="171450" indent="-171450">
              <a:buFont typeface="Arial"/>
              <a:buChar char="•"/>
            </a:pPr>
            <a:r>
              <a:rPr lang="en-US" sz="800" i="1" dirty="0" smtClean="0"/>
              <a:t>Lots of embedded generation of HTML using DOM API!</a:t>
            </a:r>
          </a:p>
          <a:p>
            <a:pPr marL="171450" indent="-171450">
              <a:buFont typeface="Arial"/>
              <a:buChar char="•"/>
            </a:pPr>
            <a:r>
              <a:rPr lang="en-US" sz="800" i="1" dirty="0" smtClean="0"/>
              <a:t>“</a:t>
            </a:r>
            <a:r>
              <a:rPr lang="en-US" sz="800" i="1" dirty="0" err="1" smtClean="0"/>
              <a:t>library.js</a:t>
            </a:r>
            <a:r>
              <a:rPr lang="en-US" sz="800" i="1" dirty="0" smtClean="0"/>
              <a:t>” – homebrew stuff similar to some of </a:t>
            </a:r>
            <a:r>
              <a:rPr lang="en-US" sz="800" i="1" dirty="0" err="1" smtClean="0"/>
              <a:t>jQuery</a:t>
            </a:r>
            <a:endParaRPr lang="en-US" sz="800" i="1" dirty="0"/>
          </a:p>
        </p:txBody>
      </p:sp>
      <p:sp>
        <p:nvSpPr>
          <p:cNvPr id="68" name="TextBox 67"/>
          <p:cNvSpPr txBox="1"/>
          <p:nvPr/>
        </p:nvSpPr>
        <p:spPr>
          <a:xfrm>
            <a:off x="3450680" y="1011592"/>
            <a:ext cx="8817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www/html/</a:t>
            </a:r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js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576538" y="2198760"/>
            <a:ext cx="1043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800" i="1" dirty="0" smtClean="0"/>
              <a:t>Normal </a:t>
            </a:r>
            <a:r>
              <a:rPr lang="en-US" sz="800" i="1" dirty="0" err="1" smtClean="0"/>
              <a:t>css</a:t>
            </a:r>
            <a:r>
              <a:rPr lang="en-US" sz="800" i="1" dirty="0" smtClean="0"/>
              <a:t> stuff</a:t>
            </a:r>
            <a:endParaRPr lang="en-US" sz="800" i="1" dirty="0"/>
          </a:p>
        </p:txBody>
      </p:sp>
      <p:sp>
        <p:nvSpPr>
          <p:cNvPr id="78" name="TextBox 77"/>
          <p:cNvSpPr txBox="1"/>
          <p:nvPr/>
        </p:nvSpPr>
        <p:spPr>
          <a:xfrm>
            <a:off x="1312117" y="1959119"/>
            <a:ext cx="9554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www/html/</a:t>
            </a:r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css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643396" y="2976260"/>
            <a:ext cx="19928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800" i="1" dirty="0" smtClean="0"/>
              <a:t>Some .</a:t>
            </a:r>
            <a:r>
              <a:rPr lang="en-US" sz="800" i="1" dirty="0" err="1" smtClean="0"/>
              <a:t>pdf</a:t>
            </a:r>
            <a:r>
              <a:rPr lang="en-US" sz="800" i="1" dirty="0" smtClean="0"/>
              <a:t> articles with images and text</a:t>
            </a:r>
            <a:endParaRPr lang="en-US" sz="800" i="1" dirty="0"/>
          </a:p>
        </p:txBody>
      </p:sp>
      <p:sp>
        <p:nvSpPr>
          <p:cNvPr id="90" name="TextBox 89"/>
          <p:cNvSpPr txBox="1"/>
          <p:nvPr/>
        </p:nvSpPr>
        <p:spPr>
          <a:xfrm>
            <a:off x="1378975" y="2736619"/>
            <a:ext cx="1040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www/html/docs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834600" y="2420677"/>
            <a:ext cx="9284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800" i="1" dirty="0" smtClean="0"/>
              <a:t>Some .</a:t>
            </a:r>
            <a:r>
              <a:rPr lang="en-US" sz="800" i="1" dirty="0" err="1" smtClean="0"/>
              <a:t>flv</a:t>
            </a:r>
            <a:r>
              <a:rPr lang="en-US" sz="800" i="1" dirty="0" smtClean="0"/>
              <a:t> files</a:t>
            </a:r>
            <a:endParaRPr lang="en-US" sz="800" i="1" dirty="0"/>
          </a:p>
        </p:txBody>
      </p:sp>
      <p:sp>
        <p:nvSpPr>
          <p:cNvPr id="93" name="TextBox 92"/>
          <p:cNvSpPr txBox="1"/>
          <p:nvPr/>
        </p:nvSpPr>
        <p:spPr>
          <a:xfrm>
            <a:off x="3570179" y="2181036"/>
            <a:ext cx="9267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www/html/</a:t>
            </a:r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flv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834600" y="3182029"/>
            <a:ext cx="2351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800" i="1" dirty="0" smtClean="0"/>
              <a:t>The admin tool</a:t>
            </a:r>
          </a:p>
          <a:p>
            <a:pPr marL="171450" indent="-171450">
              <a:buFont typeface="Arial"/>
              <a:buChar char="•"/>
            </a:pPr>
            <a:r>
              <a:rPr lang="en-US" sz="800" i="1" dirty="0" smtClean="0"/>
              <a:t>This contains all: database access, UI templates,</a:t>
            </a:r>
          </a:p>
          <a:p>
            <a:pPr marL="171450" indent="-171450">
              <a:buFont typeface="Arial"/>
              <a:buChar char="•"/>
            </a:pPr>
            <a:r>
              <a:rPr lang="en-US" sz="800" i="1" dirty="0" smtClean="0"/>
              <a:t>Generation of HTML/JavaScript, etc.</a:t>
            </a:r>
            <a:endParaRPr lang="en-US" sz="800" i="1" dirty="0"/>
          </a:p>
        </p:txBody>
      </p:sp>
      <p:sp>
        <p:nvSpPr>
          <p:cNvPr id="97" name="TextBox 96"/>
          <p:cNvSpPr txBox="1"/>
          <p:nvPr/>
        </p:nvSpPr>
        <p:spPr>
          <a:xfrm>
            <a:off x="3551031" y="2791594"/>
            <a:ext cx="2847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www/html/8fce4721d/</a:t>
            </a:r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admin.php</a:t>
            </a:r>
            <a:endParaRPr lang="en-US" sz="10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www/html/8fce4721d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/includes/…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717355" y="4137000"/>
            <a:ext cx="22365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800" i="1" dirty="0" smtClean="0"/>
              <a:t>All the error pages (404, etc.) in all languages</a:t>
            </a:r>
            <a:endParaRPr lang="en-US" sz="800" i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1452934" y="3897359"/>
            <a:ext cx="7873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www/error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787262" y="4781512"/>
            <a:ext cx="339134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800" i="1" dirty="0" smtClean="0"/>
              <a:t>These look like “smarty” templates. Maybe not</a:t>
            </a:r>
          </a:p>
          <a:p>
            <a:pPr marL="171450" indent="-171450">
              <a:buFont typeface="Arial"/>
              <a:buChar char="•"/>
            </a:pPr>
            <a:r>
              <a:rPr lang="en-US" sz="800" i="1" dirty="0" smtClean="0"/>
              <a:t>Anyhow, instead of representing entire pages, they</a:t>
            </a:r>
            <a:r>
              <a:rPr lang="en-US" sz="800" i="1" dirty="0"/>
              <a:t> </a:t>
            </a:r>
            <a:r>
              <a:rPr lang="en-US" sz="800" i="1" dirty="0" smtClean="0"/>
              <a:t>are just “snippets” of generated HTML. The BULK!!! Of html is generated “inline” from within the controllers in the www/includes/… folder.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522841" y="4541871"/>
            <a:ext cx="10335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www/templates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1522841" y="3803237"/>
            <a:ext cx="6912966" cy="65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1522841" y="4496871"/>
            <a:ext cx="6912966" cy="65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26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18536" y="146927"/>
            <a:ext cx="8229600" cy="5028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Flash Services Back-End Architecture</a:t>
            </a:r>
            <a:endParaRPr lang="en-US" sz="3200" dirty="0"/>
          </a:p>
        </p:txBody>
      </p:sp>
      <p:sp>
        <p:nvSpPr>
          <p:cNvPr id="65" name="TextBox 64"/>
          <p:cNvSpPr txBox="1"/>
          <p:nvPr/>
        </p:nvSpPr>
        <p:spPr>
          <a:xfrm>
            <a:off x="1616019" y="1407684"/>
            <a:ext cx="48910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800" i="1" dirty="0" smtClean="0"/>
              <a:t>Contains all AMF-PHP magic that allows Flash client to invoke server-side objects as if they were Flash objects.</a:t>
            </a:r>
            <a:endParaRPr lang="en-US" sz="800" i="1" dirty="0"/>
          </a:p>
        </p:txBody>
      </p:sp>
      <p:sp>
        <p:nvSpPr>
          <p:cNvPr id="66" name="TextBox 65"/>
          <p:cNvSpPr txBox="1"/>
          <p:nvPr/>
        </p:nvSpPr>
        <p:spPr>
          <a:xfrm>
            <a:off x="1351598" y="1168043"/>
            <a:ext cx="1170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www/</a:t>
            </a:r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flashservices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02859" y="1972181"/>
            <a:ext cx="40446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800" i="1" dirty="0" smtClean="0"/>
              <a:t>Client-side .</a:t>
            </a:r>
            <a:r>
              <a:rPr lang="en-US" sz="800" i="1" dirty="0" err="1" smtClean="0"/>
              <a:t>swfs</a:t>
            </a:r>
            <a:r>
              <a:rPr lang="en-US" sz="800" i="1" dirty="0" smtClean="0"/>
              <a:t> and such you load into the browser to permit AMF-PHP communications</a:t>
            </a:r>
            <a:endParaRPr lang="en-US" sz="800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1338438" y="1732540"/>
            <a:ext cx="1763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www/</a:t>
            </a:r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flashservices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/browser/*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89457" y="2512801"/>
            <a:ext cx="25571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800" i="1" dirty="0" smtClean="0"/>
              <a:t>Open-source, magic AMF PHP plumbing / framework</a:t>
            </a:r>
            <a:endParaRPr lang="en-US" sz="800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1425036" y="2273160"/>
            <a:ext cx="1569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www/</a:t>
            </a:r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flashservices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/core/*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69475" y="3158701"/>
            <a:ext cx="22365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800" i="1" dirty="0" smtClean="0"/>
              <a:t>“Front controller” (aka router aka dispatcher)</a:t>
            </a:r>
            <a:endParaRPr lang="en-US" sz="800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1505054" y="2919060"/>
            <a:ext cx="30389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www/</a:t>
            </a:r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flashservices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/xml-</a:t>
            </a:r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rpc.php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(or is it </a:t>
            </a:r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gateway.php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?)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63918" y="1963148"/>
            <a:ext cx="1421288" cy="107721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800" b="1" dirty="0" err="1" smtClean="0"/>
              <a:t>Cities.php</a:t>
            </a:r>
            <a:r>
              <a:rPr lang="en-US" sz="800" b="1" dirty="0" smtClean="0"/>
              <a:t> ACTIONS:</a:t>
            </a:r>
          </a:p>
          <a:p>
            <a:endParaRPr lang="en-US" sz="800" i="1" dirty="0" smtClean="0"/>
          </a:p>
          <a:p>
            <a:pPr marL="171450" indent="-171450">
              <a:buFont typeface="Arial"/>
              <a:buChar char="•"/>
            </a:pPr>
            <a:r>
              <a:rPr lang="en-US" sz="800" i="1" dirty="0" err="1" smtClean="0"/>
              <a:t>getCities</a:t>
            </a:r>
            <a:r>
              <a:rPr lang="en-US" sz="800" i="1" dirty="0" smtClean="0"/>
              <a:t> ()</a:t>
            </a:r>
          </a:p>
          <a:p>
            <a:pPr marL="171450" indent="-171450">
              <a:buFont typeface="Arial"/>
              <a:buChar char="•"/>
            </a:pPr>
            <a:r>
              <a:rPr lang="en-US" sz="800" i="1" dirty="0" err="1" smtClean="0"/>
              <a:t>getCitiesCache</a:t>
            </a:r>
            <a:r>
              <a:rPr lang="en-US" sz="800" i="1" dirty="0" smtClean="0"/>
              <a:t> ()</a:t>
            </a:r>
          </a:p>
          <a:p>
            <a:pPr marL="171450" indent="-171450">
              <a:buFont typeface="Arial"/>
              <a:buChar char="•"/>
            </a:pPr>
            <a:r>
              <a:rPr lang="en-US" sz="800" i="1" dirty="0" err="1" smtClean="0"/>
              <a:t>getCitiesByArea</a:t>
            </a:r>
            <a:r>
              <a:rPr lang="en-US" sz="800" i="1" dirty="0" smtClean="0"/>
              <a:t> ()</a:t>
            </a:r>
          </a:p>
          <a:p>
            <a:pPr marL="171450" indent="-171450">
              <a:buFont typeface="Arial"/>
              <a:buChar char="•"/>
            </a:pPr>
            <a:r>
              <a:rPr lang="en-US" sz="800" i="1" dirty="0" err="1" smtClean="0"/>
              <a:t>getZoomLevel</a:t>
            </a:r>
            <a:r>
              <a:rPr lang="en-US" sz="800" i="1" dirty="0" smtClean="0"/>
              <a:t> ()</a:t>
            </a:r>
          </a:p>
          <a:p>
            <a:pPr marL="171450" indent="-171450">
              <a:buFont typeface="Arial"/>
              <a:buChar char="•"/>
            </a:pPr>
            <a:r>
              <a:rPr lang="en-US" sz="800" i="1" dirty="0" err="1" smtClean="0"/>
              <a:t>getCitiesByTravelBlogId</a:t>
            </a:r>
            <a:r>
              <a:rPr lang="en-US" sz="800" i="1" dirty="0" smtClean="0"/>
              <a:t> ()</a:t>
            </a:r>
          </a:p>
          <a:p>
            <a:pPr marL="171450" indent="-171450">
              <a:buFont typeface="Arial"/>
              <a:buChar char="•"/>
            </a:pPr>
            <a:r>
              <a:rPr lang="en-US" sz="800" i="1" dirty="0" err="1" smtClean="0"/>
              <a:t>getInfo</a:t>
            </a:r>
            <a:r>
              <a:rPr lang="en-US" sz="800" i="1" dirty="0" smtClean="0"/>
              <a:t> ()</a:t>
            </a:r>
            <a:endParaRPr lang="en-US" sz="800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1602859" y="3637340"/>
            <a:ext cx="2280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www/</a:t>
            </a:r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flashservices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/services/</a:t>
            </a:r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Cities.php</a:t>
            </a:r>
            <a:endParaRPr lang="en-US" sz="10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www/</a:t>
            </a:r>
            <a:r>
              <a:rPr lang="en-US" sz="1000" dirty="0" err="1">
                <a:solidFill>
                  <a:schemeClr val="accent1">
                    <a:lumMod val="75000"/>
                  </a:schemeClr>
                </a:solidFill>
              </a:rPr>
              <a:t>flashservices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/services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Info.php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www/</a:t>
            </a:r>
            <a:r>
              <a:rPr lang="en-US" sz="1000" dirty="0" err="1">
                <a:solidFill>
                  <a:schemeClr val="accent1">
                    <a:lumMod val="75000"/>
                  </a:schemeClr>
                </a:solidFill>
              </a:rPr>
              <a:t>flashservices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/services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Photos.php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www/</a:t>
            </a:r>
            <a:r>
              <a:rPr lang="en-US" sz="1000" dirty="0" err="1">
                <a:solidFill>
                  <a:schemeClr val="accent1">
                    <a:lumMod val="75000"/>
                  </a:schemeClr>
                </a:solidFill>
              </a:rPr>
              <a:t>flashservices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/services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Users.php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83957" y="4549201"/>
            <a:ext cx="2326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800" i="1" dirty="0" smtClean="0"/>
              <a:t>Hand-coded “domain/logic” classes for </a:t>
            </a:r>
            <a:r>
              <a:rPr lang="en-US" sz="800" i="1" dirty="0" err="1" smtClean="0"/>
              <a:t>woophy</a:t>
            </a:r>
            <a:endParaRPr lang="en-US" sz="800" i="1" dirty="0" smtClean="0"/>
          </a:p>
          <a:p>
            <a:pPr marL="171450" indent="-171450">
              <a:buFont typeface="Arial"/>
              <a:buChar char="•"/>
            </a:pPr>
            <a:r>
              <a:rPr lang="en-US" sz="800" i="1" dirty="0" smtClean="0"/>
              <a:t>These contain all the database access and such. </a:t>
            </a:r>
            <a:endParaRPr lang="en-US" sz="800" i="1" dirty="0"/>
          </a:p>
        </p:txBody>
      </p:sp>
      <p:sp>
        <p:nvSpPr>
          <p:cNvPr id="30" name="TextBox 29"/>
          <p:cNvSpPr txBox="1"/>
          <p:nvPr/>
        </p:nvSpPr>
        <p:spPr>
          <a:xfrm>
            <a:off x="5963918" y="3192766"/>
            <a:ext cx="979755" cy="46166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800" b="1" dirty="0" err="1" smtClean="0"/>
              <a:t>Info.php</a:t>
            </a:r>
            <a:r>
              <a:rPr lang="en-US" sz="800" b="1" dirty="0" smtClean="0"/>
              <a:t> ACTIONS:</a:t>
            </a:r>
          </a:p>
          <a:p>
            <a:endParaRPr lang="en-US" sz="800" i="1" dirty="0" smtClean="0"/>
          </a:p>
          <a:p>
            <a:pPr marL="171450" indent="-171450">
              <a:buFont typeface="Arial"/>
              <a:buChar char="•"/>
            </a:pPr>
            <a:r>
              <a:rPr lang="en-US" sz="800" i="1" dirty="0" err="1" smtClean="0"/>
              <a:t>getStatus</a:t>
            </a:r>
            <a:r>
              <a:rPr lang="en-US" sz="800" i="1" dirty="0" smtClean="0"/>
              <a:t> ()</a:t>
            </a:r>
            <a:endParaRPr lang="en-US" sz="800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5963918" y="3806831"/>
            <a:ext cx="1107996" cy="46166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800" b="1" dirty="0" err="1" smtClean="0"/>
              <a:t>Photos.php</a:t>
            </a:r>
            <a:r>
              <a:rPr lang="en-US" sz="800" b="1" dirty="0" smtClean="0"/>
              <a:t> ACTIONS:</a:t>
            </a:r>
          </a:p>
          <a:p>
            <a:endParaRPr lang="en-US" sz="800" i="1" dirty="0" smtClean="0"/>
          </a:p>
          <a:p>
            <a:pPr marL="171450" indent="-171450">
              <a:buFont typeface="Arial"/>
              <a:buChar char="•"/>
            </a:pPr>
            <a:r>
              <a:rPr lang="en-US" sz="800" i="1" dirty="0" err="1" smtClean="0"/>
              <a:t>getPhotos</a:t>
            </a:r>
            <a:r>
              <a:rPr lang="en-US" sz="800" i="1" dirty="0" smtClean="0"/>
              <a:t> ()</a:t>
            </a:r>
            <a:endParaRPr lang="en-US" sz="800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5905752" y="4452935"/>
            <a:ext cx="1045729" cy="46166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800" b="1" dirty="0" err="1" smtClean="0"/>
              <a:t>Users.php</a:t>
            </a:r>
            <a:r>
              <a:rPr lang="en-US" sz="800" b="1" dirty="0" smtClean="0"/>
              <a:t> ACTIONS:</a:t>
            </a:r>
          </a:p>
          <a:p>
            <a:endParaRPr lang="en-US" sz="800" i="1" dirty="0" smtClean="0"/>
          </a:p>
          <a:p>
            <a:pPr marL="171450" indent="-171450">
              <a:buFont typeface="Arial"/>
              <a:buChar char="•"/>
            </a:pPr>
            <a:r>
              <a:rPr lang="en-US" sz="800" i="1" dirty="0" err="1" smtClean="0"/>
              <a:t>getInfo</a:t>
            </a:r>
            <a:r>
              <a:rPr lang="en-US" sz="800" i="1" dirty="0" smtClean="0"/>
              <a:t> ()</a:t>
            </a:r>
            <a:endParaRPr lang="en-US" sz="800" i="1" dirty="0"/>
          </a:p>
        </p:txBody>
      </p:sp>
      <p:cxnSp>
        <p:nvCxnSpPr>
          <p:cNvPr id="5" name="Straight Connector 4"/>
          <p:cNvCxnSpPr>
            <a:endCxn id="27" idx="1"/>
          </p:cNvCxnSpPr>
          <p:nvPr/>
        </p:nvCxnSpPr>
        <p:spPr>
          <a:xfrm flipV="1">
            <a:off x="3717809" y="2501757"/>
            <a:ext cx="2246109" cy="12488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30" idx="1"/>
          </p:cNvCxnSpPr>
          <p:nvPr/>
        </p:nvCxnSpPr>
        <p:spPr>
          <a:xfrm flipV="1">
            <a:off x="3717809" y="3423599"/>
            <a:ext cx="2246109" cy="4793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31" idx="1"/>
          </p:cNvCxnSpPr>
          <p:nvPr/>
        </p:nvCxnSpPr>
        <p:spPr>
          <a:xfrm flipV="1">
            <a:off x="3870209" y="4037664"/>
            <a:ext cx="2093709" cy="177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32" idx="1"/>
          </p:cNvCxnSpPr>
          <p:nvPr/>
        </p:nvCxnSpPr>
        <p:spPr>
          <a:xfrm>
            <a:off x="3870209" y="4268496"/>
            <a:ext cx="2035543" cy="4152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675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599744" y="576064"/>
            <a:ext cx="3480922" cy="5028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Flash “map” Architecture</a:t>
            </a:r>
            <a:endParaRPr lang="en-US" sz="2800" dirty="0"/>
          </a:p>
        </p:txBody>
      </p:sp>
      <p:sp>
        <p:nvSpPr>
          <p:cNvPr id="8" name="Cube 7"/>
          <p:cNvSpPr/>
          <p:nvPr/>
        </p:nvSpPr>
        <p:spPr>
          <a:xfrm>
            <a:off x="765763" y="2936669"/>
            <a:ext cx="6396875" cy="3809817"/>
          </a:xfrm>
          <a:prstGeom prst="cube">
            <a:avLst>
              <a:gd name="adj" fmla="val 322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386108" y="2561404"/>
            <a:ext cx="2793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Web Server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Alternate Process 9"/>
          <p:cNvSpPr/>
          <p:nvPr/>
        </p:nvSpPr>
        <p:spPr>
          <a:xfrm>
            <a:off x="861655" y="3119169"/>
            <a:ext cx="1789280" cy="276999"/>
          </a:xfrm>
          <a:prstGeom prst="flowChartAlternateProcess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6955" y="3119169"/>
            <a:ext cx="1646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Apache  web server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03" y="343013"/>
            <a:ext cx="601933" cy="797141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9" name="TextBox 38"/>
          <p:cNvSpPr txBox="1"/>
          <p:nvPr/>
        </p:nvSpPr>
        <p:spPr>
          <a:xfrm>
            <a:off x="109559" y="87843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browser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8" name="Cube 57"/>
          <p:cNvSpPr/>
          <p:nvPr/>
        </p:nvSpPr>
        <p:spPr>
          <a:xfrm>
            <a:off x="7843808" y="4315553"/>
            <a:ext cx="982975" cy="964505"/>
          </a:xfrm>
          <a:prstGeom prst="cube">
            <a:avLst>
              <a:gd name="adj" fmla="val 842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Magnetic Disk 58"/>
          <p:cNvSpPr/>
          <p:nvPr/>
        </p:nvSpPr>
        <p:spPr>
          <a:xfrm>
            <a:off x="7981202" y="4484876"/>
            <a:ext cx="620889" cy="622027"/>
          </a:xfrm>
          <a:prstGeom prst="flowChartMagneticDisk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75000"/>
                </a:schemeClr>
              </a:gs>
            </a:gsLst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7418361" y="2936669"/>
            <a:ext cx="1725639" cy="54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Database </a:t>
            </a:r>
          </a:p>
          <a:p>
            <a:pPr algn="ctr">
              <a:lnSpc>
                <a:spcPct val="80000"/>
              </a:lnSpc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Server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896954" y="3594744"/>
            <a:ext cx="6020089" cy="3046462"/>
          </a:xfrm>
          <a:prstGeom prst="roundRect">
            <a:avLst>
              <a:gd name="adj" fmla="val 279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3338394" y="6404980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PHP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4" name="Alternate Process 73"/>
          <p:cNvSpPr/>
          <p:nvPr/>
        </p:nvSpPr>
        <p:spPr>
          <a:xfrm>
            <a:off x="1250237" y="3837351"/>
            <a:ext cx="5191771" cy="2518924"/>
          </a:xfrm>
          <a:prstGeom prst="flowChartAlternateProcess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3852454" y="3594744"/>
            <a:ext cx="12875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www/</a:t>
            </a:r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flashservices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/*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85" y="395620"/>
            <a:ext cx="5409864" cy="1749458"/>
          </a:xfrm>
          <a:prstGeom prst="rect">
            <a:avLst/>
          </a:prstGeom>
        </p:spPr>
      </p:pic>
      <p:cxnSp>
        <p:nvCxnSpPr>
          <p:cNvPr id="92" name="Straight Arrow Connector 91"/>
          <p:cNvCxnSpPr>
            <a:stCxn id="10" idx="2"/>
            <a:endCxn id="78" idx="0"/>
          </p:cNvCxnSpPr>
          <p:nvPr/>
        </p:nvCxnSpPr>
        <p:spPr>
          <a:xfrm>
            <a:off x="1756295" y="3396168"/>
            <a:ext cx="593667" cy="81170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Alternate Process 68"/>
          <p:cNvSpPr/>
          <p:nvPr/>
        </p:nvSpPr>
        <p:spPr>
          <a:xfrm>
            <a:off x="1491468" y="4207877"/>
            <a:ext cx="1789280" cy="276999"/>
          </a:xfrm>
          <a:prstGeom prst="flowChartAlternateProcess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1526768" y="4207877"/>
            <a:ext cx="1646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</a:rPr>
              <a:t>ateway.php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(router)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9" name="Alternate Process 78"/>
          <p:cNvSpPr/>
          <p:nvPr/>
        </p:nvSpPr>
        <p:spPr>
          <a:xfrm>
            <a:off x="1953015" y="4829904"/>
            <a:ext cx="1789280" cy="276999"/>
          </a:xfrm>
          <a:prstGeom prst="flowChartAlternateProcess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1988315" y="4829904"/>
            <a:ext cx="1646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</a:rPr>
              <a:t>Gateway.php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(router)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1" name="Alternate Process 90"/>
          <p:cNvSpPr/>
          <p:nvPr/>
        </p:nvSpPr>
        <p:spPr>
          <a:xfrm>
            <a:off x="4678270" y="4228444"/>
            <a:ext cx="1322865" cy="276999"/>
          </a:xfrm>
          <a:prstGeom prst="flowChartAlternateProcess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4785950" y="4228444"/>
            <a:ext cx="1076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</a:rPr>
              <a:t>Cities.php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5" name="Alternate Process 94"/>
          <p:cNvSpPr/>
          <p:nvPr/>
        </p:nvSpPr>
        <p:spPr>
          <a:xfrm>
            <a:off x="4678270" y="4657843"/>
            <a:ext cx="1322865" cy="276999"/>
          </a:xfrm>
          <a:prstGeom prst="flowChartAlternateProcess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4785950" y="4657843"/>
            <a:ext cx="1076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</a:rPr>
              <a:t>Info.php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0" name="Alternate Process 99"/>
          <p:cNvSpPr/>
          <p:nvPr/>
        </p:nvSpPr>
        <p:spPr>
          <a:xfrm>
            <a:off x="4678270" y="5106903"/>
            <a:ext cx="1322865" cy="276999"/>
          </a:xfrm>
          <a:prstGeom prst="flowChartAlternateProcess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4785950" y="5106903"/>
            <a:ext cx="1076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</a:rPr>
              <a:t>Photos.php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3" name="Alternate Process 102"/>
          <p:cNvSpPr/>
          <p:nvPr/>
        </p:nvSpPr>
        <p:spPr>
          <a:xfrm>
            <a:off x="4678270" y="5588303"/>
            <a:ext cx="1322865" cy="276999"/>
          </a:xfrm>
          <a:prstGeom prst="flowChartAlternateProcess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4785950" y="5588303"/>
            <a:ext cx="1076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</a:rPr>
              <a:t>Users.php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25971" y="492348"/>
            <a:ext cx="5158018" cy="1705370"/>
          </a:xfrm>
          <a:prstGeom prst="roundRect">
            <a:avLst>
              <a:gd name="adj" fmla="val 977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33563" y="475640"/>
            <a:ext cx="24685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Flash “map” (bunch of Flash objects)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7" name="Alternate Process 106"/>
          <p:cNvSpPr/>
          <p:nvPr/>
        </p:nvSpPr>
        <p:spPr>
          <a:xfrm>
            <a:off x="755053" y="787019"/>
            <a:ext cx="1001242" cy="276999"/>
          </a:xfrm>
          <a:prstGeom prst="flowChartAlternateProcess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790353" y="787019"/>
            <a:ext cx="965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SearchService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4" name="Alternate Process 113"/>
          <p:cNvSpPr/>
          <p:nvPr/>
        </p:nvSpPr>
        <p:spPr>
          <a:xfrm>
            <a:off x="1881917" y="787019"/>
            <a:ext cx="792268" cy="276999"/>
          </a:xfrm>
          <a:prstGeom prst="flowChartAlternateProcess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1925581" y="799233"/>
            <a:ext cx="7486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TravelBlog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7" name="Alternate Process 116"/>
          <p:cNvSpPr/>
          <p:nvPr/>
        </p:nvSpPr>
        <p:spPr>
          <a:xfrm>
            <a:off x="2826585" y="785192"/>
            <a:ext cx="680658" cy="276999"/>
          </a:xfrm>
          <a:prstGeom prst="flowChartAlternateProcess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2870249" y="797406"/>
            <a:ext cx="584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LinkBar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3" name="Alternate Process 122"/>
          <p:cNvSpPr/>
          <p:nvPr/>
        </p:nvSpPr>
        <p:spPr>
          <a:xfrm>
            <a:off x="3653063" y="772978"/>
            <a:ext cx="680658" cy="276999"/>
          </a:xfrm>
          <a:prstGeom prst="flowChartAlternateProcess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3696727" y="785192"/>
            <a:ext cx="584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Map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5" name="Alternate Process 124"/>
          <p:cNvSpPr/>
          <p:nvPr/>
        </p:nvSpPr>
        <p:spPr>
          <a:xfrm>
            <a:off x="4856182" y="782457"/>
            <a:ext cx="884733" cy="276999"/>
          </a:xfrm>
          <a:prstGeom prst="flowChartAlternateProcess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4891482" y="782457"/>
            <a:ext cx="849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SearchResult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765763" y="1064018"/>
            <a:ext cx="990532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solidFill>
                  <a:schemeClr val="accent1">
                    <a:lumMod val="75000"/>
                  </a:schemeClr>
                </a:solidFill>
              </a:rPr>
              <a:t>???</a:t>
            </a:r>
            <a:endParaRPr lang="en-US" sz="8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5" name="Alternate Process 134"/>
          <p:cNvSpPr/>
          <p:nvPr/>
        </p:nvSpPr>
        <p:spPr>
          <a:xfrm>
            <a:off x="2042233" y="1825239"/>
            <a:ext cx="1011843" cy="276999"/>
          </a:xfrm>
          <a:prstGeom prst="flowChartAlternateProcess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2072737" y="1830873"/>
            <a:ext cx="9681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RemoteServlet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37" name="Straight Arrow Connector 136"/>
          <p:cNvCxnSpPr/>
          <p:nvPr/>
        </p:nvCxnSpPr>
        <p:spPr>
          <a:xfrm>
            <a:off x="1539215" y="1062191"/>
            <a:ext cx="533522" cy="76304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2250865" y="1069804"/>
            <a:ext cx="135243" cy="75543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endCxn id="136" idx="0"/>
          </p:cNvCxnSpPr>
          <p:nvPr/>
        </p:nvCxnSpPr>
        <p:spPr>
          <a:xfrm flipH="1">
            <a:off x="2556827" y="1069804"/>
            <a:ext cx="484089" cy="761069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H="1">
            <a:off x="2789008" y="1069804"/>
            <a:ext cx="864056" cy="761069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H="1">
            <a:off x="3040916" y="1059456"/>
            <a:ext cx="1815266" cy="765783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1881917" y="1064018"/>
            <a:ext cx="990532" cy="584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i="1" dirty="0" err="1" smtClean="0">
                <a:solidFill>
                  <a:schemeClr val="accent1">
                    <a:lumMod val="75000"/>
                  </a:schemeClr>
                </a:solidFill>
              </a:rPr>
              <a:t>Cities.getCitiesByTravelBlogId</a:t>
            </a:r>
            <a:r>
              <a:rPr lang="en-US" sz="800" i="1" dirty="0" smtClean="0">
                <a:solidFill>
                  <a:schemeClr val="accent1">
                    <a:lumMod val="75000"/>
                  </a:schemeClr>
                </a:solidFill>
              </a:rPr>
              <a:t> ()</a:t>
            </a:r>
          </a:p>
          <a:p>
            <a:endParaRPr lang="en-US" sz="8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8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2789008" y="1064018"/>
            <a:ext cx="99053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i="1" dirty="0" err="1" smtClean="0">
                <a:solidFill>
                  <a:schemeClr val="accent1">
                    <a:lumMod val="75000"/>
                  </a:schemeClr>
                </a:solidFill>
              </a:rPr>
              <a:t>Info.getStatus</a:t>
            </a:r>
            <a:r>
              <a:rPr lang="en-US" sz="800" i="1" dirty="0" smtClean="0">
                <a:solidFill>
                  <a:schemeClr val="accent1">
                    <a:lumMod val="75000"/>
                  </a:schemeClr>
                </a:solidFill>
              </a:rPr>
              <a:t>  ()</a:t>
            </a:r>
            <a:endParaRPr lang="en-US" sz="8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8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3634701" y="1069804"/>
            <a:ext cx="1241221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i="1" dirty="0" err="1" smtClean="0">
                <a:solidFill>
                  <a:schemeClr val="accent1">
                    <a:lumMod val="75000"/>
                  </a:schemeClr>
                </a:solidFill>
              </a:rPr>
              <a:t>Info.getStatus</a:t>
            </a:r>
            <a:r>
              <a:rPr lang="en-US" sz="800" i="1" dirty="0" smtClean="0">
                <a:solidFill>
                  <a:schemeClr val="accent1">
                    <a:lumMod val="75000"/>
                  </a:schemeClr>
                </a:solidFill>
              </a:rPr>
              <a:t>  ()</a:t>
            </a:r>
          </a:p>
          <a:p>
            <a:endParaRPr lang="en-US" sz="800" i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800" i="1" dirty="0" err="1" smtClean="0">
                <a:solidFill>
                  <a:schemeClr val="accent1">
                    <a:lumMod val="75000"/>
                  </a:schemeClr>
                </a:solidFill>
              </a:rPr>
              <a:t>Cities.getCitiesCache</a:t>
            </a:r>
            <a:r>
              <a:rPr lang="en-US" sz="800" i="1" dirty="0" smtClean="0">
                <a:solidFill>
                  <a:schemeClr val="accent1">
                    <a:lumMod val="75000"/>
                  </a:schemeClr>
                </a:solidFill>
              </a:rPr>
              <a:t> ()</a:t>
            </a:r>
          </a:p>
          <a:p>
            <a:endParaRPr lang="en-US" sz="800" i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800" i="1" dirty="0" err="1" smtClean="0">
                <a:solidFill>
                  <a:schemeClr val="accent1">
                    <a:lumMod val="75000"/>
                  </a:schemeClr>
                </a:solidFill>
              </a:rPr>
              <a:t>Cities.getCities</a:t>
            </a:r>
            <a:r>
              <a:rPr lang="en-US" sz="800" i="1" dirty="0" smtClean="0">
                <a:solidFill>
                  <a:schemeClr val="accent1">
                    <a:lumMod val="75000"/>
                  </a:schemeClr>
                </a:solidFill>
              </a:rPr>
              <a:t> ()</a:t>
            </a:r>
          </a:p>
          <a:p>
            <a:endParaRPr lang="en-US" sz="800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800" i="1" dirty="0" err="1" smtClean="0">
                <a:solidFill>
                  <a:schemeClr val="accent1">
                    <a:lumMod val="75000"/>
                  </a:schemeClr>
                </a:solidFill>
              </a:rPr>
              <a:t>Cities.getCitiesByArea</a:t>
            </a:r>
            <a:r>
              <a:rPr lang="en-US" sz="800" i="1" dirty="0" smtClean="0">
                <a:solidFill>
                  <a:schemeClr val="accent1">
                    <a:lumMod val="75000"/>
                  </a:schemeClr>
                </a:solidFill>
              </a:rPr>
              <a:t> ()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4793457" y="1069804"/>
            <a:ext cx="99053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i="1" dirty="0" err="1" smtClean="0">
                <a:solidFill>
                  <a:schemeClr val="accent1">
                    <a:lumMod val="75000"/>
                  </a:schemeClr>
                </a:solidFill>
              </a:rPr>
              <a:t>Users.getInfo</a:t>
            </a:r>
            <a:r>
              <a:rPr lang="en-US" sz="800" i="1" dirty="0" smtClean="0">
                <a:solidFill>
                  <a:schemeClr val="accent1">
                    <a:lumMod val="75000"/>
                  </a:schemeClr>
                </a:solidFill>
              </a:rPr>
              <a:t> ()</a:t>
            </a:r>
          </a:p>
          <a:p>
            <a:endParaRPr lang="en-US" sz="800" i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800" i="1" dirty="0" err="1" smtClean="0">
                <a:solidFill>
                  <a:schemeClr val="accent1">
                    <a:lumMod val="75000"/>
                  </a:schemeClr>
                </a:solidFill>
              </a:rPr>
              <a:t>Cities.getInfo</a:t>
            </a:r>
            <a:r>
              <a:rPr lang="en-US" sz="800" i="1" dirty="0" smtClean="0">
                <a:solidFill>
                  <a:schemeClr val="accent1">
                    <a:lumMod val="75000"/>
                  </a:schemeClr>
                </a:solidFill>
              </a:rPr>
              <a:t> ()</a:t>
            </a:r>
          </a:p>
          <a:p>
            <a:endParaRPr lang="en-US" sz="8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8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46" name="Curved Connector 145"/>
          <p:cNvCxnSpPr>
            <a:stCxn id="135" idx="2"/>
          </p:cNvCxnSpPr>
          <p:nvPr/>
        </p:nvCxnSpPr>
        <p:spPr>
          <a:xfrm rot="5400000">
            <a:off x="1643761" y="2214774"/>
            <a:ext cx="1016931" cy="791858"/>
          </a:xfrm>
          <a:prstGeom prst="curvedConnector3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Cloud 146"/>
          <p:cNvSpPr/>
          <p:nvPr/>
        </p:nvSpPr>
        <p:spPr>
          <a:xfrm>
            <a:off x="755053" y="2352246"/>
            <a:ext cx="1801774" cy="523206"/>
          </a:xfrm>
          <a:prstGeom prst="cloud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xtBox 147"/>
          <p:cNvSpPr txBox="1"/>
          <p:nvPr/>
        </p:nvSpPr>
        <p:spPr>
          <a:xfrm>
            <a:off x="1118630" y="2385146"/>
            <a:ext cx="954107" cy="335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Internet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2349962" y="4505443"/>
            <a:ext cx="0" cy="324461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flipV="1">
            <a:off x="3742295" y="4362537"/>
            <a:ext cx="935975" cy="467367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endCxn id="95" idx="1"/>
          </p:cNvCxnSpPr>
          <p:nvPr/>
        </p:nvCxnSpPr>
        <p:spPr>
          <a:xfrm flipV="1">
            <a:off x="3742295" y="4796343"/>
            <a:ext cx="935975" cy="13849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endCxn id="100" idx="1"/>
          </p:cNvCxnSpPr>
          <p:nvPr/>
        </p:nvCxnSpPr>
        <p:spPr>
          <a:xfrm>
            <a:off x="3779540" y="5033696"/>
            <a:ext cx="898730" cy="211707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endCxn id="103" idx="1"/>
          </p:cNvCxnSpPr>
          <p:nvPr/>
        </p:nvCxnSpPr>
        <p:spPr>
          <a:xfrm>
            <a:off x="3779540" y="5106903"/>
            <a:ext cx="898730" cy="61990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6014049" y="4362538"/>
            <a:ext cx="1967153" cy="35531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>
            <a:off x="6014049" y="4796343"/>
            <a:ext cx="1967153" cy="7391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V="1">
            <a:off x="6014049" y="5033696"/>
            <a:ext cx="1967153" cy="211707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V="1">
            <a:off x="6066937" y="5106903"/>
            <a:ext cx="2000379" cy="61990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281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18536" y="288750"/>
            <a:ext cx="8229600" cy="5028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Data Model</a:t>
            </a:r>
            <a:endParaRPr lang="en-US" sz="3200" dirty="0"/>
          </a:p>
        </p:txBody>
      </p:sp>
      <p:grpSp>
        <p:nvGrpSpPr>
          <p:cNvPr id="2" name="Group 1"/>
          <p:cNvGrpSpPr/>
          <p:nvPr/>
        </p:nvGrpSpPr>
        <p:grpSpPr>
          <a:xfrm>
            <a:off x="569890" y="1126168"/>
            <a:ext cx="940018" cy="410858"/>
            <a:chOff x="569890" y="1126168"/>
            <a:chExt cx="940018" cy="410858"/>
          </a:xfrm>
        </p:grpSpPr>
        <p:sp>
          <p:nvSpPr>
            <p:cNvPr id="5" name="Alternate Process 4"/>
            <p:cNvSpPr/>
            <p:nvPr/>
          </p:nvSpPr>
          <p:spPr>
            <a:xfrm>
              <a:off x="578952" y="1126168"/>
              <a:ext cx="923512" cy="410858"/>
            </a:xfrm>
            <a:prstGeom prst="flowChartAlternateProcess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69890" y="1196062"/>
              <a:ext cx="9400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err="1"/>
                <a:t>abuse_reports</a:t>
              </a:r>
              <a:endParaRPr lang="en-US" sz="1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30083" y="1689426"/>
            <a:ext cx="1001509" cy="410858"/>
            <a:chOff x="530083" y="1689426"/>
            <a:chExt cx="1001509" cy="410858"/>
          </a:xfrm>
        </p:grpSpPr>
        <p:sp>
          <p:nvSpPr>
            <p:cNvPr id="7" name="Alternate Process 6"/>
            <p:cNvSpPr/>
            <p:nvPr/>
          </p:nvSpPr>
          <p:spPr>
            <a:xfrm>
              <a:off x="569890" y="1689426"/>
              <a:ext cx="923512" cy="410858"/>
            </a:xfrm>
            <a:prstGeom prst="flowChartAlternateProcess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0083" y="1759320"/>
              <a:ext cx="10015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err="1"/>
                <a:t>advertising_ads</a:t>
              </a:r>
              <a:endParaRPr lang="en-US" sz="1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565978" y="2265171"/>
            <a:ext cx="923512" cy="410858"/>
            <a:chOff x="565978" y="2265171"/>
            <a:chExt cx="923512" cy="410858"/>
          </a:xfrm>
        </p:grpSpPr>
        <p:sp>
          <p:nvSpPr>
            <p:cNvPr id="9" name="Alternate Process 8"/>
            <p:cNvSpPr/>
            <p:nvPr/>
          </p:nvSpPr>
          <p:spPr>
            <a:xfrm>
              <a:off x="565978" y="2265171"/>
              <a:ext cx="923512" cy="410858"/>
            </a:xfrm>
            <a:prstGeom prst="flowChartAlternateProcess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2452" y="2335065"/>
              <a:ext cx="86894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ambassadors</a:t>
              </a:r>
              <a:endParaRPr lang="en-US" sz="1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537888" y="2828429"/>
            <a:ext cx="923512" cy="410858"/>
            <a:chOff x="537888" y="2828429"/>
            <a:chExt cx="923512" cy="410858"/>
          </a:xfrm>
        </p:grpSpPr>
        <p:sp>
          <p:nvSpPr>
            <p:cNvPr id="11" name="Alternate Process 10"/>
            <p:cNvSpPr/>
            <p:nvPr/>
          </p:nvSpPr>
          <p:spPr>
            <a:xfrm>
              <a:off x="537888" y="2828429"/>
              <a:ext cx="923512" cy="410858"/>
            </a:xfrm>
            <a:prstGeom prst="flowChartAlternateProcess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18118" y="2898323"/>
              <a:ext cx="5614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awards</a:t>
              </a:r>
              <a:endParaRPr lang="en-US" sz="1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81695" y="3391687"/>
            <a:ext cx="1079592" cy="410858"/>
            <a:chOff x="481695" y="3391687"/>
            <a:chExt cx="1079592" cy="410858"/>
          </a:xfrm>
        </p:grpSpPr>
        <p:sp>
          <p:nvSpPr>
            <p:cNvPr id="13" name="Alternate Process 12"/>
            <p:cNvSpPr/>
            <p:nvPr/>
          </p:nvSpPr>
          <p:spPr>
            <a:xfrm>
              <a:off x="560544" y="3391687"/>
              <a:ext cx="923512" cy="410858"/>
            </a:xfrm>
            <a:prstGeom prst="flowChartAlternateProcess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81695" y="3461581"/>
              <a:ext cx="10795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err="1"/>
                <a:t>blog_newsletters</a:t>
              </a:r>
              <a:endParaRPr lang="en-US" sz="1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409785" y="3954945"/>
            <a:ext cx="1223412" cy="410858"/>
            <a:chOff x="409785" y="3954945"/>
            <a:chExt cx="1223412" cy="410858"/>
          </a:xfrm>
        </p:grpSpPr>
        <p:sp>
          <p:nvSpPr>
            <p:cNvPr id="15" name="Alternate Process 14"/>
            <p:cNvSpPr/>
            <p:nvPr/>
          </p:nvSpPr>
          <p:spPr>
            <a:xfrm>
              <a:off x="560544" y="3954945"/>
              <a:ext cx="923512" cy="410858"/>
            </a:xfrm>
            <a:prstGeom prst="flowChartAlternateProcess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9785" y="4024839"/>
              <a:ext cx="12234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blog_user2category</a:t>
              </a:r>
              <a:endParaRPr lang="en-US" sz="1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486653" y="4518203"/>
            <a:ext cx="1024364" cy="410858"/>
            <a:chOff x="486653" y="4518203"/>
            <a:chExt cx="1024364" cy="410858"/>
          </a:xfrm>
        </p:grpSpPr>
        <p:sp>
          <p:nvSpPr>
            <p:cNvPr id="17" name="Alternate Process 16"/>
            <p:cNvSpPr/>
            <p:nvPr/>
          </p:nvSpPr>
          <p:spPr>
            <a:xfrm>
              <a:off x="537888" y="4518203"/>
              <a:ext cx="923512" cy="410858"/>
            </a:xfrm>
            <a:prstGeom prst="flowChartAlternateProcess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86653" y="4588097"/>
              <a:ext cx="10243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err="1"/>
                <a:t>blog_comments</a:t>
              </a:r>
              <a:endParaRPr lang="en-US" sz="1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538576" y="5081461"/>
            <a:ext cx="923512" cy="410858"/>
            <a:chOff x="538576" y="5081461"/>
            <a:chExt cx="923512" cy="410858"/>
          </a:xfrm>
        </p:grpSpPr>
        <p:sp>
          <p:nvSpPr>
            <p:cNvPr id="19" name="Alternate Process 18"/>
            <p:cNvSpPr/>
            <p:nvPr/>
          </p:nvSpPr>
          <p:spPr>
            <a:xfrm>
              <a:off x="538576" y="5081461"/>
              <a:ext cx="923512" cy="410858"/>
            </a:xfrm>
            <a:prstGeom prst="flowChartAlternateProcess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23721" y="5151355"/>
              <a:ext cx="75160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err="1"/>
                <a:t>blog_posts</a:t>
              </a:r>
              <a:endParaRPr lang="en-US" sz="1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530083" y="5668874"/>
            <a:ext cx="923512" cy="410858"/>
            <a:chOff x="530083" y="5668874"/>
            <a:chExt cx="923512" cy="410858"/>
          </a:xfrm>
        </p:grpSpPr>
        <p:sp>
          <p:nvSpPr>
            <p:cNvPr id="21" name="Alternate Process 20"/>
            <p:cNvSpPr/>
            <p:nvPr/>
          </p:nvSpPr>
          <p:spPr>
            <a:xfrm>
              <a:off x="530083" y="5668874"/>
              <a:ext cx="923512" cy="410858"/>
            </a:xfrm>
            <a:prstGeom prst="flowChartAlternateProcess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72805" y="5738768"/>
              <a:ext cx="8364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err="1"/>
                <a:t>blog_photos</a:t>
              </a:r>
              <a:endParaRPr lang="en-US" sz="1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929711" y="1126168"/>
            <a:ext cx="923512" cy="410858"/>
            <a:chOff x="1929711" y="1126168"/>
            <a:chExt cx="923512" cy="410858"/>
          </a:xfrm>
        </p:grpSpPr>
        <p:sp>
          <p:nvSpPr>
            <p:cNvPr id="23" name="Alternate Process 22"/>
            <p:cNvSpPr/>
            <p:nvPr/>
          </p:nvSpPr>
          <p:spPr>
            <a:xfrm>
              <a:off x="1929711" y="1126168"/>
              <a:ext cx="923512" cy="410858"/>
            </a:xfrm>
            <a:prstGeom prst="flowChartAlternateProcess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163791" y="1196062"/>
              <a:ext cx="4537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cities</a:t>
              </a:r>
              <a:endParaRPr lang="en-US" sz="1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1929711" y="1669888"/>
            <a:ext cx="923512" cy="410858"/>
            <a:chOff x="1929711" y="1669888"/>
            <a:chExt cx="923512" cy="410858"/>
          </a:xfrm>
        </p:grpSpPr>
        <p:sp>
          <p:nvSpPr>
            <p:cNvPr id="25" name="Alternate Process 24"/>
            <p:cNvSpPr/>
            <p:nvPr/>
          </p:nvSpPr>
          <p:spPr>
            <a:xfrm>
              <a:off x="1929711" y="1669888"/>
              <a:ext cx="923512" cy="410858"/>
            </a:xfrm>
            <a:prstGeom prst="flowChartAlternateProcess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971312" y="1739782"/>
              <a:ext cx="8386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err="1"/>
                <a:t>cityoftheday</a:t>
              </a:r>
              <a:endParaRPr lang="en-US" sz="1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890717" y="2258446"/>
            <a:ext cx="999881" cy="410858"/>
            <a:chOff x="1890717" y="2258446"/>
            <a:chExt cx="999881" cy="410858"/>
          </a:xfrm>
        </p:grpSpPr>
        <p:sp>
          <p:nvSpPr>
            <p:cNvPr id="27" name="Alternate Process 26"/>
            <p:cNvSpPr/>
            <p:nvPr/>
          </p:nvSpPr>
          <p:spPr>
            <a:xfrm>
              <a:off x="1929711" y="2258446"/>
              <a:ext cx="923512" cy="410858"/>
            </a:xfrm>
            <a:prstGeom prst="flowChartAlternateProcess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90717" y="2328340"/>
              <a:ext cx="99988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err="1"/>
                <a:t>contest_entries</a:t>
              </a:r>
              <a:endParaRPr lang="en-US" sz="1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1929711" y="2828429"/>
            <a:ext cx="923512" cy="410858"/>
            <a:chOff x="1929711" y="2828429"/>
            <a:chExt cx="923512" cy="410858"/>
          </a:xfrm>
        </p:grpSpPr>
        <p:sp>
          <p:nvSpPr>
            <p:cNvPr id="29" name="Alternate Process 28"/>
            <p:cNvSpPr/>
            <p:nvPr/>
          </p:nvSpPr>
          <p:spPr>
            <a:xfrm>
              <a:off x="1929711" y="2828429"/>
              <a:ext cx="923512" cy="410858"/>
            </a:xfrm>
            <a:prstGeom prst="flowChartAlternateProcess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930605" y="2898323"/>
              <a:ext cx="920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err="1"/>
                <a:t>contest_votes</a:t>
              </a:r>
              <a:endParaRPr lang="en-US" sz="1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1927199" y="3429271"/>
            <a:ext cx="923512" cy="410858"/>
            <a:chOff x="1927199" y="3429271"/>
            <a:chExt cx="923512" cy="410858"/>
          </a:xfrm>
        </p:grpSpPr>
        <p:sp>
          <p:nvSpPr>
            <p:cNvPr id="31" name="Alternate Process 30"/>
            <p:cNvSpPr/>
            <p:nvPr/>
          </p:nvSpPr>
          <p:spPr>
            <a:xfrm>
              <a:off x="1927199" y="3429271"/>
              <a:ext cx="923512" cy="410858"/>
            </a:xfrm>
            <a:prstGeom prst="flowChartAlternateProcess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978970" y="3499165"/>
              <a:ext cx="8183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err="1"/>
                <a:t>ecard_posts</a:t>
              </a:r>
              <a:endParaRPr lang="en-US" sz="1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1890717" y="3954945"/>
            <a:ext cx="923512" cy="410858"/>
            <a:chOff x="1890717" y="3954945"/>
            <a:chExt cx="923512" cy="410858"/>
          </a:xfrm>
        </p:grpSpPr>
        <p:sp>
          <p:nvSpPr>
            <p:cNvPr id="33" name="Alternate Process 32"/>
            <p:cNvSpPr/>
            <p:nvPr/>
          </p:nvSpPr>
          <p:spPr>
            <a:xfrm>
              <a:off x="1890717" y="3954945"/>
              <a:ext cx="923512" cy="410858"/>
            </a:xfrm>
            <a:prstGeom prst="flowChartAlternateProcess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914624" y="4024839"/>
              <a:ext cx="8740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err="1"/>
                <a:t>editors_picks</a:t>
              </a:r>
              <a:endParaRPr lang="en-US" sz="1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1838106" y="4518203"/>
            <a:ext cx="1018666" cy="410858"/>
            <a:chOff x="1838106" y="4518203"/>
            <a:chExt cx="1018666" cy="410858"/>
          </a:xfrm>
        </p:grpSpPr>
        <p:sp>
          <p:nvSpPr>
            <p:cNvPr id="35" name="Alternate Process 34"/>
            <p:cNvSpPr/>
            <p:nvPr/>
          </p:nvSpPr>
          <p:spPr>
            <a:xfrm>
              <a:off x="1886491" y="4518203"/>
              <a:ext cx="923512" cy="410858"/>
            </a:xfrm>
            <a:prstGeom prst="flowChartAlternateProcess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838106" y="4588097"/>
              <a:ext cx="101866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err="1"/>
                <a:t>favorite_photos</a:t>
              </a:r>
              <a:endParaRPr lang="en-US" sz="1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1868882" y="5102460"/>
            <a:ext cx="931753" cy="410858"/>
            <a:chOff x="1868882" y="5102460"/>
            <a:chExt cx="931753" cy="410858"/>
          </a:xfrm>
        </p:grpSpPr>
        <p:sp>
          <p:nvSpPr>
            <p:cNvPr id="37" name="Alternate Process 36"/>
            <p:cNvSpPr/>
            <p:nvPr/>
          </p:nvSpPr>
          <p:spPr>
            <a:xfrm>
              <a:off x="1873811" y="5102460"/>
              <a:ext cx="923512" cy="410858"/>
            </a:xfrm>
            <a:prstGeom prst="flowChartAlternateProcess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868882" y="5172354"/>
              <a:ext cx="9317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err="1"/>
                <a:t>favorite_users</a:t>
              </a:r>
              <a:endParaRPr lang="en-US" sz="1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1796403" y="5668874"/>
            <a:ext cx="1015159" cy="410858"/>
            <a:chOff x="1796403" y="5668874"/>
            <a:chExt cx="1015159" cy="410858"/>
          </a:xfrm>
        </p:grpSpPr>
        <p:sp>
          <p:nvSpPr>
            <p:cNvPr id="39" name="Alternate Process 38"/>
            <p:cNvSpPr/>
            <p:nvPr/>
          </p:nvSpPr>
          <p:spPr>
            <a:xfrm>
              <a:off x="1843035" y="5668874"/>
              <a:ext cx="923512" cy="410858"/>
            </a:xfrm>
            <a:prstGeom prst="flowChartAlternateProcess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796403" y="5738768"/>
              <a:ext cx="10151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err="1"/>
                <a:t>language_name</a:t>
              </a:r>
              <a:endParaRPr lang="en-US" sz="1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3273957" y="1126168"/>
            <a:ext cx="923512" cy="410858"/>
            <a:chOff x="3273957" y="1126168"/>
            <a:chExt cx="923512" cy="410858"/>
          </a:xfrm>
        </p:grpSpPr>
        <p:sp>
          <p:nvSpPr>
            <p:cNvPr id="41" name="Alternate Process 40"/>
            <p:cNvSpPr/>
            <p:nvPr/>
          </p:nvSpPr>
          <p:spPr>
            <a:xfrm>
              <a:off x="3273957" y="1126168"/>
              <a:ext cx="923512" cy="410858"/>
            </a:xfrm>
            <a:prstGeom prst="flowChartAlternateProcess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391411" y="1196062"/>
              <a:ext cx="6869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messages</a:t>
              </a:r>
              <a:endParaRPr lang="en-US" sz="1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3273957" y="1689426"/>
            <a:ext cx="923512" cy="410858"/>
            <a:chOff x="3273957" y="1689426"/>
            <a:chExt cx="923512" cy="410858"/>
          </a:xfrm>
        </p:grpSpPr>
        <p:sp>
          <p:nvSpPr>
            <p:cNvPr id="43" name="Alternate Process 42"/>
            <p:cNvSpPr/>
            <p:nvPr/>
          </p:nvSpPr>
          <p:spPr>
            <a:xfrm>
              <a:off x="3273957" y="1689426"/>
              <a:ext cx="923512" cy="410858"/>
            </a:xfrm>
            <a:prstGeom prst="flowChartAlternateProcess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346702" y="1759320"/>
              <a:ext cx="7763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err="1"/>
                <a:t>photo_tags</a:t>
              </a:r>
              <a:endParaRPr lang="en-US" sz="1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3182801" y="2284496"/>
            <a:ext cx="1104201" cy="410858"/>
            <a:chOff x="3182801" y="2284496"/>
            <a:chExt cx="1104201" cy="410858"/>
          </a:xfrm>
        </p:grpSpPr>
        <p:sp>
          <p:nvSpPr>
            <p:cNvPr id="45" name="Alternate Process 44"/>
            <p:cNvSpPr/>
            <p:nvPr/>
          </p:nvSpPr>
          <p:spPr>
            <a:xfrm>
              <a:off x="3273957" y="2284496"/>
              <a:ext cx="923512" cy="410858"/>
            </a:xfrm>
            <a:prstGeom prst="flowChartAlternateProcess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182801" y="2354390"/>
              <a:ext cx="110420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photo_tag2photo</a:t>
              </a:r>
              <a:endParaRPr lang="en-US" sz="1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178636" y="2849405"/>
            <a:ext cx="1112529" cy="410858"/>
            <a:chOff x="3178636" y="2849405"/>
            <a:chExt cx="1112529" cy="410858"/>
          </a:xfrm>
        </p:grpSpPr>
        <p:sp>
          <p:nvSpPr>
            <p:cNvPr id="47" name="Alternate Process 46"/>
            <p:cNvSpPr/>
            <p:nvPr/>
          </p:nvSpPr>
          <p:spPr>
            <a:xfrm>
              <a:off x="3273957" y="2849405"/>
              <a:ext cx="923512" cy="410858"/>
            </a:xfrm>
            <a:prstGeom prst="flowChartAlternateProcess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178636" y="2919299"/>
              <a:ext cx="111252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err="1"/>
                <a:t>photo_comments</a:t>
              </a:r>
              <a:endParaRPr lang="en-US" sz="1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3273957" y="3432798"/>
            <a:ext cx="923512" cy="410858"/>
            <a:chOff x="3273957" y="3432798"/>
            <a:chExt cx="923512" cy="410858"/>
          </a:xfrm>
        </p:grpSpPr>
        <p:sp>
          <p:nvSpPr>
            <p:cNvPr id="49" name="Alternate Process 48"/>
            <p:cNvSpPr/>
            <p:nvPr/>
          </p:nvSpPr>
          <p:spPr>
            <a:xfrm>
              <a:off x="3273957" y="3432798"/>
              <a:ext cx="923512" cy="410858"/>
            </a:xfrm>
            <a:prstGeom prst="flowChartAlternateProcess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461007" y="3502692"/>
              <a:ext cx="5477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photos</a:t>
              </a:r>
              <a:endParaRPr lang="en-US" sz="1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3225786" y="4024839"/>
            <a:ext cx="1018227" cy="410858"/>
            <a:chOff x="3225786" y="4024839"/>
            <a:chExt cx="1018227" cy="410858"/>
          </a:xfrm>
        </p:grpSpPr>
        <p:sp>
          <p:nvSpPr>
            <p:cNvPr id="51" name="Alternate Process 50"/>
            <p:cNvSpPr/>
            <p:nvPr/>
          </p:nvSpPr>
          <p:spPr>
            <a:xfrm>
              <a:off x="3273957" y="4024839"/>
              <a:ext cx="923512" cy="410858"/>
            </a:xfrm>
            <a:prstGeom prst="flowChartAlternateProcess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225786" y="4094733"/>
              <a:ext cx="10182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photo2category</a:t>
              </a:r>
              <a:endParaRPr lang="en-US" sz="1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3263412" y="4588097"/>
            <a:ext cx="924438" cy="410858"/>
            <a:chOff x="3263412" y="4588097"/>
            <a:chExt cx="924438" cy="410858"/>
          </a:xfrm>
        </p:grpSpPr>
        <p:sp>
          <p:nvSpPr>
            <p:cNvPr id="53" name="Alternate Process 52"/>
            <p:cNvSpPr/>
            <p:nvPr/>
          </p:nvSpPr>
          <p:spPr>
            <a:xfrm>
              <a:off x="3264338" y="4588097"/>
              <a:ext cx="923512" cy="410858"/>
            </a:xfrm>
            <a:prstGeom prst="flowChartAlternateProcess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263412" y="4657991"/>
              <a:ext cx="9237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err="1"/>
                <a:t>photo_folders</a:t>
              </a:r>
              <a:endParaRPr lang="en-US" sz="1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238072" y="5146303"/>
            <a:ext cx="923512" cy="410858"/>
            <a:chOff x="3238072" y="5146303"/>
            <a:chExt cx="923512" cy="410858"/>
          </a:xfrm>
        </p:grpSpPr>
        <p:sp>
          <p:nvSpPr>
            <p:cNvPr id="55" name="Alternate Process 54"/>
            <p:cNvSpPr/>
            <p:nvPr/>
          </p:nvSpPr>
          <p:spPr>
            <a:xfrm>
              <a:off x="3238072" y="5146303"/>
              <a:ext cx="923512" cy="410858"/>
            </a:xfrm>
            <a:prstGeom prst="flowChartAlternateProcess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259876" y="5216197"/>
              <a:ext cx="8782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err="1"/>
                <a:t>photos_trash</a:t>
              </a:r>
              <a:endParaRPr lang="en-US" sz="1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3238072" y="5671594"/>
            <a:ext cx="923512" cy="410858"/>
            <a:chOff x="3238072" y="5671594"/>
            <a:chExt cx="923512" cy="410858"/>
          </a:xfrm>
        </p:grpSpPr>
        <p:sp>
          <p:nvSpPr>
            <p:cNvPr id="57" name="Alternate Process 56"/>
            <p:cNvSpPr/>
            <p:nvPr/>
          </p:nvSpPr>
          <p:spPr>
            <a:xfrm>
              <a:off x="3238072" y="5671594"/>
              <a:ext cx="923512" cy="410858"/>
            </a:xfrm>
            <a:prstGeom prst="flowChartAlternateProcess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454021" y="5741488"/>
              <a:ext cx="4899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rating</a:t>
              </a:r>
              <a:endParaRPr lang="en-US" sz="1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4572613" y="1143033"/>
            <a:ext cx="923512" cy="410858"/>
            <a:chOff x="4572613" y="1143033"/>
            <a:chExt cx="923512" cy="410858"/>
          </a:xfrm>
        </p:grpSpPr>
        <p:sp>
          <p:nvSpPr>
            <p:cNvPr id="59" name="Alternate Process 58"/>
            <p:cNvSpPr/>
            <p:nvPr/>
          </p:nvSpPr>
          <p:spPr>
            <a:xfrm>
              <a:off x="4572613" y="1143033"/>
              <a:ext cx="923512" cy="410858"/>
            </a:xfrm>
            <a:prstGeom prst="flowChartAlternateProcess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783711" y="1212927"/>
              <a:ext cx="4996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status</a:t>
              </a:r>
              <a:endParaRPr lang="en-US" sz="1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4500713" y="1689426"/>
            <a:ext cx="1065691" cy="410858"/>
            <a:chOff x="4500713" y="1689426"/>
            <a:chExt cx="1065691" cy="410858"/>
          </a:xfrm>
        </p:grpSpPr>
        <p:sp>
          <p:nvSpPr>
            <p:cNvPr id="61" name="Alternate Process 60"/>
            <p:cNvSpPr/>
            <p:nvPr/>
          </p:nvSpPr>
          <p:spPr>
            <a:xfrm>
              <a:off x="4572613" y="1689426"/>
              <a:ext cx="923512" cy="410858"/>
            </a:xfrm>
            <a:prstGeom prst="flowChartAlternateProcess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500713" y="1759320"/>
              <a:ext cx="10656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err="1"/>
                <a:t>tellafriend_posts</a:t>
              </a:r>
              <a:endParaRPr lang="en-US" sz="1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4572613" y="2284496"/>
            <a:ext cx="923512" cy="410858"/>
            <a:chOff x="4572613" y="2284496"/>
            <a:chExt cx="923512" cy="410858"/>
          </a:xfrm>
        </p:grpSpPr>
        <p:sp>
          <p:nvSpPr>
            <p:cNvPr id="63" name="Alternate Process 62"/>
            <p:cNvSpPr/>
            <p:nvPr/>
          </p:nvSpPr>
          <p:spPr>
            <a:xfrm>
              <a:off x="4572613" y="2284496"/>
              <a:ext cx="923512" cy="410858"/>
            </a:xfrm>
            <a:prstGeom prst="flowChartAlternateProcess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653624" y="2354390"/>
              <a:ext cx="75986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err="1"/>
                <a:t>travelblogs</a:t>
              </a:r>
              <a:endParaRPr lang="en-US" sz="1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4572613" y="2847754"/>
            <a:ext cx="923512" cy="410858"/>
            <a:chOff x="4572613" y="2847754"/>
            <a:chExt cx="923512" cy="410858"/>
          </a:xfrm>
        </p:grpSpPr>
        <p:sp>
          <p:nvSpPr>
            <p:cNvPr id="65" name="Alternate Process 64"/>
            <p:cNvSpPr/>
            <p:nvPr/>
          </p:nvSpPr>
          <p:spPr>
            <a:xfrm>
              <a:off x="4572613" y="2847754"/>
              <a:ext cx="923512" cy="410858"/>
            </a:xfrm>
            <a:prstGeom prst="flowChartAlternateProcess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633449" y="2917648"/>
              <a:ext cx="8002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err="1"/>
                <a:t>tipoftheday</a:t>
              </a:r>
              <a:endParaRPr lang="en-US" sz="1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4571908" y="3411012"/>
            <a:ext cx="924217" cy="410858"/>
            <a:chOff x="4571908" y="3411012"/>
            <a:chExt cx="924217" cy="410858"/>
          </a:xfrm>
        </p:grpSpPr>
        <p:sp>
          <p:nvSpPr>
            <p:cNvPr id="67" name="Alternate Process 66"/>
            <p:cNvSpPr/>
            <p:nvPr/>
          </p:nvSpPr>
          <p:spPr>
            <a:xfrm>
              <a:off x="4572613" y="3411012"/>
              <a:ext cx="923512" cy="410858"/>
            </a:xfrm>
            <a:prstGeom prst="flowChartAlternateProcess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571908" y="3480906"/>
              <a:ext cx="9233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err="1"/>
                <a:t>users_deleted</a:t>
              </a:r>
              <a:endParaRPr lang="en-US" sz="1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4573318" y="4024839"/>
            <a:ext cx="923512" cy="410858"/>
            <a:chOff x="4573318" y="4024839"/>
            <a:chExt cx="923512" cy="410858"/>
          </a:xfrm>
        </p:grpSpPr>
        <p:sp>
          <p:nvSpPr>
            <p:cNvPr id="69" name="Alternate Process 68"/>
            <p:cNvSpPr/>
            <p:nvPr/>
          </p:nvSpPr>
          <p:spPr>
            <a:xfrm>
              <a:off x="4573318" y="4024839"/>
              <a:ext cx="923512" cy="410858"/>
            </a:xfrm>
            <a:prstGeom prst="flowChartAlternateProcess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803827" y="4094733"/>
              <a:ext cx="4608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users</a:t>
              </a:r>
              <a:endParaRPr lang="en-US" sz="1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5273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18536" y="288750"/>
            <a:ext cx="8229600" cy="5028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Data Model: “Photos” Subject Area</a:t>
            </a:r>
            <a:endParaRPr lang="en-US" sz="3200" dirty="0"/>
          </a:p>
        </p:txBody>
      </p:sp>
      <p:grpSp>
        <p:nvGrpSpPr>
          <p:cNvPr id="76" name="Group 75"/>
          <p:cNvGrpSpPr/>
          <p:nvPr/>
        </p:nvGrpSpPr>
        <p:grpSpPr>
          <a:xfrm>
            <a:off x="1382656" y="5782280"/>
            <a:ext cx="923512" cy="410858"/>
            <a:chOff x="538576" y="5081461"/>
            <a:chExt cx="923512" cy="410858"/>
          </a:xfrm>
        </p:grpSpPr>
        <p:sp>
          <p:nvSpPr>
            <p:cNvPr id="19" name="Alternate Process 18"/>
            <p:cNvSpPr/>
            <p:nvPr/>
          </p:nvSpPr>
          <p:spPr>
            <a:xfrm>
              <a:off x="538576" y="5081461"/>
              <a:ext cx="923512" cy="410858"/>
            </a:xfrm>
            <a:prstGeom prst="flowChartAlternateProcess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23721" y="5151355"/>
              <a:ext cx="75160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err="1"/>
                <a:t>blog_posts</a:t>
              </a:r>
              <a:endParaRPr lang="en-US" sz="1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1374195" y="4998955"/>
            <a:ext cx="923512" cy="410858"/>
            <a:chOff x="530083" y="5668874"/>
            <a:chExt cx="923512" cy="410858"/>
          </a:xfrm>
        </p:grpSpPr>
        <p:sp>
          <p:nvSpPr>
            <p:cNvPr id="21" name="Alternate Process 20"/>
            <p:cNvSpPr/>
            <p:nvPr/>
          </p:nvSpPr>
          <p:spPr>
            <a:xfrm>
              <a:off x="530083" y="5668874"/>
              <a:ext cx="923512" cy="410858"/>
            </a:xfrm>
            <a:prstGeom prst="flowChartAlternateProcess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72805" y="5738768"/>
              <a:ext cx="8364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err="1"/>
                <a:t>blog_photos</a:t>
              </a:r>
              <a:endParaRPr lang="en-US" sz="1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5015295" y="1800112"/>
            <a:ext cx="999881" cy="410858"/>
            <a:chOff x="1890717" y="2258446"/>
            <a:chExt cx="999881" cy="410858"/>
          </a:xfrm>
        </p:grpSpPr>
        <p:sp>
          <p:nvSpPr>
            <p:cNvPr id="27" name="Alternate Process 26"/>
            <p:cNvSpPr/>
            <p:nvPr/>
          </p:nvSpPr>
          <p:spPr>
            <a:xfrm>
              <a:off x="1929711" y="2258446"/>
              <a:ext cx="923512" cy="410858"/>
            </a:xfrm>
            <a:prstGeom prst="flowChartAlternateProcess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90717" y="2328340"/>
              <a:ext cx="99988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err="1"/>
                <a:t>contest_entries</a:t>
              </a:r>
              <a:endParaRPr lang="en-US" sz="1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5091664" y="2622271"/>
            <a:ext cx="923512" cy="410858"/>
            <a:chOff x="1929711" y="2828429"/>
            <a:chExt cx="923512" cy="410858"/>
          </a:xfrm>
        </p:grpSpPr>
        <p:sp>
          <p:nvSpPr>
            <p:cNvPr id="29" name="Alternate Process 28"/>
            <p:cNvSpPr/>
            <p:nvPr/>
          </p:nvSpPr>
          <p:spPr>
            <a:xfrm>
              <a:off x="1929711" y="2828429"/>
              <a:ext cx="923512" cy="410858"/>
            </a:xfrm>
            <a:prstGeom prst="flowChartAlternateProcess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930605" y="2898323"/>
              <a:ext cx="920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err="1"/>
                <a:t>contest_votes</a:t>
              </a:r>
              <a:endParaRPr lang="en-US" sz="1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77273" y="3420006"/>
            <a:ext cx="923512" cy="410858"/>
            <a:chOff x="1890717" y="3954945"/>
            <a:chExt cx="923512" cy="410858"/>
          </a:xfrm>
        </p:grpSpPr>
        <p:sp>
          <p:nvSpPr>
            <p:cNvPr id="33" name="Alternate Process 32"/>
            <p:cNvSpPr/>
            <p:nvPr/>
          </p:nvSpPr>
          <p:spPr>
            <a:xfrm>
              <a:off x="1890717" y="3954945"/>
              <a:ext cx="923512" cy="410858"/>
            </a:xfrm>
            <a:prstGeom prst="flowChartAlternateProcess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914624" y="4024839"/>
              <a:ext cx="8740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err="1"/>
                <a:t>editors_picks</a:t>
              </a:r>
              <a:endParaRPr lang="en-US" sz="1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377273" y="4340954"/>
            <a:ext cx="1018666" cy="410858"/>
            <a:chOff x="1838106" y="4518203"/>
            <a:chExt cx="1018666" cy="410858"/>
          </a:xfrm>
        </p:grpSpPr>
        <p:sp>
          <p:nvSpPr>
            <p:cNvPr id="35" name="Alternate Process 34"/>
            <p:cNvSpPr/>
            <p:nvPr/>
          </p:nvSpPr>
          <p:spPr>
            <a:xfrm>
              <a:off x="1886491" y="4518203"/>
              <a:ext cx="923512" cy="410858"/>
            </a:xfrm>
            <a:prstGeom prst="flowChartAlternateProcess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838106" y="4588097"/>
              <a:ext cx="101866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err="1"/>
                <a:t>favorite_photos</a:t>
              </a:r>
              <a:endParaRPr lang="en-US" sz="1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3273957" y="1689426"/>
            <a:ext cx="923512" cy="410858"/>
            <a:chOff x="3273957" y="1689426"/>
            <a:chExt cx="923512" cy="410858"/>
          </a:xfrm>
        </p:grpSpPr>
        <p:sp>
          <p:nvSpPr>
            <p:cNvPr id="43" name="Alternate Process 42"/>
            <p:cNvSpPr/>
            <p:nvPr/>
          </p:nvSpPr>
          <p:spPr>
            <a:xfrm>
              <a:off x="3273957" y="1689426"/>
              <a:ext cx="923512" cy="410858"/>
            </a:xfrm>
            <a:prstGeom prst="flowChartAlternateProcess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346702" y="1759320"/>
              <a:ext cx="7763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err="1"/>
                <a:t>photo_tags</a:t>
              </a:r>
              <a:endParaRPr lang="en-US" sz="1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3182801" y="2552377"/>
            <a:ext cx="1104201" cy="410858"/>
            <a:chOff x="3182801" y="2284496"/>
            <a:chExt cx="1104201" cy="410858"/>
          </a:xfrm>
        </p:grpSpPr>
        <p:sp>
          <p:nvSpPr>
            <p:cNvPr id="45" name="Alternate Process 44"/>
            <p:cNvSpPr/>
            <p:nvPr/>
          </p:nvSpPr>
          <p:spPr>
            <a:xfrm>
              <a:off x="3273957" y="2284496"/>
              <a:ext cx="923512" cy="410858"/>
            </a:xfrm>
            <a:prstGeom prst="flowChartAlternateProcess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182801" y="2354390"/>
              <a:ext cx="110420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photo_tag2photo</a:t>
              </a:r>
              <a:endParaRPr lang="en-US" sz="1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4902647" y="3338055"/>
            <a:ext cx="1112529" cy="410858"/>
            <a:chOff x="3178636" y="2849405"/>
            <a:chExt cx="1112529" cy="410858"/>
          </a:xfrm>
        </p:grpSpPr>
        <p:sp>
          <p:nvSpPr>
            <p:cNvPr id="47" name="Alternate Process 46"/>
            <p:cNvSpPr/>
            <p:nvPr/>
          </p:nvSpPr>
          <p:spPr>
            <a:xfrm>
              <a:off x="3273957" y="2849405"/>
              <a:ext cx="923512" cy="410858"/>
            </a:xfrm>
            <a:prstGeom prst="flowChartAlternateProcess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178636" y="2919299"/>
              <a:ext cx="111252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err="1"/>
                <a:t>photo_comments</a:t>
              </a:r>
              <a:endParaRPr lang="en-US" sz="1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3273957" y="3432798"/>
            <a:ext cx="923512" cy="410858"/>
            <a:chOff x="3273957" y="3432798"/>
            <a:chExt cx="923512" cy="410858"/>
          </a:xfrm>
        </p:grpSpPr>
        <p:sp>
          <p:nvSpPr>
            <p:cNvPr id="49" name="Alternate Process 48"/>
            <p:cNvSpPr/>
            <p:nvPr/>
          </p:nvSpPr>
          <p:spPr>
            <a:xfrm>
              <a:off x="3273957" y="3432798"/>
              <a:ext cx="923512" cy="410858"/>
            </a:xfrm>
            <a:prstGeom prst="flowChartAlternateProcess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461007" y="3502692"/>
              <a:ext cx="5477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photos</a:t>
              </a:r>
              <a:endParaRPr lang="en-US" sz="1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695278" y="5468881"/>
            <a:ext cx="1018227" cy="410858"/>
            <a:chOff x="3225786" y="4024839"/>
            <a:chExt cx="1018227" cy="410858"/>
          </a:xfrm>
        </p:grpSpPr>
        <p:sp>
          <p:nvSpPr>
            <p:cNvPr id="51" name="Alternate Process 50"/>
            <p:cNvSpPr/>
            <p:nvPr/>
          </p:nvSpPr>
          <p:spPr>
            <a:xfrm>
              <a:off x="3273957" y="4024839"/>
              <a:ext cx="923512" cy="410858"/>
            </a:xfrm>
            <a:prstGeom prst="flowChartAlternateProcess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225786" y="4094733"/>
              <a:ext cx="10182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photo2category</a:t>
              </a:r>
              <a:endParaRPr lang="en-US" sz="1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1722084" y="2827700"/>
            <a:ext cx="924438" cy="410858"/>
            <a:chOff x="3263412" y="4588097"/>
            <a:chExt cx="924438" cy="410858"/>
          </a:xfrm>
        </p:grpSpPr>
        <p:sp>
          <p:nvSpPr>
            <p:cNvPr id="53" name="Alternate Process 52"/>
            <p:cNvSpPr/>
            <p:nvPr/>
          </p:nvSpPr>
          <p:spPr>
            <a:xfrm>
              <a:off x="3264338" y="4588097"/>
              <a:ext cx="923512" cy="410858"/>
            </a:xfrm>
            <a:prstGeom prst="flowChartAlternateProcess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263412" y="4657991"/>
              <a:ext cx="9237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err="1"/>
                <a:t>photo_folders</a:t>
              </a:r>
              <a:endParaRPr lang="en-US" sz="1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238072" y="5146303"/>
            <a:ext cx="923512" cy="410858"/>
            <a:chOff x="3238072" y="5146303"/>
            <a:chExt cx="923512" cy="410858"/>
          </a:xfrm>
        </p:grpSpPr>
        <p:sp>
          <p:nvSpPr>
            <p:cNvPr id="55" name="Alternate Process 54"/>
            <p:cNvSpPr/>
            <p:nvPr/>
          </p:nvSpPr>
          <p:spPr>
            <a:xfrm>
              <a:off x="3238072" y="5146303"/>
              <a:ext cx="923512" cy="410858"/>
            </a:xfrm>
            <a:prstGeom prst="flowChartAlternateProcess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259876" y="5216197"/>
              <a:ext cx="8782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err="1"/>
                <a:t>photos_trash</a:t>
              </a:r>
              <a:endParaRPr lang="en-US" sz="1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5376635" y="4382668"/>
            <a:ext cx="923512" cy="410858"/>
            <a:chOff x="3238072" y="5671594"/>
            <a:chExt cx="923512" cy="410858"/>
          </a:xfrm>
        </p:grpSpPr>
        <p:sp>
          <p:nvSpPr>
            <p:cNvPr id="57" name="Alternate Process 56"/>
            <p:cNvSpPr/>
            <p:nvPr/>
          </p:nvSpPr>
          <p:spPr>
            <a:xfrm>
              <a:off x="3238072" y="5671594"/>
              <a:ext cx="923512" cy="410858"/>
            </a:xfrm>
            <a:prstGeom prst="flowChartAlternateProcess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454021" y="5741488"/>
              <a:ext cx="4899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rating</a:t>
              </a:r>
              <a:endParaRPr lang="en-US" sz="1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6435512" y="3432798"/>
            <a:ext cx="923512" cy="410858"/>
            <a:chOff x="4573318" y="4024839"/>
            <a:chExt cx="923512" cy="410858"/>
          </a:xfrm>
        </p:grpSpPr>
        <p:sp>
          <p:nvSpPr>
            <p:cNvPr id="103" name="Alternate Process 102"/>
            <p:cNvSpPr/>
            <p:nvPr/>
          </p:nvSpPr>
          <p:spPr>
            <a:xfrm>
              <a:off x="4573318" y="4024839"/>
              <a:ext cx="923512" cy="410858"/>
            </a:xfrm>
            <a:prstGeom prst="flowChartAlternateProcess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803827" y="4094733"/>
              <a:ext cx="4608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users</a:t>
              </a:r>
              <a:endParaRPr lang="en-US" sz="1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06" name="Straight Arrow Connector 105"/>
          <p:cNvCxnSpPr>
            <a:stCxn id="43" idx="2"/>
            <a:endCxn id="45" idx="0"/>
          </p:cNvCxnSpPr>
          <p:nvPr/>
        </p:nvCxnSpPr>
        <p:spPr>
          <a:xfrm>
            <a:off x="3735713" y="2100284"/>
            <a:ext cx="0" cy="452093"/>
          </a:xfrm>
          <a:prstGeom prst="straightConnector1">
            <a:avLst/>
          </a:prstGeom>
          <a:ln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49" idx="0"/>
            <a:endCxn id="45" idx="2"/>
          </p:cNvCxnSpPr>
          <p:nvPr/>
        </p:nvCxnSpPr>
        <p:spPr>
          <a:xfrm flipV="1">
            <a:off x="3735713" y="2963235"/>
            <a:ext cx="0" cy="469563"/>
          </a:xfrm>
          <a:prstGeom prst="straightConnector1">
            <a:avLst/>
          </a:prstGeom>
          <a:ln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2645822" y="3238558"/>
            <a:ext cx="592250" cy="386877"/>
          </a:xfrm>
          <a:prstGeom prst="straightConnector1">
            <a:avLst/>
          </a:prstGeom>
          <a:ln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33" idx="3"/>
          </p:cNvCxnSpPr>
          <p:nvPr/>
        </p:nvCxnSpPr>
        <p:spPr>
          <a:xfrm>
            <a:off x="1300785" y="3625435"/>
            <a:ext cx="1937287" cy="165192"/>
          </a:xfrm>
          <a:prstGeom prst="straightConnector1">
            <a:avLst/>
          </a:prstGeom>
          <a:ln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36" idx="3"/>
          </p:cNvCxnSpPr>
          <p:nvPr/>
        </p:nvCxnSpPr>
        <p:spPr>
          <a:xfrm flipV="1">
            <a:off x="1395939" y="3943027"/>
            <a:ext cx="1878018" cy="590932"/>
          </a:xfrm>
          <a:prstGeom prst="straightConnector1">
            <a:avLst/>
          </a:prstGeom>
          <a:ln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21" idx="0"/>
          </p:cNvCxnSpPr>
          <p:nvPr/>
        </p:nvCxnSpPr>
        <p:spPr>
          <a:xfrm flipV="1">
            <a:off x="1835951" y="3943027"/>
            <a:ext cx="1899762" cy="1055928"/>
          </a:xfrm>
          <a:prstGeom prst="straightConnector1">
            <a:avLst/>
          </a:prstGeom>
          <a:ln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21" idx="2"/>
            <a:endCxn id="19" idx="0"/>
          </p:cNvCxnSpPr>
          <p:nvPr/>
        </p:nvCxnSpPr>
        <p:spPr>
          <a:xfrm>
            <a:off x="1835951" y="5409813"/>
            <a:ext cx="8461" cy="3724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endCxn id="55" idx="0"/>
          </p:cNvCxnSpPr>
          <p:nvPr/>
        </p:nvCxnSpPr>
        <p:spPr>
          <a:xfrm flipH="1">
            <a:off x="3699828" y="4154720"/>
            <a:ext cx="43598" cy="9915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849413" y="3943027"/>
            <a:ext cx="1180675" cy="1466786"/>
          </a:xfrm>
          <a:prstGeom prst="straightConnector1">
            <a:avLst/>
          </a:prstGeom>
          <a:ln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endCxn id="57" idx="1"/>
          </p:cNvCxnSpPr>
          <p:nvPr/>
        </p:nvCxnSpPr>
        <p:spPr>
          <a:xfrm>
            <a:off x="4197470" y="3943027"/>
            <a:ext cx="1179165" cy="645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endCxn id="48" idx="3"/>
          </p:cNvCxnSpPr>
          <p:nvPr/>
        </p:nvCxnSpPr>
        <p:spPr>
          <a:xfrm flipH="1" flipV="1">
            <a:off x="6015176" y="3531060"/>
            <a:ext cx="367612" cy="36521"/>
          </a:xfrm>
          <a:prstGeom prst="straightConnector1">
            <a:avLst/>
          </a:prstGeom>
          <a:ln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endCxn id="48" idx="1"/>
          </p:cNvCxnSpPr>
          <p:nvPr/>
        </p:nvCxnSpPr>
        <p:spPr>
          <a:xfrm flipV="1">
            <a:off x="4287002" y="3531060"/>
            <a:ext cx="615645" cy="36521"/>
          </a:xfrm>
          <a:prstGeom prst="straightConnector1">
            <a:avLst/>
          </a:prstGeom>
          <a:ln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 flipV="1">
            <a:off x="6082572" y="2868492"/>
            <a:ext cx="530521" cy="500466"/>
          </a:xfrm>
          <a:prstGeom prst="straightConnector1">
            <a:avLst/>
          </a:prstGeom>
          <a:ln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03" idx="0"/>
            <a:endCxn id="28" idx="3"/>
          </p:cNvCxnSpPr>
          <p:nvPr/>
        </p:nvCxnSpPr>
        <p:spPr>
          <a:xfrm flipH="1" flipV="1">
            <a:off x="6015176" y="1993117"/>
            <a:ext cx="882092" cy="1439681"/>
          </a:xfrm>
          <a:prstGeom prst="straightConnector1">
            <a:avLst/>
          </a:prstGeom>
          <a:ln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H="1">
            <a:off x="4138154" y="2210970"/>
            <a:ext cx="859814" cy="11579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H="1" flipV="1">
            <a:off x="4287002" y="3790627"/>
            <a:ext cx="2095786" cy="40237"/>
          </a:xfrm>
          <a:prstGeom prst="straightConnector1">
            <a:avLst/>
          </a:prstGeom>
          <a:ln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845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18536" y="288750"/>
            <a:ext cx="8229600" cy="5028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Data Model: “Users” Subject Area</a:t>
            </a:r>
            <a:endParaRPr lang="en-US" sz="3200" dirty="0"/>
          </a:p>
        </p:txBody>
      </p:sp>
      <p:grpSp>
        <p:nvGrpSpPr>
          <p:cNvPr id="2" name="Group 1"/>
          <p:cNvGrpSpPr/>
          <p:nvPr/>
        </p:nvGrpSpPr>
        <p:grpSpPr>
          <a:xfrm>
            <a:off x="5574940" y="4522090"/>
            <a:ext cx="940018" cy="410858"/>
            <a:chOff x="569890" y="1126168"/>
            <a:chExt cx="940018" cy="410858"/>
          </a:xfrm>
        </p:grpSpPr>
        <p:sp>
          <p:nvSpPr>
            <p:cNvPr id="5" name="Alternate Process 4"/>
            <p:cNvSpPr/>
            <p:nvPr/>
          </p:nvSpPr>
          <p:spPr>
            <a:xfrm>
              <a:off x="578952" y="1126168"/>
              <a:ext cx="923512" cy="410858"/>
            </a:xfrm>
            <a:prstGeom prst="flowChartAlternateProcess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69890" y="1196062"/>
              <a:ext cx="9400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err="1"/>
                <a:t>abuse_reports</a:t>
              </a:r>
              <a:endParaRPr lang="en-US" sz="1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990484" y="2470600"/>
            <a:ext cx="923512" cy="410858"/>
            <a:chOff x="565978" y="2265171"/>
            <a:chExt cx="923512" cy="410858"/>
          </a:xfrm>
        </p:grpSpPr>
        <p:sp>
          <p:nvSpPr>
            <p:cNvPr id="9" name="Alternate Process 8"/>
            <p:cNvSpPr/>
            <p:nvPr/>
          </p:nvSpPr>
          <p:spPr>
            <a:xfrm>
              <a:off x="565978" y="2265171"/>
              <a:ext cx="923512" cy="410858"/>
            </a:xfrm>
            <a:prstGeom prst="flowChartAlternateProcess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2452" y="2335065"/>
              <a:ext cx="86894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ambassadors</a:t>
              </a:r>
              <a:endParaRPr lang="en-US" sz="1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947498" y="3187654"/>
            <a:ext cx="923512" cy="410858"/>
            <a:chOff x="537888" y="2828429"/>
            <a:chExt cx="923512" cy="410858"/>
          </a:xfrm>
        </p:grpSpPr>
        <p:sp>
          <p:nvSpPr>
            <p:cNvPr id="11" name="Alternate Process 10"/>
            <p:cNvSpPr/>
            <p:nvPr/>
          </p:nvSpPr>
          <p:spPr>
            <a:xfrm>
              <a:off x="537888" y="2828429"/>
              <a:ext cx="923512" cy="410858"/>
            </a:xfrm>
            <a:prstGeom prst="flowChartAlternateProcess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18118" y="2898323"/>
              <a:ext cx="5614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awards</a:t>
              </a:r>
              <a:endParaRPr lang="en-US" sz="1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502503" y="1212927"/>
            <a:ext cx="1024364" cy="410858"/>
            <a:chOff x="486653" y="4518203"/>
            <a:chExt cx="1024364" cy="410858"/>
          </a:xfrm>
        </p:grpSpPr>
        <p:sp>
          <p:nvSpPr>
            <p:cNvPr id="17" name="Alternate Process 16"/>
            <p:cNvSpPr/>
            <p:nvPr/>
          </p:nvSpPr>
          <p:spPr>
            <a:xfrm>
              <a:off x="537888" y="4518203"/>
              <a:ext cx="923512" cy="410858"/>
            </a:xfrm>
            <a:prstGeom prst="flowChartAlternateProcess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86653" y="4588097"/>
              <a:ext cx="10243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err="1"/>
                <a:t>blog_comments</a:t>
              </a:r>
              <a:endParaRPr lang="en-US" sz="1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808285" y="1183914"/>
            <a:ext cx="923512" cy="410858"/>
            <a:chOff x="538576" y="5081461"/>
            <a:chExt cx="923512" cy="410858"/>
          </a:xfrm>
        </p:grpSpPr>
        <p:sp>
          <p:nvSpPr>
            <p:cNvPr id="19" name="Alternate Process 18"/>
            <p:cNvSpPr/>
            <p:nvPr/>
          </p:nvSpPr>
          <p:spPr>
            <a:xfrm>
              <a:off x="538576" y="5081461"/>
              <a:ext cx="923512" cy="410858"/>
            </a:xfrm>
            <a:prstGeom prst="flowChartAlternateProcess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23721" y="5151355"/>
              <a:ext cx="75160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err="1"/>
                <a:t>blog_posts</a:t>
              </a:r>
              <a:endParaRPr lang="en-US" sz="1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2436313" y="1183914"/>
            <a:ext cx="999881" cy="410858"/>
            <a:chOff x="1890717" y="2258446"/>
            <a:chExt cx="999881" cy="410858"/>
          </a:xfrm>
        </p:grpSpPr>
        <p:sp>
          <p:nvSpPr>
            <p:cNvPr id="27" name="Alternate Process 26"/>
            <p:cNvSpPr/>
            <p:nvPr/>
          </p:nvSpPr>
          <p:spPr>
            <a:xfrm>
              <a:off x="1929711" y="2258446"/>
              <a:ext cx="923512" cy="410858"/>
            </a:xfrm>
            <a:prstGeom prst="flowChartAlternateProcess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90717" y="2328340"/>
              <a:ext cx="99988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err="1"/>
                <a:t>contest_entries</a:t>
              </a:r>
              <a:endParaRPr lang="en-US" sz="1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2068042" y="1894110"/>
            <a:ext cx="923512" cy="410858"/>
            <a:chOff x="1929711" y="2828429"/>
            <a:chExt cx="923512" cy="410858"/>
          </a:xfrm>
        </p:grpSpPr>
        <p:sp>
          <p:nvSpPr>
            <p:cNvPr id="29" name="Alternate Process 28"/>
            <p:cNvSpPr/>
            <p:nvPr/>
          </p:nvSpPr>
          <p:spPr>
            <a:xfrm>
              <a:off x="1929711" y="2828429"/>
              <a:ext cx="923512" cy="410858"/>
            </a:xfrm>
            <a:prstGeom prst="flowChartAlternateProcess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930605" y="2898323"/>
              <a:ext cx="920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err="1"/>
                <a:t>contest_votes</a:t>
              </a:r>
              <a:endParaRPr lang="en-US" sz="1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1890717" y="3954945"/>
            <a:ext cx="923512" cy="410858"/>
            <a:chOff x="1890717" y="3954945"/>
            <a:chExt cx="923512" cy="410858"/>
          </a:xfrm>
        </p:grpSpPr>
        <p:sp>
          <p:nvSpPr>
            <p:cNvPr id="33" name="Alternate Process 32"/>
            <p:cNvSpPr/>
            <p:nvPr/>
          </p:nvSpPr>
          <p:spPr>
            <a:xfrm>
              <a:off x="1890717" y="3954945"/>
              <a:ext cx="923512" cy="410858"/>
            </a:xfrm>
            <a:prstGeom prst="flowChartAlternateProcess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914624" y="4024839"/>
              <a:ext cx="8740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err="1"/>
                <a:t>editors_picks</a:t>
              </a:r>
              <a:endParaRPr lang="en-US" sz="1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528008" y="2602313"/>
            <a:ext cx="1018666" cy="410858"/>
            <a:chOff x="1838106" y="4518203"/>
            <a:chExt cx="1018666" cy="410858"/>
          </a:xfrm>
        </p:grpSpPr>
        <p:sp>
          <p:nvSpPr>
            <p:cNvPr id="35" name="Alternate Process 34"/>
            <p:cNvSpPr/>
            <p:nvPr/>
          </p:nvSpPr>
          <p:spPr>
            <a:xfrm>
              <a:off x="1886491" y="4518203"/>
              <a:ext cx="923512" cy="410858"/>
            </a:xfrm>
            <a:prstGeom prst="flowChartAlternateProcess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838106" y="4588097"/>
              <a:ext cx="101866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err="1"/>
                <a:t>favorite_photos</a:t>
              </a:r>
              <a:endParaRPr lang="en-US" sz="1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2574062" y="5396858"/>
            <a:ext cx="931753" cy="410858"/>
            <a:chOff x="1868882" y="5102460"/>
            <a:chExt cx="931753" cy="410858"/>
          </a:xfrm>
        </p:grpSpPr>
        <p:sp>
          <p:nvSpPr>
            <p:cNvPr id="37" name="Alternate Process 36"/>
            <p:cNvSpPr/>
            <p:nvPr/>
          </p:nvSpPr>
          <p:spPr>
            <a:xfrm>
              <a:off x="1873811" y="5102460"/>
              <a:ext cx="923512" cy="410858"/>
            </a:xfrm>
            <a:prstGeom prst="flowChartAlternateProcess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868882" y="5172354"/>
              <a:ext cx="9317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err="1"/>
                <a:t>favorite_users</a:t>
              </a:r>
              <a:endParaRPr lang="en-US" sz="1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5270041" y="1758575"/>
            <a:ext cx="923512" cy="410858"/>
            <a:chOff x="3273957" y="1126168"/>
            <a:chExt cx="923512" cy="410858"/>
          </a:xfrm>
        </p:grpSpPr>
        <p:sp>
          <p:nvSpPr>
            <p:cNvPr id="41" name="Alternate Process 40"/>
            <p:cNvSpPr/>
            <p:nvPr/>
          </p:nvSpPr>
          <p:spPr>
            <a:xfrm>
              <a:off x="3273957" y="1126168"/>
              <a:ext cx="923512" cy="410858"/>
            </a:xfrm>
            <a:prstGeom prst="flowChartAlternateProcess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391411" y="1196062"/>
              <a:ext cx="6869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messages</a:t>
              </a:r>
              <a:endParaRPr lang="en-US" sz="1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5496125" y="3187654"/>
            <a:ext cx="1112529" cy="410858"/>
            <a:chOff x="3178636" y="2849405"/>
            <a:chExt cx="1112529" cy="410858"/>
          </a:xfrm>
        </p:grpSpPr>
        <p:sp>
          <p:nvSpPr>
            <p:cNvPr id="47" name="Alternate Process 46"/>
            <p:cNvSpPr/>
            <p:nvPr/>
          </p:nvSpPr>
          <p:spPr>
            <a:xfrm>
              <a:off x="3273957" y="2849405"/>
              <a:ext cx="923512" cy="410858"/>
            </a:xfrm>
            <a:prstGeom prst="flowChartAlternateProcess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178636" y="2919299"/>
              <a:ext cx="111252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err="1"/>
                <a:t>photo_comments</a:t>
              </a:r>
              <a:endParaRPr lang="en-US" sz="1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7282674" y="3187654"/>
            <a:ext cx="923512" cy="410858"/>
            <a:chOff x="3273957" y="3432798"/>
            <a:chExt cx="923512" cy="410858"/>
          </a:xfrm>
        </p:grpSpPr>
        <p:sp>
          <p:nvSpPr>
            <p:cNvPr id="49" name="Alternate Process 48"/>
            <p:cNvSpPr/>
            <p:nvPr/>
          </p:nvSpPr>
          <p:spPr>
            <a:xfrm>
              <a:off x="3273957" y="3432798"/>
              <a:ext cx="923512" cy="410858"/>
            </a:xfrm>
            <a:prstGeom prst="flowChartAlternateProcess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461007" y="3502692"/>
              <a:ext cx="5477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photos</a:t>
              </a:r>
              <a:endParaRPr lang="en-US" sz="1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5368817" y="2286198"/>
            <a:ext cx="1065691" cy="410858"/>
            <a:chOff x="4500713" y="1689426"/>
            <a:chExt cx="1065691" cy="410858"/>
          </a:xfrm>
        </p:grpSpPr>
        <p:sp>
          <p:nvSpPr>
            <p:cNvPr id="61" name="Alternate Process 60"/>
            <p:cNvSpPr/>
            <p:nvPr/>
          </p:nvSpPr>
          <p:spPr>
            <a:xfrm>
              <a:off x="4572613" y="1689426"/>
              <a:ext cx="923512" cy="410858"/>
            </a:xfrm>
            <a:prstGeom prst="flowChartAlternateProcess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500713" y="1759320"/>
              <a:ext cx="10656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err="1"/>
                <a:t>tellafriend_posts</a:t>
              </a:r>
              <a:endParaRPr lang="en-US" sz="1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3986411" y="4916498"/>
            <a:ext cx="924217" cy="410858"/>
            <a:chOff x="4571908" y="3411012"/>
            <a:chExt cx="924217" cy="410858"/>
          </a:xfrm>
        </p:grpSpPr>
        <p:sp>
          <p:nvSpPr>
            <p:cNvPr id="67" name="Alternate Process 66"/>
            <p:cNvSpPr/>
            <p:nvPr/>
          </p:nvSpPr>
          <p:spPr>
            <a:xfrm>
              <a:off x="4572613" y="3411012"/>
              <a:ext cx="923512" cy="410858"/>
            </a:xfrm>
            <a:prstGeom prst="flowChartAlternateProcess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571908" y="3480906"/>
              <a:ext cx="9233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err="1"/>
                <a:t>users_deleted</a:t>
              </a:r>
              <a:endParaRPr lang="en-US" sz="1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735713" y="3187654"/>
            <a:ext cx="923512" cy="410858"/>
            <a:chOff x="4573318" y="4024839"/>
            <a:chExt cx="923512" cy="410858"/>
          </a:xfrm>
        </p:grpSpPr>
        <p:sp>
          <p:nvSpPr>
            <p:cNvPr id="69" name="Alternate Process 68"/>
            <p:cNvSpPr/>
            <p:nvPr/>
          </p:nvSpPr>
          <p:spPr>
            <a:xfrm>
              <a:off x="4573318" y="4024839"/>
              <a:ext cx="923512" cy="410858"/>
            </a:xfrm>
            <a:prstGeom prst="flowChartAlternateProcess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803827" y="4094733"/>
              <a:ext cx="4608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users</a:t>
              </a:r>
              <a:endParaRPr lang="en-US" sz="1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02" name="Straight Arrow Connector 101"/>
          <p:cNvCxnSpPr/>
          <p:nvPr/>
        </p:nvCxnSpPr>
        <p:spPr>
          <a:xfrm flipV="1">
            <a:off x="4329767" y="1704219"/>
            <a:ext cx="563663" cy="1434439"/>
          </a:xfrm>
          <a:prstGeom prst="straightConnector1">
            <a:avLst/>
          </a:prstGeom>
          <a:ln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V="1">
            <a:off x="4427093" y="1964005"/>
            <a:ext cx="744938" cy="1174653"/>
          </a:xfrm>
          <a:prstGeom prst="straightConnector1">
            <a:avLst/>
          </a:prstGeom>
          <a:ln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62" idx="1"/>
          </p:cNvCxnSpPr>
          <p:nvPr/>
        </p:nvCxnSpPr>
        <p:spPr>
          <a:xfrm flipV="1">
            <a:off x="4579493" y="2479203"/>
            <a:ext cx="789324" cy="659455"/>
          </a:xfrm>
          <a:prstGeom prst="straightConnector1">
            <a:avLst/>
          </a:prstGeom>
          <a:ln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endCxn id="48" idx="1"/>
          </p:cNvCxnSpPr>
          <p:nvPr/>
        </p:nvCxnSpPr>
        <p:spPr>
          <a:xfrm>
            <a:off x="4731893" y="3291059"/>
            <a:ext cx="764232" cy="89600"/>
          </a:xfrm>
          <a:prstGeom prst="straightConnector1">
            <a:avLst/>
          </a:prstGeom>
          <a:ln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49" idx="1"/>
            <a:endCxn id="48" idx="3"/>
          </p:cNvCxnSpPr>
          <p:nvPr/>
        </p:nvCxnSpPr>
        <p:spPr>
          <a:xfrm flipH="1" flipV="1">
            <a:off x="6608654" y="3380659"/>
            <a:ext cx="674020" cy="12424"/>
          </a:xfrm>
          <a:prstGeom prst="straightConnector1">
            <a:avLst/>
          </a:prstGeom>
          <a:ln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4659225" y="3693499"/>
            <a:ext cx="915715" cy="828591"/>
          </a:xfrm>
          <a:prstGeom prst="straightConnector1">
            <a:avLst/>
          </a:prstGeom>
          <a:ln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69" idx="2"/>
            <a:endCxn id="67" idx="0"/>
          </p:cNvCxnSpPr>
          <p:nvPr/>
        </p:nvCxnSpPr>
        <p:spPr>
          <a:xfrm>
            <a:off x="4197469" y="3598512"/>
            <a:ext cx="251403" cy="13179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H="1">
            <a:off x="3436194" y="3693499"/>
            <a:ext cx="530028" cy="1633857"/>
          </a:xfrm>
          <a:prstGeom prst="straightConnector1">
            <a:avLst/>
          </a:prstGeom>
          <a:ln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V="1">
            <a:off x="4731893" y="2881459"/>
            <a:ext cx="1702615" cy="306195"/>
          </a:xfrm>
          <a:prstGeom prst="straightConnector1">
            <a:avLst/>
          </a:prstGeom>
          <a:ln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H="1" flipV="1">
            <a:off x="6863141" y="3086019"/>
            <a:ext cx="419533" cy="171529"/>
          </a:xfrm>
          <a:prstGeom prst="straightConnector1">
            <a:avLst/>
          </a:prstGeom>
          <a:ln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H="1" flipV="1">
            <a:off x="4040239" y="1704219"/>
            <a:ext cx="157230" cy="1434439"/>
          </a:xfrm>
          <a:prstGeom prst="straightConnector1">
            <a:avLst/>
          </a:prstGeom>
          <a:ln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H="1" flipV="1">
            <a:off x="3072951" y="1704219"/>
            <a:ext cx="967288" cy="1434439"/>
          </a:xfrm>
          <a:prstGeom prst="straightConnector1">
            <a:avLst/>
          </a:prstGeom>
          <a:ln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H="1" flipV="1">
            <a:off x="2814229" y="2414859"/>
            <a:ext cx="1022023" cy="723799"/>
          </a:xfrm>
          <a:prstGeom prst="straightConnector1">
            <a:avLst/>
          </a:prstGeom>
          <a:ln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9" idx="3"/>
            <a:endCxn id="69" idx="1"/>
          </p:cNvCxnSpPr>
          <p:nvPr/>
        </p:nvCxnSpPr>
        <p:spPr>
          <a:xfrm>
            <a:off x="1913996" y="2676029"/>
            <a:ext cx="1821717" cy="7170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H="1">
            <a:off x="2875545" y="3598512"/>
            <a:ext cx="802783" cy="426327"/>
          </a:xfrm>
          <a:prstGeom prst="straightConnector1">
            <a:avLst/>
          </a:prstGeom>
          <a:ln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290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800</Words>
  <Application>Microsoft Macintosh PowerPoint</Application>
  <PresentationFormat>On-screen Show (4:3)</PresentationFormat>
  <Paragraphs>241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Woofy.com  Software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New Woophy Network Architecture</vt:lpstr>
      <vt:lpstr>New Woophy Images CDN (content delivery network)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Woofy.com  Software Architecture</dc:title>
  <dc:creator>Scott L Williams</dc:creator>
  <cp:lastModifiedBy>Scott L Williams</cp:lastModifiedBy>
  <cp:revision>34</cp:revision>
  <dcterms:created xsi:type="dcterms:W3CDTF">2011-04-12T00:13:55Z</dcterms:created>
  <dcterms:modified xsi:type="dcterms:W3CDTF">2011-04-20T01:29:15Z</dcterms:modified>
</cp:coreProperties>
</file>