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handoutMasterIdLst>
    <p:handoutMasterId r:id="rId15"/>
  </p:handoutMasterIdLst>
  <p:sldIdLst>
    <p:sldId id="256" r:id="rId2"/>
    <p:sldId id="263" r:id="rId3"/>
    <p:sldId id="262" r:id="rId4"/>
    <p:sldId id="261" r:id="rId5"/>
    <p:sldId id="265" r:id="rId6"/>
    <p:sldId id="266" r:id="rId7"/>
    <p:sldId id="267" r:id="rId8"/>
    <p:sldId id="268" r:id="rId9"/>
    <p:sldId id="269" r:id="rId10"/>
    <p:sldId id="270" r:id="rId11"/>
    <p:sldId id="271" r:id="rId12"/>
    <p:sldId id="26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A9CB9FDD-4DE4-45A1-8A61-94F097BAC4F9}">
          <p14:sldIdLst>
            <p14:sldId id="256"/>
            <p14:sldId id="263"/>
            <p14:sldId id="262"/>
            <p14:sldId id="261"/>
            <p14:sldId id="265"/>
            <p14:sldId id="266"/>
            <p14:sldId id="267"/>
            <p14:sldId id="268"/>
            <p14:sldId id="269"/>
            <p14:sldId id="270"/>
            <p14:sldId id="271"/>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CCFF33"/>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565" autoAdjust="0"/>
  </p:normalViewPr>
  <p:slideViewPr>
    <p:cSldViewPr>
      <p:cViewPr varScale="1">
        <p:scale>
          <a:sx n="91" d="100"/>
          <a:sy n="91" d="100"/>
        </p:scale>
        <p:origin x="996" y="84"/>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206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149B50-1625-4C43-BEB3-FEC536CBEAE9}" type="datetimeFigureOut">
              <a:rPr lang="en-US" smtClean="0"/>
              <a:pPr/>
              <a:t>6/7/2017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0FCB0E-CCED-4808-8981-9EAF1BCAB67E}" type="slidenum">
              <a:rPr lang="en-US" smtClean="0"/>
              <a:pPr/>
              <a:t>‹Nº›</a:t>
            </a:fld>
            <a:endParaRPr lang="en-US"/>
          </a:p>
        </p:txBody>
      </p:sp>
    </p:spTree>
    <p:extLst>
      <p:ext uri="{BB962C8B-B14F-4D97-AF65-F5344CB8AC3E}">
        <p14:creationId xmlns:p14="http://schemas.microsoft.com/office/powerpoint/2010/main" val="1138144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20B8B-15E0-407B-B8D6-3D14398CE100}" type="datetimeFigureOut">
              <a:rPr lang="es-ES" smtClean="0"/>
              <a:t>07/06/2017</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F67D8-88BE-4411-AAB4-1772D13E26E7}" type="slidenum">
              <a:rPr lang="es-ES" smtClean="0"/>
              <a:t>‹Nº›</a:t>
            </a:fld>
            <a:endParaRPr lang="es-ES"/>
          </a:p>
        </p:txBody>
      </p:sp>
    </p:spTree>
    <p:extLst>
      <p:ext uri="{BB962C8B-B14F-4D97-AF65-F5344CB8AC3E}">
        <p14:creationId xmlns:p14="http://schemas.microsoft.com/office/powerpoint/2010/main" val="2128559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4CF67D8-88BE-4411-AAB4-1772D13E26E7}" type="slidenum">
              <a:rPr lang="es-ES" smtClean="0"/>
              <a:t>1</a:t>
            </a:fld>
            <a:endParaRPr lang="es-ES"/>
          </a:p>
        </p:txBody>
      </p:sp>
    </p:spTree>
    <p:extLst>
      <p:ext uri="{BB962C8B-B14F-4D97-AF65-F5344CB8AC3E}">
        <p14:creationId xmlns:p14="http://schemas.microsoft.com/office/powerpoint/2010/main" val="3522885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Horizontal Scroll 7"/>
          <p:cNvSpPr/>
          <p:nvPr userDrawn="1"/>
        </p:nvSpPr>
        <p:spPr>
          <a:xfrm>
            <a:off x="457200" y="762000"/>
            <a:ext cx="8229600" cy="2590800"/>
          </a:xfrm>
          <a:prstGeom prst="horizontalScroll">
            <a:avLst/>
          </a:prstGeom>
          <a:gradFill>
            <a:gsLst>
              <a:gs pos="0">
                <a:srgbClr val="99FF33">
                  <a:alpha val="26000"/>
                </a:srgbClr>
              </a:gs>
              <a:gs pos="50000">
                <a:schemeClr val="bg1">
                  <a:alpha val="25000"/>
                </a:schemeClr>
              </a:gs>
              <a:gs pos="100000">
                <a:schemeClr val="tx2">
                  <a:lumMod val="60000"/>
                  <a:lumOff val="40000"/>
                  <a:alpha val="31000"/>
                </a:schemeClr>
              </a:gs>
            </a:gsLst>
            <a:lin ang="5400000" scaled="0"/>
          </a:gradFill>
          <a:ln>
            <a:gradFill>
              <a:gsLst>
                <a:gs pos="0">
                  <a:srgbClr val="99FF33"/>
                </a:gs>
                <a:gs pos="50000">
                  <a:schemeClr val="bg1"/>
                </a:gs>
                <a:gs pos="100000">
                  <a:schemeClr val="tx2">
                    <a:lumMod val="60000"/>
                    <a:lumOff val="40000"/>
                  </a:schemeClr>
                </a:gs>
              </a:gsLst>
              <a:lin ang="5400000" scaled="0"/>
            </a:gra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066800"/>
            <a:ext cx="7848600" cy="1981200"/>
          </a:xfrm>
        </p:spPr>
        <p:txBody>
          <a:bodyPr>
            <a:noAutofit/>
          </a:bodyPr>
          <a:lstStyle>
            <a:lvl1pPr>
              <a:defRPr sz="5400">
                <a:latin typeface="Segoe UI" pitchFamily="34" charset="0"/>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33400" y="3581400"/>
            <a:ext cx="6400800" cy="1752600"/>
          </a:xfrm>
        </p:spPr>
        <p:txBody>
          <a:bodyPr>
            <a:normAutofit/>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04CA28D-2C6C-406E-9C6A-7FA711C763BE}" type="datetimeFigureOut">
              <a:rPr lang="en-US" smtClean="0"/>
              <a:pPr/>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E4E0B-2665-4EC9-BA47-B239D34E8286}" type="slidenum">
              <a:rPr lang="en-US" smtClean="0"/>
              <a:pPr/>
              <a:t>‹Nº›</a:t>
            </a:fld>
            <a:endParaRPr lang="en-US"/>
          </a:p>
        </p:txBody>
      </p:sp>
      <p:sp>
        <p:nvSpPr>
          <p:cNvPr id="10" name="Rectangle 9"/>
          <p:cNvSpPr/>
          <p:nvPr userDrawn="1"/>
        </p:nvSpPr>
        <p:spPr>
          <a:xfrm>
            <a:off x="0" y="0"/>
            <a:ext cx="9144000" cy="6858000"/>
          </a:xfrm>
          <a:prstGeom prst="rect">
            <a:avLst/>
          </a:prstGeom>
          <a:noFill/>
          <a:ln w="7620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04CA28D-2C6C-406E-9C6A-7FA711C763BE}" type="datetimeFigureOut">
              <a:rPr lang="en-US" smtClean="0"/>
              <a:pPr/>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E4E0B-2665-4EC9-BA47-B239D34E8286}"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04CA28D-2C6C-406E-9C6A-7FA711C763BE}" type="datetimeFigureOut">
              <a:rPr lang="en-US" smtClean="0"/>
              <a:pPr/>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E4E0B-2665-4EC9-BA47-B239D34E8286}"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Rectangle 7"/>
          <p:cNvSpPr/>
          <p:nvPr userDrawn="1"/>
        </p:nvSpPr>
        <p:spPr>
          <a:xfrm>
            <a:off x="381000" y="1600200"/>
            <a:ext cx="8382000" cy="4495800"/>
          </a:xfrm>
          <a:prstGeom prst="rect">
            <a:avLst/>
          </a:prstGeom>
          <a:solidFill>
            <a:schemeClr val="bg1">
              <a:alpha val="56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381000" y="1600200"/>
            <a:ext cx="8382000" cy="4525963"/>
          </a:xfrm>
          <a:ln>
            <a:gradFill>
              <a:gsLst>
                <a:gs pos="0">
                  <a:srgbClr val="99FF33"/>
                </a:gs>
                <a:gs pos="50000">
                  <a:schemeClr val="bg1"/>
                </a:gs>
                <a:gs pos="100000">
                  <a:schemeClr val="tx2">
                    <a:lumMod val="60000"/>
                    <a:lumOff val="40000"/>
                  </a:schemeClr>
                </a:gs>
              </a:gsLst>
              <a:lin ang="5400000" scaled="0"/>
            </a:gradFill>
          </a:ln>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4CA28D-2C6C-406E-9C6A-7FA711C763BE}" type="datetimeFigureOut">
              <a:rPr lang="en-US" smtClean="0"/>
              <a:pPr/>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E4E0B-2665-4EC9-BA47-B239D34E8286}" type="slidenum">
              <a:rPr lang="en-US" smtClean="0"/>
              <a:pPr/>
              <a:t>‹Nº›</a:t>
            </a:fld>
            <a:endParaRPr lang="en-US"/>
          </a:p>
        </p:txBody>
      </p:sp>
      <p:sp>
        <p:nvSpPr>
          <p:cNvPr id="7" name="Round Diagonal Corner Rectangle 6"/>
          <p:cNvSpPr/>
          <p:nvPr userDrawn="1"/>
        </p:nvSpPr>
        <p:spPr>
          <a:xfrm>
            <a:off x="381000" y="228600"/>
            <a:ext cx="8382000" cy="1219200"/>
          </a:xfrm>
          <a:prstGeom prst="round2DiagRect">
            <a:avLst/>
          </a:prstGeom>
          <a:gradFill>
            <a:gsLst>
              <a:gs pos="0">
                <a:srgbClr val="99FF33">
                  <a:alpha val="26000"/>
                </a:srgbClr>
              </a:gs>
              <a:gs pos="50000">
                <a:schemeClr val="bg1">
                  <a:alpha val="25000"/>
                </a:schemeClr>
              </a:gs>
              <a:gs pos="100000">
                <a:schemeClr val="tx2">
                  <a:lumMod val="60000"/>
                  <a:lumOff val="40000"/>
                  <a:alpha val="31000"/>
                </a:schemeClr>
              </a:gs>
            </a:gsLst>
            <a:lin ang="5400000" scaled="0"/>
          </a:gradFill>
          <a:ln>
            <a:gradFill>
              <a:gsLst>
                <a:gs pos="0">
                  <a:srgbClr val="99FF33"/>
                </a:gs>
                <a:gs pos="50000">
                  <a:schemeClr val="bg1"/>
                </a:gs>
                <a:gs pos="100000">
                  <a:schemeClr val="tx2">
                    <a:lumMod val="60000"/>
                    <a:lumOff val="4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0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20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build="p" animBg="1">
        <p:tmplLst>
          <p:tmpl>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0"/>
                        <p:tgtEl>
                          <p:spTgt spid="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04CA28D-2C6C-406E-9C6A-7FA711C763BE}" type="datetimeFigureOut">
              <a:rPr lang="en-US" smtClean="0"/>
              <a:pPr/>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E4E0B-2665-4EC9-BA47-B239D34E8286}"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604CA28D-2C6C-406E-9C6A-7FA711C763BE}" type="datetimeFigureOut">
              <a:rPr lang="en-US" smtClean="0"/>
              <a:pPr/>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E4E0B-2665-4EC9-BA47-B239D34E8286}"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604CA28D-2C6C-406E-9C6A-7FA711C763BE}" type="datetimeFigureOut">
              <a:rPr lang="en-US" smtClean="0"/>
              <a:pPr/>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E4E0B-2665-4EC9-BA47-B239D34E8286}"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604CA28D-2C6C-406E-9C6A-7FA711C763BE}" type="datetimeFigureOut">
              <a:rPr lang="en-US" smtClean="0"/>
              <a:pPr/>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E4E0B-2665-4EC9-BA47-B239D34E8286}"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CA28D-2C6C-406E-9C6A-7FA711C763BE}" type="datetimeFigureOut">
              <a:rPr lang="en-US" smtClean="0"/>
              <a:pPr/>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E4E0B-2665-4EC9-BA47-B239D34E8286}"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4CA28D-2C6C-406E-9C6A-7FA711C763BE}" type="datetimeFigureOut">
              <a:rPr lang="en-US" smtClean="0"/>
              <a:pPr/>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E4E0B-2665-4EC9-BA47-B239D34E8286}"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Frame 7"/>
          <p:cNvSpPr/>
          <p:nvPr userDrawn="1"/>
        </p:nvSpPr>
        <p:spPr>
          <a:xfrm>
            <a:off x="228600" y="228600"/>
            <a:ext cx="6705600" cy="5029200"/>
          </a:xfrm>
          <a:prstGeom prst="frame">
            <a:avLst/>
          </a:prstGeom>
          <a:ln>
            <a:gradFill>
              <a:gsLst>
                <a:gs pos="0">
                  <a:srgbClr val="99FF33"/>
                </a:gs>
                <a:gs pos="50000">
                  <a:schemeClr val="bg1"/>
                </a:gs>
                <a:gs pos="100000">
                  <a:schemeClr val="tx2">
                    <a:lumMod val="75000"/>
                  </a:schemeClr>
                </a:gs>
              </a:gsLst>
              <a:lin ang="5400000" scaled="0"/>
            </a:gradFill>
          </a:ln>
          <a:scene3d>
            <a:camera prst="orthographicFront"/>
            <a:lightRig rig="threePt" dir="t"/>
          </a:scene3d>
          <a:sp3d>
            <a:bevelT w="165100" prst="coolSlant"/>
          </a:sp3d>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38200" y="228600"/>
            <a:ext cx="5486400" cy="566738"/>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838200" y="838199"/>
            <a:ext cx="5486400" cy="3810001"/>
          </a:xfrm>
          <a:gradFill>
            <a:gsLst>
              <a:gs pos="0">
                <a:srgbClr val="99FF33">
                  <a:alpha val="23000"/>
                </a:srgbClr>
              </a:gs>
              <a:gs pos="50000">
                <a:schemeClr val="bg1">
                  <a:alpha val="17000"/>
                </a:schemeClr>
              </a:gs>
              <a:gs pos="100000">
                <a:schemeClr val="tx2">
                  <a:lumMod val="75000"/>
                  <a:alpha val="59000"/>
                </a:schemeClr>
              </a:gs>
            </a:gsLst>
            <a:lin ang="5400000" scaled="0"/>
          </a:gra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6934200" y="381000"/>
            <a:ext cx="2209800" cy="46482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4CA28D-2C6C-406E-9C6A-7FA711C763BE}" type="datetimeFigureOut">
              <a:rPr lang="en-US" smtClean="0"/>
              <a:pPr/>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E4E0B-2665-4EC9-BA47-B239D34E8286}"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CA28D-2C6C-406E-9C6A-7FA711C763BE}" type="datetimeFigureOut">
              <a:rPr lang="en-US" smtClean="0"/>
              <a:pPr/>
              <a:t>6/7/2017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E4E0B-2665-4EC9-BA47-B239D34E8286}" type="slidenum">
              <a:rPr lang="en-US" smtClean="0"/>
              <a:pPr/>
              <a:t>‹Nº›</a:t>
            </a:fld>
            <a:endParaRPr lang="en-US"/>
          </a:p>
        </p:txBody>
      </p:sp>
      <p:sp>
        <p:nvSpPr>
          <p:cNvPr id="8" name="Rectangle 7"/>
          <p:cNvSpPr/>
          <p:nvPr/>
        </p:nvSpPr>
        <p:spPr>
          <a:xfrm>
            <a:off x="0" y="0"/>
            <a:ext cx="9144000" cy="6858000"/>
          </a:xfrm>
          <a:prstGeom prst="rect">
            <a:avLst/>
          </a:prstGeom>
          <a:noFill/>
          <a:ln w="76200">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1" descr="B_B"/>
          <p:cNvPicPr>
            <a:picLocks noChangeAspect="1" noChangeArrowheads="1" noCrop="1"/>
          </p:cNvPicPr>
          <p:nvPr userDrawn="1"/>
        </p:nvPicPr>
        <p:blipFill>
          <a:blip r:embed="rId14"/>
          <a:srcRect/>
          <a:stretch>
            <a:fillRect/>
          </a:stretch>
        </p:blipFill>
        <p:spPr bwMode="auto">
          <a:xfrm>
            <a:off x="76200" y="5638800"/>
            <a:ext cx="1524000" cy="1143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4"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0" end="0"/>
                                            </p:txEl>
                                          </p:spTgt>
                                        </p:tgtEl>
                                        <p:attrNameLst>
                                          <p:attrName>fill.type</p:attrName>
                                        </p:attrNameLst>
                                      </p:cBhvr>
                                      <p:to>
                                        <p:strVal val="solid"/>
                                      </p:to>
                                    </p:set>
                                  </p:childTnLst>
                                </p:cTn>
                              </p:par>
                              <p:par>
                                <p:cTn id="17" presetID="27" presetClass="entr" presetSubtype="0" fill="hold" grpId="0" nodeType="withEffect">
                                  <p:stCondLst>
                                    <p:cond delay="0"/>
                                  </p:stCondLst>
                                  <p:iterate type="lt">
                                    <p:tmPct val="50000"/>
                                  </p:iterate>
                                  <p:childTnLst>
                                    <p:set>
                                      <p:cBhvr>
                                        <p:cTn id="18"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9"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1" end="1"/>
                                            </p:txEl>
                                          </p:spTgt>
                                        </p:tgtEl>
                                        <p:attrNameLst>
                                          <p:attrName>fill.type</p:attrName>
                                        </p:attrNameLst>
                                      </p:cBhvr>
                                      <p:to>
                                        <p:strVal val="solid"/>
                                      </p:to>
                                    </p:set>
                                  </p:childTnLst>
                                </p:cTn>
                              </p:par>
                              <p:par>
                                <p:cTn id="22" presetID="27" presetClass="entr" presetSubtype="0" fill="hold" grpId="0" nodeType="withEffect">
                                  <p:stCondLst>
                                    <p:cond delay="0"/>
                                  </p:stCondLst>
                                  <p:iterate type="lt">
                                    <p:tmPct val="50000"/>
                                  </p:iterate>
                                  <p:childTnLst>
                                    <p:set>
                                      <p:cBhvr>
                                        <p:cTn id="2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4"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6" dur="80"/>
                                        <p:tgtEl>
                                          <p:spTgt spid="3">
                                            <p:txEl>
                                              <p:pRg st="2" end="2"/>
                                            </p:txEl>
                                          </p:spTgt>
                                        </p:tgtEl>
                                        <p:attrNameLst>
                                          <p:attrName>fill.type</p:attrName>
                                        </p:attrNameLst>
                                      </p:cBhvr>
                                      <p:to>
                                        <p:strVal val="solid"/>
                                      </p:to>
                                    </p:set>
                                  </p:childTnLst>
                                </p:cTn>
                              </p:par>
                              <p:par>
                                <p:cTn id="27" presetID="27" presetClass="entr" presetSubtype="0" fill="hold" grpId="0" nodeType="withEffect">
                                  <p:stCondLst>
                                    <p:cond delay="0"/>
                                  </p:stCondLst>
                                  <p:iterate type="lt">
                                    <p:tmPct val="50000"/>
                                  </p:iterate>
                                  <p:childTnLst>
                                    <p:set>
                                      <p:cBhvr>
                                        <p:cTn id="28"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9"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3">
                                            <p:txEl>
                                              <p:pRg st="3" end="3"/>
                                            </p:txEl>
                                          </p:spTgt>
                                        </p:tgtEl>
                                        <p:attrNameLst>
                                          <p:attrName>fill.type</p:attrName>
                                        </p:attrNameLst>
                                      </p:cBhvr>
                                      <p:to>
                                        <p:strVal val="solid"/>
                                      </p:to>
                                    </p:set>
                                  </p:childTnLst>
                                </p:cTn>
                              </p:par>
                              <p:par>
                                <p:cTn id="32" presetID="27" presetClass="entr" presetSubtype="0" fill="hold" grpId="0" nodeType="withEffect">
                                  <p:stCondLst>
                                    <p:cond delay="0"/>
                                  </p:stCondLst>
                                  <p:iterate type="lt">
                                    <p:tmPct val="50000"/>
                                  </p:iterate>
                                  <p:childTnLst>
                                    <p:set>
                                      <p:cBhvr>
                                        <p:cTn id="33"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4"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6" dur="8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7" presetClass="entr" presetSubtype="0" fill="hold" nodeType="clickEffect">
                  <p:stCondLst>
                    <p:cond delay="0"/>
                  </p:stCondLst>
                  <p:iterate type="lt">
                    <p:tmPct val="50000"/>
                  </p:iterate>
                  <p:childTnLst>
                    <p:set>
                      <p:cBhvr>
                        <p:cTn dur="1" fill="hold">
                          <p:stCondLst>
                            <p:cond delay="0"/>
                          </p:stCondLst>
                        </p:cTn>
                        <p:tgtEl>
                          <p:spTgt spid="3"/>
                        </p:tgtEl>
                        <p:attrNameLst>
                          <p:attrName>style.visibility</p:attrName>
                        </p:attrNameLst>
                      </p:cBhvr>
                      <p:to>
                        <p:strVal val="visible"/>
                      </p:to>
                    </p:set>
                    <p:anim calcmode="discrete" valueType="clr">
                      <p:cBhvr override="childStyle">
                        <p:cTn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3"/>
                        </p:tgtEl>
                        <p:attrNameLst>
                          <p:attrName>fillcolor</p:attrName>
                        </p:attrNameLst>
                      </p:cBhvr>
                      <p:tavLst>
                        <p:tav tm="0">
                          <p:val>
                            <p:clrVal>
                              <a:schemeClr val="accent2"/>
                            </p:clrVal>
                          </p:val>
                        </p:tav>
                        <p:tav tm="50000">
                          <p:val>
                            <p:clrVal>
                              <a:schemeClr val="hlink"/>
                            </p:clrVal>
                          </p:val>
                        </p:tav>
                      </p:tavLst>
                    </p:anim>
                    <p:set>
                      <p:cBhvr>
                        <p:cTn dur="80"/>
                        <p:tgtEl>
                          <p:spTgt spid="3"/>
                        </p:tgtEl>
                        <p:attrNameLst>
                          <p:attrName>fill.type</p:attrName>
                        </p:attrNameLst>
                      </p:cBhvr>
                      <p:to>
                        <p:strVal val="solid"/>
                      </p:to>
                    </p:set>
                  </p:childTnLst>
                </p:cTn>
              </p:par>
            </p:tnLst>
          </p:tmpl>
          <p:tmpl lvl="2">
            <p:tnLst>
              <p:par>
                <p:cTn presetID="27" presetClass="entr" presetSubtype="0" fill="hold" nodeType="withEffect">
                  <p:stCondLst>
                    <p:cond delay="0"/>
                  </p:stCondLst>
                  <p:iterate type="lt">
                    <p:tmPct val="50000"/>
                  </p:iterate>
                  <p:childTnLst>
                    <p:set>
                      <p:cBhvr>
                        <p:cTn dur="1" fill="hold">
                          <p:stCondLst>
                            <p:cond delay="0"/>
                          </p:stCondLst>
                        </p:cTn>
                        <p:tgtEl>
                          <p:spTgt spid="3"/>
                        </p:tgtEl>
                        <p:attrNameLst>
                          <p:attrName>style.visibility</p:attrName>
                        </p:attrNameLst>
                      </p:cBhvr>
                      <p:to>
                        <p:strVal val="visible"/>
                      </p:to>
                    </p:set>
                    <p:anim calcmode="discrete" valueType="clr">
                      <p:cBhvr override="childStyle">
                        <p:cTn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3"/>
                        </p:tgtEl>
                        <p:attrNameLst>
                          <p:attrName>fillcolor</p:attrName>
                        </p:attrNameLst>
                      </p:cBhvr>
                      <p:tavLst>
                        <p:tav tm="0">
                          <p:val>
                            <p:clrVal>
                              <a:schemeClr val="accent2"/>
                            </p:clrVal>
                          </p:val>
                        </p:tav>
                        <p:tav tm="50000">
                          <p:val>
                            <p:clrVal>
                              <a:schemeClr val="hlink"/>
                            </p:clrVal>
                          </p:val>
                        </p:tav>
                      </p:tavLst>
                    </p:anim>
                    <p:set>
                      <p:cBhvr>
                        <p:cTn dur="80"/>
                        <p:tgtEl>
                          <p:spTgt spid="3"/>
                        </p:tgtEl>
                        <p:attrNameLst>
                          <p:attrName>fill.type</p:attrName>
                        </p:attrNameLst>
                      </p:cBhvr>
                      <p:to>
                        <p:strVal val="solid"/>
                      </p:to>
                    </p:set>
                  </p:childTnLst>
                </p:cTn>
              </p:par>
            </p:tnLst>
          </p:tmpl>
          <p:tmpl lvl="3">
            <p:tnLst>
              <p:par>
                <p:cTn presetID="27" presetClass="entr" presetSubtype="0" fill="hold" nodeType="withEffect">
                  <p:stCondLst>
                    <p:cond delay="0"/>
                  </p:stCondLst>
                  <p:iterate type="lt">
                    <p:tmPct val="50000"/>
                  </p:iterate>
                  <p:childTnLst>
                    <p:set>
                      <p:cBhvr>
                        <p:cTn dur="1" fill="hold">
                          <p:stCondLst>
                            <p:cond delay="0"/>
                          </p:stCondLst>
                        </p:cTn>
                        <p:tgtEl>
                          <p:spTgt spid="3"/>
                        </p:tgtEl>
                        <p:attrNameLst>
                          <p:attrName>style.visibility</p:attrName>
                        </p:attrNameLst>
                      </p:cBhvr>
                      <p:to>
                        <p:strVal val="visible"/>
                      </p:to>
                    </p:set>
                    <p:anim calcmode="discrete" valueType="clr">
                      <p:cBhvr override="childStyle">
                        <p:cTn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3"/>
                        </p:tgtEl>
                        <p:attrNameLst>
                          <p:attrName>fillcolor</p:attrName>
                        </p:attrNameLst>
                      </p:cBhvr>
                      <p:tavLst>
                        <p:tav tm="0">
                          <p:val>
                            <p:clrVal>
                              <a:schemeClr val="accent2"/>
                            </p:clrVal>
                          </p:val>
                        </p:tav>
                        <p:tav tm="50000">
                          <p:val>
                            <p:clrVal>
                              <a:schemeClr val="hlink"/>
                            </p:clrVal>
                          </p:val>
                        </p:tav>
                      </p:tavLst>
                    </p:anim>
                    <p:set>
                      <p:cBhvr>
                        <p:cTn dur="80"/>
                        <p:tgtEl>
                          <p:spTgt spid="3"/>
                        </p:tgtEl>
                        <p:attrNameLst>
                          <p:attrName>fill.type</p:attrName>
                        </p:attrNameLst>
                      </p:cBhvr>
                      <p:to>
                        <p:strVal val="solid"/>
                      </p:to>
                    </p:set>
                  </p:childTnLst>
                </p:cTn>
              </p:par>
            </p:tnLst>
          </p:tmpl>
          <p:tmpl lvl="4">
            <p:tnLst>
              <p:par>
                <p:cTn presetID="27" presetClass="entr" presetSubtype="0" fill="hold" nodeType="withEffect">
                  <p:stCondLst>
                    <p:cond delay="0"/>
                  </p:stCondLst>
                  <p:iterate type="lt">
                    <p:tmPct val="50000"/>
                  </p:iterate>
                  <p:childTnLst>
                    <p:set>
                      <p:cBhvr>
                        <p:cTn dur="1" fill="hold">
                          <p:stCondLst>
                            <p:cond delay="0"/>
                          </p:stCondLst>
                        </p:cTn>
                        <p:tgtEl>
                          <p:spTgt spid="3"/>
                        </p:tgtEl>
                        <p:attrNameLst>
                          <p:attrName>style.visibility</p:attrName>
                        </p:attrNameLst>
                      </p:cBhvr>
                      <p:to>
                        <p:strVal val="visible"/>
                      </p:to>
                    </p:set>
                    <p:anim calcmode="discrete" valueType="clr">
                      <p:cBhvr override="childStyle">
                        <p:cTn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3"/>
                        </p:tgtEl>
                        <p:attrNameLst>
                          <p:attrName>fillcolor</p:attrName>
                        </p:attrNameLst>
                      </p:cBhvr>
                      <p:tavLst>
                        <p:tav tm="0">
                          <p:val>
                            <p:clrVal>
                              <a:schemeClr val="accent2"/>
                            </p:clrVal>
                          </p:val>
                        </p:tav>
                        <p:tav tm="50000">
                          <p:val>
                            <p:clrVal>
                              <a:schemeClr val="hlink"/>
                            </p:clrVal>
                          </p:val>
                        </p:tav>
                      </p:tavLst>
                    </p:anim>
                    <p:set>
                      <p:cBhvr>
                        <p:cTn dur="80"/>
                        <p:tgtEl>
                          <p:spTgt spid="3"/>
                        </p:tgtEl>
                        <p:attrNameLst>
                          <p:attrName>fill.type</p:attrName>
                        </p:attrNameLst>
                      </p:cBhvr>
                      <p:to>
                        <p:strVal val="solid"/>
                      </p:to>
                    </p:set>
                  </p:childTnLst>
                </p:cTn>
              </p:par>
            </p:tnLst>
          </p:tmpl>
          <p:tmpl lvl="5">
            <p:tnLst>
              <p:par>
                <p:cTn presetID="27" presetClass="entr" presetSubtype="0" fill="hold" nodeType="withEffect">
                  <p:stCondLst>
                    <p:cond delay="0"/>
                  </p:stCondLst>
                  <p:iterate type="lt">
                    <p:tmPct val="50000"/>
                  </p:iterate>
                  <p:childTnLst>
                    <p:set>
                      <p:cBhvr>
                        <p:cTn dur="1" fill="hold">
                          <p:stCondLst>
                            <p:cond delay="0"/>
                          </p:stCondLst>
                        </p:cTn>
                        <p:tgtEl>
                          <p:spTgt spid="3"/>
                        </p:tgtEl>
                        <p:attrNameLst>
                          <p:attrName>style.visibility</p:attrName>
                        </p:attrNameLst>
                      </p:cBhvr>
                      <p:to>
                        <p:strVal val="visible"/>
                      </p:to>
                    </p:set>
                    <p:anim calcmode="discrete" valueType="clr">
                      <p:cBhvr override="childStyle">
                        <p:cTn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dur="80"/>
                        <p:tgtEl>
                          <p:spTgt spid="3"/>
                        </p:tgtEl>
                        <p:attrNameLst>
                          <p:attrName>fillcolor</p:attrName>
                        </p:attrNameLst>
                      </p:cBhvr>
                      <p:tavLst>
                        <p:tav tm="0">
                          <p:val>
                            <p:clrVal>
                              <a:schemeClr val="accent2"/>
                            </p:clrVal>
                          </p:val>
                        </p:tav>
                        <p:tav tm="50000">
                          <p:val>
                            <p:clrVal>
                              <a:schemeClr val="hlink"/>
                            </p:clrVal>
                          </p:val>
                        </p:tav>
                      </p:tavLst>
                    </p:anim>
                    <p:set>
                      <p:cBhvr>
                        <p:cTn dur="80"/>
                        <p:tgtEl>
                          <p:spTgt spid="3"/>
                        </p:tgtEl>
                        <p:attrNameLst>
                          <p:attrName>fill.type</p:attrName>
                        </p:attrNameLst>
                      </p:cBhvr>
                      <p:to>
                        <p:strVal val="solid"/>
                      </p:to>
                    </p:set>
                  </p:childTnLst>
                </p:cTn>
              </p:par>
            </p:tnLst>
          </p:tmpl>
        </p:tmplLst>
      </p:bldP>
    </p:bldLst>
  </p:timing>
  <p:txStyles>
    <p:titleStyle>
      <a:lvl1pPr algn="ctr" defTabSz="914400" rtl="0" eaLnBrk="1" latinLnBrk="0" hangingPunct="1">
        <a:spcBef>
          <a:spcPct val="0"/>
        </a:spcBef>
        <a:buNone/>
        <a:defRPr sz="4400" kern="1200">
          <a:solidFill>
            <a:srgbClr val="99FF33"/>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6"/>
          <p:cNvSpPr txBox="1">
            <a:spLocks/>
          </p:cNvSpPr>
          <p:nvPr/>
        </p:nvSpPr>
        <p:spPr>
          <a:xfrm>
            <a:off x="462116" y="1752600"/>
            <a:ext cx="8229600" cy="398065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rgbClr val="99FF33"/>
                </a:solidFill>
                <a:latin typeface="+mj-lt"/>
                <a:ea typeface="+mj-ea"/>
                <a:cs typeface="+mj-cs"/>
              </a:defRPr>
            </a:lvl1pPr>
          </a:lstStyle>
          <a:p>
            <a:pPr algn="l"/>
            <a:endParaRPr lang="es-ES" sz="2900" b="1" dirty="0" smtClean="0">
              <a:solidFill>
                <a:srgbClr val="0070C0"/>
              </a:solidFill>
            </a:endParaRPr>
          </a:p>
          <a:p>
            <a:pPr algn="l"/>
            <a:r>
              <a:rPr lang="es-ES" sz="2900" b="1" dirty="0">
                <a:solidFill>
                  <a:srgbClr val="0070C0"/>
                </a:solidFill>
              </a:rPr>
              <a:t>A</a:t>
            </a:r>
            <a:r>
              <a:rPr lang="es-ES" sz="2900" b="1" dirty="0" smtClean="0">
                <a:solidFill>
                  <a:srgbClr val="0070C0"/>
                </a:solidFill>
              </a:rPr>
              <a:t>lumno</a:t>
            </a:r>
            <a:endParaRPr lang="es-ES" sz="2900" b="1" dirty="0">
              <a:solidFill>
                <a:srgbClr val="0070C0"/>
              </a:solidFill>
            </a:endParaRPr>
          </a:p>
          <a:p>
            <a:pPr algn="l"/>
            <a:r>
              <a:rPr lang="es-ES" sz="2900" b="1" dirty="0">
                <a:solidFill>
                  <a:srgbClr val="002060"/>
                </a:solidFill>
              </a:rPr>
              <a:t>-</a:t>
            </a:r>
            <a:r>
              <a:rPr lang="es-ES" sz="2900" b="1" dirty="0" smtClean="0">
                <a:solidFill>
                  <a:srgbClr val="002060"/>
                </a:solidFill>
              </a:rPr>
              <a:t>Helthon</a:t>
            </a:r>
            <a:r>
              <a:rPr lang="es-ES" sz="2900" b="1" dirty="0">
                <a:solidFill>
                  <a:srgbClr val="002060"/>
                </a:solidFill>
              </a:rPr>
              <a:t> </a:t>
            </a:r>
            <a:r>
              <a:rPr lang="es-ES" sz="2900" b="1" dirty="0" smtClean="0">
                <a:solidFill>
                  <a:srgbClr val="002060"/>
                </a:solidFill>
              </a:rPr>
              <a:t>Osorio</a:t>
            </a:r>
          </a:p>
          <a:p>
            <a:pPr algn="l"/>
            <a:r>
              <a:rPr lang="es-ES" sz="2900" b="1" dirty="0" smtClean="0">
                <a:solidFill>
                  <a:srgbClr val="0070C0"/>
                </a:solidFill>
              </a:rPr>
              <a:t>Profesor</a:t>
            </a:r>
          </a:p>
          <a:p>
            <a:pPr algn="l"/>
            <a:r>
              <a:rPr lang="es-ES" sz="2900" b="1" dirty="0" smtClean="0">
                <a:solidFill>
                  <a:srgbClr val="002060"/>
                </a:solidFill>
              </a:rPr>
              <a:t>-Gustavo Coronel </a:t>
            </a:r>
          </a:p>
          <a:p>
            <a:pPr algn="l"/>
            <a:r>
              <a:rPr lang="es-ES" sz="2900" b="1" dirty="0" smtClean="0">
                <a:solidFill>
                  <a:srgbClr val="0070C0"/>
                </a:solidFill>
              </a:rPr>
              <a:t>Trabajo 3</a:t>
            </a:r>
          </a:p>
          <a:p>
            <a:pPr algn="l"/>
            <a:r>
              <a:rPr lang="es-ES" sz="2900" b="1" dirty="0" smtClean="0">
                <a:solidFill>
                  <a:srgbClr val="0070C0"/>
                </a:solidFill>
              </a:rPr>
              <a:t>Curso</a:t>
            </a:r>
          </a:p>
          <a:p>
            <a:pPr algn="l"/>
            <a:r>
              <a:rPr lang="es-ES" sz="2900" b="1" dirty="0" smtClean="0">
                <a:solidFill>
                  <a:srgbClr val="002060"/>
                </a:solidFill>
              </a:rPr>
              <a:t>Modelamiento de software</a:t>
            </a:r>
          </a:p>
          <a:p>
            <a:pPr algn="l"/>
            <a:endParaRPr lang="es-ES" sz="2900" b="1" dirty="0" smtClean="0">
              <a:solidFill>
                <a:srgbClr val="0070C0"/>
              </a:solidFill>
            </a:endParaRPr>
          </a:p>
          <a:p>
            <a:endParaRPr lang="es-ES" dirty="0">
              <a:solidFill>
                <a:srgbClr val="0070C0"/>
              </a:solidFill>
            </a:endParaRPr>
          </a:p>
        </p:txBody>
      </p:sp>
      <p:sp>
        <p:nvSpPr>
          <p:cNvPr id="12" name="Título 6"/>
          <p:cNvSpPr txBox="1">
            <a:spLocks/>
          </p:cNvSpPr>
          <p:nvPr/>
        </p:nvSpPr>
        <p:spPr>
          <a:xfrm>
            <a:off x="462116" y="228600"/>
            <a:ext cx="8229600" cy="122969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rgbClr val="99FF33"/>
                </a:solidFill>
                <a:latin typeface="+mj-lt"/>
                <a:ea typeface="+mj-ea"/>
                <a:cs typeface="+mj-cs"/>
              </a:defRPr>
            </a:lvl1pPr>
          </a:lstStyle>
          <a:p>
            <a:r>
              <a:rPr lang="es-ES" dirty="0">
                <a:solidFill>
                  <a:srgbClr val="0070C0"/>
                </a:solidFill>
              </a:rPr>
              <a:t>Manejo de Archivos Log</a:t>
            </a:r>
            <a:endParaRPr lang="es-ES" b="1" u="sng" dirty="0">
              <a:solidFill>
                <a:srgbClr val="0070C0"/>
              </a:solidFill>
            </a:endParaRPr>
          </a:p>
        </p:txBody>
      </p:sp>
      <p:pic>
        <p:nvPicPr>
          <p:cNvPr id="1026" name="Picture 2" descr="¿Qué es un l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1752600"/>
            <a:ext cx="2175500" cy="12241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Resultado de imagen para 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4604017"/>
            <a:ext cx="2175500" cy="1345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javascrip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16" y="2976736"/>
            <a:ext cx="2175500" cy="16272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solidFill>
                  <a:srgbClr val="0070C0"/>
                </a:solidFill>
              </a:rPr>
              <a:t>el </a:t>
            </a:r>
            <a:r>
              <a:rPr lang="es-ES" dirty="0">
                <a:solidFill>
                  <a:srgbClr val="0070C0"/>
                </a:solidFill>
              </a:rPr>
              <a:t>rastro que dejamos cuando navegamos por Internet</a:t>
            </a:r>
          </a:p>
        </p:txBody>
      </p:sp>
      <p:sp>
        <p:nvSpPr>
          <p:cNvPr id="3" name="Marcador de contenido 2"/>
          <p:cNvSpPr>
            <a:spLocks noGrp="1"/>
          </p:cNvSpPr>
          <p:nvPr>
            <p:ph idx="1"/>
          </p:nvPr>
        </p:nvSpPr>
        <p:spPr/>
        <p:txBody>
          <a:bodyPr>
            <a:normAutofit/>
          </a:bodyPr>
          <a:lstStyle/>
          <a:p>
            <a:r>
              <a:rPr lang="es-ES" sz="1900" b="1" dirty="0"/>
              <a:t>Cada servidor de Internet cuenta con un log que registra todas las visitas de los usuarios, a razón de una línea de texto por cada acceso al servidor-&gt; Es el Log de accesos a l servidor web .</a:t>
            </a:r>
          </a:p>
          <a:p>
            <a:r>
              <a:rPr lang="es-ES" sz="1900" b="1" dirty="0" smtClean="0"/>
              <a:t>En </a:t>
            </a:r>
            <a:r>
              <a:rPr lang="es-ES" sz="1900" b="1" dirty="0"/>
              <a:t>el caso de sitios web con gran tráfico, los archivos </a:t>
            </a:r>
            <a:r>
              <a:rPr lang="es-ES" sz="1900" b="1" dirty="0" smtClean="0"/>
              <a:t>log </a:t>
            </a:r>
            <a:r>
              <a:rPr lang="es-ES" sz="1900" b="1" dirty="0"/>
              <a:t>pueden llegar a superar los 100 megas diarios.</a:t>
            </a:r>
          </a:p>
          <a:p>
            <a:r>
              <a:rPr lang="es-ES" sz="1900" b="1" dirty="0" smtClean="0"/>
              <a:t>Los </a:t>
            </a:r>
            <a:r>
              <a:rPr lang="es-ES" sz="1900" b="1" dirty="0"/>
              <a:t>administradores de los sitios web están obligados a almacenar estos archivos por si les son requeridos por las correspondientes autoridades, en caso de delitos cibernéticos.</a:t>
            </a:r>
          </a:p>
          <a:p>
            <a:r>
              <a:rPr lang="es-ES" sz="1900" b="1" dirty="0" smtClean="0"/>
              <a:t>De </a:t>
            </a:r>
            <a:r>
              <a:rPr lang="es-ES" sz="1900" b="1" dirty="0"/>
              <a:t>toda esta avalancha de datos los departamentos de marketing y publicidad obtienen estadísticas de acceso y estudian las preferencias de los visitantes.</a:t>
            </a:r>
          </a:p>
          <a:p>
            <a:endParaRPr lang="es-ES" dirty="0"/>
          </a:p>
        </p:txBody>
      </p:sp>
    </p:spTree>
    <p:extLst>
      <p:ext uri="{BB962C8B-B14F-4D97-AF65-F5344CB8AC3E}">
        <p14:creationId xmlns:p14="http://schemas.microsoft.com/office/powerpoint/2010/main" val="268302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solidFill>
                  <a:srgbClr val="0070C0"/>
                </a:solidFill>
              </a:rPr>
              <a:t>¿Qué dato se utiliza para identificarme?</a:t>
            </a:r>
          </a:p>
        </p:txBody>
      </p:sp>
      <p:sp>
        <p:nvSpPr>
          <p:cNvPr id="3" name="Marcador de contenido 2"/>
          <p:cNvSpPr>
            <a:spLocks noGrp="1"/>
          </p:cNvSpPr>
          <p:nvPr>
            <p:ph idx="1"/>
          </p:nvPr>
        </p:nvSpPr>
        <p:spPr/>
        <p:txBody>
          <a:bodyPr>
            <a:normAutofit fontScale="77500" lnSpcReduction="20000"/>
          </a:bodyPr>
          <a:lstStyle/>
          <a:p>
            <a:r>
              <a:rPr lang="es-ES" dirty="0"/>
              <a:t>Cada uno de los internautas (ordenadores) que están conectados a la Red en un momento dado tiene asignada una dirección IP exclusiva que le identifica de manera unívoca.</a:t>
            </a:r>
          </a:p>
          <a:p>
            <a:r>
              <a:rPr lang="es-ES" dirty="0" smtClean="0"/>
              <a:t>Las </a:t>
            </a:r>
            <a:r>
              <a:rPr lang="es-ES" dirty="0"/>
              <a:t>direcciones IP son cuatro números separados por puntos, del estilo de 207.239.241.139.</a:t>
            </a:r>
          </a:p>
          <a:p>
            <a:r>
              <a:rPr lang="es-ES" dirty="0" smtClean="0"/>
              <a:t>Este </a:t>
            </a:r>
            <a:r>
              <a:rPr lang="es-ES" dirty="0"/>
              <a:t>es el dato más importante que almacenan los servidores y junto a la fecha y hora exactas, el usuario quedará identificado.</a:t>
            </a:r>
          </a:p>
          <a:p>
            <a:r>
              <a:rPr lang="es-ES" dirty="0" smtClean="0"/>
              <a:t>EJEMPLO</a:t>
            </a:r>
            <a:r>
              <a:rPr lang="es-ES" dirty="0"/>
              <a:t>: Se podría programar un fichero por lotes (.BAT) que se ejecutara diariamente y nos hiciera unas estadísticas, como, p.ej., número de usuarios que han </a:t>
            </a:r>
            <a:r>
              <a:rPr lang="es-ES" dirty="0" smtClean="0"/>
              <a:t>accedido, cuándo, </a:t>
            </a:r>
            <a:r>
              <a:rPr lang="es-ES" dirty="0"/>
              <a:t>etc..</a:t>
            </a:r>
          </a:p>
          <a:p>
            <a:endParaRPr lang="es-ES" dirty="0"/>
          </a:p>
        </p:txBody>
      </p:sp>
    </p:spTree>
    <p:extLst>
      <p:ext uri="{BB962C8B-B14F-4D97-AF65-F5344CB8AC3E}">
        <p14:creationId xmlns:p14="http://schemas.microsoft.com/office/powerpoint/2010/main" val="362330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685800" y="1066800"/>
            <a:ext cx="7848600" cy="1981200"/>
          </a:xfrm>
        </p:spPr>
        <p:txBody>
          <a:bodyPr/>
          <a:lstStyle/>
          <a:p>
            <a:r>
              <a:rPr lang="es-ES" dirty="0" smtClean="0"/>
              <a:t>GRACIAS POR SU ATENCION</a:t>
            </a:r>
            <a:endParaRPr lang="es-ES" dirty="0"/>
          </a:p>
        </p:txBody>
      </p:sp>
    </p:spTree>
    <p:extLst>
      <p:ext uri="{BB962C8B-B14F-4D97-AF65-F5344CB8AC3E}">
        <p14:creationId xmlns:p14="http://schemas.microsoft.com/office/powerpoint/2010/main" val="3879311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solidFill>
                  <a:srgbClr val="0070C0"/>
                </a:solidFill>
              </a:rPr>
              <a:t>Manejo </a:t>
            </a:r>
            <a:r>
              <a:rPr lang="es-ES" b="1" dirty="0" smtClean="0">
                <a:solidFill>
                  <a:srgbClr val="0070C0"/>
                </a:solidFill>
              </a:rPr>
              <a:t>del Log</a:t>
            </a:r>
            <a:endParaRPr lang="es-ES" dirty="0">
              <a:solidFill>
                <a:srgbClr val="0070C0"/>
              </a:solidFill>
            </a:endParaRPr>
          </a:p>
        </p:txBody>
      </p:sp>
      <p:sp>
        <p:nvSpPr>
          <p:cNvPr id="3" name="Marcador de contenido 2"/>
          <p:cNvSpPr>
            <a:spLocks noGrp="1"/>
          </p:cNvSpPr>
          <p:nvPr>
            <p:ph idx="1"/>
          </p:nvPr>
        </p:nvSpPr>
        <p:spPr>
          <a:xfrm>
            <a:off x="304800" y="1600200"/>
            <a:ext cx="8382000" cy="4525963"/>
          </a:xfrm>
        </p:spPr>
        <p:txBody>
          <a:bodyPr>
            <a:normAutofit fontScale="70000" lnSpcReduction="20000"/>
          </a:bodyPr>
          <a:lstStyle/>
          <a:p>
            <a:pPr fontAlgn="ctr"/>
            <a:r>
              <a:rPr lang="es-ES" sz="2400" dirty="0"/>
              <a:t/>
            </a:r>
            <a:br>
              <a:rPr lang="es-ES" sz="2400" dirty="0"/>
            </a:br>
            <a:r>
              <a:rPr lang="es-ES" sz="2400" b="1" dirty="0" smtClean="0"/>
              <a:t>Un </a:t>
            </a:r>
            <a:r>
              <a:rPr lang="es-ES" sz="2400" b="1" dirty="0"/>
              <a:t>archivo log, es un archivo donde se almacena información ya sea por parte de un programa o un evento. Lo que se busca es dejar un rastro de toda actividad realizada, con el fin de tener una trazabilidad y poder analizar la información almacenada para solucionar un error, realizar estadísticas, etc.</a:t>
            </a:r>
          </a:p>
          <a:p>
            <a:r>
              <a:rPr lang="es-ES" sz="2400" b="1" dirty="0"/>
              <a:t/>
            </a:r>
            <a:br>
              <a:rPr lang="es-ES" sz="2400" b="1" dirty="0"/>
            </a:br>
            <a:r>
              <a:rPr lang="es-ES" sz="2400" b="1" dirty="0"/>
              <a:t>Vamos a ver como podemos manejar un archivo log desde nuestra aplicación  lo que haremos en este sencillo ejemplo es generar un archivo log, en la unidad C de mi equipo y luego almacenaremos datos en dicho archivo.</a:t>
            </a:r>
          </a:p>
          <a:p>
            <a:r>
              <a:rPr lang="es-ES" sz="2400" b="1" dirty="0"/>
              <a:t/>
            </a:r>
            <a:br>
              <a:rPr lang="es-ES" sz="2400" b="1" dirty="0"/>
            </a:br>
            <a:endParaRPr lang="es-ES" sz="2400" b="1" dirty="0"/>
          </a:p>
          <a:p>
            <a:r>
              <a:rPr lang="es-ES" sz="2400" b="1" dirty="0"/>
              <a:t>Como verán en la imagen siguiente cada entrada se guarda con la hora en que se genero el mensaje, en nuestro caso la clase que genero el mensaje y </a:t>
            </a:r>
            <a:r>
              <a:rPr lang="es-ES" sz="2400" b="1" dirty="0" smtClean="0"/>
              <a:t>además </a:t>
            </a:r>
            <a:r>
              <a:rPr lang="es-ES" sz="2400" b="1" dirty="0"/>
              <a:t>nos muestra el tipo de mensaje y el mensaje a mostrar.</a:t>
            </a:r>
          </a:p>
          <a:p>
            <a:r>
              <a:rPr lang="es-ES" sz="2400" b="1" dirty="0"/>
              <a:t/>
            </a:r>
            <a:br>
              <a:rPr lang="es-ES" sz="2400" b="1" dirty="0"/>
            </a:br>
            <a:endParaRPr lang="es-ES" sz="2400" b="1" dirty="0"/>
          </a:p>
          <a:p>
            <a:r>
              <a:rPr lang="es-ES" sz="2400" b="1" dirty="0"/>
              <a:t>Podremos ver que podemos manejar varios tipos de mensaje dependiendo de lo que queramos guardar, si es una información general, si es una alerta, si es un error, etc.</a:t>
            </a:r>
          </a:p>
          <a:p>
            <a:endParaRPr lang="es-ES" sz="2400" b="1" dirty="0"/>
          </a:p>
        </p:txBody>
      </p:sp>
    </p:spTree>
    <p:extLst>
      <p:ext uri="{BB962C8B-B14F-4D97-AF65-F5344CB8AC3E}">
        <p14:creationId xmlns:p14="http://schemas.microsoft.com/office/powerpoint/2010/main" val="3037073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57200"/>
            <a:ext cx="8229600" cy="1143000"/>
          </a:xfrm>
        </p:spPr>
        <p:txBody>
          <a:bodyPr>
            <a:normAutofit fontScale="90000"/>
          </a:bodyPr>
          <a:lstStyle/>
          <a:p>
            <a:r>
              <a:rPr lang="es-ES" dirty="0">
                <a:solidFill>
                  <a:srgbClr val="0070C0"/>
                </a:solidFill>
              </a:rPr>
              <a:t>Creando un archivo de log en C++</a:t>
            </a:r>
            <a:br>
              <a:rPr lang="es-ES" dirty="0">
                <a:solidFill>
                  <a:srgbClr val="0070C0"/>
                </a:solidFill>
              </a:rPr>
            </a:br>
            <a:endParaRPr lang="es-ES" dirty="0">
              <a:solidFill>
                <a:srgbClr val="0070C0"/>
              </a:solidFill>
            </a:endParaRPr>
          </a:p>
        </p:txBody>
      </p:sp>
      <p:sp>
        <p:nvSpPr>
          <p:cNvPr id="3" name="Marcador de contenido 2"/>
          <p:cNvSpPr>
            <a:spLocks noGrp="1"/>
          </p:cNvSpPr>
          <p:nvPr>
            <p:ph idx="1"/>
          </p:nvPr>
        </p:nvSpPr>
        <p:spPr>
          <a:xfrm>
            <a:off x="381000" y="1600200"/>
            <a:ext cx="8305800" cy="4525963"/>
          </a:xfrm>
        </p:spPr>
        <p:txBody>
          <a:bodyPr>
            <a:normAutofit/>
          </a:bodyPr>
          <a:lstStyle/>
          <a:p>
            <a:r>
              <a:rPr lang="es-ES" sz="1600" b="1" dirty="0"/>
              <a:t>Cuando se está haciendo un programa es normal utilizar la salida estándar para ir poniendo mensajes de resultados parciales y pruebas para ver si las cosas están sucediendo como se esperan. Cuando el software que estamos creando alcanza mayor complejidad estos mensajes no son suficientes, es aquí donde entran los archivos de log. Esto son básicamente ficheros de texto que van guardando esto mensajes para luego poder analizarlos en profundidad.</a:t>
            </a:r>
          </a:p>
          <a:p>
            <a:r>
              <a:rPr lang="es-ES" sz="1600" b="1" dirty="0"/>
              <a:t>Hay muchas maneras de crear un archivo de log algunas más complejas y con mas datos como hora, </a:t>
            </a:r>
            <a:r>
              <a:rPr lang="es-ES" sz="1600" b="1" dirty="0" smtClean="0"/>
              <a:t>fechas, colores y </a:t>
            </a:r>
            <a:r>
              <a:rPr lang="es-ES" sz="1600" b="1" dirty="0"/>
              <a:t>otras mas sencillas. </a:t>
            </a:r>
            <a:endParaRPr lang="es-ES" sz="1600" b="1" dirty="0" smtClean="0"/>
          </a:p>
          <a:p>
            <a:endParaRPr lang="es-ES" sz="1600" b="1" dirty="0"/>
          </a:p>
          <a:p>
            <a:endParaRPr lang="es-ES" sz="1600" dirty="0"/>
          </a:p>
        </p:txBody>
      </p:sp>
      <p:pic>
        <p:nvPicPr>
          <p:cNvPr id="7" name="Imagen 6"/>
          <p:cNvPicPr>
            <a:picLocks noChangeAspect="1"/>
          </p:cNvPicPr>
          <p:nvPr/>
        </p:nvPicPr>
        <p:blipFill rotWithShape="1">
          <a:blip r:embed="rId2"/>
          <a:srcRect l="3792" t="26911" r="37219" b="8420"/>
          <a:stretch/>
        </p:blipFill>
        <p:spPr>
          <a:xfrm>
            <a:off x="2483768" y="3717032"/>
            <a:ext cx="4536504" cy="2232248"/>
          </a:xfrm>
          <a:prstGeom prst="rect">
            <a:avLst/>
          </a:prstGeom>
        </p:spPr>
      </p:pic>
    </p:spTree>
    <p:extLst>
      <p:ext uri="{BB962C8B-B14F-4D97-AF65-F5344CB8AC3E}">
        <p14:creationId xmlns:p14="http://schemas.microsoft.com/office/powerpoint/2010/main" val="2392531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476672"/>
            <a:ext cx="8229600" cy="1143000"/>
          </a:xfrm>
        </p:spPr>
        <p:txBody>
          <a:bodyPr>
            <a:normAutofit fontScale="90000"/>
          </a:bodyPr>
          <a:lstStyle/>
          <a:p>
            <a:r>
              <a:rPr lang="es-ES" dirty="0">
                <a:solidFill>
                  <a:srgbClr val="0070C0"/>
                </a:solidFill>
              </a:rPr>
              <a:t>Log en Linux</a:t>
            </a:r>
            <a:br>
              <a:rPr lang="es-ES" dirty="0">
                <a:solidFill>
                  <a:srgbClr val="0070C0"/>
                </a:solidFill>
              </a:rPr>
            </a:br>
            <a:endParaRPr lang="es-ES" dirty="0">
              <a:solidFill>
                <a:srgbClr val="0070C0"/>
              </a:solidFill>
            </a:endParaRPr>
          </a:p>
        </p:txBody>
      </p:sp>
      <p:sp>
        <p:nvSpPr>
          <p:cNvPr id="3" name="Marcador de contenido 2"/>
          <p:cNvSpPr>
            <a:spLocks noGrp="1"/>
          </p:cNvSpPr>
          <p:nvPr>
            <p:ph idx="1"/>
          </p:nvPr>
        </p:nvSpPr>
        <p:spPr>
          <a:xfrm>
            <a:off x="225425" y="1554162"/>
            <a:ext cx="8382000" cy="4525963"/>
          </a:xfrm>
        </p:spPr>
        <p:txBody>
          <a:bodyPr>
            <a:normAutofit fontScale="85000" lnSpcReduction="20000"/>
          </a:bodyPr>
          <a:lstStyle/>
          <a:p>
            <a:pPr marL="0" indent="0" fontAlgn="base">
              <a:buNone/>
            </a:pPr>
            <a:endParaRPr lang="es-ES" sz="1800" dirty="0"/>
          </a:p>
          <a:p>
            <a:pPr fontAlgn="base"/>
            <a:r>
              <a:rPr lang="es-ES" sz="2300" b="1" dirty="0"/>
              <a:t>El </a:t>
            </a:r>
            <a:r>
              <a:rPr lang="es-ES" sz="2300" b="1" dirty="0" smtClean="0"/>
              <a:t>sistema de log</a:t>
            </a:r>
            <a:r>
              <a:rPr lang="es-ES" sz="2300" b="1" dirty="0"/>
              <a:t> de Linux (</a:t>
            </a:r>
            <a:r>
              <a:rPr lang="es-ES" sz="2300" b="1" i="1" dirty="0"/>
              <a:t>log = registro</a:t>
            </a:r>
            <a:r>
              <a:rPr lang="es-ES" sz="2300" b="1" dirty="0"/>
              <a:t>), es un mecanismo estándar que se encarga de recoger los mensajes </a:t>
            </a:r>
            <a:r>
              <a:rPr lang="es-ES" sz="2300" b="1" dirty="0" smtClean="0"/>
              <a:t>generados por los programas, aplicaciones y demonios y enviarlos a un destino predefinido. En cada mensaje consta la fuente (el programa que generó el mensaje), la prioridad (nivel de importancia del mensaje</a:t>
            </a:r>
            <a:r>
              <a:rPr lang="es-ES" sz="2300" b="1" dirty="0"/>
              <a:t>), la fecha y la hora</a:t>
            </a:r>
            <a:r>
              <a:rPr lang="es-ES" sz="2300" b="1" dirty="0" smtClean="0"/>
              <a:t>.</a:t>
            </a:r>
          </a:p>
          <a:p>
            <a:pPr fontAlgn="base"/>
            <a:r>
              <a:rPr lang="es-ES" sz="2300" b="1" dirty="0" smtClean="0"/>
              <a:t>                               </a:t>
            </a:r>
            <a:r>
              <a:rPr lang="es-ES" sz="2300" b="1" dirty="0" smtClean="0">
                <a:solidFill>
                  <a:srgbClr val="002060"/>
                </a:solidFill>
              </a:rPr>
              <a:t>Cómo </a:t>
            </a:r>
            <a:r>
              <a:rPr lang="es-ES" sz="2300" b="1" dirty="0">
                <a:solidFill>
                  <a:srgbClr val="002060"/>
                </a:solidFill>
              </a:rPr>
              <a:t>funciona el sistema de </a:t>
            </a:r>
            <a:r>
              <a:rPr lang="es-ES" sz="2300" b="1" dirty="0" smtClean="0">
                <a:solidFill>
                  <a:srgbClr val="002060"/>
                </a:solidFill>
              </a:rPr>
              <a:t>log</a:t>
            </a:r>
            <a:endParaRPr lang="es-ES" sz="2300" b="1" dirty="0">
              <a:solidFill>
                <a:srgbClr val="002060"/>
              </a:solidFill>
            </a:endParaRPr>
          </a:p>
          <a:p>
            <a:pPr fontAlgn="base"/>
            <a:r>
              <a:rPr lang="es-ES" sz="2300" b="1" dirty="0"/>
              <a:t>El </a:t>
            </a:r>
            <a:r>
              <a:rPr lang="es-ES" sz="2300" b="1" i="1" dirty="0"/>
              <a:t>sistema de </a:t>
            </a:r>
            <a:r>
              <a:rPr lang="es-ES" sz="2300" b="1" i="1" dirty="0" smtClean="0"/>
              <a:t>log</a:t>
            </a:r>
            <a:r>
              <a:rPr lang="es-ES" sz="2300" b="1" dirty="0"/>
              <a:t> arranca con el script </a:t>
            </a:r>
            <a:r>
              <a:rPr lang="es-ES" sz="2300" b="1" dirty="0" smtClean="0"/>
              <a:t>/etc./</a:t>
            </a:r>
            <a:r>
              <a:rPr lang="es-ES" sz="2300" b="1" dirty="0"/>
              <a:t>init.d/sysklogd, y tiene dos demonios:</a:t>
            </a:r>
          </a:p>
          <a:p>
            <a:pPr lvl="1" fontAlgn="base"/>
            <a:r>
              <a:rPr lang="es-ES" sz="2300" b="1" dirty="0"/>
              <a:t>syslogd: gestiona los </a:t>
            </a:r>
            <a:r>
              <a:rPr lang="es-ES" sz="2300" b="1" dirty="0" smtClean="0"/>
              <a:t>log </a:t>
            </a:r>
            <a:r>
              <a:rPr lang="es-ES" sz="2300" b="1" dirty="0"/>
              <a:t>del sistema. Distribuye los mensajes a archivos, tuberías, destinos remotos, terminales o usuarios, usando las indicaciones especificadas en su archivo de configuración /etc</a:t>
            </a:r>
            <a:r>
              <a:rPr lang="es-ES" sz="2300" b="1" dirty="0" smtClean="0"/>
              <a:t>/ syslog.conf</a:t>
            </a:r>
            <a:r>
              <a:rPr lang="es-ES" sz="2300" b="1" dirty="0"/>
              <a:t>, donde se indica qué se loguea y a dónde se envían estos </a:t>
            </a:r>
            <a:r>
              <a:rPr lang="es-ES" sz="2300" b="1" dirty="0" smtClean="0"/>
              <a:t>log.</a:t>
            </a:r>
            <a:endParaRPr lang="es-ES" sz="2300" b="1" dirty="0"/>
          </a:p>
          <a:p>
            <a:pPr lvl="1" fontAlgn="base"/>
            <a:r>
              <a:rPr lang="es-ES" sz="2300" b="1" dirty="0"/>
              <a:t>klogd: se encarga de los </a:t>
            </a:r>
            <a:r>
              <a:rPr lang="es-ES" sz="2300" b="1" dirty="0" smtClean="0"/>
              <a:t>log </a:t>
            </a:r>
            <a:r>
              <a:rPr lang="es-ES" sz="2300" b="1" dirty="0"/>
              <a:t>del kernel. Lo normal es que klogd envíe sus mensajes a </a:t>
            </a:r>
            <a:r>
              <a:rPr lang="es-ES" sz="2300" b="1" dirty="0" smtClean="0"/>
              <a:t>syslogd pero </a:t>
            </a:r>
            <a:r>
              <a:rPr lang="es-ES" sz="2300" b="1" dirty="0"/>
              <a:t>no siempre es así, sobre todo en los eventos de alta prioridad, que salen directamente por pantalla.</a:t>
            </a:r>
          </a:p>
          <a:p>
            <a:pPr fontAlgn="base"/>
            <a:endParaRPr lang="es-ES" sz="1800" dirty="0"/>
          </a:p>
          <a:p>
            <a:endParaRPr lang="es-ES" sz="2800" dirty="0"/>
          </a:p>
        </p:txBody>
      </p:sp>
    </p:spTree>
    <p:extLst>
      <p:ext uri="{BB962C8B-B14F-4D97-AF65-F5344CB8AC3E}">
        <p14:creationId xmlns:p14="http://schemas.microsoft.com/office/powerpoint/2010/main" val="3941667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solidFill>
                  <a:srgbClr val="0070C0"/>
                </a:solidFill>
              </a:rPr>
              <a:t>Cómo enviar todos los </a:t>
            </a:r>
            <a:r>
              <a:rPr lang="es-ES" dirty="0" smtClean="0">
                <a:solidFill>
                  <a:srgbClr val="0070C0"/>
                </a:solidFill>
              </a:rPr>
              <a:t>log </a:t>
            </a:r>
            <a:r>
              <a:rPr lang="es-ES" dirty="0">
                <a:solidFill>
                  <a:srgbClr val="0070C0"/>
                </a:solidFill>
              </a:rPr>
              <a:t>a un archivo</a:t>
            </a:r>
            <a:br>
              <a:rPr lang="es-ES" dirty="0">
                <a:solidFill>
                  <a:srgbClr val="0070C0"/>
                </a:solidFill>
              </a:rPr>
            </a:br>
            <a:endParaRPr lang="es-ES" dirty="0">
              <a:solidFill>
                <a:srgbClr val="0070C0"/>
              </a:solidFill>
            </a:endParaRPr>
          </a:p>
        </p:txBody>
      </p:sp>
      <p:sp>
        <p:nvSpPr>
          <p:cNvPr id="3" name="Marcador de contenido 2"/>
          <p:cNvSpPr>
            <a:spLocks noGrp="1"/>
          </p:cNvSpPr>
          <p:nvPr>
            <p:ph idx="1"/>
          </p:nvPr>
        </p:nvSpPr>
        <p:spPr>
          <a:xfrm>
            <a:off x="457200" y="1600200"/>
            <a:ext cx="8305800" cy="4525963"/>
          </a:xfrm>
        </p:spPr>
        <p:txBody>
          <a:bodyPr>
            <a:normAutofit/>
          </a:bodyPr>
          <a:lstStyle/>
          <a:p>
            <a:pPr marL="0" indent="0">
              <a:buNone/>
            </a:pPr>
            <a:r>
              <a:rPr lang="es-ES" sz="1800" dirty="0"/>
              <a:t>Muchas veces los </a:t>
            </a:r>
            <a:r>
              <a:rPr lang="es-ES" sz="1800" dirty="0" err="1"/>
              <a:t>logs</a:t>
            </a:r>
            <a:r>
              <a:rPr lang="es-ES" sz="1800" dirty="0"/>
              <a:t> no se miran, por lo que es buena idea configurar el sistema para enviar </a:t>
            </a:r>
            <a:r>
              <a:rPr lang="es-ES" sz="1800" i="1" dirty="0"/>
              <a:t>todos</a:t>
            </a:r>
            <a:r>
              <a:rPr lang="es-ES" sz="1800" dirty="0"/>
              <a:t> los </a:t>
            </a:r>
            <a:r>
              <a:rPr lang="es-ES" sz="1800" dirty="0" err="1"/>
              <a:t>logs</a:t>
            </a:r>
            <a:r>
              <a:rPr lang="es-ES" sz="1800" dirty="0"/>
              <a:t> a un archivo (además de los archivos habituales) y visualizarlo en un terminal, para así poder ver </a:t>
            </a:r>
            <a:r>
              <a:rPr lang="es-ES" sz="1800" i="1" dirty="0"/>
              <a:t>en tiempo real</a:t>
            </a:r>
            <a:r>
              <a:rPr lang="es-ES" sz="1800" dirty="0"/>
              <a:t> todo lo que pasa en nuestra máquina. Esto nos permitirá aprender más sobre nuestro sistema y cómo funciona, y también detectar cualquier anomalía o error que de otra manera pasarían desapercibidos. </a:t>
            </a:r>
            <a:endParaRPr lang="es-ES" sz="1800" dirty="0" smtClean="0"/>
          </a:p>
          <a:p>
            <a:pPr marL="0" indent="0">
              <a:buNone/>
            </a:pPr>
            <a:r>
              <a:rPr lang="es-ES" sz="1800" dirty="0" smtClean="0"/>
              <a:t>Para </a:t>
            </a:r>
            <a:r>
              <a:rPr lang="es-ES" sz="1800" dirty="0"/>
              <a:t>ello</a:t>
            </a:r>
            <a:r>
              <a:rPr lang="es-ES" sz="1800" dirty="0" smtClean="0"/>
              <a:t>:</a:t>
            </a:r>
          </a:p>
          <a:p>
            <a:pPr marL="0" indent="0">
              <a:buNone/>
            </a:pPr>
            <a:endParaRPr lang="es-ES" sz="1800" dirty="0"/>
          </a:p>
        </p:txBody>
      </p:sp>
      <p:pic>
        <p:nvPicPr>
          <p:cNvPr id="16" name="Imagen 15"/>
          <p:cNvPicPr>
            <a:picLocks noChangeAspect="1"/>
          </p:cNvPicPr>
          <p:nvPr/>
        </p:nvPicPr>
        <p:blipFill rotWithShape="1">
          <a:blip r:embed="rId2"/>
          <a:srcRect t="27425" r="51575" b="5972"/>
          <a:stretch/>
        </p:blipFill>
        <p:spPr>
          <a:xfrm>
            <a:off x="2195736" y="3356992"/>
            <a:ext cx="4032448" cy="2448273"/>
          </a:xfrm>
          <a:prstGeom prst="rect">
            <a:avLst/>
          </a:prstGeom>
        </p:spPr>
      </p:pic>
    </p:spTree>
    <p:extLst>
      <p:ext uri="{BB962C8B-B14F-4D97-AF65-F5344CB8AC3E}">
        <p14:creationId xmlns:p14="http://schemas.microsoft.com/office/powerpoint/2010/main" val="142724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solidFill>
                  <a:srgbClr val="0070C0"/>
                </a:solidFill>
              </a:rPr>
              <a:t>Manejo </a:t>
            </a:r>
            <a:r>
              <a:rPr lang="es-ES" b="1" dirty="0" smtClean="0">
                <a:solidFill>
                  <a:srgbClr val="0070C0"/>
                </a:solidFill>
              </a:rPr>
              <a:t>del Log</a:t>
            </a:r>
            <a:endParaRPr lang="es-ES" dirty="0">
              <a:solidFill>
                <a:srgbClr val="0070C0"/>
              </a:solidFill>
            </a:endParaRPr>
          </a:p>
        </p:txBody>
      </p:sp>
      <p:sp>
        <p:nvSpPr>
          <p:cNvPr id="3" name="Marcador de contenido 2"/>
          <p:cNvSpPr>
            <a:spLocks noGrp="1"/>
          </p:cNvSpPr>
          <p:nvPr>
            <p:ph idx="1"/>
          </p:nvPr>
        </p:nvSpPr>
        <p:spPr>
          <a:xfrm>
            <a:off x="304800" y="1600200"/>
            <a:ext cx="8382000" cy="4525963"/>
          </a:xfrm>
        </p:spPr>
        <p:txBody>
          <a:bodyPr>
            <a:normAutofit fontScale="70000" lnSpcReduction="20000"/>
          </a:bodyPr>
          <a:lstStyle/>
          <a:p>
            <a:pPr fontAlgn="ctr"/>
            <a:r>
              <a:rPr lang="es-ES" sz="2400" dirty="0"/>
              <a:t/>
            </a:r>
            <a:br>
              <a:rPr lang="es-ES" sz="2400" dirty="0"/>
            </a:br>
            <a:r>
              <a:rPr lang="es-ES" sz="2400" b="1" dirty="0" smtClean="0"/>
              <a:t>Un </a:t>
            </a:r>
            <a:r>
              <a:rPr lang="es-ES" sz="2400" b="1" dirty="0"/>
              <a:t>archivo log, es un archivo donde se almacena información ya sea por parte de un programa o un evento. Lo que se busca es dejar un rastro de toda actividad realizada, con el fin de tener una trazabilidad y poder analizar la información almacenada para solucionar un error, realizar estadísticas, etc.</a:t>
            </a:r>
          </a:p>
          <a:p>
            <a:r>
              <a:rPr lang="es-ES" sz="2400" b="1" dirty="0"/>
              <a:t/>
            </a:r>
            <a:br>
              <a:rPr lang="es-ES" sz="2400" b="1" dirty="0"/>
            </a:br>
            <a:r>
              <a:rPr lang="es-ES" sz="2400" b="1" dirty="0"/>
              <a:t>Vamos a ver como podemos manejar un archivo log desde nuestra aplicación  lo que haremos en este sencillo ejemplo es generar un archivo log, en la unidad C de mi equipo y luego almacenaremos datos en dicho archivo.</a:t>
            </a:r>
          </a:p>
          <a:p>
            <a:r>
              <a:rPr lang="es-ES" sz="2400" b="1" dirty="0"/>
              <a:t/>
            </a:r>
            <a:br>
              <a:rPr lang="es-ES" sz="2400" b="1" dirty="0"/>
            </a:br>
            <a:endParaRPr lang="es-ES" sz="2400" b="1" dirty="0"/>
          </a:p>
          <a:p>
            <a:r>
              <a:rPr lang="es-ES" sz="2400" b="1" dirty="0"/>
              <a:t>Como verán en la imagen siguiente cada entrada se guarda con la hora en que se genero el mensaje, en nuestro caso la clase que genero el mensaje y </a:t>
            </a:r>
            <a:r>
              <a:rPr lang="es-ES" sz="2400" b="1" dirty="0" smtClean="0"/>
              <a:t>además </a:t>
            </a:r>
            <a:r>
              <a:rPr lang="es-ES" sz="2400" b="1" dirty="0"/>
              <a:t>nos muestra el tipo de mensaje y el mensaje a mostrar.</a:t>
            </a:r>
          </a:p>
          <a:p>
            <a:r>
              <a:rPr lang="es-ES" sz="2400" b="1" dirty="0"/>
              <a:t/>
            </a:r>
            <a:br>
              <a:rPr lang="es-ES" sz="2400" b="1" dirty="0"/>
            </a:br>
            <a:endParaRPr lang="es-ES" sz="2400" b="1" dirty="0"/>
          </a:p>
          <a:p>
            <a:r>
              <a:rPr lang="es-ES" sz="2400" b="1" dirty="0"/>
              <a:t>Podremos ver que podemos manejar varios tipos de mensaje dependiendo de lo que queramos guardar, si es una información general, si es una alerta, si es un error, etc.</a:t>
            </a:r>
          </a:p>
          <a:p>
            <a:endParaRPr lang="es-ES" sz="2400" b="1" dirty="0"/>
          </a:p>
        </p:txBody>
      </p:sp>
    </p:spTree>
    <p:extLst>
      <p:ext uri="{BB962C8B-B14F-4D97-AF65-F5344CB8AC3E}">
        <p14:creationId xmlns:p14="http://schemas.microsoft.com/office/powerpoint/2010/main" val="936007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solidFill>
                  <a:srgbClr val="0070C0"/>
                </a:solidFill>
              </a:rPr>
              <a:t>Manejo </a:t>
            </a:r>
            <a:r>
              <a:rPr lang="es-ES" b="1" dirty="0" smtClean="0">
                <a:solidFill>
                  <a:srgbClr val="0070C0"/>
                </a:solidFill>
              </a:rPr>
              <a:t>de sistema Log</a:t>
            </a:r>
            <a:endParaRPr lang="es-ES" dirty="0">
              <a:solidFill>
                <a:srgbClr val="0070C0"/>
              </a:solidFill>
            </a:endParaRPr>
          </a:p>
        </p:txBody>
      </p:sp>
      <p:sp>
        <p:nvSpPr>
          <p:cNvPr id="3" name="Marcador de contenido 2"/>
          <p:cNvSpPr>
            <a:spLocks noGrp="1"/>
          </p:cNvSpPr>
          <p:nvPr>
            <p:ph idx="1"/>
          </p:nvPr>
        </p:nvSpPr>
        <p:spPr>
          <a:xfrm>
            <a:off x="304800" y="1600200"/>
            <a:ext cx="8382000" cy="4525963"/>
          </a:xfrm>
        </p:spPr>
        <p:txBody>
          <a:bodyPr>
            <a:normAutofit/>
          </a:bodyPr>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s-ES" sz="1800" b="1" dirty="0"/>
              <a:t>Los sistemas de archivos estructurado con log (o journaling) guardan cada actualización al </a:t>
            </a:r>
            <a:r>
              <a:rPr lang="en-GB" altLang="es-ES" sz="1800" b="1" dirty="0" smtClean="0"/>
              <a:t>Sistema </a:t>
            </a:r>
            <a:r>
              <a:rPr lang="en-GB" altLang="es-ES" sz="1800" b="1" dirty="0"/>
              <a:t>de archivos como una transacción.</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s-ES" sz="1800" b="1" dirty="0"/>
              <a:t>Todas las transacciones se escriben a un log. Una transacción es considerada committed una vez que se escribe al log. Sin embargo, el sistema de archivos podría no estar actualizado aún.</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s-ES" sz="1800" b="1" dirty="0"/>
              <a:t>La transacciones en el log son escritas al sistema de archivos en forma asincrónica. Cuando se modifica el sistema de archivos, la transacción se elimina del log.</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s-ES" sz="1800" b="1" dirty="0"/>
              <a:t>Si el sistema de archivos falla, todas las transacciones pendientes en el log aún se tienen que realizar.</a:t>
            </a:r>
          </a:p>
          <a:p>
            <a:endParaRPr lang="es-ES" sz="1800" b="1" dirty="0"/>
          </a:p>
        </p:txBody>
      </p:sp>
    </p:spTree>
    <p:extLst>
      <p:ext uri="{BB962C8B-B14F-4D97-AF65-F5344CB8AC3E}">
        <p14:creationId xmlns:p14="http://schemas.microsoft.com/office/powerpoint/2010/main" val="93833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0070C0"/>
                </a:solidFill>
              </a:rPr>
              <a:t>¿Qué es un fichero </a:t>
            </a:r>
            <a:r>
              <a:rPr lang="es-ES" dirty="0" smtClean="0">
                <a:solidFill>
                  <a:srgbClr val="0070C0"/>
                </a:solidFill>
              </a:rPr>
              <a:t>LOG</a:t>
            </a:r>
            <a:r>
              <a:rPr lang="es-ES" dirty="0">
                <a:solidFill>
                  <a:srgbClr val="0070C0"/>
                </a:solidFill>
              </a:rPr>
              <a:t>?</a:t>
            </a:r>
          </a:p>
        </p:txBody>
      </p:sp>
      <p:sp>
        <p:nvSpPr>
          <p:cNvPr id="3" name="Marcador de contenido 2"/>
          <p:cNvSpPr>
            <a:spLocks noGrp="1"/>
          </p:cNvSpPr>
          <p:nvPr>
            <p:ph idx="1"/>
          </p:nvPr>
        </p:nvSpPr>
        <p:spPr>
          <a:xfrm>
            <a:off x="304800" y="1600200"/>
            <a:ext cx="8382000" cy="4525963"/>
          </a:xfrm>
        </p:spPr>
        <p:txBody>
          <a:bodyPr>
            <a:normAutofit/>
          </a:bodyPr>
          <a:lstStyle/>
          <a:p>
            <a:r>
              <a:rPr lang="es-ES" sz="1800" b="1" dirty="0"/>
              <a:t>Un log es un registro oficial de eventos o sucesos durante un rango de tiempo en particular.</a:t>
            </a:r>
          </a:p>
          <a:p>
            <a:r>
              <a:rPr lang="es-ES" sz="1800" b="1" dirty="0" smtClean="0"/>
              <a:t>Para </a:t>
            </a:r>
            <a:r>
              <a:rPr lang="es-ES" sz="1800" b="1" dirty="0"/>
              <a:t>los profesionales en seguridad informática es usado para registrar datos o información sobre quién, qué, cuándo, dónde y por qué </a:t>
            </a:r>
            <a:r>
              <a:rPr lang="es-ES" sz="1800" b="1" dirty="0" smtClean="0"/>
              <a:t>un </a:t>
            </a:r>
            <a:r>
              <a:rPr lang="es-ES" sz="1800" b="1" dirty="0"/>
              <a:t>evento ocurre para un dispositivo en particular o aplicación .</a:t>
            </a:r>
          </a:p>
          <a:p>
            <a:r>
              <a:rPr lang="es-ES" sz="1800" b="1" dirty="0" smtClean="0"/>
              <a:t>La </a:t>
            </a:r>
            <a:r>
              <a:rPr lang="es-ES" sz="1800" b="1" dirty="0"/>
              <a:t>mayoría de los </a:t>
            </a:r>
            <a:r>
              <a:rPr lang="es-ES" sz="1800" b="1" dirty="0" smtClean="0"/>
              <a:t>log </a:t>
            </a:r>
            <a:r>
              <a:rPr lang="es-ES" sz="1800" b="1" dirty="0"/>
              <a:t>son almacenados en formato estándar, es decir, en formato </a:t>
            </a:r>
            <a:r>
              <a:rPr lang="es-ES" sz="1800" b="1" dirty="0" smtClean="0"/>
              <a:t>texto.</a:t>
            </a:r>
          </a:p>
          <a:p>
            <a:r>
              <a:rPr lang="es-ES" sz="1800" b="1" dirty="0" smtClean="0"/>
              <a:t>De </a:t>
            </a:r>
            <a:r>
              <a:rPr lang="es-ES" sz="1800" b="1" dirty="0"/>
              <a:t>esta forma cada log generado por un dispositivo en particular puede ser leído en otro diferente.</a:t>
            </a:r>
          </a:p>
          <a:p>
            <a:pPr marL="0" indent="0">
              <a:buNone/>
            </a:pPr>
            <a:endParaRPr lang="es-ES" sz="2400" b="1" dirty="0"/>
          </a:p>
        </p:txBody>
      </p:sp>
    </p:spTree>
    <p:extLst>
      <p:ext uri="{BB962C8B-B14F-4D97-AF65-F5344CB8AC3E}">
        <p14:creationId xmlns:p14="http://schemas.microsoft.com/office/powerpoint/2010/main" val="3156320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solidFill>
                  <a:srgbClr val="0070C0"/>
                </a:solidFill>
              </a:rPr>
              <a:t>Ficheros Log</a:t>
            </a:r>
            <a:endParaRPr lang="es-ES" dirty="0">
              <a:solidFill>
                <a:srgbClr val="0070C0"/>
              </a:solidFill>
            </a:endParaRPr>
          </a:p>
        </p:txBody>
      </p:sp>
      <p:sp>
        <p:nvSpPr>
          <p:cNvPr id="3" name="Marcador de contenido 2"/>
          <p:cNvSpPr>
            <a:spLocks noGrp="1"/>
          </p:cNvSpPr>
          <p:nvPr>
            <p:ph idx="1"/>
          </p:nvPr>
        </p:nvSpPr>
        <p:spPr>
          <a:xfrm>
            <a:off x="304800" y="1600200"/>
            <a:ext cx="8382000" cy="4525963"/>
          </a:xfrm>
        </p:spPr>
        <p:txBody>
          <a:bodyPr>
            <a:normAutofit/>
          </a:bodyPr>
          <a:lstStyle/>
          <a:p>
            <a:r>
              <a:rPr lang="es-ES" sz="2400" dirty="0"/>
              <a:t>También se le considera cómo aquel mensaje que genera el programador de un sistema operativo , alguna aplicación o algún proceso , en virtud del cual se muestra un evento del sistema.</a:t>
            </a:r>
          </a:p>
          <a:p>
            <a:r>
              <a:rPr lang="es-ES" sz="2400" dirty="0" smtClean="0"/>
              <a:t>Del </a:t>
            </a:r>
            <a:r>
              <a:rPr lang="es-ES" sz="2400" dirty="0"/>
              <a:t>mismo término también proviene la palabra blog , que es la contracción de </a:t>
            </a:r>
            <a:r>
              <a:rPr lang="es-ES" sz="2400" dirty="0" smtClean="0"/>
              <a:t>web log.</a:t>
            </a:r>
            <a:endParaRPr lang="es-ES" sz="2400" dirty="0"/>
          </a:p>
          <a:p>
            <a:r>
              <a:rPr lang="es-ES" sz="2400" dirty="0" smtClean="0"/>
              <a:t>Ejemplo</a:t>
            </a:r>
            <a:r>
              <a:rPr lang="es-ES" sz="2400" dirty="0"/>
              <a:t>: en servidores web, entre otros archivos de log, tenemos los siguientes: </a:t>
            </a:r>
          </a:p>
          <a:p>
            <a:r>
              <a:rPr lang="es-ES" sz="2400" dirty="0" smtClean="0"/>
              <a:t>LOG de </a:t>
            </a:r>
            <a:r>
              <a:rPr lang="es-ES" sz="2400" dirty="0"/>
              <a:t>accesos al servidor web</a:t>
            </a:r>
          </a:p>
          <a:p>
            <a:r>
              <a:rPr lang="es-ES" sz="2400" dirty="0" smtClean="0"/>
              <a:t>LOG </a:t>
            </a:r>
            <a:r>
              <a:rPr lang="es-ES" sz="2400" dirty="0"/>
              <a:t>de actividades</a:t>
            </a:r>
          </a:p>
          <a:p>
            <a:endParaRPr lang="es-ES" sz="2400" b="1" dirty="0"/>
          </a:p>
        </p:txBody>
      </p:sp>
    </p:spTree>
    <p:extLst>
      <p:ext uri="{BB962C8B-B14F-4D97-AF65-F5344CB8AC3E}">
        <p14:creationId xmlns:p14="http://schemas.microsoft.com/office/powerpoint/2010/main" val="3482752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Anim-15_Vist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nim-15_Vista.potx [Autoguardado]" id="{901C1BB7-8E39-4961-B59E-35CD44F3B890}" vid="{E9CC3A07-CF0D-4B65-91FA-38C861DCBF7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Prateccion elecctrica de computadoras</Template>
  <TotalTime>412</TotalTime>
  <Words>690</Words>
  <Application>Microsoft Office PowerPoint</Application>
  <PresentationFormat>Presentación en pantalla (4:3)</PresentationFormat>
  <Paragraphs>64</Paragraphs>
  <Slides>12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Segoe UI</vt:lpstr>
      <vt:lpstr>Anim-15_Vista</vt:lpstr>
      <vt:lpstr>Presentación de PowerPoint</vt:lpstr>
      <vt:lpstr>Manejo del Log</vt:lpstr>
      <vt:lpstr>Creando un archivo de log en C++ </vt:lpstr>
      <vt:lpstr>Log en Linux </vt:lpstr>
      <vt:lpstr>Cómo enviar todos los log a un archivo </vt:lpstr>
      <vt:lpstr>Manejo del Log</vt:lpstr>
      <vt:lpstr>Manejo de sistema Log</vt:lpstr>
      <vt:lpstr>¿Qué es un fichero LOG?</vt:lpstr>
      <vt:lpstr>Ficheros Log</vt:lpstr>
      <vt:lpstr>el rastro que dejamos cuando navegamos por Internet</vt:lpstr>
      <vt:lpstr>¿Qué dato se utiliza para identificarme?</vt:lpstr>
      <vt:lpstr>GRACIAS POR SU ATENCION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ELTHON</dc:creator>
  <cp:lastModifiedBy>firefox_usr</cp:lastModifiedBy>
  <cp:revision>9</cp:revision>
  <dcterms:created xsi:type="dcterms:W3CDTF">2017-06-07T03:37:08Z</dcterms:created>
  <dcterms:modified xsi:type="dcterms:W3CDTF">2017-06-07T12:44:38Z</dcterms:modified>
</cp:coreProperties>
</file>