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Mono-bold.fntdata"/><Relationship Id="rId10" Type="http://schemas.openxmlformats.org/officeDocument/2006/relationships/slide" Target="slides/slide6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9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4051dd8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e4051dd8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e4051dd8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e4051dd8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e4051dd8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e4051dd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e6208bb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e6208bb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e6208bb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e6208bb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e6208bb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e6208bb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77492867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77492867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28b5842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28b5842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28b5842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28b5842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28b58423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28b58423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28b58423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28b58423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28b58423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28b58423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28b58423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28b58423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e4051dd8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e4051dd8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e4051dd8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e4051dd8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0050" y="1597075"/>
            <a:ext cx="8520600" cy="28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Linguagem de Programação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Vetores e Strings (funções</a:t>
            </a:r>
            <a:r>
              <a:rPr lang="en" sz="3500"/>
              <a:t>)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Apostila de Programação em C++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</a:t>
            </a:r>
            <a:r>
              <a:rPr b="1" lang="en" sz="2200"/>
              <a:t>ECT2303</a:t>
            </a:r>
            <a:endParaRPr b="1" sz="2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0050" y="4329200"/>
            <a:ext cx="8520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helton.maia@ufrn.br</a:t>
            </a:r>
            <a:endParaRPr sz="1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64425"/>
            <a:ext cx="1866200" cy="7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200" y="464425"/>
            <a:ext cx="1866200" cy="5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665650" y="1256325"/>
            <a:ext cx="8209500" cy="19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Exemplo 1: </a:t>
            </a:r>
            <a:r>
              <a:rPr lang="en" sz="3000">
                <a:solidFill>
                  <a:schemeClr val="dk1"/>
                </a:solidFill>
              </a:rPr>
              <a:t>Escreva uma função que deve receber como </a:t>
            </a:r>
            <a:r>
              <a:rPr lang="en" sz="3000">
                <a:solidFill>
                  <a:schemeClr val="dk1"/>
                </a:solidFill>
              </a:rPr>
              <a:t>parâmetros,</a:t>
            </a:r>
            <a:r>
              <a:rPr lang="en" sz="3000">
                <a:solidFill>
                  <a:schemeClr val="dk1"/>
                </a:solidFill>
              </a:rPr>
              <a:t> um vetor do tipo float e seu </a:t>
            </a:r>
            <a:r>
              <a:rPr lang="en" sz="3000">
                <a:solidFill>
                  <a:schemeClr val="dk1"/>
                </a:solidFill>
              </a:rPr>
              <a:t>tamanho.</a:t>
            </a:r>
            <a:r>
              <a:rPr lang="en" sz="3000">
                <a:solidFill>
                  <a:schemeClr val="dk1"/>
                </a:solidFill>
              </a:rPr>
              <a:t> Essa função deve imprimir todos os </a:t>
            </a:r>
            <a:r>
              <a:rPr lang="en" sz="3000">
                <a:solidFill>
                  <a:schemeClr val="dk1"/>
                </a:solidFill>
              </a:rPr>
              <a:t>elementos deste vetor.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25" y="47375"/>
            <a:ext cx="8819576" cy="50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/>
          <p:nvPr/>
        </p:nvSpPr>
        <p:spPr>
          <a:xfrm>
            <a:off x="7553850" y="2804900"/>
            <a:ext cx="1384500" cy="516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7B7B7"/>
              </a:highlight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7704450" y="2863100"/>
            <a:ext cx="126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continua…</a:t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119" name="Google Shape;119;p23"/>
          <p:cNvCxnSpPr/>
          <p:nvPr/>
        </p:nvCxnSpPr>
        <p:spPr>
          <a:xfrm>
            <a:off x="2058825" y="3443350"/>
            <a:ext cx="4512300" cy="272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3"/>
          <p:cNvSpPr txBox="1"/>
          <p:nvPr/>
        </p:nvSpPr>
        <p:spPr>
          <a:xfrm>
            <a:off x="6606800" y="3488975"/>
            <a:ext cx="200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Calculando o tamanho do vetor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274325" y="198325"/>
            <a:ext cx="74625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</a:rPr>
              <a:t>Uso de Strings em Funções</a:t>
            </a:r>
            <a:endParaRPr b="1" sz="3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5" y="2051725"/>
            <a:ext cx="9077849" cy="6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209525" y="1054350"/>
            <a:ext cx="84858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Definição do uso de strings em uma função</a:t>
            </a:r>
            <a:endParaRPr sz="2600">
              <a:solidFill>
                <a:srgbClr val="980000"/>
              </a:solidFill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351300" y="3050775"/>
            <a:ext cx="844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&lt;tipo_de_retorno&gt; </a:t>
            </a:r>
            <a:r>
              <a:rPr lang="en" sz="2300"/>
              <a:t>é o tipo associado ao retorno da função;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&lt;nome_da_funcao&gt;</a:t>
            </a:r>
            <a:r>
              <a:rPr lang="en" sz="2300"/>
              <a:t> é o identificador da função;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&lt;nome_da_string&gt;</a:t>
            </a:r>
            <a:r>
              <a:rPr lang="en" sz="2300"/>
              <a:t> é o nome associado ao vetor de caracteres.</a:t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825" y="334375"/>
            <a:ext cx="1769601" cy="23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212075" y="562200"/>
            <a:ext cx="6853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“O C++ reserva o caractere ‘\0’ para marcar o final do array, isto equivale a </a:t>
            </a:r>
            <a:r>
              <a:rPr lang="en" sz="2500" u="sng">
                <a:solidFill>
                  <a:schemeClr val="dk1"/>
                </a:solidFill>
              </a:rPr>
              <a:t>um zero do tipo char.”</a:t>
            </a:r>
            <a:endParaRPr sz="1300" u="sng"/>
          </a:p>
        </p:txBody>
      </p:sp>
      <p:sp>
        <p:nvSpPr>
          <p:cNvPr id="135" name="Google Shape;135;p25"/>
          <p:cNvSpPr txBox="1"/>
          <p:nvPr/>
        </p:nvSpPr>
        <p:spPr>
          <a:xfrm>
            <a:off x="212075" y="2400225"/>
            <a:ext cx="71991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FF"/>
                </a:solidFill>
              </a:rPr>
              <a:t>Exemplo 2: </a:t>
            </a:r>
            <a:r>
              <a:rPr lang="en" sz="2500">
                <a:solidFill>
                  <a:schemeClr val="dk1"/>
                </a:solidFill>
              </a:rPr>
              <a:t>Escreva uma função que recebe como parâmetro de entrada, apenas um vetor do tipo char. A função deve realizar a impressão da sequência de caracteres até que seja encontrado o final da string.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25" y="239412"/>
            <a:ext cx="6808700" cy="456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6"/>
          <p:cNvCxnSpPr/>
          <p:nvPr/>
        </p:nvCxnSpPr>
        <p:spPr>
          <a:xfrm>
            <a:off x="5681525" y="1470600"/>
            <a:ext cx="2109000" cy="59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6"/>
          <p:cNvSpPr txBox="1"/>
          <p:nvPr/>
        </p:nvSpPr>
        <p:spPr>
          <a:xfrm>
            <a:off x="7496475" y="1958500"/>
            <a:ext cx="175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Final da string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282600" y="260225"/>
            <a:ext cx="5395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</a:rPr>
              <a:t>Exercício</a:t>
            </a:r>
            <a:endParaRPr b="1" sz="3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450" y="151100"/>
            <a:ext cx="2765601" cy="9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315675" y="1056825"/>
            <a:ext cx="81924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Implemente uma função que recebe como parâmetros de entrada, duas strings: S1 e S2. Esta função deve ser implementada com objetivo de inverter S1, armazenando estes valores em S2, conforme o exemplo de entrada/saída abaixo.</a:t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0000"/>
                </a:solidFill>
              </a:rPr>
              <a:t>Exemplo:</a:t>
            </a:r>
            <a:endParaRPr b="1" sz="2300">
              <a:solidFill>
                <a:srgbClr val="FF0000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Informe uma frase:</a:t>
            </a:r>
            <a:endParaRPr b="1" sz="2300"/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Esta e uma frase</a:t>
            </a:r>
            <a:endParaRPr sz="23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Frase invertida:</a:t>
            </a:r>
            <a:endParaRPr b="1" sz="2300"/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esarf amu e atsE</a:t>
            </a: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685625" y="1645400"/>
            <a:ext cx="7490700" cy="1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?</a:t>
            </a:r>
            <a:endParaRPr sz="1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355500"/>
            <a:ext cx="8520600" cy="7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Funções com arrays unidimensionais</a:t>
            </a:r>
            <a:endParaRPr sz="38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1174400"/>
            <a:ext cx="8520600" cy="26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Em C++, uma array unidimensional é um tipo de dado que armazena uma coleção de elementos do mesmo tipo de dados, acessíveis através de um índice inteiro.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Uma função que utiliza uma array unidimensional como parâmetro pode ser definida com o seguinte formato:</a:t>
            </a:r>
            <a:endParaRPr sz="2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46225" y="411125"/>
            <a:ext cx="8754900" cy="178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tipoRetorno nomeFuncao(tipoDado nomeArray[], 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                    int tamanho)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 // corpo da função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08550" y="2416700"/>
            <a:ext cx="8526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Aqui, </a:t>
            </a:r>
            <a:r>
              <a:rPr lang="en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tipoRetorno</a:t>
            </a:r>
            <a:r>
              <a:rPr lang="en" sz="2400">
                <a:solidFill>
                  <a:schemeClr val="dk1"/>
                </a:solidFill>
              </a:rPr>
              <a:t> indica o tipo de dado que a função retorna, </a:t>
            </a:r>
            <a:r>
              <a:rPr lang="en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nomeFuncao</a:t>
            </a:r>
            <a:r>
              <a:rPr lang="en" sz="2400">
                <a:solidFill>
                  <a:schemeClr val="dk1"/>
                </a:solidFill>
              </a:rPr>
              <a:t> é o nome da função, </a:t>
            </a:r>
            <a:r>
              <a:rPr lang="en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tipoDado</a:t>
            </a:r>
            <a:r>
              <a:rPr lang="en" sz="2400">
                <a:solidFill>
                  <a:schemeClr val="dk1"/>
                </a:solidFill>
              </a:rPr>
              <a:t> é o tipo de dado da array e </a:t>
            </a:r>
            <a:r>
              <a:rPr lang="en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nomeArray</a:t>
            </a:r>
            <a:r>
              <a:rPr lang="en" sz="2400">
                <a:solidFill>
                  <a:schemeClr val="dk1"/>
                </a:solidFill>
              </a:rPr>
              <a:t> é o nome da array passada como parâmetro (</a:t>
            </a:r>
            <a:r>
              <a:rPr lang="en" sz="2400">
                <a:solidFill>
                  <a:srgbClr val="980000"/>
                </a:solidFill>
              </a:rPr>
              <a:t>referência por padrão</a:t>
            </a:r>
            <a:r>
              <a:rPr lang="en" sz="2400">
                <a:solidFill>
                  <a:schemeClr val="dk1"/>
                </a:solidFill>
              </a:rPr>
              <a:t>).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 segundo parâmetro, </a:t>
            </a:r>
            <a:r>
              <a:rPr lang="en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tamanho</a:t>
            </a:r>
            <a:r>
              <a:rPr lang="en" sz="2400">
                <a:solidFill>
                  <a:schemeClr val="dk1"/>
                </a:solidFill>
              </a:rPr>
              <a:t>, indica o tamanho da array.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Por exemplo, </a:t>
            </a:r>
            <a:r>
              <a:rPr lang="en" sz="2600" u="sng"/>
              <a:t>uma função</a:t>
            </a:r>
            <a:r>
              <a:rPr lang="en" sz="2600"/>
              <a:t> que recebe uma array de inteiros e seu tamanho como parâmetro, retorna a soma de seus elementos. Poderia ser implementada da seguinte forma:</a:t>
            </a:r>
            <a:endParaRPr sz="2600"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2158800"/>
            <a:ext cx="8520600" cy="2756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int somaArray(int numeros[], int tamanho) {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 int soma = 0;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 for(int i = 0; i &lt; tamanho; i++) {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     soma += numeros[i];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 return soma;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0" y="345225"/>
            <a:ext cx="8520600" cy="10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Assim, para utilizar a função, basta criar uma array e chamar a função passando a array como argumento:</a:t>
            </a:r>
            <a:endParaRPr sz="2600"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45325" y="1520075"/>
            <a:ext cx="8520600" cy="1035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int numeros[5] = {1, 2, 3, 4, 5};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int resultado = somaArray(numeros, 5);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7"/>
          <p:cNvSpPr txBox="1"/>
          <p:nvPr>
            <p:ph type="ctrTitle"/>
          </p:nvPr>
        </p:nvSpPr>
        <p:spPr>
          <a:xfrm>
            <a:off x="345325" y="2773450"/>
            <a:ext cx="8520600" cy="21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Neste exemplo, a função </a:t>
            </a:r>
            <a:r>
              <a:rPr lang="en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somaArray</a:t>
            </a:r>
            <a:r>
              <a:rPr lang="en" sz="2500"/>
              <a:t> recebe a array </a:t>
            </a:r>
            <a:r>
              <a:rPr lang="en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lang="en" sz="2500"/>
              <a:t> e seu tamanho </a:t>
            </a:r>
            <a:r>
              <a:rPr lang="en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2500"/>
              <a:t> como parâmetros, depois, retorna a soma dos elementos </a:t>
            </a:r>
            <a:r>
              <a:rPr lang="en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+ 2 + 3 + 4 + 5 = 15</a:t>
            </a:r>
            <a:r>
              <a:rPr lang="en" sz="2500"/>
              <a:t>. A variável </a:t>
            </a:r>
            <a:r>
              <a:rPr lang="en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resultado</a:t>
            </a:r>
            <a:r>
              <a:rPr lang="en" sz="2500"/>
              <a:t> armazena o valor retornado pela função.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0" y="168725"/>
            <a:ext cx="8520600" cy="45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Em C++, um </a:t>
            </a:r>
            <a:r>
              <a:rPr lang="en" sz="2600" u="sng"/>
              <a:t>protótipo ou assinatura de função</a:t>
            </a:r>
            <a:r>
              <a:rPr lang="en" sz="2600"/>
              <a:t> é uma declaração da função antes de sua definição, que informa ao compilador sobre o nome da função, seus parâmetros e seu tipo de retorno. 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Os protótipos de função são importantes para permitir que uma função possa ser usada antes de ser definida, o que é especialmente útil quando se trabalha com funções que recebem como parâmetros arrays unidimensionais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09450" y="109500"/>
            <a:ext cx="8382600" cy="15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Nesse exemplo, o tipo de dado do array é int, e o tamanho do array é passado como um segundo parâmetro de tipo int.</a:t>
            </a:r>
            <a:endParaRPr sz="2600"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45325" y="1738450"/>
            <a:ext cx="8382600" cy="843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void minhaFuncao(int meuArray[], int tamanho);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9"/>
          <p:cNvSpPr txBox="1"/>
          <p:nvPr>
            <p:ph type="ctrTitle"/>
          </p:nvPr>
        </p:nvSpPr>
        <p:spPr>
          <a:xfrm>
            <a:off x="309450" y="2773450"/>
            <a:ext cx="8556600" cy="21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Ao usar protótipos de função para arrays unidimensionais, é importante lembrar que o tamanho do array não é passado automaticamente quando o array é passado como argumento.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Portanto, é necessário incluir um segundo parâmetro para representar o tamanho do array. 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209525" y="219700"/>
            <a:ext cx="85272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dk1"/>
                </a:solidFill>
              </a:rPr>
              <a:t>Exemplo de assinaturas </a:t>
            </a:r>
            <a:r>
              <a:rPr lang="en" sz="3000">
                <a:solidFill>
                  <a:schemeClr val="dk1"/>
                </a:solidFill>
              </a:rPr>
              <a:t>(protótipos) para as seguintes funções: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209525" y="1054350"/>
            <a:ext cx="84858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0000"/>
              </a:solidFill>
            </a:endParaRPr>
          </a:p>
          <a:p>
            <a:pPr indent="-393700" lvl="0" marL="914400" rtl="0" algn="just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Função que imprime um vetor de inteiros na tela;</a:t>
            </a:r>
            <a:endParaRPr sz="2600"/>
          </a:p>
          <a:p>
            <a:pPr indent="-393700" lvl="0" marL="914400" rtl="0" algn="just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Função que recebe um vetor de caracteres e retorna quantos elementos do vetor são iguais a um certo </a:t>
            </a:r>
            <a:r>
              <a:rPr lang="en" sz="2600"/>
              <a:t>caractere</a:t>
            </a:r>
            <a:r>
              <a:rPr lang="en" sz="2600"/>
              <a:t> passado como parâmetro;</a:t>
            </a:r>
            <a:endParaRPr sz="2600"/>
          </a:p>
          <a:p>
            <a:pPr indent="-393700" lvl="0" marL="914400" rtl="0" algn="just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Função que recebe dois vetores de inteiros e retorna o maior valor dentre todos os elementos dos dois vetores.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282600" y="500300"/>
            <a:ext cx="5395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Exemplo </a:t>
            </a:r>
            <a:r>
              <a:rPr lang="en" sz="3300">
                <a:solidFill>
                  <a:schemeClr val="dk1"/>
                </a:solidFill>
              </a:rPr>
              <a:t>(protótipos)</a:t>
            </a:r>
            <a:endParaRPr sz="3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00FF"/>
              </a:solidFill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164275" y="1503225"/>
            <a:ext cx="88482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1. void imprime_vetor(int v[], int tam);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2. int conta_ocorrencias(char v[], int tam, 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114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char c);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3. int comp_maior(int v1[], int tam1, int v2[], 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43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int tam2);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