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1A4D5B-0AB4-4DBE-8106-3E19C61F2FC5}">
  <a:tblStyle styleId="{901A4D5B-0AB4-4DBE-8106-3E19C61F2FC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f0166ac4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f0166ac4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e2ebf4a36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e2ebf4a36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e2ebf4a36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e2ebf4a36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e2ebf4a3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e2ebf4a3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e2f90ec5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e2f90ec5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77492867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77492867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70050" y="1597075"/>
            <a:ext cx="8520600" cy="280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400"/>
              <a:t>Linguagem de Programação</a:t>
            </a:r>
            <a:endParaRPr b="1" sz="4400"/>
          </a:p>
          <a:p>
            <a:pPr indent="0" lvl="0" marL="0" rtl="0" algn="ctr">
              <a:spcBef>
                <a:spcPts val="0"/>
              </a:spcBef>
              <a:spcAft>
                <a:spcPts val="0"/>
              </a:spcAft>
              <a:buNone/>
            </a:pPr>
            <a:r>
              <a:t/>
            </a:r>
            <a:endParaRPr b="1" sz="4400"/>
          </a:p>
          <a:p>
            <a:pPr indent="0" lvl="0" marL="0" rtl="0" algn="ctr">
              <a:spcBef>
                <a:spcPts val="0"/>
              </a:spcBef>
              <a:spcAft>
                <a:spcPts val="0"/>
              </a:spcAft>
              <a:buNone/>
            </a:pPr>
            <a:r>
              <a:rPr lang="en" sz="3500"/>
              <a:t>Matrizes (funções</a:t>
            </a:r>
            <a:r>
              <a:rPr lang="en" sz="3500"/>
              <a:t>) - Exercícios</a:t>
            </a:r>
            <a:endParaRPr sz="3500"/>
          </a:p>
          <a:p>
            <a:pPr indent="0" lvl="0" marL="0" rtl="0" algn="ctr">
              <a:spcBef>
                <a:spcPts val="0"/>
              </a:spcBef>
              <a:spcAft>
                <a:spcPts val="0"/>
              </a:spcAft>
              <a:buNone/>
            </a:pPr>
            <a:r>
              <a:rPr lang="en" sz="1700"/>
              <a:t>Apostila de Programação em C++</a:t>
            </a:r>
            <a:endParaRPr sz="1700"/>
          </a:p>
          <a:p>
            <a:pPr indent="0" lvl="0" marL="0" rtl="0" algn="ctr">
              <a:spcBef>
                <a:spcPts val="0"/>
              </a:spcBef>
              <a:spcAft>
                <a:spcPts val="0"/>
              </a:spcAft>
              <a:buNone/>
            </a:pPr>
            <a:r>
              <a:t/>
            </a:r>
            <a:endParaRPr sz="2400"/>
          </a:p>
          <a:p>
            <a:pPr indent="0" lvl="0" marL="0" rtl="0" algn="ctr">
              <a:spcBef>
                <a:spcPts val="0"/>
              </a:spcBef>
              <a:spcAft>
                <a:spcPts val="0"/>
              </a:spcAft>
              <a:buNone/>
            </a:pPr>
            <a:r>
              <a:rPr b="1" lang="en" sz="2400"/>
              <a:t> </a:t>
            </a:r>
            <a:r>
              <a:rPr b="1" lang="en" sz="2200"/>
              <a:t>ECT2303</a:t>
            </a:r>
            <a:endParaRPr b="1" sz="2200"/>
          </a:p>
        </p:txBody>
      </p:sp>
      <p:sp>
        <p:nvSpPr>
          <p:cNvPr id="55" name="Google Shape;55;p13"/>
          <p:cNvSpPr txBox="1"/>
          <p:nvPr>
            <p:ph idx="1" type="subTitle"/>
          </p:nvPr>
        </p:nvSpPr>
        <p:spPr>
          <a:xfrm>
            <a:off x="370050" y="4329200"/>
            <a:ext cx="8520600" cy="49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helton.maia@ufrn.br</a:t>
            </a:r>
            <a:endParaRPr sz="1700"/>
          </a:p>
        </p:txBody>
      </p:sp>
      <p:pic>
        <p:nvPicPr>
          <p:cNvPr id="56" name="Google Shape;56;p13"/>
          <p:cNvPicPr preferRelativeResize="0"/>
          <p:nvPr/>
        </p:nvPicPr>
        <p:blipFill>
          <a:blip r:embed="rId3">
            <a:alphaModFix/>
          </a:blip>
          <a:stretch>
            <a:fillRect/>
          </a:stretch>
        </p:blipFill>
        <p:spPr>
          <a:xfrm>
            <a:off x="311700" y="464425"/>
            <a:ext cx="1866200" cy="708475"/>
          </a:xfrm>
          <a:prstGeom prst="rect">
            <a:avLst/>
          </a:prstGeom>
          <a:noFill/>
          <a:ln>
            <a:noFill/>
          </a:ln>
        </p:spPr>
      </p:pic>
      <p:pic>
        <p:nvPicPr>
          <p:cNvPr id="57" name="Google Shape;57;p13"/>
          <p:cNvPicPr preferRelativeResize="0"/>
          <p:nvPr/>
        </p:nvPicPr>
        <p:blipFill>
          <a:blip r:embed="rId4">
            <a:alphaModFix/>
          </a:blip>
          <a:stretch>
            <a:fillRect/>
          </a:stretch>
        </p:blipFill>
        <p:spPr>
          <a:xfrm>
            <a:off x="6688200" y="464425"/>
            <a:ext cx="1866200" cy="589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a:off x="275550" y="454338"/>
            <a:ext cx="8485800" cy="1554300"/>
          </a:xfrm>
          <a:prstGeom prst="rect">
            <a:avLst/>
          </a:prstGeom>
          <a:noFill/>
          <a:ln>
            <a:noFill/>
          </a:ln>
        </p:spPr>
        <p:txBody>
          <a:bodyPr anchorCtr="0" anchor="t" bIns="91425" lIns="91425" spcFirstLastPara="1" rIns="91425" wrap="square" tIns="91425">
            <a:noAutofit/>
          </a:bodyPr>
          <a:lstStyle/>
          <a:p>
            <a:pPr indent="-374650" lvl="0" marL="457200" rtl="0" algn="just">
              <a:spcBef>
                <a:spcPts val="0"/>
              </a:spcBef>
              <a:spcAft>
                <a:spcPts val="0"/>
              </a:spcAft>
              <a:buClr>
                <a:schemeClr val="dk1"/>
              </a:buClr>
              <a:buSzPts val="2300"/>
              <a:buChar char="●"/>
            </a:pPr>
            <a:r>
              <a:rPr lang="en" sz="2300">
                <a:solidFill>
                  <a:schemeClr val="dk1"/>
                </a:solidFill>
              </a:rPr>
              <a:t>Para se utilizar e passar arrays multidimensionais para funções em C++, é necessário compreender a sintaxe e a forma como os arrays multidimensionais são representados.</a:t>
            </a:r>
            <a:endParaRPr sz="2300">
              <a:solidFill>
                <a:schemeClr val="dk1"/>
              </a:solidFill>
            </a:endParaRPr>
          </a:p>
          <a:p>
            <a:pPr indent="0" lvl="0" marL="457200" rtl="0" algn="just">
              <a:spcBef>
                <a:spcPts val="0"/>
              </a:spcBef>
              <a:spcAft>
                <a:spcPts val="0"/>
              </a:spcAft>
              <a:buNone/>
            </a:pPr>
            <a:r>
              <a:t/>
            </a:r>
            <a:endParaRPr sz="2300">
              <a:solidFill>
                <a:schemeClr val="dk1"/>
              </a:solidFill>
            </a:endParaRPr>
          </a:p>
          <a:p>
            <a:pPr indent="-374650" lvl="0" marL="457200" rtl="0" algn="just">
              <a:spcBef>
                <a:spcPts val="0"/>
              </a:spcBef>
              <a:spcAft>
                <a:spcPts val="0"/>
              </a:spcAft>
              <a:buClr>
                <a:schemeClr val="dk1"/>
              </a:buClr>
              <a:buSzPts val="2300"/>
              <a:buChar char="●"/>
            </a:pPr>
            <a:r>
              <a:rPr lang="en" sz="2300">
                <a:solidFill>
                  <a:schemeClr val="dk1"/>
                </a:solidFill>
              </a:rPr>
              <a:t>Em C++, um array multidimensional é basicamente uma matriz, onde os elementos são organizados em linhas e colunas. A sintaxe geral para declarar um array multidimensional é a seguinte:</a:t>
            </a:r>
            <a:endParaRPr sz="2300">
              <a:solidFill>
                <a:schemeClr val="dk1"/>
              </a:solidFill>
            </a:endParaRPr>
          </a:p>
        </p:txBody>
      </p:sp>
      <p:sp>
        <p:nvSpPr>
          <p:cNvPr id="63" name="Google Shape;63;p14"/>
          <p:cNvSpPr txBox="1"/>
          <p:nvPr/>
        </p:nvSpPr>
        <p:spPr>
          <a:xfrm>
            <a:off x="352550" y="3701650"/>
            <a:ext cx="8560200" cy="831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Consolas"/>
                <a:ea typeface="Consolas"/>
                <a:cs typeface="Consolas"/>
                <a:sym typeface="Consolas"/>
              </a:rPr>
              <a:t>tipo nome_do_array[dimensao1][dimensao2]...[dimensaon];</a:t>
            </a:r>
            <a:endParaRPr sz="2100">
              <a:latin typeface="Consolas"/>
              <a:ea typeface="Consolas"/>
              <a:cs typeface="Consolas"/>
              <a:sym typeface="Consolas"/>
            </a:endParaRPr>
          </a:p>
          <a:p>
            <a:pPr indent="0" lvl="0" marL="0" rtl="0" algn="l">
              <a:spcBef>
                <a:spcPts val="0"/>
              </a:spcBef>
              <a:spcAft>
                <a:spcPts val="0"/>
              </a:spcAft>
              <a:buNone/>
            </a:pPr>
            <a:r>
              <a:t/>
            </a:r>
            <a:endParaRPr sz="2100">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275550" y="256053"/>
            <a:ext cx="8485800" cy="1913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300">
                <a:solidFill>
                  <a:schemeClr val="dk1"/>
                </a:solidFill>
              </a:rPr>
              <a:t>Para passar um array multidimensional para uma função, você deve especificar as dimensões do array nos parâmetros da função. Por exemplo, se você tiver um array multidimensional de inteiros com tamanho 3 x 4, você pode passá-lo para uma função da seguinte maneira:</a:t>
            </a:r>
            <a:endParaRPr sz="2300">
              <a:solidFill>
                <a:schemeClr val="dk1"/>
              </a:solidFill>
            </a:endParaRPr>
          </a:p>
        </p:txBody>
      </p:sp>
      <p:sp>
        <p:nvSpPr>
          <p:cNvPr id="69" name="Google Shape;69;p15"/>
          <p:cNvSpPr txBox="1"/>
          <p:nvPr/>
        </p:nvSpPr>
        <p:spPr>
          <a:xfrm>
            <a:off x="1279525" y="2522875"/>
            <a:ext cx="6235500" cy="1662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Consolas"/>
                <a:ea typeface="Consolas"/>
                <a:cs typeface="Consolas"/>
                <a:sym typeface="Consolas"/>
              </a:rPr>
              <a:t>void minhaFuncao(int meuArray[][4]) {</a:t>
            </a:r>
            <a:endParaRPr sz="2400">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  // código da função</a:t>
            </a:r>
            <a:endParaRPr sz="2400">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a:t>
            </a:r>
            <a:endParaRPr sz="2400">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275550" y="256038"/>
            <a:ext cx="8485800" cy="1554300"/>
          </a:xfrm>
          <a:prstGeom prst="rect">
            <a:avLst/>
          </a:prstGeom>
          <a:noFill/>
          <a:ln>
            <a:noFill/>
          </a:ln>
        </p:spPr>
        <p:txBody>
          <a:bodyPr anchorCtr="0" anchor="t" bIns="91425" lIns="91425" spcFirstLastPara="1" rIns="91425" wrap="square" tIns="91425">
            <a:noAutofit/>
          </a:bodyPr>
          <a:lstStyle/>
          <a:p>
            <a:pPr indent="-374650" lvl="0" marL="457200" rtl="0" algn="just">
              <a:spcBef>
                <a:spcPts val="0"/>
              </a:spcBef>
              <a:spcAft>
                <a:spcPts val="0"/>
              </a:spcAft>
              <a:buClr>
                <a:schemeClr val="dk1"/>
              </a:buClr>
              <a:buSzPts val="2300"/>
              <a:buChar char="●"/>
            </a:pPr>
            <a:r>
              <a:rPr lang="en" sz="2300">
                <a:solidFill>
                  <a:schemeClr val="dk1"/>
                </a:solidFill>
              </a:rPr>
              <a:t>Observe que é preciso especificar apenas o tamanho da segunda dimensão do array nos parâmetros da função. A primeira dimensão é opcional, pois o compilador será capaz de deduzir o tamanho com base no argumento passado para a função.</a:t>
            </a:r>
            <a:endParaRPr sz="2300">
              <a:solidFill>
                <a:schemeClr val="dk1"/>
              </a:solidFill>
            </a:endParaRPr>
          </a:p>
          <a:p>
            <a:pPr indent="-374650" lvl="0" marL="457200" rtl="0" algn="just">
              <a:spcBef>
                <a:spcPts val="0"/>
              </a:spcBef>
              <a:spcAft>
                <a:spcPts val="0"/>
              </a:spcAft>
              <a:buClr>
                <a:schemeClr val="dk1"/>
              </a:buClr>
              <a:buSzPts val="2300"/>
              <a:buChar char="●"/>
            </a:pPr>
            <a:r>
              <a:rPr lang="en" sz="2300">
                <a:solidFill>
                  <a:schemeClr val="dk1"/>
                </a:solidFill>
              </a:rPr>
              <a:t>Ao chamar a função e passar um array multidimensional como argumento, você deve fornecer o nome do array sem especificar as dimensões. Por exemplo:</a:t>
            </a:r>
            <a:endParaRPr sz="2300">
              <a:solidFill>
                <a:schemeClr val="dk1"/>
              </a:solidFill>
            </a:endParaRPr>
          </a:p>
        </p:txBody>
      </p:sp>
      <p:sp>
        <p:nvSpPr>
          <p:cNvPr id="75" name="Google Shape;75;p16"/>
          <p:cNvSpPr txBox="1"/>
          <p:nvPr/>
        </p:nvSpPr>
        <p:spPr>
          <a:xfrm>
            <a:off x="2127800" y="3492350"/>
            <a:ext cx="4669500" cy="923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Consolas"/>
                <a:ea typeface="Consolas"/>
                <a:cs typeface="Consolas"/>
                <a:sym typeface="Consolas"/>
              </a:rPr>
              <a:t>int meuArray[3][4];</a:t>
            </a:r>
            <a:endParaRPr sz="2400">
              <a:latin typeface="Consolas"/>
              <a:ea typeface="Consolas"/>
              <a:cs typeface="Consolas"/>
              <a:sym typeface="Consolas"/>
            </a:endParaRPr>
          </a:p>
          <a:p>
            <a:pPr indent="0" lvl="0" marL="0" rtl="0" algn="l">
              <a:spcBef>
                <a:spcPts val="0"/>
              </a:spcBef>
              <a:spcAft>
                <a:spcPts val="0"/>
              </a:spcAft>
              <a:buNone/>
            </a:pPr>
            <a:r>
              <a:rPr lang="en" sz="2400">
                <a:latin typeface="Consolas"/>
                <a:ea typeface="Consolas"/>
                <a:cs typeface="Consolas"/>
                <a:sym typeface="Consolas"/>
              </a:rPr>
              <a:t>minhaFuncao(meuArray);</a:t>
            </a:r>
            <a:endParaRPr sz="2400">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110625" y="82525"/>
            <a:ext cx="8532300" cy="65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300">
                <a:solidFill>
                  <a:srgbClr val="0000FF"/>
                </a:solidFill>
              </a:rPr>
              <a:t>Exercício</a:t>
            </a:r>
            <a:endParaRPr b="1" sz="2300">
              <a:solidFill>
                <a:srgbClr val="0000FF"/>
              </a:solidFill>
            </a:endParaRPr>
          </a:p>
          <a:p>
            <a:pPr indent="0" lvl="0" marL="0" rtl="0" algn="ctr">
              <a:spcBef>
                <a:spcPts val="0"/>
              </a:spcBef>
              <a:spcAft>
                <a:spcPts val="0"/>
              </a:spcAft>
              <a:buNone/>
            </a:pPr>
            <a:r>
              <a:rPr lang="en" sz="2300">
                <a:solidFill>
                  <a:srgbClr val="0000FF"/>
                </a:solidFill>
              </a:rPr>
              <a:t>Função para calcular o maior elemento em cada coluna</a:t>
            </a:r>
            <a:r>
              <a:rPr b="1" lang="en" sz="2300">
                <a:solidFill>
                  <a:srgbClr val="0000FF"/>
                </a:solidFill>
              </a:rPr>
              <a:t> </a:t>
            </a:r>
            <a:endParaRPr b="1" sz="2300">
              <a:solidFill>
                <a:srgbClr val="0000FF"/>
              </a:solidFill>
              <a:latin typeface="Consolas"/>
              <a:ea typeface="Consolas"/>
              <a:cs typeface="Consolas"/>
              <a:sym typeface="Consolas"/>
            </a:endParaRPr>
          </a:p>
        </p:txBody>
      </p:sp>
      <p:graphicFrame>
        <p:nvGraphicFramePr>
          <p:cNvPr id="81" name="Google Shape;81;p17"/>
          <p:cNvGraphicFramePr/>
          <p:nvPr/>
        </p:nvGraphicFramePr>
        <p:xfrm>
          <a:off x="1384650" y="2983000"/>
          <a:ext cx="3000000" cy="3000000"/>
        </p:xfrm>
        <a:graphic>
          <a:graphicData uri="http://schemas.openxmlformats.org/drawingml/2006/table">
            <a:tbl>
              <a:tblPr>
                <a:noFill/>
                <a:tableStyleId>{901A4D5B-0AB4-4DBE-8106-3E19C61F2FC5}</a:tableStyleId>
              </a:tblPr>
              <a:tblGrid>
                <a:gridCol w="3451850"/>
                <a:gridCol w="1905475"/>
              </a:tblGrid>
              <a:tr h="579100">
                <a:tc>
                  <a:txBody>
                    <a:bodyPr/>
                    <a:lstStyle/>
                    <a:p>
                      <a:pPr indent="0" lvl="0" marL="0" rtl="0" algn="ctr">
                        <a:spcBef>
                          <a:spcPts val="0"/>
                        </a:spcBef>
                        <a:spcAft>
                          <a:spcPts val="0"/>
                        </a:spcAft>
                        <a:buNone/>
                      </a:pPr>
                      <a:r>
                        <a:rPr b="1" lang="en" sz="2600"/>
                        <a:t>Entrada</a:t>
                      </a:r>
                      <a:endParaRPr b="1" sz="2600"/>
                    </a:p>
                  </a:txBody>
                  <a:tcPr marT="91425" marB="91425" marR="91425" marL="91425"/>
                </a:tc>
                <a:tc>
                  <a:txBody>
                    <a:bodyPr/>
                    <a:lstStyle/>
                    <a:p>
                      <a:pPr indent="0" lvl="0" marL="0" rtl="0" algn="ctr">
                        <a:spcBef>
                          <a:spcPts val="0"/>
                        </a:spcBef>
                        <a:spcAft>
                          <a:spcPts val="0"/>
                        </a:spcAft>
                        <a:buNone/>
                      </a:pPr>
                      <a:r>
                        <a:rPr b="1" lang="en" sz="2600"/>
                        <a:t>Saída</a:t>
                      </a:r>
                      <a:endParaRPr b="1" sz="2600"/>
                    </a:p>
                  </a:txBody>
                  <a:tcPr marT="91425" marB="91425" marR="91425" marL="91425"/>
                </a:tc>
              </a:tr>
              <a:tr h="1371575">
                <a:tc>
                  <a:txBody>
                    <a:bodyPr/>
                    <a:lstStyle/>
                    <a:p>
                      <a:pPr indent="0" lvl="0" marL="0" rtl="0" algn="l">
                        <a:spcBef>
                          <a:spcPts val="0"/>
                        </a:spcBef>
                        <a:spcAft>
                          <a:spcPts val="0"/>
                        </a:spcAft>
                        <a:buNone/>
                      </a:pPr>
                      <a:r>
                        <a:rPr b="1" lang="en" sz="2600">
                          <a:solidFill>
                            <a:srgbClr val="FF0000"/>
                          </a:solidFill>
                        </a:rPr>
                        <a:t>2 4 </a:t>
                      </a:r>
                      <a:r>
                        <a:rPr b="1" lang="en" sz="2600">
                          <a:solidFill>
                            <a:schemeClr val="dk1"/>
                          </a:solidFill>
                        </a:rPr>
                        <a:t>1 0 8 3 4 -1 9 2</a:t>
                      </a:r>
                      <a:endParaRPr b="1" sz="2600">
                        <a:solidFill>
                          <a:schemeClr val="dk1"/>
                        </a:solidFill>
                      </a:endParaRPr>
                    </a:p>
                    <a:p>
                      <a:pPr indent="0" lvl="0" marL="0" rtl="0" algn="l">
                        <a:spcBef>
                          <a:spcPts val="0"/>
                        </a:spcBef>
                        <a:spcAft>
                          <a:spcPts val="0"/>
                        </a:spcAft>
                        <a:buNone/>
                      </a:pPr>
                      <a:r>
                        <a:rPr b="1" lang="en" sz="2600">
                          <a:solidFill>
                            <a:srgbClr val="FF0000"/>
                          </a:solidFill>
                        </a:rPr>
                        <a:t>5 2</a:t>
                      </a:r>
                      <a:r>
                        <a:rPr b="1" lang="en" sz="2600">
                          <a:solidFill>
                            <a:schemeClr val="dk1"/>
                          </a:solidFill>
                        </a:rPr>
                        <a:t> 1 0 8 7 3 6 2 5 1 1</a:t>
                      </a:r>
                      <a:endParaRPr b="1" sz="2600">
                        <a:solidFill>
                          <a:schemeClr val="dk1"/>
                        </a:solidFill>
                      </a:endParaRPr>
                    </a:p>
                  </a:txBody>
                  <a:tcPr marT="91425" marB="91425" marR="91425" marL="91425"/>
                </a:tc>
                <a:tc>
                  <a:txBody>
                    <a:bodyPr/>
                    <a:lstStyle/>
                    <a:p>
                      <a:pPr indent="0" lvl="0" marL="0" rtl="0" algn="l">
                        <a:spcBef>
                          <a:spcPts val="0"/>
                        </a:spcBef>
                        <a:spcAft>
                          <a:spcPts val="0"/>
                        </a:spcAft>
                        <a:buNone/>
                      </a:pPr>
                      <a:r>
                        <a:rPr b="1" lang="en" sz="2600"/>
                        <a:t>4 0 9 3</a:t>
                      </a:r>
                      <a:endParaRPr b="1" sz="2600"/>
                    </a:p>
                    <a:p>
                      <a:pPr indent="0" lvl="0" marL="0" rtl="0" algn="l">
                        <a:spcBef>
                          <a:spcPts val="0"/>
                        </a:spcBef>
                        <a:spcAft>
                          <a:spcPts val="0"/>
                        </a:spcAft>
                        <a:buNone/>
                      </a:pPr>
                      <a:r>
                        <a:rPr b="1" lang="en" sz="2600"/>
                        <a:t>8 7</a:t>
                      </a:r>
                      <a:endParaRPr b="1" sz="2600"/>
                    </a:p>
                  </a:txBody>
                  <a:tcPr marT="91425" marB="91425" marR="91425" marL="91425"/>
                </a:tc>
              </a:tr>
            </a:tbl>
          </a:graphicData>
        </a:graphic>
      </p:graphicFrame>
      <p:sp>
        <p:nvSpPr>
          <p:cNvPr id="82" name="Google Shape;82;p17"/>
          <p:cNvSpPr txBox="1"/>
          <p:nvPr/>
        </p:nvSpPr>
        <p:spPr>
          <a:xfrm>
            <a:off x="133875" y="988904"/>
            <a:ext cx="8485800" cy="1994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000">
                <a:solidFill>
                  <a:schemeClr val="dk1"/>
                </a:solidFill>
              </a:rPr>
              <a:t>Implemente uma função que receba como parâmetro de entrada o tamanho (linhas e colunas) de uma matriz de números inteiros e seus respectivos elementos. A função a ser implementada deve encontrar e imprimir na saída do programa, o maior elemento de cada coluna. O número máximo de linhas e colunas não deve ultrapassar o valor 10. </a:t>
            </a:r>
            <a:r>
              <a:rPr lang="en" sz="1200">
                <a:solidFill>
                  <a:schemeClr val="dk1"/>
                </a:solidFill>
              </a:rPr>
              <a:t>Autor(a): bruno.silva@ect.ufrn.br. </a:t>
            </a:r>
            <a:endParaRPr sz="1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nvSpPr>
        <p:spPr>
          <a:xfrm>
            <a:off x="110625" y="82525"/>
            <a:ext cx="8532300" cy="65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300">
                <a:solidFill>
                  <a:srgbClr val="0000FF"/>
                </a:solidFill>
              </a:rPr>
              <a:t>Exercício</a:t>
            </a:r>
            <a:endParaRPr b="1" sz="2300">
              <a:solidFill>
                <a:srgbClr val="0000FF"/>
              </a:solidFill>
            </a:endParaRPr>
          </a:p>
          <a:p>
            <a:pPr indent="0" lvl="0" marL="0" rtl="0" algn="ctr">
              <a:spcBef>
                <a:spcPts val="0"/>
              </a:spcBef>
              <a:spcAft>
                <a:spcPts val="0"/>
              </a:spcAft>
              <a:buNone/>
            </a:pPr>
            <a:r>
              <a:t/>
            </a:r>
            <a:endParaRPr b="1" sz="2300">
              <a:solidFill>
                <a:srgbClr val="0000FF"/>
              </a:solidFill>
              <a:latin typeface="Consolas"/>
              <a:ea typeface="Consolas"/>
              <a:cs typeface="Consolas"/>
              <a:sym typeface="Consolas"/>
            </a:endParaRPr>
          </a:p>
        </p:txBody>
      </p:sp>
      <p:graphicFrame>
        <p:nvGraphicFramePr>
          <p:cNvPr id="88" name="Google Shape;88;p18"/>
          <p:cNvGraphicFramePr/>
          <p:nvPr/>
        </p:nvGraphicFramePr>
        <p:xfrm>
          <a:off x="1060900" y="3481450"/>
          <a:ext cx="3000000" cy="3000000"/>
        </p:xfrm>
        <a:graphic>
          <a:graphicData uri="http://schemas.openxmlformats.org/drawingml/2006/table">
            <a:tbl>
              <a:tblPr>
                <a:noFill/>
                <a:tableStyleId>{901A4D5B-0AB4-4DBE-8106-3E19C61F2FC5}</a:tableStyleId>
              </a:tblPr>
              <a:tblGrid>
                <a:gridCol w="3451850"/>
                <a:gridCol w="3788700"/>
              </a:tblGrid>
              <a:tr h="370475">
                <a:tc>
                  <a:txBody>
                    <a:bodyPr/>
                    <a:lstStyle/>
                    <a:p>
                      <a:pPr indent="0" lvl="0" marL="0" rtl="0" algn="ctr">
                        <a:spcBef>
                          <a:spcPts val="0"/>
                        </a:spcBef>
                        <a:spcAft>
                          <a:spcPts val="0"/>
                        </a:spcAft>
                        <a:buNone/>
                      </a:pPr>
                      <a:r>
                        <a:rPr b="1" lang="en" sz="2300"/>
                        <a:t>Entrada</a:t>
                      </a:r>
                      <a:endParaRPr b="1" sz="2300"/>
                    </a:p>
                  </a:txBody>
                  <a:tcPr marT="91425" marB="91425" marR="91425" marL="91425"/>
                </a:tc>
                <a:tc>
                  <a:txBody>
                    <a:bodyPr/>
                    <a:lstStyle/>
                    <a:p>
                      <a:pPr indent="0" lvl="0" marL="0" rtl="0" algn="ctr">
                        <a:spcBef>
                          <a:spcPts val="0"/>
                        </a:spcBef>
                        <a:spcAft>
                          <a:spcPts val="0"/>
                        </a:spcAft>
                        <a:buNone/>
                      </a:pPr>
                      <a:r>
                        <a:rPr b="1" lang="en" sz="2300"/>
                        <a:t>Saída</a:t>
                      </a:r>
                      <a:endParaRPr b="1" sz="2300"/>
                    </a:p>
                  </a:txBody>
                  <a:tcPr marT="91425" marB="91425" marR="91425" marL="91425"/>
                </a:tc>
              </a:tr>
              <a:tr h="877475">
                <a:tc>
                  <a:txBody>
                    <a:bodyPr/>
                    <a:lstStyle/>
                    <a:p>
                      <a:pPr indent="0" lvl="0" marL="0" rtl="0" algn="l">
                        <a:spcBef>
                          <a:spcPts val="0"/>
                        </a:spcBef>
                        <a:spcAft>
                          <a:spcPts val="0"/>
                        </a:spcAft>
                        <a:buNone/>
                      </a:pPr>
                      <a:r>
                        <a:rPr lang="en" sz="2300">
                          <a:solidFill>
                            <a:schemeClr val="dk1"/>
                          </a:solidFill>
                        </a:rPr>
                        <a:t>2 2 1 2 3 4 0 1 1 0</a:t>
                      </a:r>
                      <a:endParaRPr sz="2300">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300">
                          <a:solidFill>
                            <a:schemeClr val="dk1"/>
                          </a:solidFill>
                        </a:rPr>
                        <a:t>0 2 3 0</a:t>
                      </a:r>
                      <a:endParaRPr sz="2300">
                        <a:solidFill>
                          <a:schemeClr val="dk1"/>
                        </a:solidFill>
                      </a:endParaRPr>
                    </a:p>
                    <a:p>
                      <a:pPr indent="0" lvl="0" marL="0" rtl="0" algn="l">
                        <a:spcBef>
                          <a:spcPts val="0"/>
                        </a:spcBef>
                        <a:spcAft>
                          <a:spcPts val="0"/>
                        </a:spcAft>
                        <a:buNone/>
                      </a:pPr>
                      <a:r>
                        <a:rPr lang="en" sz="2300">
                          <a:solidFill>
                            <a:schemeClr val="dk1"/>
                          </a:solidFill>
                        </a:rPr>
                        <a:t>2 elementos nulos</a:t>
                      </a:r>
                      <a:endParaRPr b="1" sz="2300"/>
                    </a:p>
                  </a:txBody>
                  <a:tcPr marT="91425" marB="91425" marR="91425" marL="91425"/>
                </a:tc>
              </a:tr>
            </a:tbl>
          </a:graphicData>
        </a:graphic>
      </p:graphicFrame>
      <p:sp>
        <p:nvSpPr>
          <p:cNvPr id="89" name="Google Shape;89;p18"/>
          <p:cNvSpPr txBox="1"/>
          <p:nvPr/>
        </p:nvSpPr>
        <p:spPr>
          <a:xfrm>
            <a:off x="176200" y="650396"/>
            <a:ext cx="8485800" cy="1027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700">
                <a:solidFill>
                  <a:schemeClr val="dk1"/>
                </a:solidFill>
              </a:rPr>
              <a:t>Escreva uma função que recebe como entrada duas matrizes de números inteiros com mesmo tamanho (m x n). Seu objetivo deve ser realizar uma "multiplicação matricial" elemento à elemento (</a:t>
            </a:r>
            <a:r>
              <a:rPr i="1" lang="en" sz="1700">
                <a:solidFill>
                  <a:schemeClr val="dk1"/>
                </a:solidFill>
              </a:rPr>
              <a:t>element-wise</a:t>
            </a:r>
            <a:r>
              <a:rPr lang="en" sz="1700">
                <a:solidFill>
                  <a:schemeClr val="dk1"/>
                </a:solidFill>
              </a:rPr>
              <a:t>), e exibir o resultado desta operação na saída. Por fim, indique quantos elementos nulos (igual a zero) foram encontrados na matriz resultante. Note que sua entrada deve obedecer a seguinte nomeclatura, tamanho para linhas e colunas, depois, os referidos elementos das matrizes. Veja o exemplo:</a:t>
            </a:r>
            <a:endParaRPr sz="1700">
              <a:solidFill>
                <a:schemeClr val="dk1"/>
              </a:solidFill>
            </a:endParaRPr>
          </a:p>
          <a:p>
            <a:pPr indent="0" lvl="0" marL="0" rtl="0" algn="just">
              <a:spcBef>
                <a:spcPts val="0"/>
              </a:spcBef>
              <a:spcAft>
                <a:spcPts val="0"/>
              </a:spcAft>
              <a:buNone/>
            </a:pPr>
            <a:r>
              <a:t/>
            </a:r>
            <a:endParaRPr sz="1700">
              <a:solidFill>
                <a:schemeClr val="dk1"/>
              </a:solidFill>
            </a:endParaRPr>
          </a:p>
        </p:txBody>
      </p:sp>
      <p:pic>
        <p:nvPicPr>
          <p:cNvPr id="90" name="Google Shape;90;p18"/>
          <p:cNvPicPr preferRelativeResize="0"/>
          <p:nvPr/>
        </p:nvPicPr>
        <p:blipFill>
          <a:blip r:embed="rId3">
            <a:alphaModFix/>
          </a:blip>
          <a:stretch>
            <a:fillRect/>
          </a:stretch>
        </p:blipFill>
        <p:spPr>
          <a:xfrm>
            <a:off x="1432750" y="2429325"/>
            <a:ext cx="3261875" cy="808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nvSpPr>
        <p:spPr>
          <a:xfrm>
            <a:off x="685625" y="1645400"/>
            <a:ext cx="7490700" cy="198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0"/>
              <a:t>?</a:t>
            </a:r>
            <a:endParaRPr sz="10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