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Mon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Mon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07ffa798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07ffa798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1ac87bf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1ac87bf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a3310864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a3310864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a3310864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a3310864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a3310864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a3310864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7995bb1a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7995bb1a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a3310864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a3310864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80646735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80646735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311e548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311e548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a288965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a288965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311e548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311e548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311e5489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311e5489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311e5489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311e5489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a3310864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a3310864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07ffa79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07ffa79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311e5489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311e5489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youtube.com/watch?v=kepBmgvWNDw" TargetMode="External"/><Relationship Id="rId4" Type="http://schemas.openxmlformats.org/officeDocument/2006/relationships/image" Target="../media/image5.jpg"/><Relationship Id="rId5" Type="http://schemas.openxmlformats.org/officeDocument/2006/relationships/hyperlink" Target="http://www.youtube.com/watch?v=kS_VJYWeqIQ" TargetMode="External"/><Relationship Id="rId6" Type="http://schemas.openxmlformats.org/officeDocument/2006/relationships/image" Target="../media/image9.jpg"/><Relationship Id="rId7" Type="http://schemas.openxmlformats.org/officeDocument/2006/relationships/hyperlink" Target="https://youtu.be/kS_VJYWeqIQ" TargetMode="External"/><Relationship Id="rId8" Type="http://schemas.openxmlformats.org/officeDocument/2006/relationships/hyperlink" Target="https://youtu.be/kepBmgvWNDw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0050" y="3043625"/>
            <a:ext cx="8520600" cy="13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/>
              <a:t>Linguagem de Programação</a:t>
            </a:r>
            <a:endParaRPr b="1"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/>
              <a:t>Recursividade</a:t>
            </a:r>
            <a:endParaRPr i="1"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 </a:t>
            </a:r>
            <a:r>
              <a:rPr b="1" lang="pt-BR" sz="2200"/>
              <a:t>ECT2303</a:t>
            </a:r>
            <a:endParaRPr b="1" sz="2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0050" y="4329200"/>
            <a:ext cx="85206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helton.maia@ufrn.br</a:t>
            </a:r>
            <a:endParaRPr sz="17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64425"/>
            <a:ext cx="1866200" cy="70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8200" y="464425"/>
            <a:ext cx="1866200" cy="5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311700" y="112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Exemplo de recursividade (comparação):</a:t>
            </a:r>
            <a:endParaRPr sz="3200"/>
          </a:p>
        </p:txBody>
      </p:sp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650" y="2121675"/>
            <a:ext cx="4893750" cy="174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773325"/>
            <a:ext cx="4114800" cy="257491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 txBox="1"/>
          <p:nvPr>
            <p:ph type="title"/>
          </p:nvPr>
        </p:nvSpPr>
        <p:spPr>
          <a:xfrm>
            <a:off x="5099200" y="1498775"/>
            <a:ext cx="336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Soma Recursiva</a:t>
            </a:r>
            <a:endParaRPr sz="3000"/>
          </a:p>
        </p:txBody>
      </p:sp>
      <p:sp>
        <p:nvSpPr>
          <p:cNvPr id="109" name="Google Shape;109;p22"/>
          <p:cNvSpPr txBox="1"/>
          <p:nvPr>
            <p:ph type="title"/>
          </p:nvPr>
        </p:nvSpPr>
        <p:spPr>
          <a:xfrm>
            <a:off x="112850" y="1116988"/>
            <a:ext cx="41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Soma Não Recursiva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176350" y="8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Continuando o exemplo, conside  n = 5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225" y="713975"/>
            <a:ext cx="5627625" cy="394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375" y="713975"/>
            <a:ext cx="4659778" cy="169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3"/>
          <p:cNvSpPr txBox="1"/>
          <p:nvPr/>
        </p:nvSpPr>
        <p:spPr>
          <a:xfrm>
            <a:off x="88375" y="2637000"/>
            <a:ext cx="5586300" cy="2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No exemplo da Fig. 1, (n == 1) na linha 18, é chamada de condição de base. Note que em soma (n-1) na linha 20, a função está chamando a si mesma, ou seja, uma recursão.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Portanto, quando a função sum é chamada inicialmente com um valor de argumento igual a  5, ou seja, sum(5), o processo recursivo similar ao mostrado na fig. 2 é executado.</a:t>
            </a:r>
            <a:endParaRPr sz="1800"/>
          </a:p>
        </p:txBody>
      </p:sp>
      <p:sp>
        <p:nvSpPr>
          <p:cNvPr id="118" name="Google Shape;118;p23"/>
          <p:cNvSpPr txBox="1"/>
          <p:nvPr/>
        </p:nvSpPr>
        <p:spPr>
          <a:xfrm>
            <a:off x="7146200" y="4498400"/>
            <a:ext cx="8496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Fi</a:t>
            </a:r>
            <a:r>
              <a:rPr lang="pt-BR">
                <a:solidFill>
                  <a:schemeClr val="dk1"/>
                </a:solidFill>
              </a:rPr>
              <a:t>g</a:t>
            </a:r>
            <a:r>
              <a:rPr lang="pt-BR">
                <a:solidFill>
                  <a:schemeClr val="dk1"/>
                </a:solidFill>
              </a:rPr>
              <a:t>. 2</a:t>
            </a:r>
            <a:endParaRPr/>
          </a:p>
        </p:txBody>
      </p:sp>
      <p:sp>
        <p:nvSpPr>
          <p:cNvPr id="119" name="Google Shape;119;p23"/>
          <p:cNvSpPr txBox="1"/>
          <p:nvPr/>
        </p:nvSpPr>
        <p:spPr>
          <a:xfrm>
            <a:off x="2087025" y="2209150"/>
            <a:ext cx="8496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Fig. 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Exercício</a:t>
            </a:r>
            <a:r>
              <a:rPr b="1" lang="pt-BR" sz="3200"/>
              <a:t> 1 </a:t>
            </a:r>
            <a:endParaRPr b="1" sz="3200"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201550" y="1152475"/>
            <a:ext cx="873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Escreva uma função recursiva que recebe dois números inteiros “a” e “b”, e computa a soma dos números inseridos no intervalo [a , b].</a:t>
            </a:r>
            <a:endParaRPr sz="3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Entrada: 5	</a:t>
            </a:r>
            <a:r>
              <a:rPr b="1" lang="pt-BR" sz="3200"/>
              <a:t>15</a:t>
            </a:r>
            <a:endParaRPr b="1" sz="3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Saída: 110</a:t>
            </a:r>
            <a:endParaRPr b="1"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/>
              <a:t>Exercício 2 </a:t>
            </a:r>
            <a:endParaRPr sz="3100"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Crie </a:t>
            </a:r>
            <a:r>
              <a:rPr lang="pt-BR" sz="3200"/>
              <a:t>uma função</a:t>
            </a:r>
            <a:r>
              <a:rPr lang="pt-BR" sz="3200"/>
              <a:t> recursiva que recebe como entrada um número inteiro, e retorna seu número de dígitos.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200"/>
              <a:t>Entrada: 223452</a:t>
            </a:r>
            <a:endParaRPr b="1"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Saída: 6</a:t>
            </a:r>
            <a:endParaRPr b="1"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Exercício 3 </a:t>
            </a:r>
            <a:endParaRPr sz="3200"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Escreva uma função recursiva que calcule o número equivalente em binário de um número decimal inserido pelo usuário. Lembre-se que os números decimais possuem base 10 e os binários são de base 2.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200"/>
              <a:t>Entrada: 7			Saída: 111</a:t>
            </a:r>
            <a:endParaRPr b="1"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Entrada: 100		Saída: 1100100</a:t>
            </a:r>
            <a:endParaRPr b="1"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Exercício 4 </a:t>
            </a:r>
            <a:endParaRPr sz="3200"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Escreva uma função recursiva que determina se um número natural é primo ou não. A função deve realizar os testes e retornar verdadeiro ou falso.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Entrada: 12	Saída: false</a:t>
            </a:r>
            <a:endParaRPr b="1"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Entrada: 13	Saída: true</a:t>
            </a:r>
            <a:endParaRPr b="1"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Vídeos auxiliares sobre recursividade:</a:t>
            </a:r>
            <a:endParaRPr/>
          </a:p>
        </p:txBody>
      </p:sp>
      <p:pic>
        <p:nvPicPr>
          <p:cNvPr descr="C Programming &amp; Data Structures: Recursion in C &#10;Topics discussed:&#10;1) Definition of Recursion.&#10;2) A program to demonstrate the recursion in C.&#10;3) Homework problem on recursion.&#10;&#10;Contribute: http://www.nesoacademy.org/donate&#10;&#10;Books: http://www.nesoacademy.org/recommended-books&#10;&#10;Website ► http://www.nesoacademy.org/&#10;Forum ► http://forum.nesoacademy.org/&#10;Facebook ► https://goo.gl/Nt0PmB&#10;Twitter      ► https://twitter.com/nesoacademy&#10;Instagram ► https://www.instagram.com/nesoacademy/&#10;&#10;Music:&#10;Axol x Alex Skrindo - You [NCS Release]&#10;&#10;#CProgrammingByNeso" id="149" name="Google Shape;149;p28" title="Recursion in C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1550" y="1585525"/>
            <a:ext cx="3549925" cy="2662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* O melhor site de estudos para Engenharia e Exatas: http://bit.ly/2AI0RRw&#10;* Mais Aulas e Exercícios resolvidos de Introdução à Programação: http://bit.ly/2AI0PZU&#10;&#10;Siga o Me Salva! 👇&#10;Instagram: https://www.instagram.com/mesalvaengenharia/&#10;Facebook: http://facebook.com/mesalva&#10;Blog: https://goo.gl/YgyYXR" id="150" name="Google Shape;150;p28" title="Me Salva! Programação em C - PLC20 - Recursão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400" y="1557150"/>
            <a:ext cx="3625600" cy="27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 txBox="1"/>
          <p:nvPr/>
        </p:nvSpPr>
        <p:spPr>
          <a:xfrm>
            <a:off x="523050" y="4398250"/>
            <a:ext cx="42675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7"/>
              </a:rPr>
              <a:t>Me Salva! Programação em C - PLC20 - Recursão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8"/>
          <p:cNvSpPr txBox="1"/>
          <p:nvPr/>
        </p:nvSpPr>
        <p:spPr>
          <a:xfrm>
            <a:off x="6093175" y="4345750"/>
            <a:ext cx="1928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8"/>
              </a:rPr>
              <a:t>Recursion in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/>
        </p:nvSpPr>
        <p:spPr>
          <a:xfrm>
            <a:off x="518300" y="1901575"/>
            <a:ext cx="82239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/>
              <a:t>Perguntas ?</a:t>
            </a:r>
            <a:endParaRPr b="1" sz="5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820700" y="1581225"/>
            <a:ext cx="7840200" cy="28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A </a:t>
            </a:r>
            <a:r>
              <a:rPr lang="pt-BR" sz="3200">
                <a:solidFill>
                  <a:srgbClr val="FF0000"/>
                </a:solidFill>
              </a:rPr>
              <a:t>recursividade</a:t>
            </a:r>
            <a:r>
              <a:rPr lang="pt-BR" sz="3200"/>
              <a:t> é um conceito na programação em que uma função é capaz de chamar a si mesma. 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84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Definições:</a:t>
            </a:r>
            <a:endParaRPr sz="32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61400" y="1112750"/>
            <a:ext cx="8760000" cy="33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A </a:t>
            </a:r>
            <a:r>
              <a:rPr lang="pt-BR" sz="2600">
                <a:solidFill>
                  <a:srgbClr val="FF0000"/>
                </a:solidFill>
              </a:rPr>
              <a:t>Recursividade</a:t>
            </a:r>
            <a:r>
              <a:rPr lang="pt-BR" sz="2600"/>
              <a:t> ocorre por exemplo, quando </a:t>
            </a:r>
            <a:r>
              <a:rPr lang="pt-BR" sz="2600"/>
              <a:t>uma função chama a si mesma (</a:t>
            </a:r>
            <a:r>
              <a:rPr i="1" lang="pt-BR" sz="2600"/>
              <a:t>Google It</a:t>
            </a:r>
            <a:r>
              <a:rPr lang="pt-BR" sz="2600"/>
              <a:t>), cria-se um </a:t>
            </a:r>
            <a:r>
              <a:rPr i="1" lang="pt-BR" sz="2600">
                <a:solidFill>
                  <a:srgbClr val="FF0000"/>
                </a:solidFill>
              </a:rPr>
              <a:t>loop</a:t>
            </a:r>
            <a:r>
              <a:rPr lang="pt-BR" sz="2600"/>
              <a:t> e, portanto, nunca terminará até que se chegue a uma condição de parada (base);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Na ciência da computação a recursão é um método para resolver problemas em que a solução depende de soluções por instâncias menores do mesmo problema.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0750" y="785825"/>
            <a:ext cx="8144100" cy="33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A </a:t>
            </a:r>
            <a:r>
              <a:rPr lang="pt-BR" sz="2600">
                <a:solidFill>
                  <a:srgbClr val="FF0000"/>
                </a:solidFill>
              </a:rPr>
              <a:t>recursividade</a:t>
            </a:r>
            <a:r>
              <a:rPr lang="pt-BR" sz="2600"/>
              <a:t> é baseada na ideia de </a:t>
            </a:r>
            <a:r>
              <a:rPr lang="pt-BR" sz="2600" u="sng"/>
              <a:t>dividir um problema maior em subproblemas menores</a:t>
            </a:r>
            <a:r>
              <a:rPr lang="pt-BR" sz="2600"/>
              <a:t> e resolver cada subproblema até atingir uma condição de parada, conhecida como caso base; 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A </a:t>
            </a:r>
            <a:r>
              <a:rPr lang="pt-BR" sz="2600">
                <a:solidFill>
                  <a:srgbClr val="FF0000"/>
                </a:solidFill>
              </a:rPr>
              <a:t>função recursiva</a:t>
            </a:r>
            <a:r>
              <a:rPr lang="pt-BR" sz="2600"/>
              <a:t> é projetada para lidar com casos menores e, em seguida, chamar a si mesma para lidar com o restante do problema.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55625" y="211850"/>
            <a:ext cx="8511300" cy="46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/>
              <a:t>Uma função recursiva geralmente inclui </a:t>
            </a:r>
            <a:r>
              <a:rPr b="1" lang="pt-BR" sz="2300" u="sng"/>
              <a:t>duas partes:</a:t>
            </a:r>
            <a:endParaRPr b="1" sz="2300" u="sng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AutoNum type="arabicPeriod"/>
            </a:pPr>
            <a:r>
              <a:rPr b="1" lang="pt-BR" sz="2300">
                <a:solidFill>
                  <a:srgbClr val="FF0000"/>
                </a:solidFill>
              </a:rPr>
              <a:t>Caso base:</a:t>
            </a:r>
            <a:r>
              <a:rPr lang="pt-BR" sz="2300"/>
              <a:t> é</a:t>
            </a:r>
            <a:r>
              <a:rPr lang="pt-BR" sz="2300"/>
              <a:t> a</a:t>
            </a:r>
            <a:r>
              <a:rPr lang="pt-BR" sz="2300"/>
              <a:t> condição de parada que determina quando a recursão deve terminar. É o ponto em que a função retorna um valor específico ou executa uma ação específica sem chamar a si mesma novamente;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pt-BR" sz="2300">
                <a:solidFill>
                  <a:srgbClr val="FF0000"/>
                </a:solidFill>
              </a:rPr>
              <a:t>Caso recursivo:</a:t>
            </a:r>
            <a:r>
              <a:rPr lang="pt-BR" sz="2300">
                <a:solidFill>
                  <a:srgbClr val="FF0000"/>
                </a:solidFill>
              </a:rPr>
              <a:t> </a:t>
            </a:r>
            <a:r>
              <a:rPr lang="pt-BR" sz="2300"/>
              <a:t>é a parte em que a função chama a si mesma para resolver um subproblema menor. Essa chamada recursiva é feita com a expectativa de que a função possa lidar com problemas menores até chegar ao caso base.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576900" y="211850"/>
            <a:ext cx="8289900" cy="46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500"/>
              <a:t>Utilidade e exemplo:</a:t>
            </a:r>
            <a:endParaRPr b="1" sz="2500"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A </a:t>
            </a:r>
            <a:r>
              <a:rPr lang="pt-BR" sz="2500" u="sng"/>
              <a:t>recursividade</a:t>
            </a:r>
            <a:r>
              <a:rPr lang="pt-BR" sz="2500"/>
              <a:t> é útil em problemas que possuem uma estrutura semelhante a um problema menor dentro de si mesmo, como cálculos de fatorial, busca em árvores e listas encadeadas, permutações, entre outros.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Vamos considerar um </a:t>
            </a:r>
            <a:r>
              <a:rPr lang="pt-BR" sz="2500" u="sng"/>
              <a:t>exemplo clássico</a:t>
            </a:r>
            <a:r>
              <a:rPr lang="pt-BR" sz="2500"/>
              <a:t>: o cálculo do fatorial. </a:t>
            </a:r>
            <a:r>
              <a:rPr lang="pt-BR" sz="2500"/>
              <a:t>O fatorial de um número inteiro n é o produto de todos os números inteiros positivos de 1 até n. 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69950" y="586425"/>
            <a:ext cx="851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Condições de parada e recursão estabelecidas:</a:t>
            </a:r>
            <a:endParaRPr sz="3000"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75" y="1505126"/>
            <a:ext cx="7298976" cy="26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23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recursividade: cálculo do fatorial </a:t>
            </a:r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150000" y="1139400"/>
            <a:ext cx="8844000" cy="326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FF0000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int fatorial(int n)</a:t>
            </a:r>
            <a:r>
              <a:rPr lang="pt-BR" sz="2500"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500">
              <a:highlight>
                <a:schemeClr val="lt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666666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//Caso base: quando n é igual a 0, o fatorial é 1</a:t>
            </a:r>
            <a:endParaRPr sz="2500">
              <a:solidFill>
                <a:srgbClr val="666666"/>
              </a:solidFill>
              <a:highlight>
                <a:schemeClr val="lt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  if (n == 0) return 1;</a:t>
            </a:r>
            <a:endParaRPr sz="2500">
              <a:highlight>
                <a:schemeClr val="lt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2500">
              <a:highlight>
                <a:schemeClr val="lt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666666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//Caso recursivo: chama a função fatorial passando n-1 e multiplica pelo valor de n</a:t>
            </a:r>
            <a:endParaRPr sz="2500">
              <a:solidFill>
                <a:srgbClr val="666666"/>
              </a:solidFill>
              <a:highlight>
                <a:schemeClr val="lt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  else return n * </a:t>
            </a:r>
            <a:r>
              <a:rPr lang="pt-BR" sz="2500">
                <a:solidFill>
                  <a:srgbClr val="FF0000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fatorial(n - 1)</a:t>
            </a:r>
            <a:r>
              <a:rPr lang="pt-BR" sz="2500"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500">
              <a:highlight>
                <a:schemeClr val="lt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500">
              <a:highlight>
                <a:schemeClr val="lt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/>
        </p:nvSpPr>
        <p:spPr>
          <a:xfrm>
            <a:off x="341025" y="192275"/>
            <a:ext cx="8365800" cy="45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F0000"/>
                </a:solidFill>
              </a:rPr>
              <a:t>Considerações </a:t>
            </a:r>
            <a:r>
              <a:rPr b="1" lang="pt-BR" sz="2000">
                <a:solidFill>
                  <a:schemeClr val="dk1"/>
                </a:solidFill>
              </a:rPr>
              <a:t>sobre o exemplo recursivo do fatorial: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pt-BR" sz="2000">
                <a:solidFill>
                  <a:schemeClr val="dk1"/>
                </a:solidFill>
              </a:rPr>
              <a:t>Neste exemplo, a função </a:t>
            </a:r>
            <a:r>
              <a:rPr lang="pt-BR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fatorial</a:t>
            </a:r>
            <a:r>
              <a:rPr lang="pt-BR" sz="2000">
                <a:solidFill>
                  <a:schemeClr val="dk1"/>
                </a:solidFill>
              </a:rPr>
              <a:t> verifica se n é igual a 0, que é o caso base. Se for o caso, a função retorna 1, pois o fatorial de 0 é definido como 1. Caso contrário, a função chama a si mesma passando n-1 e multiplica o resultado pelo valor de n. Dessa forma, a função se chama recursivamente até que n atinja 0 e o caso base seja alcançado.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>
                <a:solidFill>
                  <a:schemeClr val="dk1"/>
                </a:solidFill>
              </a:rPr>
              <a:t>É importante ter cuidado ao </a:t>
            </a:r>
            <a:r>
              <a:rPr lang="pt-BR" sz="2000">
                <a:solidFill>
                  <a:schemeClr val="dk1"/>
                </a:solidFill>
              </a:rPr>
              <a:t>usar a recursividade,</a:t>
            </a:r>
            <a:r>
              <a:rPr lang="pt-BR" sz="2000">
                <a:solidFill>
                  <a:schemeClr val="dk1"/>
                </a:solidFill>
              </a:rPr>
              <a:t> pois uma implementação incorreta ou ineficiente pode levar a problemas de desempenho e possíveis estouros de pilha (stack overflow). É necessário garantir que a recursão avance em direção ao caso base e que haja uma condição de término clara para evitar loops infinitos.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