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Mono-bold.fntdata"/><Relationship Id="rId10" Type="http://schemas.openxmlformats.org/officeDocument/2006/relationships/slide" Target="slides/slide6.xml"/><Relationship Id="rId21" Type="http://schemas.openxmlformats.org/officeDocument/2006/relationships/font" Target="fonts/RobotoMono-regular.fntdata"/><Relationship Id="rId13" Type="http://schemas.openxmlformats.org/officeDocument/2006/relationships/slide" Target="slides/slide9.xml"/><Relationship Id="rId24" Type="http://schemas.openxmlformats.org/officeDocument/2006/relationships/font" Target="fonts/RobotoMono-boldItalic.fntdata"/><Relationship Id="rId12" Type="http://schemas.openxmlformats.org/officeDocument/2006/relationships/slide" Target="slides/slide8.xml"/><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4bcaae6bb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4bcaae6bb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bcaae6bb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bcaae6bb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bcaae6bb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bcaae6bb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bcaae6bb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bcaae6bb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e38e458dd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e38e458dd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56c2470b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6c2470b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80646735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80646735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57ec1548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7ec1548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bcaae6b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bcaae6b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44edaa7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44edaa7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56c2470b6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6c2470b6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8e38ce36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8e38ce3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bcaae6b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bcaae6b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44edaa7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44edaa7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8e38ce3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8e38ce3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www.geeksforgeeks.org/linear-search-vs-binary-se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geeksforgeeks.org/linear-search-vs-binary-search/" TargetMode="External"/><Relationship Id="rId4" Type="http://schemas.openxmlformats.org/officeDocument/2006/relationships/image" Target="../media/image5.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70050" y="3043625"/>
            <a:ext cx="8520600" cy="135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pt-BR" sz="4400"/>
              <a:t>Linguagem de Programação</a:t>
            </a:r>
            <a:endParaRPr b="1" sz="4400"/>
          </a:p>
          <a:p>
            <a:pPr indent="0" lvl="0" marL="0" rtl="0" algn="ctr">
              <a:spcBef>
                <a:spcPts val="0"/>
              </a:spcBef>
              <a:spcAft>
                <a:spcPts val="0"/>
              </a:spcAft>
              <a:buNone/>
            </a:pPr>
            <a:r>
              <a:t/>
            </a:r>
            <a:endParaRPr b="1" sz="4400"/>
          </a:p>
          <a:p>
            <a:pPr indent="0" lvl="0" marL="0" rtl="0" algn="ctr">
              <a:spcBef>
                <a:spcPts val="0"/>
              </a:spcBef>
              <a:spcAft>
                <a:spcPts val="0"/>
              </a:spcAft>
              <a:buNone/>
            </a:pPr>
            <a:r>
              <a:rPr lang="pt-BR" sz="3500"/>
              <a:t>Pesquisa em </a:t>
            </a:r>
            <a:r>
              <a:rPr i="1" lang="pt-BR" sz="3500"/>
              <a:t>Arrays</a:t>
            </a:r>
            <a:endParaRPr i="1" sz="3500"/>
          </a:p>
          <a:p>
            <a:pPr indent="0" lvl="0" marL="0" rtl="0" algn="ctr">
              <a:spcBef>
                <a:spcPts val="0"/>
              </a:spcBef>
              <a:spcAft>
                <a:spcPts val="0"/>
              </a:spcAft>
              <a:buNone/>
            </a:pPr>
            <a:r>
              <a:t/>
            </a:r>
            <a:endParaRPr sz="2400"/>
          </a:p>
          <a:p>
            <a:pPr indent="0" lvl="0" marL="0" rtl="0" algn="ctr">
              <a:spcBef>
                <a:spcPts val="0"/>
              </a:spcBef>
              <a:spcAft>
                <a:spcPts val="0"/>
              </a:spcAft>
              <a:buNone/>
            </a:pPr>
            <a:r>
              <a:rPr b="1" lang="pt-BR" sz="2400"/>
              <a:t> </a:t>
            </a:r>
            <a:r>
              <a:rPr b="1" lang="pt-BR" sz="2200"/>
              <a:t>ECT2303</a:t>
            </a:r>
            <a:endParaRPr b="1" sz="2200"/>
          </a:p>
        </p:txBody>
      </p:sp>
      <p:sp>
        <p:nvSpPr>
          <p:cNvPr id="55" name="Google Shape;55;p13"/>
          <p:cNvSpPr txBox="1"/>
          <p:nvPr>
            <p:ph idx="1" type="subTitle"/>
          </p:nvPr>
        </p:nvSpPr>
        <p:spPr>
          <a:xfrm>
            <a:off x="370050" y="4329200"/>
            <a:ext cx="8520600" cy="49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sz="1700"/>
              <a:t>helton.maia@ufrn.br</a:t>
            </a:r>
            <a:endParaRPr sz="1700"/>
          </a:p>
        </p:txBody>
      </p:sp>
      <p:pic>
        <p:nvPicPr>
          <p:cNvPr id="56" name="Google Shape;56;p13"/>
          <p:cNvPicPr preferRelativeResize="0"/>
          <p:nvPr/>
        </p:nvPicPr>
        <p:blipFill>
          <a:blip r:embed="rId3">
            <a:alphaModFix/>
          </a:blip>
          <a:stretch>
            <a:fillRect/>
          </a:stretch>
        </p:blipFill>
        <p:spPr>
          <a:xfrm>
            <a:off x="311700" y="464425"/>
            <a:ext cx="1866200" cy="708475"/>
          </a:xfrm>
          <a:prstGeom prst="rect">
            <a:avLst/>
          </a:prstGeom>
          <a:noFill/>
          <a:ln>
            <a:noFill/>
          </a:ln>
        </p:spPr>
      </p:pic>
      <p:pic>
        <p:nvPicPr>
          <p:cNvPr id="57" name="Google Shape;57;p13"/>
          <p:cNvPicPr preferRelativeResize="0"/>
          <p:nvPr/>
        </p:nvPicPr>
        <p:blipFill>
          <a:blip r:embed="rId4">
            <a:alphaModFix/>
          </a:blip>
          <a:stretch>
            <a:fillRect/>
          </a:stretch>
        </p:blipFill>
        <p:spPr>
          <a:xfrm>
            <a:off x="6688200" y="464425"/>
            <a:ext cx="1866200" cy="58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346200" y="650100"/>
            <a:ext cx="8522100" cy="4032900"/>
          </a:xfrm>
          <a:prstGeom prst="rect">
            <a:avLst/>
          </a:prstGeom>
          <a:solidFill>
            <a:schemeClr val="lt2"/>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sz="2200">
                <a:latin typeface="Consolas"/>
                <a:ea typeface="Consolas"/>
                <a:cs typeface="Consolas"/>
                <a:sym typeface="Consolas"/>
              </a:rPr>
              <a:t>int buscaBinaria</a:t>
            </a:r>
            <a:r>
              <a:rPr lang="pt-BR" sz="2200">
                <a:latin typeface="Consolas"/>
                <a:ea typeface="Consolas"/>
                <a:cs typeface="Consolas"/>
                <a:sym typeface="Consolas"/>
              </a:rPr>
              <a:t>(int a</a:t>
            </a:r>
            <a:r>
              <a:rPr lang="pt-BR" sz="2200">
                <a:latin typeface="Consolas"/>
                <a:ea typeface="Consolas"/>
                <a:cs typeface="Consolas"/>
                <a:sym typeface="Consolas"/>
              </a:rPr>
              <a:t>rr[], int primeiro, int ultimo, int chave) {</a:t>
            </a:r>
            <a:endParaRPr sz="2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pt-BR" sz="2200">
                <a:latin typeface="Consolas"/>
                <a:ea typeface="Consolas"/>
                <a:cs typeface="Consolas"/>
                <a:sym typeface="Consolas"/>
              </a:rPr>
              <a:t>    while (primeiro &lt;= ultimo) {</a:t>
            </a:r>
            <a:endParaRPr sz="2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pt-BR" sz="2200">
                <a:latin typeface="Consolas"/>
                <a:ea typeface="Consolas"/>
                <a:cs typeface="Consolas"/>
                <a:sym typeface="Consolas"/>
              </a:rPr>
              <a:t>        int meio = primeiro + (ultimo - primeiro) / 2;</a:t>
            </a:r>
            <a:endParaRPr sz="2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pt-BR" sz="2200">
                <a:latin typeface="Consolas"/>
                <a:ea typeface="Consolas"/>
                <a:cs typeface="Consolas"/>
                <a:sym typeface="Consolas"/>
              </a:rPr>
              <a:t>        </a:t>
            </a:r>
            <a:endParaRPr sz="2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pt-BR" sz="2200">
                <a:latin typeface="Consolas"/>
                <a:ea typeface="Consolas"/>
                <a:cs typeface="Consolas"/>
                <a:sym typeface="Consolas"/>
              </a:rPr>
              <a:t>        if (arr[meio] == chave) return meio;         </a:t>
            </a:r>
            <a:endParaRPr sz="2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pt-BR" sz="2200">
                <a:latin typeface="Consolas"/>
                <a:ea typeface="Consolas"/>
                <a:cs typeface="Consolas"/>
                <a:sym typeface="Consolas"/>
              </a:rPr>
              <a:t>        if (arr[meio] &lt; chave)  primeiro = meio + 1;  </a:t>
            </a:r>
            <a:endParaRPr sz="2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pt-BR" sz="2200">
                <a:latin typeface="Consolas"/>
                <a:ea typeface="Consolas"/>
                <a:cs typeface="Consolas"/>
                <a:sym typeface="Consolas"/>
              </a:rPr>
              <a:t>          else ultimo = meio - 1;</a:t>
            </a:r>
            <a:endParaRPr sz="2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pt-BR" sz="2200">
                <a:latin typeface="Consolas"/>
                <a:ea typeface="Consolas"/>
                <a:cs typeface="Consolas"/>
                <a:sym typeface="Consolas"/>
              </a:rPr>
              <a:t>    }    </a:t>
            </a:r>
            <a:endParaRPr sz="2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pt-BR" sz="2200">
                <a:latin typeface="Consolas"/>
                <a:ea typeface="Consolas"/>
                <a:cs typeface="Consolas"/>
                <a:sym typeface="Consolas"/>
              </a:rPr>
              <a:t>    return -1;  // Valor não encontrado</a:t>
            </a:r>
            <a:endParaRPr sz="2200">
              <a:latin typeface="Consolas"/>
              <a:ea typeface="Consolas"/>
              <a:cs typeface="Consolas"/>
              <a:sym typeface="Consolas"/>
            </a:endParaRPr>
          </a:p>
          <a:p>
            <a:pPr indent="0" lvl="0" marL="0" rtl="0" algn="l">
              <a:spcBef>
                <a:spcPts val="0"/>
              </a:spcBef>
              <a:spcAft>
                <a:spcPts val="0"/>
              </a:spcAft>
              <a:buNone/>
            </a:pPr>
            <a:r>
              <a:rPr lang="pt-BR" sz="2200">
                <a:latin typeface="Consolas"/>
                <a:ea typeface="Consolas"/>
                <a:cs typeface="Consolas"/>
                <a:sym typeface="Consolas"/>
              </a:rPr>
              <a:t>}</a:t>
            </a:r>
            <a:endParaRPr sz="2200">
              <a:latin typeface="Consolas"/>
              <a:ea typeface="Consolas"/>
              <a:cs typeface="Consolas"/>
              <a:sym typeface="Consolas"/>
            </a:endParaRPr>
          </a:p>
          <a:p>
            <a:pPr indent="0" lvl="0" marL="0" rtl="0" algn="l">
              <a:spcBef>
                <a:spcPts val="0"/>
              </a:spcBef>
              <a:spcAft>
                <a:spcPts val="0"/>
              </a:spcAft>
              <a:buNone/>
            </a:pPr>
            <a:r>
              <a:t/>
            </a:r>
            <a:endParaRPr sz="800">
              <a:latin typeface="Consolas"/>
              <a:ea typeface="Consolas"/>
              <a:cs typeface="Consolas"/>
              <a:sym typeface="Consolas"/>
            </a:endParaRPr>
          </a:p>
        </p:txBody>
      </p:sp>
      <p:sp>
        <p:nvSpPr>
          <p:cNvPr id="116" name="Google Shape;116;p22"/>
          <p:cNvSpPr txBox="1"/>
          <p:nvPr/>
        </p:nvSpPr>
        <p:spPr>
          <a:xfrm>
            <a:off x="5469925" y="0"/>
            <a:ext cx="33150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2000"/>
              <a:t>Pesquisa Binária (Code)</a:t>
            </a:r>
            <a:endParaRPr b="1" sz="2000">
              <a:solidFill>
                <a:srgbClr val="FF0000"/>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05350"/>
            <a:ext cx="8520600" cy="15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500"/>
              <a:t>A escolha do tipo de busca depende principalmente da natureza dos dados e dos requisitos específicos do problema</a:t>
            </a:r>
            <a:endParaRPr sz="2500"/>
          </a:p>
        </p:txBody>
      </p:sp>
      <p:sp>
        <p:nvSpPr>
          <p:cNvPr id="122" name="Google Shape;122;p23"/>
          <p:cNvSpPr txBox="1"/>
          <p:nvPr>
            <p:ph idx="1" type="body"/>
          </p:nvPr>
        </p:nvSpPr>
        <p:spPr>
          <a:xfrm>
            <a:off x="188050" y="1528800"/>
            <a:ext cx="3942600" cy="3016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pt-BR" sz="2100">
                <a:solidFill>
                  <a:srgbClr val="FF0000"/>
                </a:solidFill>
              </a:rPr>
              <a:t>Busca Linear:</a:t>
            </a:r>
            <a:endParaRPr sz="2100">
              <a:solidFill>
                <a:srgbClr val="FF0000"/>
              </a:solidFill>
            </a:endParaRPr>
          </a:p>
          <a:p>
            <a:pPr indent="-317500" lvl="0" marL="457200" rtl="0" algn="l">
              <a:spcBef>
                <a:spcPts val="1200"/>
              </a:spcBef>
              <a:spcAft>
                <a:spcPts val="0"/>
              </a:spcAft>
              <a:buClr>
                <a:schemeClr val="dk1"/>
              </a:buClr>
              <a:buSzPts val="1400"/>
              <a:buChar char="●"/>
            </a:pPr>
            <a:r>
              <a:rPr lang="pt-BR" sz="2100"/>
              <a:t>O array não está ordenado.</a:t>
            </a:r>
            <a:endParaRPr sz="2100"/>
          </a:p>
          <a:p>
            <a:pPr indent="-317500" lvl="0" marL="457200" rtl="0" algn="l">
              <a:spcBef>
                <a:spcPts val="0"/>
              </a:spcBef>
              <a:spcAft>
                <a:spcPts val="0"/>
              </a:spcAft>
              <a:buClr>
                <a:schemeClr val="dk1"/>
              </a:buClr>
              <a:buSzPts val="1400"/>
              <a:buChar char="●"/>
            </a:pPr>
            <a:r>
              <a:rPr lang="pt-BR" sz="2100"/>
              <a:t>Não há restrições de tempo e eficiência é menos importante.</a:t>
            </a:r>
            <a:endParaRPr sz="2100"/>
          </a:p>
          <a:p>
            <a:pPr indent="-317500" lvl="0" marL="457200" rtl="0" algn="l">
              <a:spcBef>
                <a:spcPts val="0"/>
              </a:spcBef>
              <a:spcAft>
                <a:spcPts val="0"/>
              </a:spcAft>
              <a:buClr>
                <a:schemeClr val="dk1"/>
              </a:buClr>
              <a:buSzPts val="1400"/>
              <a:buChar char="●"/>
            </a:pPr>
            <a:r>
              <a:rPr lang="pt-BR" sz="2100"/>
              <a:t>A quantidade de dados é relativamente pequena.</a:t>
            </a:r>
            <a:endParaRPr sz="2100"/>
          </a:p>
          <a:p>
            <a:pPr indent="0" lvl="0" marL="0" rtl="0" algn="l">
              <a:spcBef>
                <a:spcPts val="1200"/>
              </a:spcBef>
              <a:spcAft>
                <a:spcPts val="1600"/>
              </a:spcAft>
              <a:buNone/>
            </a:pPr>
            <a:r>
              <a:t/>
            </a:r>
            <a:endParaRPr sz="1900"/>
          </a:p>
        </p:txBody>
      </p:sp>
      <p:sp>
        <p:nvSpPr>
          <p:cNvPr id="123" name="Google Shape;123;p23"/>
          <p:cNvSpPr txBox="1"/>
          <p:nvPr>
            <p:ph idx="1" type="body"/>
          </p:nvPr>
        </p:nvSpPr>
        <p:spPr>
          <a:xfrm>
            <a:off x="4230300" y="1528800"/>
            <a:ext cx="4602000" cy="3016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pt-BR" sz="2100">
                <a:solidFill>
                  <a:srgbClr val="FF0000"/>
                </a:solidFill>
              </a:rPr>
              <a:t>Busca Binária:</a:t>
            </a:r>
            <a:endParaRPr sz="2100">
              <a:solidFill>
                <a:srgbClr val="FF0000"/>
              </a:solidFill>
            </a:endParaRPr>
          </a:p>
          <a:p>
            <a:pPr indent="-317500" lvl="0" marL="457200" rtl="0" algn="l">
              <a:spcBef>
                <a:spcPts val="1200"/>
              </a:spcBef>
              <a:spcAft>
                <a:spcPts val="0"/>
              </a:spcAft>
              <a:buClr>
                <a:schemeClr val="dk1"/>
              </a:buClr>
              <a:buSzPts val="1400"/>
              <a:buChar char="●"/>
            </a:pPr>
            <a:r>
              <a:rPr lang="pt-BR" sz="2100"/>
              <a:t>O array está ordenado em ordem crescente ou decrescente.</a:t>
            </a:r>
            <a:endParaRPr sz="2100"/>
          </a:p>
          <a:p>
            <a:pPr indent="-317500" lvl="0" marL="457200" rtl="0" algn="l">
              <a:spcBef>
                <a:spcPts val="0"/>
              </a:spcBef>
              <a:spcAft>
                <a:spcPts val="0"/>
              </a:spcAft>
              <a:buClr>
                <a:schemeClr val="dk1"/>
              </a:buClr>
              <a:buSzPts val="1400"/>
              <a:buChar char="●"/>
            </a:pPr>
            <a:r>
              <a:rPr lang="pt-BR" sz="2100"/>
              <a:t>A eficiência é uma consideração importante, especialmente para arrays grandes.</a:t>
            </a:r>
            <a:endParaRPr sz="2100"/>
          </a:p>
          <a:p>
            <a:pPr indent="-317500" lvl="0" marL="457200" rtl="0" algn="l">
              <a:spcBef>
                <a:spcPts val="0"/>
              </a:spcBef>
              <a:spcAft>
                <a:spcPts val="0"/>
              </a:spcAft>
              <a:buClr>
                <a:schemeClr val="dk1"/>
              </a:buClr>
              <a:buSzPts val="1400"/>
              <a:buChar char="●"/>
            </a:pPr>
            <a:r>
              <a:rPr lang="pt-BR" sz="2100"/>
              <a:t>O acesso aos elementos do array é rápido.</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05350"/>
            <a:ext cx="3043800" cy="8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500"/>
              <a:t>Exemplos:</a:t>
            </a:r>
            <a:endParaRPr sz="2500"/>
          </a:p>
        </p:txBody>
      </p:sp>
      <p:sp>
        <p:nvSpPr>
          <p:cNvPr id="129" name="Google Shape;129;p24"/>
          <p:cNvSpPr txBox="1"/>
          <p:nvPr>
            <p:ph idx="1" type="body"/>
          </p:nvPr>
        </p:nvSpPr>
        <p:spPr>
          <a:xfrm>
            <a:off x="179875" y="872025"/>
            <a:ext cx="3942600" cy="3898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0"/>
              </a:spcAft>
              <a:buNone/>
            </a:pPr>
            <a:r>
              <a:rPr lang="pt-BR" sz="2000">
                <a:solidFill>
                  <a:srgbClr val="FF0000"/>
                </a:solidFill>
              </a:rPr>
              <a:t>Busca Linear</a:t>
            </a:r>
            <a:endParaRPr sz="2000">
              <a:solidFill>
                <a:srgbClr val="FF0000"/>
              </a:solidFill>
            </a:endParaRPr>
          </a:p>
          <a:p>
            <a:pPr indent="0" lvl="0" marL="0" rtl="0" algn="l">
              <a:spcBef>
                <a:spcPts val="1200"/>
              </a:spcBef>
              <a:spcAft>
                <a:spcPts val="0"/>
              </a:spcAft>
              <a:buNone/>
            </a:pPr>
            <a:r>
              <a:rPr lang="pt-BR" sz="2000"/>
              <a:t>Pesquisar um array de nomes de estudantes para encontrar um nome específico. Nesse caso, como os nomes não estão necessariamente em ordem alfabética e a lista de nomes não é muito grande, a busca linear pode ser apropriada.</a:t>
            </a:r>
            <a:endParaRPr sz="2000"/>
          </a:p>
          <a:p>
            <a:pPr indent="0" lvl="0" marL="0" rtl="0" algn="l">
              <a:spcBef>
                <a:spcPts val="1200"/>
              </a:spcBef>
              <a:spcAft>
                <a:spcPts val="1600"/>
              </a:spcAft>
              <a:buNone/>
            </a:pPr>
            <a:r>
              <a:t/>
            </a:r>
            <a:endParaRPr/>
          </a:p>
        </p:txBody>
      </p:sp>
      <p:sp>
        <p:nvSpPr>
          <p:cNvPr id="130" name="Google Shape;130;p24"/>
          <p:cNvSpPr txBox="1"/>
          <p:nvPr>
            <p:ph idx="1" type="body"/>
          </p:nvPr>
        </p:nvSpPr>
        <p:spPr>
          <a:xfrm>
            <a:off x="4245450" y="205350"/>
            <a:ext cx="4602000" cy="43983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200"/>
              </a:spcBef>
              <a:spcAft>
                <a:spcPts val="0"/>
              </a:spcAft>
              <a:buNone/>
            </a:pPr>
            <a:r>
              <a:rPr lang="pt-BR" sz="2000">
                <a:solidFill>
                  <a:srgbClr val="FF0000"/>
                </a:solidFill>
              </a:rPr>
              <a:t>Busca Binária</a:t>
            </a:r>
            <a:endParaRPr sz="2000">
              <a:solidFill>
                <a:srgbClr val="FF0000"/>
              </a:solidFill>
            </a:endParaRPr>
          </a:p>
          <a:p>
            <a:pPr indent="0" lvl="0" marL="0" rtl="0" algn="l">
              <a:spcBef>
                <a:spcPts val="1200"/>
              </a:spcBef>
              <a:spcAft>
                <a:spcPts val="0"/>
              </a:spcAft>
              <a:buNone/>
            </a:pPr>
            <a:r>
              <a:rPr lang="pt-BR" sz="2000"/>
              <a:t>Procurar um número em um array ordenado de valores inteiros. Se o array estiver ordenado, a busca binária pode ser muito mais eficiente do que a busca linear, pois ela reduz o espaço de busca pela metade a cada iteração. Isso é particularmente útil quando a quantidade de dados é grande.</a:t>
            </a:r>
            <a:endParaRPr sz="2000"/>
          </a:p>
          <a:p>
            <a:pPr indent="0" lvl="0" marL="0" rtl="0" algn="l">
              <a:spcBef>
                <a:spcPts val="1200"/>
              </a:spcBef>
              <a:spcAft>
                <a:spcPts val="160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2504800" y="142400"/>
            <a:ext cx="389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Custo Computacional</a:t>
            </a:r>
            <a:endParaRPr/>
          </a:p>
        </p:txBody>
      </p:sp>
      <p:sp>
        <p:nvSpPr>
          <p:cNvPr id="136" name="Google Shape;136;p25"/>
          <p:cNvSpPr txBox="1"/>
          <p:nvPr>
            <p:ph idx="1" type="body"/>
          </p:nvPr>
        </p:nvSpPr>
        <p:spPr>
          <a:xfrm>
            <a:off x="191875" y="715100"/>
            <a:ext cx="4134300" cy="4294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pt-BR" sz="2000">
                <a:solidFill>
                  <a:srgbClr val="FF0000"/>
                </a:solidFill>
              </a:rPr>
              <a:t>Busca Linear:</a:t>
            </a:r>
            <a:endParaRPr sz="2000">
              <a:solidFill>
                <a:srgbClr val="FF0000"/>
              </a:solidFill>
            </a:endParaRPr>
          </a:p>
          <a:p>
            <a:pPr indent="-355600" lvl="0" marL="457200" rtl="0" algn="l">
              <a:spcBef>
                <a:spcPts val="1200"/>
              </a:spcBef>
              <a:spcAft>
                <a:spcPts val="0"/>
              </a:spcAft>
              <a:buSzPts val="2000"/>
              <a:buChar char="●"/>
            </a:pPr>
            <a:r>
              <a:rPr b="1" lang="pt-BR" sz="2000"/>
              <a:t>Melhor caso: O(1)</a:t>
            </a:r>
            <a:r>
              <a:rPr lang="pt-BR" sz="2000"/>
              <a:t>, o elemento procurado está no início do array, então a busca é concluída após comparar apenas um elemento.</a:t>
            </a:r>
            <a:endParaRPr sz="2000"/>
          </a:p>
          <a:p>
            <a:pPr indent="-355600" lvl="0" marL="457200" rtl="0" algn="l">
              <a:spcBef>
                <a:spcPts val="0"/>
              </a:spcBef>
              <a:spcAft>
                <a:spcPts val="0"/>
              </a:spcAft>
              <a:buSzPts val="2000"/>
              <a:buChar char="●"/>
            </a:pPr>
            <a:r>
              <a:rPr b="1" lang="pt-BR" sz="2000"/>
              <a:t>Pior caso: O(n),</a:t>
            </a:r>
            <a:r>
              <a:rPr lang="pt-BR" sz="2000"/>
              <a:t> o elemento procurado está no final do array ou não está presente, exigindo a comparação de todos os n elementos.</a:t>
            </a:r>
            <a:endParaRPr sz="2300"/>
          </a:p>
        </p:txBody>
      </p:sp>
      <p:sp>
        <p:nvSpPr>
          <p:cNvPr id="137" name="Google Shape;137;p25"/>
          <p:cNvSpPr txBox="1"/>
          <p:nvPr>
            <p:ph idx="1" type="body"/>
          </p:nvPr>
        </p:nvSpPr>
        <p:spPr>
          <a:xfrm>
            <a:off x="4566000" y="763050"/>
            <a:ext cx="4374300" cy="4294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pt-BR" sz="2000">
                <a:solidFill>
                  <a:srgbClr val="FF0000"/>
                </a:solidFill>
              </a:rPr>
              <a:t>Busca Binária:</a:t>
            </a:r>
            <a:endParaRPr sz="2000">
              <a:solidFill>
                <a:srgbClr val="FF0000"/>
              </a:solidFill>
            </a:endParaRPr>
          </a:p>
          <a:p>
            <a:pPr indent="-355600" lvl="0" marL="457200" rtl="0" algn="l">
              <a:spcBef>
                <a:spcPts val="1200"/>
              </a:spcBef>
              <a:spcAft>
                <a:spcPts val="0"/>
              </a:spcAft>
              <a:buSzPts val="2000"/>
              <a:buChar char="●"/>
            </a:pPr>
            <a:r>
              <a:rPr b="1" lang="pt-BR" sz="2000"/>
              <a:t>Melhor caso: </a:t>
            </a:r>
            <a:r>
              <a:rPr b="1" lang="pt-BR" sz="2000"/>
              <a:t>O(1),</a:t>
            </a:r>
            <a:r>
              <a:rPr lang="pt-BR" sz="2000"/>
              <a:t> o</a:t>
            </a:r>
            <a:r>
              <a:rPr lang="pt-BR" sz="2000"/>
              <a:t> elemento procurado está no meio do array, então a busca é concluída após uma única comparação.</a:t>
            </a:r>
            <a:endParaRPr sz="2000"/>
          </a:p>
          <a:p>
            <a:pPr indent="-355600" lvl="0" marL="457200" rtl="0" algn="l">
              <a:spcBef>
                <a:spcPts val="0"/>
              </a:spcBef>
              <a:spcAft>
                <a:spcPts val="0"/>
              </a:spcAft>
              <a:buSzPts val="2000"/>
              <a:buChar char="●"/>
            </a:pPr>
            <a:r>
              <a:rPr b="1" lang="pt-BR" sz="2000"/>
              <a:t>Pior caso:</a:t>
            </a:r>
            <a:r>
              <a:rPr b="1" lang="pt-BR" sz="2000"/>
              <a:t> </a:t>
            </a:r>
            <a:r>
              <a:rPr b="1" lang="pt-BR" sz="2000"/>
              <a:t>O(log n)</a:t>
            </a:r>
            <a:r>
              <a:rPr lang="pt-BR" sz="2000"/>
              <a:t>, mesmo que o elemento não esteja presente no array, a busca binária é capaz de descartar metade do espaço de busca a cada iteração.</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2669950" y="79475"/>
            <a:ext cx="389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00"/>
              <a:t>Custo Computacional</a:t>
            </a:r>
            <a:endParaRPr sz="2400"/>
          </a:p>
        </p:txBody>
      </p:sp>
      <p:pic>
        <p:nvPicPr>
          <p:cNvPr id="143" name="Google Shape;143;p26"/>
          <p:cNvPicPr preferRelativeResize="0"/>
          <p:nvPr/>
        </p:nvPicPr>
        <p:blipFill>
          <a:blip r:embed="rId3">
            <a:alphaModFix/>
          </a:blip>
          <a:stretch>
            <a:fillRect/>
          </a:stretch>
        </p:blipFill>
        <p:spPr>
          <a:xfrm>
            <a:off x="1969150" y="715100"/>
            <a:ext cx="4766396" cy="4123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460050" y="512900"/>
            <a:ext cx="82239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100"/>
              <a:t>Exercício exemplo → gdb online</a:t>
            </a:r>
            <a:endParaRPr b="1" sz="3100">
              <a:solidFill>
                <a:srgbClr val="FF0000"/>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nvSpPr>
        <p:spPr>
          <a:xfrm>
            <a:off x="518300" y="1901575"/>
            <a:ext cx="8223900" cy="101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5000"/>
              <a:t>Perguntas ?</a:t>
            </a:r>
            <a:endParaRPr b="1" sz="5000">
              <a:solidFill>
                <a:srgbClr val="FF0000"/>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707675" y="237275"/>
            <a:ext cx="82239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000"/>
              <a:t>Pesquisa em </a:t>
            </a:r>
            <a:r>
              <a:rPr b="1" i="1" lang="pt-BR" sz="3000"/>
              <a:t>Arrays</a:t>
            </a:r>
            <a:r>
              <a:rPr b="1" lang="pt-BR" sz="3000"/>
              <a:t> - Introdução</a:t>
            </a:r>
            <a:endParaRPr b="1" sz="3000">
              <a:solidFill>
                <a:srgbClr val="FF0000"/>
              </a:solidFill>
              <a:latin typeface="Consolas"/>
              <a:ea typeface="Consolas"/>
              <a:cs typeface="Consolas"/>
              <a:sym typeface="Consolas"/>
            </a:endParaRPr>
          </a:p>
        </p:txBody>
      </p:sp>
      <p:sp>
        <p:nvSpPr>
          <p:cNvPr id="63" name="Google Shape;63;p14"/>
          <p:cNvSpPr txBox="1"/>
          <p:nvPr/>
        </p:nvSpPr>
        <p:spPr>
          <a:xfrm>
            <a:off x="475350" y="1021800"/>
            <a:ext cx="8330100" cy="309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BR" sz="2600">
                <a:solidFill>
                  <a:schemeClr val="dk2"/>
                </a:solidFill>
              </a:rPr>
              <a:t>Em programação, a pesquisa em arrays envolve encontrar um valor específico dentro de uma sequência de elementos armazenados em uma estrutura de dados do tipo array. Existem várias técnicas de pesquisa disponíveis, mas duas das mais comumente utilizadas são a </a:t>
            </a:r>
            <a:r>
              <a:rPr lang="pt-BR" sz="2600">
                <a:solidFill>
                  <a:srgbClr val="FF0000"/>
                </a:solidFill>
              </a:rPr>
              <a:t>busca linear</a:t>
            </a:r>
            <a:r>
              <a:rPr lang="pt-BR" sz="2600">
                <a:solidFill>
                  <a:schemeClr val="dk2"/>
                </a:solidFill>
              </a:rPr>
              <a:t> e a </a:t>
            </a:r>
            <a:r>
              <a:rPr lang="pt-BR" sz="2600">
                <a:solidFill>
                  <a:srgbClr val="FF0000"/>
                </a:solidFill>
              </a:rPr>
              <a:t>busca binária.</a:t>
            </a:r>
            <a:endParaRPr sz="2600">
              <a:solidFill>
                <a:srgbClr val="FF0000"/>
              </a:solidFill>
            </a:endParaRPr>
          </a:p>
          <a:p>
            <a:pPr indent="0" lvl="0" marL="457200" rtl="0" algn="just">
              <a:lnSpc>
                <a:spcPct val="115000"/>
              </a:lnSpc>
              <a:spcBef>
                <a:spcPts val="0"/>
              </a:spcBef>
              <a:spcAft>
                <a:spcPts val="0"/>
              </a:spcAft>
              <a:buNone/>
            </a:pPr>
            <a:r>
              <a:t/>
            </a:r>
            <a:endParaRPr sz="2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630500" y="391625"/>
            <a:ext cx="82239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000"/>
              <a:t>Pesquisa em </a:t>
            </a:r>
            <a:r>
              <a:rPr b="1" i="1" lang="pt-BR" sz="3000"/>
              <a:t>Arrays</a:t>
            </a:r>
            <a:endParaRPr b="1" sz="3000">
              <a:solidFill>
                <a:srgbClr val="FF0000"/>
              </a:solidFill>
              <a:latin typeface="Consolas"/>
              <a:ea typeface="Consolas"/>
              <a:cs typeface="Consolas"/>
              <a:sym typeface="Consolas"/>
            </a:endParaRPr>
          </a:p>
        </p:txBody>
      </p:sp>
      <p:sp>
        <p:nvSpPr>
          <p:cNvPr id="69" name="Google Shape;69;p15"/>
          <p:cNvSpPr txBox="1"/>
          <p:nvPr/>
        </p:nvSpPr>
        <p:spPr>
          <a:xfrm>
            <a:off x="572625" y="1616125"/>
            <a:ext cx="7863000" cy="309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BR" sz="2600">
                <a:solidFill>
                  <a:srgbClr val="FF0000"/>
                </a:solidFill>
              </a:rPr>
              <a:t>Busca Linear:</a:t>
            </a:r>
            <a:r>
              <a:rPr lang="pt-BR" sz="2600">
                <a:solidFill>
                  <a:schemeClr val="dk2"/>
                </a:solidFill>
              </a:rPr>
              <a:t> A busca linear envolve percorrer todos os elementos do array em sequência até encontrar o valor desejado. Ela é uma técnica simples e direta, mas pode ser ineficiente para arrays grandes. </a:t>
            </a:r>
            <a:endParaRPr sz="2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638450" y="475275"/>
            <a:ext cx="82239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000"/>
              <a:t>Busca</a:t>
            </a:r>
            <a:r>
              <a:rPr b="1" lang="pt-BR" sz="3000"/>
              <a:t> Linear</a:t>
            </a:r>
            <a:endParaRPr b="1" sz="3000">
              <a:solidFill>
                <a:srgbClr val="FF0000"/>
              </a:solidFill>
              <a:latin typeface="Consolas"/>
              <a:ea typeface="Consolas"/>
              <a:cs typeface="Consolas"/>
              <a:sym typeface="Consolas"/>
            </a:endParaRPr>
          </a:p>
        </p:txBody>
      </p:sp>
      <p:pic>
        <p:nvPicPr>
          <p:cNvPr id="75" name="Google Shape;75;p16"/>
          <p:cNvPicPr preferRelativeResize="0"/>
          <p:nvPr/>
        </p:nvPicPr>
        <p:blipFill>
          <a:blip r:embed="rId3">
            <a:alphaModFix/>
          </a:blip>
          <a:stretch>
            <a:fillRect/>
          </a:stretch>
        </p:blipFill>
        <p:spPr>
          <a:xfrm>
            <a:off x="0" y="1226200"/>
            <a:ext cx="9143999" cy="2023413"/>
          </a:xfrm>
          <a:prstGeom prst="rect">
            <a:avLst/>
          </a:prstGeom>
          <a:noFill/>
          <a:ln>
            <a:noFill/>
          </a:ln>
        </p:spPr>
      </p:pic>
      <p:sp>
        <p:nvSpPr>
          <p:cNvPr id="76" name="Google Shape;76;p16"/>
          <p:cNvSpPr txBox="1"/>
          <p:nvPr/>
        </p:nvSpPr>
        <p:spPr>
          <a:xfrm>
            <a:off x="1902500" y="3249625"/>
            <a:ext cx="56958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fonte: </a:t>
            </a:r>
            <a:r>
              <a:rPr lang="pt-BR" u="sng">
                <a:solidFill>
                  <a:schemeClr val="hlink"/>
                </a:solidFill>
                <a:hlinkClick r:id="rId4"/>
              </a:rPr>
              <a:t>Linear Search vs Binary Search - GeeksforGeeks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638450" y="388100"/>
            <a:ext cx="82239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000"/>
              <a:t>Pesquisa Linear (Code)</a:t>
            </a:r>
            <a:endParaRPr b="1" sz="3000">
              <a:solidFill>
                <a:srgbClr val="FF0000"/>
              </a:solidFill>
              <a:latin typeface="Consolas"/>
              <a:ea typeface="Consolas"/>
              <a:cs typeface="Consolas"/>
              <a:sym typeface="Consolas"/>
            </a:endParaRPr>
          </a:p>
        </p:txBody>
      </p:sp>
      <p:sp>
        <p:nvSpPr>
          <p:cNvPr id="82" name="Google Shape;82;p17"/>
          <p:cNvSpPr txBox="1"/>
          <p:nvPr/>
        </p:nvSpPr>
        <p:spPr>
          <a:xfrm>
            <a:off x="325100" y="1202513"/>
            <a:ext cx="8368200" cy="275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2300">
                <a:solidFill>
                  <a:schemeClr val="dk1"/>
                </a:solidFill>
              </a:rPr>
              <a:t>Neste exemplo, a função </a:t>
            </a:r>
            <a:r>
              <a:rPr lang="pt-BR" sz="2300">
                <a:solidFill>
                  <a:srgbClr val="188038"/>
                </a:solidFill>
                <a:latin typeface="Roboto Mono"/>
                <a:ea typeface="Roboto Mono"/>
                <a:cs typeface="Roboto Mono"/>
                <a:sym typeface="Roboto Mono"/>
              </a:rPr>
              <a:t>buscaLinear</a:t>
            </a:r>
            <a:r>
              <a:rPr lang="pt-BR" sz="2300">
                <a:solidFill>
                  <a:schemeClr val="dk1"/>
                </a:solidFill>
              </a:rPr>
              <a:t> recebe o array, o tamanho do array e o valor alvo a ser procurado. Ela itera por todos os elementos do array usando um loop </a:t>
            </a:r>
            <a:r>
              <a:rPr lang="pt-BR" sz="2300">
                <a:solidFill>
                  <a:srgbClr val="188038"/>
                </a:solidFill>
                <a:latin typeface="Roboto Mono"/>
                <a:ea typeface="Roboto Mono"/>
                <a:cs typeface="Roboto Mono"/>
                <a:sym typeface="Roboto Mono"/>
              </a:rPr>
              <a:t>for</a:t>
            </a:r>
            <a:r>
              <a:rPr lang="pt-BR" sz="2300">
                <a:solidFill>
                  <a:schemeClr val="dk1"/>
                </a:solidFill>
              </a:rPr>
              <a:t> e verifica se cada elemento é igual ao valor alvo. Se o valor for encontrado, a função retorna o índice onde o valor foi encontrado. Caso contrário, retorna -1 para indicar que o valor não foi encontrado.</a:t>
            </a:r>
            <a:endParaRPr sz="3900">
              <a:solidFill>
                <a:schemeClr val="dk1"/>
              </a:solidFill>
            </a:endParaRPr>
          </a:p>
        </p:txBody>
      </p:sp>
      <p:sp>
        <p:nvSpPr>
          <p:cNvPr id="83" name="Google Shape;83;p17"/>
          <p:cNvSpPr txBox="1"/>
          <p:nvPr/>
        </p:nvSpPr>
        <p:spPr>
          <a:xfrm>
            <a:off x="365300" y="3958025"/>
            <a:ext cx="8287800" cy="6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2400">
                <a:solidFill>
                  <a:schemeClr val="dk1"/>
                </a:solidFill>
                <a:latin typeface="Consolas"/>
                <a:ea typeface="Consolas"/>
                <a:cs typeface="Consolas"/>
                <a:sym typeface="Consolas"/>
              </a:rPr>
              <a:t>int </a:t>
            </a:r>
            <a:r>
              <a:rPr b="1" lang="pt-BR" sz="2400">
                <a:solidFill>
                  <a:schemeClr val="dk1"/>
                </a:solidFill>
                <a:latin typeface="Consolas"/>
                <a:ea typeface="Consolas"/>
                <a:cs typeface="Consolas"/>
                <a:sym typeface="Consolas"/>
              </a:rPr>
              <a:t>buscaLinear</a:t>
            </a:r>
            <a:r>
              <a:rPr lang="pt-BR" sz="2400">
                <a:solidFill>
                  <a:schemeClr val="dk1"/>
                </a:solidFill>
                <a:latin typeface="Consolas"/>
                <a:ea typeface="Consolas"/>
                <a:cs typeface="Consolas"/>
                <a:sym typeface="Consolas"/>
              </a:rPr>
              <a:t>(int arr[], int tam, int chave);</a:t>
            </a:r>
            <a:endParaRPr b="1" sz="26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590775" y="265700"/>
            <a:ext cx="82239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2600"/>
              <a:t>Pesquisa Linear (Code)</a:t>
            </a:r>
            <a:endParaRPr b="1" sz="2600">
              <a:solidFill>
                <a:srgbClr val="FF0000"/>
              </a:solidFill>
              <a:latin typeface="Consolas"/>
              <a:ea typeface="Consolas"/>
              <a:cs typeface="Consolas"/>
              <a:sym typeface="Consolas"/>
            </a:endParaRPr>
          </a:p>
        </p:txBody>
      </p:sp>
      <p:sp>
        <p:nvSpPr>
          <p:cNvPr id="89" name="Google Shape;89;p18"/>
          <p:cNvSpPr txBox="1"/>
          <p:nvPr/>
        </p:nvSpPr>
        <p:spPr>
          <a:xfrm>
            <a:off x="328050" y="1276000"/>
            <a:ext cx="8396100" cy="3093900"/>
          </a:xfrm>
          <a:prstGeom prst="rect">
            <a:avLst/>
          </a:prstGeom>
          <a:solidFill>
            <a:schemeClr val="lt2"/>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pt-BR" sz="2300">
                <a:latin typeface="Consolas"/>
                <a:ea typeface="Consolas"/>
                <a:cs typeface="Consolas"/>
                <a:sym typeface="Consolas"/>
              </a:rPr>
              <a:t>int </a:t>
            </a:r>
            <a:r>
              <a:rPr b="1" lang="pt-BR" sz="2300">
                <a:latin typeface="Consolas"/>
                <a:ea typeface="Consolas"/>
                <a:cs typeface="Consolas"/>
                <a:sym typeface="Consolas"/>
              </a:rPr>
              <a:t>buscaLinear</a:t>
            </a:r>
            <a:r>
              <a:rPr lang="pt-BR" sz="2300">
                <a:latin typeface="Consolas"/>
                <a:ea typeface="Consolas"/>
                <a:cs typeface="Consolas"/>
                <a:sym typeface="Consolas"/>
              </a:rPr>
              <a:t>(int arr[], int tam, int chave){</a:t>
            </a:r>
            <a:endParaRPr sz="2300">
              <a:latin typeface="Consolas"/>
              <a:ea typeface="Consolas"/>
              <a:cs typeface="Consolas"/>
              <a:sym typeface="Consolas"/>
            </a:endParaRPr>
          </a:p>
          <a:p>
            <a:pPr indent="0" lvl="0" marL="0" rtl="0" algn="l">
              <a:spcBef>
                <a:spcPts val="0"/>
              </a:spcBef>
              <a:spcAft>
                <a:spcPts val="0"/>
              </a:spcAft>
              <a:buNone/>
            </a:pPr>
            <a:r>
              <a:rPr lang="pt-BR" sz="2300">
                <a:latin typeface="Consolas"/>
                <a:ea typeface="Consolas"/>
                <a:cs typeface="Consolas"/>
                <a:sym typeface="Consolas"/>
              </a:rPr>
              <a:t>    for (int i = 0; i &lt; tam; i++) {</a:t>
            </a:r>
            <a:endParaRPr sz="2300">
              <a:latin typeface="Consolas"/>
              <a:ea typeface="Consolas"/>
              <a:cs typeface="Consolas"/>
              <a:sym typeface="Consolas"/>
            </a:endParaRPr>
          </a:p>
          <a:p>
            <a:pPr indent="0" lvl="0" marL="0" rtl="0" algn="l">
              <a:spcBef>
                <a:spcPts val="0"/>
              </a:spcBef>
              <a:spcAft>
                <a:spcPts val="0"/>
              </a:spcAft>
              <a:buNone/>
            </a:pPr>
            <a:r>
              <a:rPr lang="pt-BR" sz="2300">
                <a:latin typeface="Consolas"/>
                <a:ea typeface="Consolas"/>
                <a:cs typeface="Consolas"/>
                <a:sym typeface="Consolas"/>
              </a:rPr>
              <a:t>        if (arr[i] == chave) {</a:t>
            </a:r>
            <a:endParaRPr sz="2300">
              <a:latin typeface="Consolas"/>
              <a:ea typeface="Consolas"/>
              <a:cs typeface="Consolas"/>
              <a:sym typeface="Consolas"/>
            </a:endParaRPr>
          </a:p>
          <a:p>
            <a:pPr indent="0" lvl="0" marL="0" rtl="0" algn="l">
              <a:spcBef>
                <a:spcPts val="0"/>
              </a:spcBef>
              <a:spcAft>
                <a:spcPts val="0"/>
              </a:spcAft>
              <a:buNone/>
            </a:pPr>
            <a:r>
              <a:rPr lang="pt-BR" sz="2300">
                <a:latin typeface="Consolas"/>
                <a:ea typeface="Consolas"/>
                <a:cs typeface="Consolas"/>
                <a:sym typeface="Consolas"/>
              </a:rPr>
              <a:t>            return i; // Retorna o indíce</a:t>
            </a:r>
            <a:endParaRPr sz="2300">
              <a:latin typeface="Consolas"/>
              <a:ea typeface="Consolas"/>
              <a:cs typeface="Consolas"/>
              <a:sym typeface="Consolas"/>
            </a:endParaRPr>
          </a:p>
          <a:p>
            <a:pPr indent="0" lvl="0" marL="0" rtl="0" algn="l">
              <a:spcBef>
                <a:spcPts val="0"/>
              </a:spcBef>
              <a:spcAft>
                <a:spcPts val="0"/>
              </a:spcAft>
              <a:buNone/>
            </a:pPr>
            <a:r>
              <a:rPr lang="pt-BR" sz="2300">
                <a:latin typeface="Consolas"/>
                <a:ea typeface="Consolas"/>
                <a:cs typeface="Consolas"/>
                <a:sym typeface="Consolas"/>
              </a:rPr>
              <a:t>        }</a:t>
            </a:r>
            <a:endParaRPr sz="2300">
              <a:latin typeface="Consolas"/>
              <a:ea typeface="Consolas"/>
              <a:cs typeface="Consolas"/>
              <a:sym typeface="Consolas"/>
            </a:endParaRPr>
          </a:p>
          <a:p>
            <a:pPr indent="0" lvl="0" marL="0" rtl="0" algn="l">
              <a:spcBef>
                <a:spcPts val="0"/>
              </a:spcBef>
              <a:spcAft>
                <a:spcPts val="0"/>
              </a:spcAft>
              <a:buNone/>
            </a:pPr>
            <a:r>
              <a:rPr lang="pt-BR" sz="2300">
                <a:latin typeface="Consolas"/>
                <a:ea typeface="Consolas"/>
                <a:cs typeface="Consolas"/>
                <a:sym typeface="Consolas"/>
              </a:rPr>
              <a:t>    }</a:t>
            </a:r>
            <a:endParaRPr sz="2300">
              <a:latin typeface="Consolas"/>
              <a:ea typeface="Consolas"/>
              <a:cs typeface="Consolas"/>
              <a:sym typeface="Consolas"/>
            </a:endParaRPr>
          </a:p>
          <a:p>
            <a:pPr indent="0" lvl="0" marL="0" rtl="0" algn="l">
              <a:spcBef>
                <a:spcPts val="0"/>
              </a:spcBef>
              <a:spcAft>
                <a:spcPts val="0"/>
              </a:spcAft>
              <a:buNone/>
            </a:pPr>
            <a:r>
              <a:rPr lang="pt-BR" sz="2300">
                <a:latin typeface="Consolas"/>
                <a:ea typeface="Consolas"/>
                <a:cs typeface="Consolas"/>
                <a:sym typeface="Consolas"/>
              </a:rPr>
              <a:t>    return -1;  // Valor não encontrado</a:t>
            </a:r>
            <a:endParaRPr sz="23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pt-BR">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640175" y="381975"/>
            <a:ext cx="82239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000"/>
              <a:t>Pesquisa em </a:t>
            </a:r>
            <a:r>
              <a:rPr b="1" i="1" lang="pt-BR" sz="3000"/>
              <a:t>Arrays</a:t>
            </a:r>
            <a:r>
              <a:rPr b="1" lang="pt-BR" sz="3000"/>
              <a:t> - Introdução</a:t>
            </a:r>
            <a:endParaRPr b="1" sz="3000">
              <a:solidFill>
                <a:srgbClr val="FF0000"/>
              </a:solidFill>
              <a:latin typeface="Consolas"/>
              <a:ea typeface="Consolas"/>
              <a:cs typeface="Consolas"/>
              <a:sym typeface="Consolas"/>
            </a:endParaRPr>
          </a:p>
        </p:txBody>
      </p:sp>
      <p:sp>
        <p:nvSpPr>
          <p:cNvPr id="95" name="Google Shape;95;p19"/>
          <p:cNvSpPr txBox="1"/>
          <p:nvPr/>
        </p:nvSpPr>
        <p:spPr>
          <a:xfrm>
            <a:off x="707675" y="1529300"/>
            <a:ext cx="7863000" cy="309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pt-BR" sz="2600">
                <a:solidFill>
                  <a:srgbClr val="FF0000"/>
                </a:solidFill>
              </a:rPr>
              <a:t>Busca Binária: </a:t>
            </a:r>
            <a:r>
              <a:rPr lang="pt-BR" sz="2600">
                <a:solidFill>
                  <a:schemeClr val="dk2"/>
                </a:solidFill>
              </a:rPr>
              <a:t>A busca binária é um algoritmo de pesquisa mais eficiente, mas requer que o array esteja ordenado. Ela divide repetidamente a sequência de elementos ao meio e verifica se o valor desejado está na metade superior ou inferior.</a:t>
            </a:r>
            <a:endParaRPr sz="2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nvSpPr>
        <p:spPr>
          <a:xfrm>
            <a:off x="545675" y="158675"/>
            <a:ext cx="82239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2800"/>
              <a:t>Pesquisa em </a:t>
            </a:r>
            <a:r>
              <a:rPr b="1" i="1" lang="pt-BR" sz="2800"/>
              <a:t>Arrays</a:t>
            </a:r>
            <a:r>
              <a:rPr b="1" lang="pt-BR" sz="2800"/>
              <a:t> - Binária</a:t>
            </a:r>
            <a:endParaRPr b="1" sz="2800">
              <a:solidFill>
                <a:srgbClr val="FF0000"/>
              </a:solidFill>
              <a:latin typeface="Consolas"/>
              <a:ea typeface="Consolas"/>
              <a:cs typeface="Consolas"/>
              <a:sym typeface="Consolas"/>
            </a:endParaRPr>
          </a:p>
        </p:txBody>
      </p:sp>
      <p:sp>
        <p:nvSpPr>
          <p:cNvPr id="101" name="Google Shape;101;p20"/>
          <p:cNvSpPr txBox="1"/>
          <p:nvPr/>
        </p:nvSpPr>
        <p:spPr>
          <a:xfrm>
            <a:off x="1809725" y="4387750"/>
            <a:ext cx="56958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fonte: </a:t>
            </a:r>
            <a:r>
              <a:rPr lang="pt-BR" u="sng">
                <a:solidFill>
                  <a:schemeClr val="hlink"/>
                </a:solidFill>
                <a:hlinkClick r:id="rId3"/>
              </a:rPr>
              <a:t>Linear Search vs Binary Search - GeeksforGeeks</a:t>
            </a:r>
            <a:endParaRPr/>
          </a:p>
          <a:p>
            <a:pPr indent="0" lvl="0" marL="0" rtl="0" algn="l">
              <a:spcBef>
                <a:spcPts val="0"/>
              </a:spcBef>
              <a:spcAft>
                <a:spcPts val="0"/>
              </a:spcAft>
              <a:buNone/>
            </a:pPr>
            <a:r>
              <a:t/>
            </a:r>
            <a:endParaRPr/>
          </a:p>
        </p:txBody>
      </p:sp>
      <p:pic>
        <p:nvPicPr>
          <p:cNvPr id="102" name="Google Shape;102;p20"/>
          <p:cNvPicPr preferRelativeResize="0"/>
          <p:nvPr/>
        </p:nvPicPr>
        <p:blipFill>
          <a:blip r:embed="rId4">
            <a:alphaModFix/>
          </a:blip>
          <a:stretch>
            <a:fillRect/>
          </a:stretch>
        </p:blipFill>
        <p:spPr>
          <a:xfrm>
            <a:off x="188825" y="1761787"/>
            <a:ext cx="8937599" cy="2625975"/>
          </a:xfrm>
          <a:prstGeom prst="rect">
            <a:avLst/>
          </a:prstGeom>
          <a:noFill/>
          <a:ln>
            <a:noFill/>
          </a:ln>
        </p:spPr>
      </p:pic>
      <p:pic>
        <p:nvPicPr>
          <p:cNvPr id="103" name="Google Shape;103;p20"/>
          <p:cNvPicPr preferRelativeResize="0"/>
          <p:nvPr/>
        </p:nvPicPr>
        <p:blipFill>
          <a:blip r:embed="rId5">
            <a:alphaModFix/>
          </a:blip>
          <a:stretch>
            <a:fillRect/>
          </a:stretch>
        </p:blipFill>
        <p:spPr>
          <a:xfrm>
            <a:off x="4496875" y="905225"/>
            <a:ext cx="4032025" cy="149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540350" y="368375"/>
            <a:ext cx="8223900" cy="65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000"/>
              <a:t>Pesquisa Binária (Code)</a:t>
            </a:r>
            <a:endParaRPr b="1" sz="3000">
              <a:solidFill>
                <a:srgbClr val="FF0000"/>
              </a:solidFill>
              <a:latin typeface="Consolas"/>
              <a:ea typeface="Consolas"/>
              <a:cs typeface="Consolas"/>
              <a:sym typeface="Consolas"/>
            </a:endParaRPr>
          </a:p>
        </p:txBody>
      </p:sp>
      <p:sp>
        <p:nvSpPr>
          <p:cNvPr id="109" name="Google Shape;109;p21"/>
          <p:cNvSpPr txBox="1"/>
          <p:nvPr/>
        </p:nvSpPr>
        <p:spPr>
          <a:xfrm>
            <a:off x="540350" y="3541950"/>
            <a:ext cx="8068800" cy="10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sz="2300">
                <a:solidFill>
                  <a:schemeClr val="dk1"/>
                </a:solidFill>
                <a:latin typeface="Consolas"/>
                <a:ea typeface="Consolas"/>
                <a:cs typeface="Consolas"/>
                <a:sym typeface="Consolas"/>
              </a:rPr>
              <a:t>int buscaBinaria(int arr[], int primeiro, int ultimo, int chave)</a:t>
            </a:r>
            <a:endParaRPr b="1" sz="23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2300">
              <a:solidFill>
                <a:schemeClr val="accent5"/>
              </a:solidFill>
              <a:latin typeface="Consolas"/>
              <a:ea typeface="Consolas"/>
              <a:cs typeface="Consolas"/>
              <a:sym typeface="Consolas"/>
            </a:endParaRPr>
          </a:p>
        </p:txBody>
      </p:sp>
      <p:sp>
        <p:nvSpPr>
          <p:cNvPr id="110" name="Google Shape;110;p21"/>
          <p:cNvSpPr txBox="1"/>
          <p:nvPr/>
        </p:nvSpPr>
        <p:spPr>
          <a:xfrm>
            <a:off x="695600" y="1548750"/>
            <a:ext cx="7913400" cy="19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pt-BR" sz="2400">
                <a:solidFill>
                  <a:schemeClr val="dk1"/>
                </a:solidFill>
              </a:rPr>
              <a:t>A busca binária é realizada dividindo a sequência de elementos ao meio até encontrar o valor desejado ou até que o "primeiro" seja maior que o "último".</a:t>
            </a:r>
            <a:endParaRPr b="1"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