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1673674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1673674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16736742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16736742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342de5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342de5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f342de5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f342de5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e3cc528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e3cc528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e3cc528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e3cc528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342de5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342de5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342de5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342de5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b523c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b523c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342de52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342de52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e3b04b4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e3b04b4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342de52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342de52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b2321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b2321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88ad19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88ad19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e639844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e639844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b23212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b23212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ca4b2e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ca4b2e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ca4b2eb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ca4b2eb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eca4b2e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eca4b2e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nsights.stackoverflow.com/survey/2021#education-ed-level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spectrum.ieee.org/top-programming-languages-202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plusplus.com/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://www.stroustrup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sourceforge.net/projects/codeblocks/" TargetMode="External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s://www.onlinegdb.com/online_c++_compiler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tutorialspoint.com/compile_cpp_online.ph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onlinegd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iscord.gg/RhEJAcvKVP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helton.maia@ufrn.b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778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Linguagem de Programação</a:t>
            </a:r>
            <a:r>
              <a:rPr lang="en" sz="4400"/>
              <a:t> </a:t>
            </a:r>
            <a:r>
              <a:rPr lang="en" sz="2300"/>
              <a:t>ECT2303 - 2023.1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</a:rPr>
              <a:t>Apresentação da disciplina</a:t>
            </a:r>
            <a:endParaRPr sz="3200"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84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Prof. Dr. Helton Maia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helton.maia@ufrn.br</a:t>
            </a:r>
            <a:endParaRPr sz="1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425"/>
            <a:ext cx="2095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900" y="464425"/>
            <a:ext cx="2095500" cy="66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63425" y="687775"/>
            <a:ext cx="34404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Grau de escolaridade dos desenvolvedores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350325" y="277367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https://survey.stackoverflow.co/2022/#education-ed-level-prof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011" y="0"/>
            <a:ext cx="5494163" cy="5083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2"/>
          <p:cNvCxnSpPr/>
          <p:nvPr/>
        </p:nvCxnSpPr>
        <p:spPr>
          <a:xfrm flipH="1">
            <a:off x="7566800" y="1846775"/>
            <a:ext cx="367800" cy="119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25" y="34200"/>
            <a:ext cx="4840269" cy="4991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3"/>
          <p:cNvCxnSpPr/>
          <p:nvPr/>
        </p:nvCxnSpPr>
        <p:spPr>
          <a:xfrm flipH="1">
            <a:off x="4494250" y="1666075"/>
            <a:ext cx="2640000" cy="871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3"/>
          <p:cNvSpPr txBox="1"/>
          <p:nvPr/>
        </p:nvSpPr>
        <p:spPr>
          <a:xfrm>
            <a:off x="7134250" y="1356250"/>
            <a:ext cx="60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LiP</a:t>
            </a:r>
            <a:endParaRPr sz="2100"/>
          </a:p>
        </p:txBody>
      </p:sp>
      <p:sp>
        <p:nvSpPr>
          <p:cNvPr id="121" name="Google Shape;121;p23"/>
          <p:cNvSpPr txBox="1"/>
          <p:nvPr/>
        </p:nvSpPr>
        <p:spPr>
          <a:xfrm>
            <a:off x="3253500" y="4610875"/>
            <a:ext cx="17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IEEE Spectrum 2022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8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Ementa de LiP: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8610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980000"/>
                </a:solidFill>
              </a:rPr>
              <a:t>Introdução à Linguagem C++</a:t>
            </a:r>
            <a:endParaRPr sz="2000">
              <a:solidFill>
                <a:srgbClr val="98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Variáveis, Operadores e Expressões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Comandos de Entrada e Saída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Comandos de Decisão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Comandos de Repetição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Números Aleatórios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Funções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Arrays unidimensionais e bidimensionais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Recursividade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Tipos Estruturados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Tópicos extras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81650" y="16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48825" y="702750"/>
            <a:ext cx="8953800" cy="4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Básicas: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STROUSTRUP, Bjarne. A linguagem de programação C++. 3. ed. Porto Alegre: Bookman, 2000.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Char char="●"/>
            </a:pPr>
            <a:r>
              <a:rPr b="1" lang="en" sz="1900">
                <a:solidFill>
                  <a:srgbClr val="980000"/>
                </a:solidFill>
              </a:rPr>
              <a:t>DEITEL, Harvey M.; DEITEL, Paul J. C++ como programar. 5. ed.</a:t>
            </a:r>
            <a:endParaRPr b="1" sz="1900">
              <a:solidFill>
                <a:srgbClr val="98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900"/>
              <a:buChar char="●"/>
            </a:pPr>
            <a:r>
              <a:rPr lang="en" sz="1900"/>
              <a:t>C++ Reference &lt;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http://www.cplusplus.com/</a:t>
            </a:r>
            <a:r>
              <a:rPr lang="en" sz="1900"/>
              <a:t>&gt;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Complementares: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MIZRAHI, Victorine Viviane. Treinamento em linguagem C++. 2. ed. São Paulo: Pearson Prentice Hall, 2006.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ASCENCIO, Ana Fernanda Gomes; CAMPOS, Edilene Aparecida Veneruchi de. Fundamentos da programação de computadores: algoritmos, Pascal, C/C++ e Java. 2. ed. São Paulo: Pearson Prentice Hall, 2008.</a:t>
            </a:r>
            <a:endParaRPr sz="19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075" y="1586550"/>
            <a:ext cx="755200" cy="10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Breve descrição sobre a linguagem </a:t>
            </a:r>
            <a:r>
              <a:rPr lang="en" sz="3000"/>
              <a:t>C++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63925"/>
            <a:ext cx="63228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 linguagem de programação C++ foi criada por Bjarne Stroustrup, um programador dinamarquês, em 1983. Stroustrup trabalhava na Bell Labs, onde desenvolveu C++ como uma extensão da linguagem de programação C.</a:t>
            </a:r>
            <a:endParaRPr sz="24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400" y="1614725"/>
            <a:ext cx="1640904" cy="2151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6580350" y="3722825"/>
            <a:ext cx="235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http://www.stroustrup.com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Breve descrição sobre a linguagem C++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231600" y="1166000"/>
            <a:ext cx="85206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C++ é uma linguagem de programação de alto nível que suporta programação orientada a objetos, programação genérica e programação procedural.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Ganhou popularidade devido à sua eficiência, flexibilidade e capacidade de lidar com problemas complexos;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Amplamente usada em aplicações de sistema, jogos, bancos de dados, sistemas embarcados, computação científica e muitas outras áreas.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14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de programação e Compiladores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1611400" y="1650800"/>
            <a:ext cx="20880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Code::Blocks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MingW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192" y="718325"/>
            <a:ext cx="5090707" cy="4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127725" y="2999800"/>
            <a:ext cx="3744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Code::Blocks download | SourceForge.net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26" y="1283202"/>
            <a:ext cx="1423000" cy="13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7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de programação e Compiladores</a:t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11700" y="811713"/>
            <a:ext cx="5059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Ferramentas Online: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75" y="1402125"/>
            <a:ext cx="3677367" cy="30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546850" y="4468525"/>
            <a:ext cx="3186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Online C++ Compiler - online editor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949" y="1840499"/>
            <a:ext cx="4351425" cy="20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4336800" y="3969925"/>
            <a:ext cx="4600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Online C++ 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283375" y="1337700"/>
            <a:ext cx="58287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7000"/>
                </a:solidFill>
              </a:rPr>
              <a:t>/</a:t>
            </a:r>
            <a:r>
              <a:rPr lang="en" sz="2500">
                <a:solidFill>
                  <a:srgbClr val="007000"/>
                </a:solidFill>
              </a:rPr>
              <a:t>/ meu primeiro programa em C++</a:t>
            </a:r>
            <a:br>
              <a:rPr lang="en" sz="2500"/>
            </a:br>
            <a:r>
              <a:rPr lang="en" sz="2500">
                <a:solidFill>
                  <a:srgbClr val="500070"/>
                </a:solidFill>
              </a:rPr>
              <a:t>#include &lt;iostream&gt;</a:t>
            </a:r>
            <a:br>
              <a:rPr lang="en" sz="2500"/>
            </a:b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B0"/>
                </a:solidFill>
              </a:rPr>
              <a:t>int</a:t>
            </a:r>
            <a:r>
              <a:rPr lang="en" sz="2500"/>
              <a:t> main( ){</a:t>
            </a:r>
            <a:br>
              <a:rPr lang="en" sz="2500"/>
            </a:br>
            <a:r>
              <a:rPr lang="en" sz="2500"/>
              <a:t>	std::cout &lt;&lt; </a:t>
            </a:r>
            <a:r>
              <a:rPr lang="en" sz="2500">
                <a:solidFill>
                  <a:srgbClr val="600030"/>
                </a:solidFill>
              </a:rPr>
              <a:t>"</a:t>
            </a:r>
            <a:r>
              <a:rPr lang="en" sz="2500">
                <a:solidFill>
                  <a:srgbClr val="FF0000"/>
                </a:solidFill>
              </a:rPr>
              <a:t>Vamos Programar!</a:t>
            </a:r>
            <a:r>
              <a:rPr lang="en" sz="2500">
                <a:solidFill>
                  <a:srgbClr val="600030"/>
                </a:solidFill>
              </a:rPr>
              <a:t>" </a:t>
            </a:r>
            <a:r>
              <a:rPr lang="en" sz="2500"/>
              <a:t>;</a:t>
            </a:r>
            <a:endParaRPr sz="2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return 0;</a:t>
            </a:r>
            <a:br>
              <a:rPr lang="en" sz="2500"/>
            </a:br>
            <a:r>
              <a:rPr lang="en" sz="2500"/>
              <a:t>}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130500" y="8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Exemplo 1:</a:t>
            </a:r>
            <a:endParaRPr b="1"/>
          </a:p>
        </p:txBody>
      </p:sp>
      <p:cxnSp>
        <p:nvCxnSpPr>
          <p:cNvPr id="174" name="Google Shape;174;p30"/>
          <p:cNvCxnSpPr/>
          <p:nvPr/>
        </p:nvCxnSpPr>
        <p:spPr>
          <a:xfrm rot="10800000">
            <a:off x="1942225" y="1497000"/>
            <a:ext cx="13665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30"/>
          <p:cNvSpPr txBox="1"/>
          <p:nvPr/>
        </p:nvSpPr>
        <p:spPr>
          <a:xfrm>
            <a:off x="258325" y="1276275"/>
            <a:ext cx="1557300" cy="42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Comentário</a:t>
            </a:r>
            <a:endParaRPr sz="1800"/>
          </a:p>
        </p:txBody>
      </p:sp>
      <p:cxnSp>
        <p:nvCxnSpPr>
          <p:cNvPr id="176" name="Google Shape;176;p30"/>
          <p:cNvCxnSpPr/>
          <p:nvPr/>
        </p:nvCxnSpPr>
        <p:spPr>
          <a:xfrm flipH="1" rot="10800000">
            <a:off x="3070750" y="2267150"/>
            <a:ext cx="12297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7" name="Google Shape;177;p30"/>
          <p:cNvSpPr txBox="1"/>
          <p:nvPr/>
        </p:nvSpPr>
        <p:spPr>
          <a:xfrm>
            <a:off x="98250" y="2043025"/>
            <a:ext cx="2878800" cy="64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Biblioteca de entrada/saída C++ padrão</a:t>
            </a:r>
            <a:endParaRPr sz="1800"/>
          </a:p>
        </p:txBody>
      </p:sp>
      <p:sp>
        <p:nvSpPr>
          <p:cNvPr id="178" name="Google Shape;178;p30"/>
          <p:cNvSpPr txBox="1"/>
          <p:nvPr/>
        </p:nvSpPr>
        <p:spPr>
          <a:xfrm>
            <a:off x="18150" y="3010375"/>
            <a:ext cx="32889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Função principal do programa</a:t>
            </a:r>
            <a:endParaRPr sz="1800"/>
          </a:p>
        </p:txBody>
      </p:sp>
      <p:cxnSp>
        <p:nvCxnSpPr>
          <p:cNvPr id="179" name="Google Shape;179;p30"/>
          <p:cNvCxnSpPr/>
          <p:nvPr/>
        </p:nvCxnSpPr>
        <p:spPr>
          <a:xfrm flipH="1">
            <a:off x="3446750" y="3101450"/>
            <a:ext cx="422400" cy="1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0"/>
          <p:cNvCxnSpPr/>
          <p:nvPr/>
        </p:nvCxnSpPr>
        <p:spPr>
          <a:xfrm flipH="1">
            <a:off x="2717400" y="3508325"/>
            <a:ext cx="10980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30"/>
          <p:cNvSpPr txBox="1"/>
          <p:nvPr/>
        </p:nvSpPr>
        <p:spPr>
          <a:xfrm>
            <a:off x="353125" y="3759300"/>
            <a:ext cx="22764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Impressão de saída</a:t>
            </a:r>
            <a:endParaRPr sz="1800"/>
          </a:p>
        </p:txBody>
      </p:sp>
      <p:cxnSp>
        <p:nvCxnSpPr>
          <p:cNvPr id="182" name="Google Shape;182;p30"/>
          <p:cNvCxnSpPr/>
          <p:nvPr/>
        </p:nvCxnSpPr>
        <p:spPr>
          <a:xfrm flipH="1">
            <a:off x="2500150" y="3917225"/>
            <a:ext cx="1267200" cy="4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0"/>
          <p:cNvSpPr txBox="1"/>
          <p:nvPr/>
        </p:nvSpPr>
        <p:spPr>
          <a:xfrm>
            <a:off x="130500" y="4432025"/>
            <a:ext cx="32166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Retorno da função principal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Exemplo:</a:t>
            </a:r>
            <a:endParaRPr sz="3000"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6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Crie um programa para somar dois valores inteiros e exibir o resultado. Os dados de entrada devem ser informados pelo usuário. 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Sugestão: Utilize o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https://www.onlinegdb.com/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94050" y="2011350"/>
            <a:ext cx="76392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Informações Gerais sobre a Disciplina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2930700" y="1903125"/>
            <a:ext cx="23565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2568700" y="1900350"/>
            <a:ext cx="4603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Perguntas ?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1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</a:rPr>
              <a:t>Docentes e Subturmas:</a:t>
            </a:r>
            <a:endParaRPr sz="3200">
              <a:solidFill>
                <a:srgbClr val="98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7600" y="1402475"/>
            <a:ext cx="85746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Aulas teóricas </a:t>
            </a:r>
            <a:r>
              <a:rPr lang="en" sz="3000">
                <a:solidFill>
                  <a:srgbClr val="000000"/>
                </a:solidFill>
              </a:rPr>
              <a:t>(Sala 2 - 46N12): Helton Maia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" sz="3000">
                <a:solidFill>
                  <a:schemeClr val="dk1"/>
                </a:solidFill>
              </a:rPr>
              <a:t>Subturmas de l</a:t>
            </a:r>
            <a:r>
              <a:rPr b="1" lang="en" sz="3000">
                <a:solidFill>
                  <a:schemeClr val="dk1"/>
                </a:solidFill>
              </a:rPr>
              <a:t>aboraório:</a:t>
            </a:r>
            <a:r>
              <a:rPr lang="en" sz="3000">
                <a:solidFill>
                  <a:schemeClr val="dk1"/>
                </a:solidFill>
              </a:rPr>
              <a:t> 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" sz="3000">
                <a:solidFill>
                  <a:schemeClr val="dk1"/>
                </a:solidFill>
              </a:rPr>
              <a:t>T05A (Lab 1 - 4T34)  </a:t>
            </a:r>
            <a:r>
              <a:rPr lang="en" sz="3000">
                <a:solidFill>
                  <a:schemeClr val="dk1"/>
                </a:solidFill>
              </a:rPr>
              <a:t>Helton Maia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" sz="3000">
                <a:solidFill>
                  <a:schemeClr val="dk1"/>
                </a:solidFill>
              </a:rPr>
              <a:t>T05B (Lab 1 - </a:t>
            </a:r>
            <a:r>
              <a:rPr lang="en" sz="3000">
                <a:solidFill>
                  <a:schemeClr val="dk1"/>
                </a:solidFill>
              </a:rPr>
              <a:t>4T45)</a:t>
            </a:r>
            <a:r>
              <a:rPr lang="en" sz="3000">
                <a:solidFill>
                  <a:schemeClr val="dk1"/>
                </a:solidFill>
              </a:rPr>
              <a:t>  </a:t>
            </a:r>
            <a:r>
              <a:rPr lang="en" sz="3000">
                <a:solidFill>
                  <a:schemeClr val="dk1"/>
                </a:solidFill>
              </a:rPr>
              <a:t>Helton Maia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" sz="3000">
                <a:solidFill>
                  <a:schemeClr val="dk1"/>
                </a:solidFill>
              </a:rPr>
              <a:t>T05C (Lab 1 - 7M56) </a:t>
            </a:r>
            <a:r>
              <a:rPr lang="en" sz="3000">
                <a:solidFill>
                  <a:schemeClr val="dk1"/>
                </a:solidFill>
              </a:rPr>
              <a:t>Igor Rosberg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1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980000"/>
                </a:solidFill>
              </a:rPr>
              <a:t>Sistema LoP</a:t>
            </a:r>
            <a:endParaRPr sz="3200">
              <a:solidFill>
                <a:srgbClr val="9800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23900" y="1832200"/>
            <a:ext cx="88962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Subturmas 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" sz="3000">
                <a:solidFill>
                  <a:schemeClr val="dk1"/>
                </a:solidFill>
              </a:rPr>
              <a:t>T05A - </a:t>
            </a:r>
            <a:r>
              <a:rPr lang="en" sz="3000">
                <a:solidFill>
                  <a:schemeClr val="dk1"/>
                </a:solidFill>
              </a:rPr>
              <a:t>60b73660ee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" sz="3000">
                <a:solidFill>
                  <a:schemeClr val="dk1"/>
                </a:solidFill>
              </a:rPr>
              <a:t>T05B - </a:t>
            </a:r>
            <a:r>
              <a:rPr lang="en" sz="3000">
                <a:solidFill>
                  <a:schemeClr val="dk1"/>
                </a:solidFill>
              </a:rPr>
              <a:t>7ea750f5f7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➔"/>
            </a:pPr>
            <a:r>
              <a:rPr lang="en" sz="3000">
                <a:solidFill>
                  <a:schemeClr val="dk1"/>
                </a:solidFill>
              </a:rPr>
              <a:t>T05C - </a:t>
            </a:r>
            <a:r>
              <a:rPr lang="en" sz="3000">
                <a:solidFill>
                  <a:schemeClr val="dk1"/>
                </a:solidFill>
              </a:rPr>
              <a:t>7f82dbf070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400" y="104650"/>
            <a:ext cx="5066950" cy="231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 flipH="1" rot="10800000">
            <a:off x="7401825" y="518425"/>
            <a:ext cx="918900" cy="43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79400" y="212025"/>
            <a:ext cx="8896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Discord server (monitoria):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https://discord.gg/RhEJAcvKVP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75" y="1231875"/>
            <a:ext cx="7539550" cy="34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</a:t>
            </a:r>
            <a:r>
              <a:rPr lang="en" sz="3200"/>
              <a:t>tendimento aos alunos</a:t>
            </a:r>
            <a:endParaRPr sz="32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62875" y="1614300"/>
            <a:ext cx="8079900" cy="19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Prof. </a:t>
            </a:r>
            <a:r>
              <a:rPr lang="en" sz="2800"/>
              <a:t>Helton Maia: Sala professor 20, via Discord ou por email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helton.maia@ufrn.br</a:t>
            </a:r>
            <a:endParaRPr sz="2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7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Avaliações: Vamos rever o calendário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Serão realizadas no Lab (100% da nota)</a:t>
            </a:r>
            <a:endParaRPr sz="3000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452475"/>
            <a:ext cx="68811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Primeira Unidade: </a:t>
            </a:r>
            <a:r>
              <a:rPr b="1" lang="en" sz="2600" strike="sngStrike">
                <a:solidFill>
                  <a:srgbClr val="FF0000"/>
                </a:solidFill>
              </a:rPr>
              <a:t>Semana 6</a:t>
            </a:r>
            <a:endParaRPr sz="2600" strike="sngStrike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Segunda Unidade: </a:t>
            </a:r>
            <a:r>
              <a:rPr b="1" lang="en" sz="2600" strike="sngStrike">
                <a:solidFill>
                  <a:srgbClr val="FF0000"/>
                </a:solidFill>
              </a:rPr>
              <a:t>Semana 11</a:t>
            </a:r>
            <a:endParaRPr sz="2600" strike="sngStrike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Terceira Unidade: </a:t>
            </a:r>
            <a:r>
              <a:rPr b="1" lang="en" sz="2600" strike="sngStrike">
                <a:solidFill>
                  <a:srgbClr val="FF0000"/>
                </a:solidFill>
              </a:rPr>
              <a:t>Semana 17</a:t>
            </a:r>
            <a:endParaRPr sz="2600" strike="sngStrike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Prova Final: </a:t>
            </a:r>
            <a:r>
              <a:rPr b="1" lang="en" sz="2600" strike="sngStrike">
                <a:solidFill>
                  <a:srgbClr val="FF0000"/>
                </a:solidFill>
              </a:rPr>
              <a:t>Semana 18</a:t>
            </a:r>
            <a:endParaRPr sz="2600" strike="sngStrike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45675" y="29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Aulas teóricas:</a:t>
            </a:r>
            <a:endParaRPr b="1"/>
          </a:p>
        </p:txBody>
      </p:sp>
      <p:sp>
        <p:nvSpPr>
          <p:cNvPr id="100" name="Google Shape;100;p20"/>
          <p:cNvSpPr txBox="1"/>
          <p:nvPr/>
        </p:nvSpPr>
        <p:spPr>
          <a:xfrm>
            <a:off x="195950" y="945075"/>
            <a:ext cx="88158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Tem o objetivo de apresentar novos conteúdos teóricos e práticos;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É essencial que se utilize os livros e conteúdos extras sugeridos para aprimorar seus conhecimentos;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Também serão utilizadas para revisões e esclarecimento de dúvidas;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Salvo situações excepcionais, começam no horário marcado;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Não é permitido se alimentar na sala de aula;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Smartphones,</a:t>
            </a:r>
            <a:r>
              <a:rPr lang="en" sz="2200"/>
              <a:t> devem permanecer no modo silencioso;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7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Durante as </a:t>
            </a:r>
            <a:r>
              <a:rPr b="1" lang="en" sz="3000"/>
              <a:t>Vistas de Prova: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Conferir o que errou e esclarecer suas dúvidas;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Conferir a soma das questões corretas;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Sua nota é resultado direto do seu desempenho na prova, então não são dados pontos extras;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Será marcada com antecedência, sendo realizada na sala de aula ou do professor.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