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e85e3cb64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de85e3cb64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de490b2fa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de490b2fa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ff520c60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ff520c60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e85e3cb64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e85e3cb6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e74c627b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e74c627b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e85e3cb6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de85e3cb6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ff520c60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ff520c60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e85e3cb64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e85e3cb64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e85e3cb64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de85e3cb64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de85e3cb64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de85e3cb64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e490b2f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e490b2f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de85e3cb64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de85e3cb64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364267c9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364267c9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de490b2fa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de490b2fa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e490b2fa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e490b2f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de490b2fa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de490b2fa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e490b2fa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e490b2fa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e74c627b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de74c627b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ea72dad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ea72dad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dea72dad1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dea72dad1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70050" y="1922975"/>
            <a:ext cx="8520600" cy="217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Linguagem de Programação</a:t>
            </a:r>
            <a:endParaRPr b="1" sz="44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80000"/>
                </a:solidFill>
              </a:rPr>
              <a:t>Variáveis, Controle de FLuxo e Comandos de Seleção</a:t>
            </a:r>
            <a:endParaRPr sz="2400">
              <a:solidFill>
                <a:srgbClr val="980000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 </a:t>
            </a:r>
            <a:r>
              <a:rPr b="1" lang="en" sz="2400"/>
              <a:t>ECT2303</a:t>
            </a:r>
            <a:endParaRPr b="1" sz="2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70050" y="4101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helton.maia@ufrn.br</a:t>
            </a:r>
            <a:endParaRPr sz="18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16825"/>
            <a:ext cx="1866200" cy="70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8200" y="616825"/>
            <a:ext cx="1866200" cy="5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/>
        </p:nvSpPr>
        <p:spPr>
          <a:xfrm>
            <a:off x="2664050" y="172525"/>
            <a:ext cx="3374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Operador sizeof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111" name="Google Shape;111;p22"/>
          <p:cNvSpPr txBox="1"/>
          <p:nvPr/>
        </p:nvSpPr>
        <p:spPr>
          <a:xfrm>
            <a:off x="216900" y="857375"/>
            <a:ext cx="8927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Utilizado para obter o tamanho em bytes de um tipo de dado ou de uma.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12" name="Google Shape;112;p22"/>
          <p:cNvSpPr txBox="1"/>
          <p:nvPr/>
        </p:nvSpPr>
        <p:spPr>
          <a:xfrm>
            <a:off x="307725" y="1504725"/>
            <a:ext cx="3374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sizeof (tipo_de_dado)</a:t>
            </a:r>
            <a:endParaRPr sz="2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sizeof (variavel)</a:t>
            </a:r>
            <a:endParaRPr sz="2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1861475" y="2878525"/>
            <a:ext cx="140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Exemplo:</a:t>
            </a:r>
            <a:endParaRPr sz="1500"/>
          </a:p>
        </p:txBody>
      </p:sp>
      <p:sp>
        <p:nvSpPr>
          <p:cNvPr id="114" name="Google Shape;114;p22"/>
          <p:cNvSpPr txBox="1"/>
          <p:nvPr/>
        </p:nvSpPr>
        <p:spPr>
          <a:xfrm>
            <a:off x="3423325" y="1531025"/>
            <a:ext cx="5657100" cy="349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#include &lt;iostream&gt;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int a;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cout &lt;&lt; "Tamanho em bytes de um inteiro: " &lt;&lt; sizeof(int) &lt;&lt; endl;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cout &lt;&lt; "Tamanho em bytes da variável: " 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&lt;&lt; sizeof(a) &lt;&lt; endl;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/>
        </p:nvSpPr>
        <p:spPr>
          <a:xfrm>
            <a:off x="2264525" y="145300"/>
            <a:ext cx="4392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C</a:t>
            </a:r>
            <a:r>
              <a:rPr lang="en" sz="3200">
                <a:solidFill>
                  <a:schemeClr val="dk2"/>
                </a:solidFill>
              </a:rPr>
              <a:t>omandos de Decisão</a:t>
            </a:r>
            <a:endParaRPr sz="2600"/>
          </a:p>
        </p:txBody>
      </p:sp>
      <p:sp>
        <p:nvSpPr>
          <p:cNvPr id="120" name="Google Shape;120;p23"/>
          <p:cNvSpPr txBox="1"/>
          <p:nvPr/>
        </p:nvSpPr>
        <p:spPr>
          <a:xfrm>
            <a:off x="61350" y="1771850"/>
            <a:ext cx="49698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"if"</a:t>
            </a:r>
            <a:r>
              <a:rPr lang="en" sz="1800"/>
              <a:t>: Permite executar um bloco de código se uma determinada condição for verdadeira. Por exemplo, verificar se um número é positivo e exibir uma mensagem na tela.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x;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cin &gt;&gt; x;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(x &gt; 0){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cout &lt;&lt; "O número é positivo.";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</p:txBody>
      </p:sp>
      <p:sp>
        <p:nvSpPr>
          <p:cNvPr id="121" name="Google Shape;121;p23"/>
          <p:cNvSpPr txBox="1"/>
          <p:nvPr/>
        </p:nvSpPr>
        <p:spPr>
          <a:xfrm>
            <a:off x="185250" y="797325"/>
            <a:ext cx="914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C</a:t>
            </a:r>
            <a:r>
              <a:rPr lang="en" sz="2400">
                <a:solidFill>
                  <a:srgbClr val="FF0000"/>
                </a:solidFill>
              </a:rPr>
              <a:t>omandos de decisão </a:t>
            </a:r>
            <a:r>
              <a:rPr lang="en" sz="2400"/>
              <a:t>permitem executar diferentes blocos de código com base em determinadas condições.</a:t>
            </a:r>
            <a:endParaRPr sz="2400"/>
          </a:p>
        </p:txBody>
      </p:sp>
      <p:sp>
        <p:nvSpPr>
          <p:cNvPr id="122" name="Google Shape;122;p23"/>
          <p:cNvSpPr txBox="1"/>
          <p:nvPr/>
        </p:nvSpPr>
        <p:spPr>
          <a:xfrm>
            <a:off x="4936650" y="1695650"/>
            <a:ext cx="41130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"if-else"</a:t>
            </a:r>
            <a:r>
              <a:rPr lang="en" sz="1800"/>
              <a:t>: Permite executar um bloco de código se uma determinada condição for verdadeira e outro bloco de código se a condição for falsa.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x;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cin &gt;&gt; x;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(x &gt; 0)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cout &lt;&lt;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"Positivo."; }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else {cout &lt;&lt; "Zero ou Negativo.";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/>
        </p:nvSpPr>
        <p:spPr>
          <a:xfrm>
            <a:off x="1164900" y="233125"/>
            <a:ext cx="68142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2"/>
                </a:solidFill>
              </a:rPr>
              <a:t>Comandos de Decisão Encadeada</a:t>
            </a:r>
            <a:endParaRPr b="1" sz="2800">
              <a:solidFill>
                <a:srgbClr val="FF0000"/>
              </a:solidFill>
            </a:endParaRPr>
          </a:p>
        </p:txBody>
      </p:sp>
      <p:sp>
        <p:nvSpPr>
          <p:cNvPr id="128" name="Google Shape;128;p24"/>
          <p:cNvSpPr txBox="1"/>
          <p:nvPr/>
        </p:nvSpPr>
        <p:spPr>
          <a:xfrm>
            <a:off x="227025" y="1053325"/>
            <a:ext cx="6583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Para a</a:t>
            </a:r>
            <a:r>
              <a:rPr lang="en" sz="2300"/>
              <a:t>valiar várias condições diferentes, temos: </a:t>
            </a:r>
            <a:endParaRPr sz="2300"/>
          </a:p>
        </p:txBody>
      </p:sp>
      <p:sp>
        <p:nvSpPr>
          <p:cNvPr id="129" name="Google Shape;129;p24"/>
          <p:cNvSpPr txBox="1"/>
          <p:nvPr/>
        </p:nvSpPr>
        <p:spPr>
          <a:xfrm>
            <a:off x="317825" y="1634450"/>
            <a:ext cx="8699100" cy="340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if (condição1) {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900">
                <a:solidFill>
                  <a:srgbClr val="0000B0"/>
                </a:solidFill>
                <a:latin typeface="Consolas"/>
                <a:ea typeface="Consolas"/>
                <a:cs typeface="Consolas"/>
                <a:sym typeface="Consolas"/>
              </a:rPr>
              <a:t>// Condição1 for verdadeira</a:t>
            </a:r>
            <a:endParaRPr sz="1900">
              <a:solidFill>
                <a:srgbClr val="0000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} else if (condição2) {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900">
                <a:solidFill>
                  <a:srgbClr val="0000B0"/>
                </a:solidFill>
                <a:latin typeface="Consolas"/>
                <a:ea typeface="Consolas"/>
                <a:cs typeface="Consolas"/>
                <a:sym typeface="Consolas"/>
              </a:rPr>
              <a:t>// Condição1 for falsa e a condição2 for verdadeira</a:t>
            </a:r>
            <a:endParaRPr sz="1900">
              <a:solidFill>
                <a:srgbClr val="0000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} else if (condição3) {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B0"/>
                </a:solidFill>
                <a:latin typeface="Consolas"/>
                <a:ea typeface="Consolas"/>
                <a:cs typeface="Consolas"/>
                <a:sym typeface="Consolas"/>
              </a:rPr>
              <a:t>// Condição1 e a condição2 forem falsas e a condição3 for verdadeira</a:t>
            </a:r>
            <a:endParaRPr sz="1900">
              <a:solidFill>
                <a:srgbClr val="0000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} else {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B0"/>
                </a:solidFill>
                <a:latin typeface="Consolas"/>
                <a:ea typeface="Consolas"/>
                <a:cs typeface="Consolas"/>
                <a:sym typeface="Consolas"/>
              </a:rPr>
              <a:t>// código a ser executado se nenhuma das condições acima for verdadeira</a:t>
            </a:r>
            <a:endParaRPr sz="1900">
              <a:solidFill>
                <a:srgbClr val="0000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/>
        </p:nvSpPr>
        <p:spPr>
          <a:xfrm>
            <a:off x="374900" y="26250"/>
            <a:ext cx="84786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Comandos de Decisão Encadeada (exemplo)</a:t>
            </a:r>
            <a:endParaRPr b="1" sz="2800">
              <a:solidFill>
                <a:srgbClr val="FF0000"/>
              </a:solidFill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374900" y="898950"/>
            <a:ext cx="8478600" cy="398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num;</a:t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cout &lt;&lt; "Digite um número inteiro: ";</a:t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cin &gt;&gt; num;</a:t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if (num &gt; 0) {</a:t>
            </a:r>
            <a:endParaRPr sz="19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cout &lt;&lt; "O número " &lt;&lt; num &lt;&lt; " é positivo." &lt;&lt; endl;</a:t>
            </a:r>
            <a:endParaRPr sz="19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} else if (num &lt; 0) {</a:t>
            </a:r>
            <a:endParaRPr sz="19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cout &lt;&lt; "O número " &lt;&lt; num &lt;&lt; " é negativo." &lt;&lt; endl;</a:t>
            </a:r>
            <a:endParaRPr sz="19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} else {</a:t>
            </a:r>
            <a:endParaRPr sz="19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cout &lt;&lt; "O número " &lt;&lt; num &lt;&lt; " é zero." &lt;&lt; endl;</a:t>
            </a:r>
            <a:endParaRPr sz="19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9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/>
        </p:nvSpPr>
        <p:spPr>
          <a:xfrm>
            <a:off x="2273600" y="0"/>
            <a:ext cx="4392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Comandos de Decisão</a:t>
            </a:r>
            <a:endParaRPr sz="2600"/>
          </a:p>
        </p:txBody>
      </p:sp>
      <p:sp>
        <p:nvSpPr>
          <p:cNvPr id="141" name="Google Shape;141;p26"/>
          <p:cNvSpPr txBox="1"/>
          <p:nvPr/>
        </p:nvSpPr>
        <p:spPr>
          <a:xfrm>
            <a:off x="216900" y="577125"/>
            <a:ext cx="89271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"switch": </a:t>
            </a:r>
            <a:r>
              <a:rPr lang="en" sz="2000">
                <a:solidFill>
                  <a:schemeClr val="dk1"/>
                </a:solidFill>
              </a:rPr>
              <a:t>Permite executar diferentes blocos de código com base em diferentes valores de uma variável. Por exemplo, para verificar o valor de uma variável chamada "opcao" e executar um bloco de código correspondente.</a:t>
            </a:r>
            <a:r>
              <a:rPr lang="en" sz="1900">
                <a:solidFill>
                  <a:schemeClr val="dk1"/>
                </a:solidFill>
              </a:rPr>
              <a:t>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opcao; </a:t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cin &gt;&gt; opcao; </a:t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 (opcao) { </a:t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case 1: cout &lt;&lt; "Opção 1 selecionada."; </a:t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break; </a:t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case 2: cout &lt;&lt; "Opção 2 selecionada."; </a:t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break; </a:t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default: cout &lt;&lt; "Opção inválida."; </a:t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/>
        </p:nvSpPr>
        <p:spPr>
          <a:xfrm>
            <a:off x="817250" y="-63550"/>
            <a:ext cx="8136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Comandos de Decisão switch (exemplo)</a:t>
            </a:r>
            <a:endParaRPr sz="2600"/>
          </a:p>
        </p:txBody>
      </p:sp>
      <p:sp>
        <p:nvSpPr>
          <p:cNvPr id="147" name="Google Shape;147;p27"/>
          <p:cNvSpPr txBox="1"/>
          <p:nvPr/>
        </p:nvSpPr>
        <p:spPr>
          <a:xfrm>
            <a:off x="216900" y="577125"/>
            <a:ext cx="8927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p27"/>
          <p:cNvSpPr/>
          <p:nvPr/>
        </p:nvSpPr>
        <p:spPr>
          <a:xfrm flipH="1">
            <a:off x="72650" y="535750"/>
            <a:ext cx="6029400" cy="460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opcao;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cout &lt;&lt; "Digite um número de 1 a 3: ";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cin &gt;&gt; opcao;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switch (opcao) {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case 1: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   cout &lt;&lt; "Você escolheu a opção 1." &lt;&lt; endl;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   break;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case 2: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   cout &lt;&lt; "Você escolheu a opção 2." &lt;&lt; endl;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   break;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case 3: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   cout &lt;&lt; "Você escolheu a opção 3." &lt;&lt; endl;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   break;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default: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   cout &lt;&lt; "Opção inválida." &lt;&lt; endl;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   break;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6201900" y="838600"/>
            <a:ext cx="2942100" cy="4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O </a:t>
            </a:r>
            <a:r>
              <a:rPr lang="en" sz="1900"/>
              <a:t>usuário é solicitado a digitar um número de 1 a 3. Em seguida, um comando switch é usado para exibir uma mensagem correspondente à opção escolhida.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Obs: A utilização do </a:t>
            </a:r>
            <a:r>
              <a:rPr b="1" i="1" lang="en" sz="1900">
                <a:solidFill>
                  <a:schemeClr val="dk1"/>
                </a:solidFill>
              </a:rPr>
              <a:t>break</a:t>
            </a:r>
            <a:r>
              <a:rPr b="1" lang="en" sz="1900">
                <a:solidFill>
                  <a:schemeClr val="dk1"/>
                </a:solidFill>
              </a:rPr>
              <a:t> </a:t>
            </a:r>
            <a:r>
              <a:rPr lang="en" sz="1900">
                <a:solidFill>
                  <a:schemeClr val="dk1"/>
                </a:solidFill>
              </a:rPr>
              <a:t>evita a execução dos casos subsequentes;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/>
        </p:nvSpPr>
        <p:spPr>
          <a:xfrm>
            <a:off x="780900" y="153150"/>
            <a:ext cx="68886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Comparando Comandos de decisão</a:t>
            </a:r>
            <a:endParaRPr b="1" sz="2800">
              <a:solidFill>
                <a:srgbClr val="FF0000"/>
              </a:solidFill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1160975" y="843150"/>
            <a:ext cx="23811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Exemplo </a:t>
            </a:r>
            <a:r>
              <a:rPr b="1" i="1" lang="en" sz="2000"/>
              <a:t>switch</a:t>
            </a:r>
            <a:endParaRPr sz="2000"/>
          </a:p>
        </p:txBody>
      </p:sp>
      <p:sp>
        <p:nvSpPr>
          <p:cNvPr id="156" name="Google Shape;156;p28"/>
          <p:cNvSpPr/>
          <p:nvPr/>
        </p:nvSpPr>
        <p:spPr>
          <a:xfrm>
            <a:off x="730700" y="1320825"/>
            <a:ext cx="3464100" cy="354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(x)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1: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cout &lt;&lt; "x vale: 1";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break;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2: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cout &lt;&lt; "x vale: 2";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break;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cout &lt;&lt; "valor desconhecido;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4883125" y="843150"/>
            <a:ext cx="3557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Exemplo </a:t>
            </a:r>
            <a:r>
              <a:rPr b="1" i="1" lang="en" sz="2000"/>
              <a:t>if-else</a:t>
            </a:r>
            <a:r>
              <a:rPr lang="en" sz="2000"/>
              <a:t> equivalente</a:t>
            </a:r>
            <a:endParaRPr sz="2000"/>
          </a:p>
        </p:txBody>
      </p:sp>
      <p:sp>
        <p:nvSpPr>
          <p:cNvPr id="158" name="Google Shape;158;p28"/>
          <p:cNvSpPr/>
          <p:nvPr/>
        </p:nvSpPr>
        <p:spPr>
          <a:xfrm>
            <a:off x="4919000" y="1320825"/>
            <a:ext cx="3263100" cy="354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(x == 1)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"x vale 1";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(x == 2)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"x vale 2";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"valor de x desconhecido";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/>
        </p:nvSpPr>
        <p:spPr>
          <a:xfrm>
            <a:off x="2237500" y="161850"/>
            <a:ext cx="4131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Operador Ternário ?: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344025" y="904025"/>
            <a:ext cx="8237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forma compacta de se escrever um comando de decisão que retorna um valor com base em uma condição.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65" name="Google Shape;165;p29"/>
          <p:cNvSpPr txBox="1"/>
          <p:nvPr/>
        </p:nvSpPr>
        <p:spPr>
          <a:xfrm>
            <a:off x="408600" y="2030350"/>
            <a:ext cx="832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condicao ? valor_se_verdadeiro : valor_se_falso;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608425" y="2923150"/>
            <a:ext cx="81723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</a:t>
            </a:r>
            <a:r>
              <a:rPr lang="en" sz="2200"/>
              <a:t> condição é avaliada primeiro;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 a condição for verdadeira, o valor da expressão é o "valor_se_verdadeiro";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 a condição for falsa, o valor da expressão é o "valor_se_falso".</a:t>
            </a:r>
            <a:endParaRPr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/>
        </p:nvSpPr>
        <p:spPr>
          <a:xfrm>
            <a:off x="1570800" y="190675"/>
            <a:ext cx="6002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Operador Ternário </a:t>
            </a:r>
            <a:r>
              <a:rPr lang="en" sz="3200">
                <a:solidFill>
                  <a:schemeClr val="dk1"/>
                </a:solidFill>
                <a:highlight>
                  <a:srgbClr val="F4CCCC"/>
                </a:highlight>
              </a:rPr>
              <a:t>?:</a:t>
            </a:r>
            <a:r>
              <a:rPr lang="en" sz="3200">
                <a:solidFill>
                  <a:schemeClr val="dk2"/>
                </a:solidFill>
              </a:rPr>
              <a:t> (exemplo)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172" name="Google Shape;172;p30"/>
          <p:cNvSpPr txBox="1"/>
          <p:nvPr/>
        </p:nvSpPr>
        <p:spPr>
          <a:xfrm>
            <a:off x="163450" y="1153200"/>
            <a:ext cx="6002400" cy="357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#include &lt;iostream&gt;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int a = 10;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int b = 5;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 maior = (a &gt; b) ? a : b;</a:t>
            </a:r>
            <a:endParaRPr sz="2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cout &lt;&lt; "O maior valor é: " &lt;&lt; maior;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30"/>
          <p:cNvSpPr txBox="1"/>
          <p:nvPr/>
        </p:nvSpPr>
        <p:spPr>
          <a:xfrm>
            <a:off x="6319975" y="1861475"/>
            <a:ext cx="2660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 "a" for maior do que "b", a expressão "(a &gt; b) ? a : b" retorna o valor de "a", caso contrário, retorna o valor de "b".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/>
        </p:nvSpPr>
        <p:spPr>
          <a:xfrm>
            <a:off x="1698000" y="315850"/>
            <a:ext cx="5748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Exercício de </a:t>
            </a:r>
            <a:r>
              <a:rPr lang="en" sz="3200">
                <a:solidFill>
                  <a:schemeClr val="dk2"/>
                </a:solidFill>
              </a:rPr>
              <a:t>aprendizagem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179" name="Google Shape;179;p31"/>
          <p:cNvSpPr txBox="1"/>
          <p:nvPr/>
        </p:nvSpPr>
        <p:spPr>
          <a:xfrm>
            <a:off x="404025" y="1628500"/>
            <a:ext cx="8418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Seu programa deve solicitar que o usuário digite sua idade. Em seguida, usa uma série de comandos if-else devem ser utilizados para determinar se o usuário é menor de idade, adulto ou idoso, com base na idade inserida.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398300" y="753875"/>
            <a:ext cx="7669800" cy="29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Conteúdo da Aula:</a:t>
            </a:r>
            <a:endParaRPr sz="3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2"/>
              </a:solidFill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</a:pPr>
            <a:r>
              <a:rPr lang="en" sz="3200">
                <a:solidFill>
                  <a:schemeClr val="dk2"/>
                </a:solidFill>
              </a:rPr>
              <a:t>Variáveis, Operadores e Expressões</a:t>
            </a:r>
            <a:endParaRPr sz="3200">
              <a:solidFill>
                <a:schemeClr val="dk2"/>
              </a:solidFill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</a:pPr>
            <a:r>
              <a:rPr lang="en" sz="3200">
                <a:solidFill>
                  <a:schemeClr val="dk2"/>
                </a:solidFill>
              </a:rPr>
              <a:t>Comandos de Entrada e Saída</a:t>
            </a:r>
            <a:endParaRPr sz="3200">
              <a:solidFill>
                <a:schemeClr val="dk2"/>
              </a:solidFill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</a:pPr>
            <a:r>
              <a:rPr lang="en" sz="3200">
                <a:solidFill>
                  <a:schemeClr val="dk2"/>
                </a:solidFill>
              </a:rPr>
              <a:t>Comandos de Decisão</a:t>
            </a:r>
            <a:endParaRPr sz="2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/>
        </p:nvSpPr>
        <p:spPr>
          <a:xfrm>
            <a:off x="253200" y="913100"/>
            <a:ext cx="144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Solução: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1915950" y="214025"/>
            <a:ext cx="5984100" cy="461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#include &lt;iostream&gt;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int idade;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cout &lt;&lt; "Digite sua idade: ";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cin &gt;&gt; idade;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if (idade &lt; 18)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cout &lt;&lt; "Você é menor de idade." &lt;&lt; endl;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} else if (idade &gt;= 18 &amp;&amp; idade &lt; 60)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cout &lt;&lt; "Você é adulto." &lt;&lt; endl;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} else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cout &lt;&lt; "Você é idoso." &lt;&lt; endl;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/>
        </p:nvSpPr>
        <p:spPr>
          <a:xfrm>
            <a:off x="3009800" y="2051950"/>
            <a:ext cx="317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00">
                <a:solidFill>
                  <a:schemeClr val="dk1"/>
                </a:solidFill>
              </a:rPr>
              <a:t>Perguntas ?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1376925" y="127000"/>
            <a:ext cx="608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Comandos de Entrada e Saída</a:t>
            </a:r>
            <a:endParaRPr sz="2600"/>
          </a:p>
        </p:txBody>
      </p:sp>
      <p:sp>
        <p:nvSpPr>
          <p:cNvPr id="68" name="Google Shape;68;p15"/>
          <p:cNvSpPr txBox="1"/>
          <p:nvPr/>
        </p:nvSpPr>
        <p:spPr>
          <a:xfrm>
            <a:off x="236150" y="830000"/>
            <a:ext cx="8907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</a:rPr>
              <a:t>C</a:t>
            </a:r>
            <a:r>
              <a:rPr lang="en" sz="2500">
                <a:solidFill>
                  <a:srgbClr val="FF0000"/>
                </a:solidFill>
              </a:rPr>
              <a:t>omandos de entrada e saída</a:t>
            </a:r>
            <a:r>
              <a:rPr lang="en" sz="2500"/>
              <a:t> são utilizados para ler dados do usuário ou exibir informações na tela do computador. </a:t>
            </a:r>
            <a:endParaRPr sz="2500"/>
          </a:p>
        </p:txBody>
      </p:sp>
      <p:sp>
        <p:nvSpPr>
          <p:cNvPr id="69" name="Google Shape;69;p15"/>
          <p:cNvSpPr txBox="1"/>
          <p:nvPr/>
        </p:nvSpPr>
        <p:spPr>
          <a:xfrm>
            <a:off x="0" y="1864400"/>
            <a:ext cx="91440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>
                <a:solidFill>
                  <a:srgbClr val="FF0000"/>
                </a:solidFill>
              </a:rPr>
              <a:t>"</a:t>
            </a:r>
            <a:r>
              <a:rPr lang="en" sz="1900">
                <a:solidFill>
                  <a:srgbClr val="FF0000"/>
                </a:solidFill>
              </a:rPr>
              <a:t>cin"</a:t>
            </a:r>
            <a:r>
              <a:rPr lang="en" sz="1900"/>
              <a:t>: Ler dados de entrada do usuário, como valores numéricos ou strings. Exemplo: "</a:t>
            </a:r>
            <a:r>
              <a:rPr b="1" lang="en" sz="1900"/>
              <a:t>int x; cin &gt;&gt; x;</a:t>
            </a:r>
            <a:r>
              <a:rPr lang="en" sz="1900"/>
              <a:t>". O operador "&gt;&gt;" é usado para inserir os dados digitados pelo usuário na variável "x".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>
                <a:solidFill>
                  <a:srgbClr val="FF0000"/>
                </a:solidFill>
              </a:rPr>
              <a:t>"cout"</a:t>
            </a:r>
            <a:r>
              <a:rPr lang="en" sz="1900"/>
              <a:t>: Exibir informações na tela do computador, como mensagens ou valores de variáveis. Exemplo: "</a:t>
            </a:r>
            <a:r>
              <a:rPr b="1" lang="en" sz="1900"/>
              <a:t>cout &lt;&lt; y;</a:t>
            </a:r>
            <a:r>
              <a:rPr lang="en" sz="1900"/>
              <a:t>". O operador "&lt;&lt;" é usado para inserir o valor da variável "y" na saída padrão.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>
                <a:solidFill>
                  <a:srgbClr val="FF0000"/>
                </a:solidFill>
              </a:rPr>
              <a:t>"endl"</a:t>
            </a:r>
            <a:r>
              <a:rPr lang="en" sz="1900"/>
              <a:t>: Para inserir uma quebra de linha na saída padrão. Exemplo: exibir uma mensagem na tela seguida por uma quebra de linha. "</a:t>
            </a:r>
            <a:r>
              <a:rPr b="1" lang="en" sz="1900"/>
              <a:t>cout &lt;&lt; "Olá, ECT!</a:t>
            </a:r>
            <a:r>
              <a:rPr lang="en" sz="1900"/>
              <a:t>" &lt;&lt; endl;".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1149325" y="287325"/>
            <a:ext cx="7669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Variáveis, Operadores e Expressões</a:t>
            </a:r>
            <a:endParaRPr sz="2600"/>
          </a:p>
        </p:txBody>
      </p:sp>
      <p:sp>
        <p:nvSpPr>
          <p:cNvPr id="75" name="Google Shape;75;p16"/>
          <p:cNvSpPr txBox="1"/>
          <p:nvPr/>
        </p:nvSpPr>
        <p:spPr>
          <a:xfrm>
            <a:off x="364150" y="1294850"/>
            <a:ext cx="85572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</a:t>
            </a:r>
            <a:r>
              <a:rPr lang="en" sz="2400"/>
              <a:t>s </a:t>
            </a:r>
            <a:r>
              <a:rPr lang="en" sz="2400">
                <a:solidFill>
                  <a:srgbClr val="FF0000"/>
                </a:solidFill>
              </a:rPr>
              <a:t>tipos de dados</a:t>
            </a:r>
            <a:r>
              <a:rPr lang="en" sz="2400"/>
              <a:t> podem ser divididos em duas categorias: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Tipos primitivos: </a:t>
            </a:r>
            <a:r>
              <a:rPr lang="en" sz="2400"/>
              <a:t>incluem inteiros (int), caracteres (char), números de ponto flutuante (float e double), booleanos (bool) e vários outros.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Tipos definidos pelo usuário: </a:t>
            </a:r>
            <a:r>
              <a:rPr lang="en" sz="2400"/>
              <a:t>são criados pelo programador para representar entidades mais complexas, como classes, estruturas e enums.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1149325" y="287325"/>
            <a:ext cx="7669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Variáveis, Operadores e Expressões</a:t>
            </a:r>
            <a:endParaRPr sz="2600"/>
          </a:p>
        </p:txBody>
      </p:sp>
      <p:sp>
        <p:nvSpPr>
          <p:cNvPr id="81" name="Google Shape;81;p17"/>
          <p:cNvSpPr txBox="1"/>
          <p:nvPr/>
        </p:nvSpPr>
        <p:spPr>
          <a:xfrm>
            <a:off x="445800" y="1245875"/>
            <a:ext cx="78279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</a:rPr>
              <a:t>Variáveis:</a:t>
            </a:r>
            <a:r>
              <a:rPr lang="en" sz="2500"/>
              <a:t> Uma variável é um local na memória que é reservado para armazenar um valor.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Você precisa declarar uma variável antes de usá-la, especificando o tipo de dados e o nome da variável.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Por exemplo: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int idade = 21;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1149325" y="287325"/>
            <a:ext cx="7669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Variáveis, Operadores e Expressões</a:t>
            </a:r>
            <a:endParaRPr sz="2600"/>
          </a:p>
        </p:txBody>
      </p:sp>
      <p:sp>
        <p:nvSpPr>
          <p:cNvPr id="87" name="Google Shape;87;p18"/>
          <p:cNvSpPr txBox="1"/>
          <p:nvPr/>
        </p:nvSpPr>
        <p:spPr>
          <a:xfrm>
            <a:off x="293400" y="1169675"/>
            <a:ext cx="85572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</a:rPr>
              <a:t>Constantes</a:t>
            </a:r>
            <a:r>
              <a:rPr lang="en" sz="2500">
                <a:solidFill>
                  <a:schemeClr val="dk1"/>
                </a:solidFill>
              </a:rPr>
              <a:t> são valores que não podem ser alterados durante a execução do programa. 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Podem ser definidas utilizando a palavra-chave "const". 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Por exemplo, para declarar uma constante do tipo float  chamada "pi" com valor 3.14, você pode escrever: 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float pi = 3.14;</a:t>
            </a: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1121000" y="145625"/>
            <a:ext cx="7669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Variáveis, Operadores e Expressões</a:t>
            </a:r>
            <a:endParaRPr sz="2600"/>
          </a:p>
        </p:txBody>
      </p:sp>
      <p:sp>
        <p:nvSpPr>
          <p:cNvPr id="93" name="Google Shape;93;p19"/>
          <p:cNvSpPr txBox="1"/>
          <p:nvPr/>
        </p:nvSpPr>
        <p:spPr>
          <a:xfrm>
            <a:off x="170100" y="747150"/>
            <a:ext cx="88038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0000"/>
                </a:solidFill>
              </a:rPr>
              <a:t>Operadores </a:t>
            </a:r>
            <a:r>
              <a:rPr lang="en" sz="2300">
                <a:solidFill>
                  <a:schemeClr val="dk1"/>
                </a:solidFill>
              </a:rPr>
              <a:t>são símbolos especiais que realizam operações em variáveis ou valores. 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Alguns tipos de operadores: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Aritméticos (+, -, *, /);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Relacionais (==, !=, &lt;, &gt;);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Lógicos (&amp;&amp;, ||, !);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Operadores unários (sizeof, ++, -- );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Outros (operador de atribuição = e o operador ternário ?:)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Os operadores em C++ têm precedência, o que determina a ordem em que as operações são realizadas.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2389800" y="180275"/>
            <a:ext cx="3969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Operadores Unários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405050" y="1119200"/>
            <a:ext cx="85872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2000">
                <a:solidFill>
                  <a:srgbClr val="FF0000"/>
                </a:solidFill>
              </a:rPr>
              <a:t>Operador de incremento (++): </a:t>
            </a:r>
            <a:r>
              <a:rPr lang="en" sz="2000">
                <a:solidFill>
                  <a:schemeClr val="dk1"/>
                </a:solidFill>
              </a:rPr>
              <a:t>aumenta o valor de uma variável em 1.</a:t>
            </a:r>
            <a:endParaRPr sz="2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2000">
                <a:solidFill>
                  <a:srgbClr val="FF0000"/>
                </a:solidFill>
              </a:rPr>
              <a:t>Operador de decremento (--)</a:t>
            </a:r>
            <a:r>
              <a:rPr lang="en" sz="2000">
                <a:solidFill>
                  <a:schemeClr val="dk1"/>
                </a:solidFill>
              </a:rPr>
              <a:t>: diminui o valor de uma variável em 1.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Formas de uso</a:t>
            </a:r>
            <a:r>
              <a:rPr b="1" lang="en" sz="2100"/>
              <a:t>:</a:t>
            </a:r>
            <a:r>
              <a:rPr lang="en" sz="2100"/>
              <a:t> pré-incremento / pré-decremento e pós-incremento / pós-decremento.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Obs: </a:t>
            </a:r>
            <a:r>
              <a:rPr lang="en" sz="2100"/>
              <a:t>O pré-incremento e pré-decremento ocorrem antes que a variável seja usada na expressão, enquanto o pós-incremento e pós-decremento ocorrem após a variável ser usada na expressão. </a:t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/>
        </p:nvSpPr>
        <p:spPr>
          <a:xfrm>
            <a:off x="179500" y="1879600"/>
            <a:ext cx="14283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(Exemplo)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Operadores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unários:</a:t>
            </a:r>
            <a:endParaRPr sz="1900"/>
          </a:p>
        </p:txBody>
      </p:sp>
      <p:sp>
        <p:nvSpPr>
          <p:cNvPr id="105" name="Google Shape;105;p21"/>
          <p:cNvSpPr txBox="1"/>
          <p:nvPr/>
        </p:nvSpPr>
        <p:spPr>
          <a:xfrm>
            <a:off x="1738725" y="45425"/>
            <a:ext cx="7288200" cy="511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int x = 5;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0000B0"/>
                </a:solidFill>
                <a:latin typeface="Consolas"/>
                <a:ea typeface="Consolas"/>
                <a:cs typeface="Consolas"/>
                <a:sym typeface="Consolas"/>
              </a:rPr>
              <a:t>// pré-incremento</a:t>
            </a:r>
            <a:endParaRPr sz="1600">
              <a:solidFill>
                <a:srgbClr val="0000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++x;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cout &lt;&lt; "Valor de x após pré-incremento: " &lt;&lt; x &lt;&lt; endl;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0000B0"/>
                </a:solidFill>
                <a:latin typeface="Consolas"/>
                <a:ea typeface="Consolas"/>
                <a:cs typeface="Consolas"/>
                <a:sym typeface="Consolas"/>
              </a:rPr>
              <a:t>// pré-decremento</a:t>
            </a:r>
            <a:endParaRPr sz="1600">
              <a:solidFill>
                <a:srgbClr val="0000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--x;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cout &lt;&lt; "Valor de x após pré-decremento: " &lt;&lt; x &lt;&lt; endl;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0000B0"/>
                </a:solidFill>
                <a:latin typeface="Consolas"/>
                <a:ea typeface="Consolas"/>
                <a:cs typeface="Consolas"/>
                <a:sym typeface="Consolas"/>
              </a:rPr>
              <a:t> // pós-incremento</a:t>
            </a:r>
            <a:endParaRPr sz="1600">
              <a:solidFill>
                <a:srgbClr val="0000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x++;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cout &lt;&lt; "Valor de x após pós-incremento: " &lt;&lt; x &lt;&lt; endl;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0000B0"/>
                </a:solidFill>
                <a:latin typeface="Consolas"/>
                <a:ea typeface="Consolas"/>
                <a:cs typeface="Consolas"/>
                <a:sym typeface="Consolas"/>
              </a:rPr>
              <a:t>// pós-decremento</a:t>
            </a:r>
            <a:endParaRPr sz="1600">
              <a:solidFill>
                <a:srgbClr val="0000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x--;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cout &lt;&lt; "Valor de x após pós-decremento: " &lt;&lt; x &lt;&lt; endl;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return 0;}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