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deb692649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deb692649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deb692649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deb692649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0a300876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0a300876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013dccf7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013dccf7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013dccf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013dccf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0a300876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0a300876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013dccf7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013dccf7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013dccf7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013dccf7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190ee7561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190ee7561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e9ad04a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e9ad04a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e9ad04aa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e9ad04aa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e9ad04a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e9ad04a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e9ad04aa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de9ad04aa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de9ad04aa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de9ad04aa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eb692649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eb692649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eb69264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eb69264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e9ad04aa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de9ad04aa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0050" y="1528325"/>
            <a:ext cx="8520600" cy="217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Linguagem de Programação</a:t>
            </a:r>
            <a:endParaRPr b="1"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80000"/>
                </a:solidFill>
              </a:rPr>
              <a:t>Comandos de Repetição</a:t>
            </a:r>
            <a:endParaRPr sz="24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 </a:t>
            </a:r>
            <a:r>
              <a:rPr b="1" lang="en" sz="2400"/>
              <a:t>ECT2303</a:t>
            </a:r>
            <a:endParaRPr b="1" sz="2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0050" y="4181500"/>
            <a:ext cx="85206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helton.maia@ufrn.br</a:t>
            </a:r>
            <a:endParaRPr sz="18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64425"/>
            <a:ext cx="1866200" cy="70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8200" y="464425"/>
            <a:ext cx="1866200" cy="5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ctrTitle"/>
          </p:nvPr>
        </p:nvSpPr>
        <p:spPr>
          <a:xfrm>
            <a:off x="503975" y="1601725"/>
            <a:ext cx="8320200" cy="16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Escreva um programa que </a:t>
            </a:r>
            <a:r>
              <a:rPr lang="en" sz="2600"/>
              <a:t>solicite ao usuário um número inteiro positivo e exibe a soma dos números inteiros de 1 até o número informado.</a:t>
            </a:r>
            <a:endParaRPr sz="2600"/>
          </a:p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78825" y="3356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de utilização (</a:t>
            </a:r>
            <a:r>
              <a:rPr lang="en">
                <a:solidFill>
                  <a:srgbClr val="FF0000"/>
                </a:solidFill>
              </a:rPr>
              <a:t>for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46825" y="54625"/>
            <a:ext cx="28332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0000"/>
                </a:solidFill>
              </a:rPr>
              <a:t>Exemplo </a:t>
            </a:r>
            <a:endParaRPr sz="2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0000"/>
                </a:solidFill>
              </a:rPr>
              <a:t>(for)</a:t>
            </a:r>
            <a:endParaRPr sz="2300"/>
          </a:p>
        </p:txBody>
      </p:sp>
      <p:sp>
        <p:nvSpPr>
          <p:cNvPr id="120" name="Google Shape;120;p23"/>
          <p:cNvSpPr txBox="1"/>
          <p:nvPr/>
        </p:nvSpPr>
        <p:spPr>
          <a:xfrm>
            <a:off x="1409100" y="321700"/>
            <a:ext cx="7613400" cy="457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   int num, soma = 0;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   cout &lt;&lt; "Informe um numero inteiro positivo: ";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   cin &gt;&gt; num;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   for (int i = 1; i &lt;= num; i++) {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       soma += i;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   cout &lt;&lt; "A soma dos numeros inteiros de 1 ate " &lt;&lt; 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num &lt;&lt; " = " &lt;&lt; soma &lt;&lt; endl;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/>
        </p:nvSpPr>
        <p:spPr>
          <a:xfrm>
            <a:off x="161975" y="1002350"/>
            <a:ext cx="4565400" cy="3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 </a:t>
            </a:r>
            <a:r>
              <a:rPr lang="en" sz="2400">
                <a:solidFill>
                  <a:srgbClr val="FF0000"/>
                </a:solidFill>
              </a:rPr>
              <a:t>comando </a:t>
            </a:r>
            <a:r>
              <a:rPr i="1" lang="en" sz="2400">
                <a:solidFill>
                  <a:srgbClr val="FF0000"/>
                </a:solidFill>
              </a:rPr>
              <a:t>break</a:t>
            </a:r>
            <a:r>
              <a:rPr lang="en" sz="2400"/>
              <a:t> quando</a:t>
            </a:r>
            <a:r>
              <a:rPr lang="en" sz="2400"/>
              <a:t> inserido em uma estrutura de repetição, </a:t>
            </a:r>
            <a:r>
              <a:rPr b="1" lang="en" sz="2400"/>
              <a:t>causa a saída imediata desta estrutura</a:t>
            </a:r>
            <a:r>
              <a:rPr lang="en" sz="2400"/>
              <a:t>. A execução do programa é então direcionada para a primeira instrução após o final do comando/bloco de código do laço(</a:t>
            </a:r>
            <a:r>
              <a:rPr i="1" lang="en" sz="2400"/>
              <a:t>loop</a:t>
            </a:r>
            <a:r>
              <a:rPr lang="en" sz="2400"/>
              <a:t>) de repetição.</a:t>
            </a:r>
            <a:endParaRPr sz="2400"/>
          </a:p>
        </p:txBody>
      </p:sp>
      <p:sp>
        <p:nvSpPr>
          <p:cNvPr id="126" name="Google Shape;126;p24"/>
          <p:cNvSpPr/>
          <p:nvPr/>
        </p:nvSpPr>
        <p:spPr>
          <a:xfrm>
            <a:off x="4795950" y="156300"/>
            <a:ext cx="4299600" cy="48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 int x = 1;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 while(x&lt;=10){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	    x++;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     if(x==9){break;}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     cout &lt;&lt; x &lt;&lt; " ";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 cout &lt;&lt; "x = " &lt;&lt; x;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Google Shape;127;p24"/>
          <p:cNvSpPr txBox="1"/>
          <p:nvPr>
            <p:ph idx="4294967295" type="subTitle"/>
          </p:nvPr>
        </p:nvSpPr>
        <p:spPr>
          <a:xfrm>
            <a:off x="414625" y="77150"/>
            <a:ext cx="4565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/>
              <a:t>Comandos de Repetição</a:t>
            </a:r>
            <a:endParaRPr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205675" y="1001600"/>
            <a:ext cx="3346200" cy="22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 de repetição utilizando pré e pós incrementos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(Exemplo 1)</a:t>
            </a:r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3784450" y="71350"/>
            <a:ext cx="4873500" cy="489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int x = 1;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// Usando o operador ++x: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cout &lt;&lt; "Usando o operador ++x:\n";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for (int i = 0; i &lt; 5; i++) {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cout &lt;&lt; "x = " &lt;&lt; ++x &lt;&lt; endl;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x = 1; // resetando o valor de x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// Usando o operador x++: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cout &lt;&lt; "\nUsando o operador x++:\n";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for (int i = 0; i &lt; 5; i++) {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cout &lt;&lt; "x = " &lt;&lt; x++ &lt;&lt; endl;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" type="subTitle"/>
          </p:nvPr>
        </p:nvSpPr>
        <p:spPr>
          <a:xfrm>
            <a:off x="205675" y="1001600"/>
            <a:ext cx="3346200" cy="22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 de repetição utilizando pré e pós incrementos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(Exemplo 2)</a:t>
            </a:r>
            <a:endParaRPr/>
          </a:p>
        </p:txBody>
      </p:sp>
      <p:sp>
        <p:nvSpPr>
          <p:cNvPr id="139" name="Google Shape;139;p26"/>
          <p:cNvSpPr txBox="1"/>
          <p:nvPr/>
        </p:nvSpPr>
        <p:spPr>
          <a:xfrm>
            <a:off x="3795000" y="0"/>
            <a:ext cx="5222100" cy="515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int x = 1;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// Usando o operador ++x: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cout &lt;&lt; "Usando o operador ++x:\n";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for (int i = 0; i &lt; 5; i++) {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 = x + ++x;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//x += ++x;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cout &lt;&lt; "x = " &lt;&lt; x &lt;&lt; endl;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x = 1; // resetando o valor de x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// Usando o operador x++: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cout &lt;&lt; "\nUsando o operador x++:\n";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for (int i = 0; i &lt; 5; i++) {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 = x + x++; 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//x += x++;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cout &lt;&lt; "x = " &lt;&lt; x &lt;&lt; endl;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/>
        </p:nvSpPr>
        <p:spPr>
          <a:xfrm>
            <a:off x="543025" y="393475"/>
            <a:ext cx="82239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Exercício</a:t>
            </a:r>
            <a:endParaRPr b="1"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638175" y="1388325"/>
            <a:ext cx="7341000" cy="20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Dado um número inteiro na entrada, crie um programa que verifica se esse </a:t>
            </a:r>
            <a:r>
              <a:rPr lang="en" sz="2800"/>
              <a:t>número</a:t>
            </a:r>
            <a:r>
              <a:rPr lang="en" sz="2800"/>
              <a:t> é ou não um número primo. Imprima na saída o resultado.</a:t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Obs: um número primo é aquele que é divisível somente por 1 e por ele mesmo.</a:t>
            </a:r>
            <a:endParaRPr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/>
        </p:nvSpPr>
        <p:spPr>
          <a:xfrm>
            <a:off x="2471850" y="124350"/>
            <a:ext cx="6305400" cy="489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int x; bool isPrime = true;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cout &lt;&lt; "Digite um número inteiro: ";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cin &gt;&gt; x;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for (int i = 2; i &lt;= x / 2; i++) {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if (x % i == 0) {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isPrime = false;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break;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if (isPrime) {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cout &lt;&lt; x &lt;&lt; " é um número primo." &lt;&lt; endl;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} else {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cout &lt;&lt; x &lt;&lt; " não é um número primo." &lt;&lt; endl;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-119025" y="226500"/>
            <a:ext cx="2507100" cy="21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Solução: Verificando o número é primo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/>
        </p:nvSpPr>
        <p:spPr>
          <a:xfrm>
            <a:off x="197250" y="178200"/>
            <a:ext cx="8749500" cy="4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Comentando a solução: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Neste exemplo, declaramos uma variável inteira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</a:rPr>
              <a:t> e uma variável booleana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isPrime</a:t>
            </a:r>
            <a:r>
              <a:rPr lang="en" sz="1800">
                <a:solidFill>
                  <a:schemeClr val="dk1"/>
                </a:solidFill>
              </a:rPr>
              <a:t> que será usada para armazenar se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</a:rPr>
              <a:t> é um número primo ou não. Em seguida, solicitamos que o usuário digite um número inteiro e armazenamos o valor em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Em seguida, usamos um laço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800">
                <a:solidFill>
                  <a:schemeClr val="dk1"/>
                </a:solidFill>
              </a:rPr>
              <a:t> para verificar se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</a:rPr>
              <a:t> é divisível por algum número entre 2 e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x/2</a:t>
            </a:r>
            <a:r>
              <a:rPr lang="en" sz="1800">
                <a:solidFill>
                  <a:schemeClr val="dk1"/>
                </a:solidFill>
              </a:rPr>
              <a:t>. Se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</a:rPr>
              <a:t> for divisível por algum desses números, sabemos que ele não é um número primo e atualizamos a variável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isPrime</a:t>
            </a:r>
            <a:r>
              <a:rPr lang="en" sz="1800">
                <a:solidFill>
                  <a:schemeClr val="dk1"/>
                </a:solidFill>
              </a:rPr>
              <a:t> para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800">
                <a:solidFill>
                  <a:schemeClr val="dk1"/>
                </a:solidFill>
              </a:rPr>
              <a:t> e saímos do laço usando a instrução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Finalmente, verificamos o valor da variável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isPrime</a:t>
            </a:r>
            <a:r>
              <a:rPr lang="en" sz="1800">
                <a:solidFill>
                  <a:schemeClr val="dk1"/>
                </a:solidFill>
              </a:rPr>
              <a:t>. Se ela for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800">
                <a:solidFill>
                  <a:schemeClr val="dk1"/>
                </a:solidFill>
              </a:rPr>
              <a:t>, sabemos que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</a:rPr>
              <a:t> é um número primo e imprimimos uma mensagem indicando isso na tela. Caso contrário, imprimimos uma mensagem indicando que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</a:rPr>
              <a:t> não é um número primo.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4073575" y="2000950"/>
            <a:ext cx="1160100" cy="15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/>
              <a:t>?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-101950" y="188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Comandos de Repetição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507350" y="1043300"/>
            <a:ext cx="79113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Em C++, existem três tipos de comandos de repetição: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while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do-while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Todos eles são usados para executar um bloco de código repetidamente até que uma determinada condição seja satisfeita.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-101950" y="188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Comandos de Repetição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507350" y="1058900"/>
            <a:ext cx="79113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O comando de repetição </a:t>
            </a:r>
            <a:r>
              <a:rPr lang="en" sz="2300">
                <a:solidFill>
                  <a:srgbClr val="FF0000"/>
                </a:solidFill>
              </a:rPr>
              <a:t>while</a:t>
            </a:r>
            <a:r>
              <a:rPr lang="en" sz="2300"/>
              <a:t> executa o bloco de código enquanto uma determinada condição for verdadeira.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 sintaxe é a seguinte:</a:t>
            </a:r>
            <a:endParaRPr sz="2300"/>
          </a:p>
        </p:txBody>
      </p:sp>
      <p:sp>
        <p:nvSpPr>
          <p:cNvPr id="70" name="Google Shape;70;p15"/>
          <p:cNvSpPr txBox="1"/>
          <p:nvPr/>
        </p:nvSpPr>
        <p:spPr>
          <a:xfrm>
            <a:off x="1810750" y="2622475"/>
            <a:ext cx="6087900" cy="153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while (condicao) {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// bloco de código a ser executado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537000" y="1559775"/>
            <a:ext cx="8320200" cy="178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Escreva um programa que solicita que o usuário informe um número inteiro positivo e, em seguida, exibe os </a:t>
            </a:r>
            <a:r>
              <a:rPr lang="en" sz="2600" u="sng"/>
              <a:t>números pares menores ou iguais ao número informado pelo usuário</a:t>
            </a:r>
            <a:r>
              <a:rPr lang="en" sz="2600"/>
              <a:t>.</a:t>
            </a:r>
            <a:endParaRPr sz="2600"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78825" y="3356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de utilização (</a:t>
            </a:r>
            <a:r>
              <a:rPr lang="en">
                <a:solidFill>
                  <a:srgbClr val="FF0000"/>
                </a:solidFill>
              </a:rPr>
              <a:t>while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162900" y="170550"/>
            <a:ext cx="8889600" cy="48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int num, i=1;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cout &lt;&lt; "Informe um numero inteiro positivo: ";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cin &gt;&gt; num;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cout &lt;&lt; "Pares menores ou iguais a " &lt;&lt; num &lt;&lt; ":"&lt;&lt; endl;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while (i &lt;= num)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if (i % 2 == 0)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   cout &lt;&lt; i &lt;&lt; " ";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i++;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5978975" y="77175"/>
            <a:ext cx="28332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0000"/>
                </a:solidFill>
              </a:rPr>
              <a:t>Exemplo (</a:t>
            </a:r>
            <a:r>
              <a:rPr lang="en" sz="2300">
                <a:solidFill>
                  <a:srgbClr val="FF0000"/>
                </a:solidFill>
              </a:rPr>
              <a:t>while)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-101950" y="188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Comandos de Repetição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653075" y="1236150"/>
            <a:ext cx="79113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O comando de repetição </a:t>
            </a:r>
            <a:r>
              <a:rPr lang="en" sz="2300">
                <a:solidFill>
                  <a:srgbClr val="FF0000"/>
                </a:solidFill>
              </a:rPr>
              <a:t>do-while</a:t>
            </a:r>
            <a:r>
              <a:rPr lang="en" sz="2300"/>
              <a:t> é semelhante ao while, mas executa o bloco de código pelo menos uma vez, independentemente da condição. A sintaxe é a seguinte:</a:t>
            </a:r>
            <a:endParaRPr sz="2300"/>
          </a:p>
        </p:txBody>
      </p:sp>
      <p:sp>
        <p:nvSpPr>
          <p:cNvPr id="89" name="Google Shape;89;p18"/>
          <p:cNvSpPr txBox="1"/>
          <p:nvPr/>
        </p:nvSpPr>
        <p:spPr>
          <a:xfrm>
            <a:off x="1480100" y="2899775"/>
            <a:ext cx="6603900" cy="124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do {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 // bloco de código a ser executado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} while (condicao);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ctrTitle"/>
          </p:nvPr>
        </p:nvSpPr>
        <p:spPr>
          <a:xfrm>
            <a:off x="562725" y="1639200"/>
            <a:ext cx="8320200" cy="148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Escreva um programa para solicitar que o usuário informe uma senha, verificando se a senha informada é igual à senha cadastrada no sistema.</a:t>
            </a:r>
            <a:endParaRPr sz="2600"/>
          </a:p>
        </p:txBody>
      </p:sp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78825" y="3356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de utilização (</a:t>
            </a:r>
            <a:r>
              <a:rPr lang="en">
                <a:solidFill>
                  <a:srgbClr val="FF0000"/>
                </a:solidFill>
              </a:rPr>
              <a:t>do-while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46825" y="54625"/>
            <a:ext cx="28332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0000"/>
                </a:solidFill>
              </a:rPr>
              <a:t>Exemplo </a:t>
            </a:r>
            <a:endParaRPr sz="2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0000"/>
                </a:solidFill>
              </a:rPr>
              <a:t>(do-while)</a:t>
            </a:r>
            <a:endParaRPr sz="2300"/>
          </a:p>
        </p:txBody>
      </p:sp>
      <p:sp>
        <p:nvSpPr>
          <p:cNvPr id="101" name="Google Shape;101;p20"/>
          <p:cNvSpPr txBox="1"/>
          <p:nvPr/>
        </p:nvSpPr>
        <p:spPr>
          <a:xfrm>
            <a:off x="1757725" y="54625"/>
            <a:ext cx="7109700" cy="489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const int senha_cadastrada = 1234;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int senha_informada;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do {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  cout &lt;&lt; "Digite a senha: ";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  cin &gt;&gt; senha_informada;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  if (senha_informada != senha_cadastrada) {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cout &lt;&lt; 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Senha incorreta. 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cout &lt;&lt; 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Tente novamente!" &lt;&lt; endl;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} while (senha_informada != senha_cadastrada);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cout &lt;&lt; "Senha correta. Acesso permitido." &lt;&lt; endl;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1" type="subTitle"/>
          </p:nvPr>
        </p:nvSpPr>
        <p:spPr>
          <a:xfrm>
            <a:off x="-101950" y="188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Comandos de Repetição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507350" y="1019900"/>
            <a:ext cx="79113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O comando de repetição </a:t>
            </a:r>
            <a:r>
              <a:rPr lang="en" sz="2300">
                <a:solidFill>
                  <a:srgbClr val="FF0000"/>
                </a:solidFill>
              </a:rPr>
              <a:t>for</a:t>
            </a:r>
            <a:r>
              <a:rPr lang="en" sz="2300"/>
              <a:t> é usado para executar um bloco de código um número fixo de vezes.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 sintaxe é a seguinte:</a:t>
            </a:r>
            <a:endParaRPr sz="2300"/>
          </a:p>
        </p:txBody>
      </p:sp>
      <p:sp>
        <p:nvSpPr>
          <p:cNvPr id="108" name="Google Shape;108;p21"/>
          <p:cNvSpPr txBox="1"/>
          <p:nvPr/>
        </p:nvSpPr>
        <p:spPr>
          <a:xfrm>
            <a:off x="975625" y="2841025"/>
            <a:ext cx="7297800" cy="120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for (inicializacao; condicao; atualizacao) {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// bloco de código a ser executado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