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7E0E10-FD27-48A3-9971-4934D3DB74AC}">
  <a:tblStyle styleId="{AE7E0E10-FD27-48A3-9971-4934D3DB7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0bf69b0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0bf69b0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bf69b0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bf69b0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1f79e4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1f79e4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e066bb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8e066bb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8e066bb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8e066bb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8e066bb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8e066bb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1f79e4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1f79e4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76bc7a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76bc7a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074a2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074a2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0c987a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0c987a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0bf69b0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0bf69b0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cc4584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cc4584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bf69b0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bf69b0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bf69b0b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0bf69b0b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76bc7a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76bc7a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8e066bb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8e066bb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76bc7a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76bc7a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76bc7a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76bc7a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0bf69b0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0bf69b0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plusplus.com/reference/cmath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6025" y="1137275"/>
            <a:ext cx="8520600" cy="30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Linguagem de Programação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Funções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 </a:t>
            </a:r>
            <a:r>
              <a:rPr b="1" lang="en" sz="2600"/>
              <a:t>ECT2303</a:t>
            </a:r>
            <a:endParaRPr b="1"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helton.maia@ufrn.br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-242650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200"/>
              <a:t>Funções em C++</a:t>
            </a:r>
            <a:endParaRPr sz="43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619300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Neste</a:t>
            </a:r>
            <a:r>
              <a:rPr lang="en" sz="2400"/>
              <a:t> exemplo, a seguinte função em C++ recebe dois números inteiros como entrada e retorna o seu produto:</a:t>
            </a:r>
            <a:endParaRPr sz="2400"/>
          </a:p>
        </p:txBody>
      </p:sp>
      <p:sp>
        <p:nvSpPr>
          <p:cNvPr id="114" name="Google Shape;114;p22"/>
          <p:cNvSpPr txBox="1"/>
          <p:nvPr/>
        </p:nvSpPr>
        <p:spPr>
          <a:xfrm>
            <a:off x="1089750" y="1622600"/>
            <a:ext cx="6548400" cy="178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int multiplicacao(int a, int b)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 int produto = a * b;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 return produto;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3408200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</a:rPr>
              <a:t>Para chamar a função </a:t>
            </a:r>
            <a:r>
              <a:rPr lang="en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multiplicacao</a:t>
            </a:r>
            <a:r>
              <a:rPr lang="en" sz="2300">
                <a:solidFill>
                  <a:schemeClr val="dk1"/>
                </a:solidFill>
              </a:rPr>
              <a:t> </a:t>
            </a:r>
            <a:r>
              <a:rPr lang="en" sz="2300">
                <a:solidFill>
                  <a:srgbClr val="666666"/>
                </a:solidFill>
              </a:rPr>
              <a:t>em outro lugar do programa, basta fornecer os argumentos apropriados: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970875" y="4301000"/>
            <a:ext cx="67068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resultado = multiplicacao(3, 4);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-10092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200"/>
              <a:t>Funções em C++</a:t>
            </a:r>
            <a:endParaRPr sz="43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916500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Ao chamar uma função em C++, é possível passar valores como argumentos para a função. Existem dois métodos principais de passagem de argumentos: </a:t>
            </a:r>
            <a:r>
              <a:rPr lang="en" sz="2600">
                <a:solidFill>
                  <a:srgbClr val="FF0000"/>
                </a:solidFill>
              </a:rPr>
              <a:t>por valor e por referência.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704000" y="3190575"/>
            <a:ext cx="5736000" cy="13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void adicionar_um(int num)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 num = num + 1;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621000" y="11995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 comando </a:t>
            </a:r>
            <a:r>
              <a:rPr b="1"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70650" y="770050"/>
            <a:ext cx="8606400" cy="2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b="1" lang="en" sz="2600">
                <a:solidFill>
                  <a:srgbClr val="434343"/>
                </a:solidFill>
              </a:rPr>
              <a:t>Possui as seguintes propriedades:</a:t>
            </a:r>
            <a:endParaRPr b="1"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-"/>
            </a:pPr>
            <a:r>
              <a:rPr lang="en" sz="2600">
                <a:solidFill>
                  <a:srgbClr val="434343"/>
                </a:solidFill>
              </a:rPr>
              <a:t>Converte de forma automática o resultado da expressão para o tipo definido na função;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-"/>
            </a:pPr>
            <a:r>
              <a:rPr lang="en" sz="2600">
                <a:solidFill>
                  <a:srgbClr val="434343"/>
                </a:solidFill>
              </a:rPr>
              <a:t>Retorna um resultado;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-"/>
            </a:pPr>
            <a:r>
              <a:rPr lang="en" sz="2600">
                <a:solidFill>
                  <a:srgbClr val="434343"/>
                </a:solidFill>
              </a:rPr>
              <a:t>Termina a execução da função e retorna à sequência de instruções do código de chamada;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14550" y="3631125"/>
            <a:ext cx="5199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2164275" y="3567450"/>
            <a:ext cx="4812000" cy="12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prod(int a, int b){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a*b;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60050" y="2374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Tipo sem retorno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31300" y="1215875"/>
            <a:ext cx="87303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</a:rPr>
              <a:t>Obs: </a:t>
            </a:r>
            <a:r>
              <a:rPr lang="en" sz="3200">
                <a:solidFill>
                  <a:srgbClr val="434343"/>
                </a:solidFill>
              </a:rPr>
              <a:t>Funções do tipo </a:t>
            </a:r>
            <a:r>
              <a:rPr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3200">
                <a:solidFill>
                  <a:srgbClr val="434343"/>
                </a:solidFill>
              </a:rPr>
              <a:t>não precisam utilizar o comando return.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962125" y="2633675"/>
            <a:ext cx="5344500" cy="17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void imprimir( int x ){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cout &lt;&lt; x 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097975" y="171125"/>
            <a:ext cx="44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Funções em C++</a:t>
            </a:r>
            <a:endParaRPr b="1" sz="3400"/>
          </a:p>
        </p:txBody>
      </p:sp>
      <p:sp>
        <p:nvSpPr>
          <p:cNvPr id="144" name="Google Shape;144;p26"/>
          <p:cNvSpPr txBox="1"/>
          <p:nvPr/>
        </p:nvSpPr>
        <p:spPr>
          <a:xfrm>
            <a:off x="949450" y="1230150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785650" y="1177625"/>
            <a:ext cx="8088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</a:rPr>
              <a:t>A </a:t>
            </a:r>
            <a:r>
              <a:rPr lang="en" sz="3200">
                <a:solidFill>
                  <a:srgbClr val="FF0000"/>
                </a:solidFill>
              </a:rPr>
              <a:t>C++ Standard Library</a:t>
            </a:r>
            <a:r>
              <a:rPr lang="en" sz="3200">
                <a:solidFill>
                  <a:srgbClr val="666666"/>
                </a:solidFill>
              </a:rPr>
              <a:t> (biblioteca padrão), fornece uma rica coleção de funções para realizar os cálculos matemáticos mais comuns, manipulação de string/caracter, entrada/saída, verificação de erros e outros.</a:t>
            </a:r>
            <a:endParaRPr sz="3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04800" y="169625"/>
            <a:ext cx="8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</a:rPr>
              <a:t>C++ Standard Library: </a:t>
            </a:r>
            <a:r>
              <a:rPr lang="en" sz="3000">
                <a:solidFill>
                  <a:srgbClr val="FF0000"/>
                </a:solidFill>
              </a:rPr>
              <a:t>arquivos de cabeçalho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949450" y="1230150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453725" y="11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{AE7E0E10-FD27-48A3-9971-4934D3DB74AC}</a:tableStyleId>
              </a:tblPr>
              <a:tblGrid>
                <a:gridCol w="2319775"/>
                <a:gridCol w="6316075"/>
              </a:tblGrid>
              <a:tr h="12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34343"/>
                          </a:solidFill>
                        </a:rPr>
                        <a:t>&lt;iostream&gt;</a:t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34343"/>
                          </a:solidFill>
                        </a:rPr>
                        <a:t>Contém protótipos para as funções de entrada/saída de fluxo</a:t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34343"/>
                          </a:solidFill>
                        </a:rPr>
                        <a:t>&lt;iomanip&gt;</a:t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34343"/>
                          </a:solidFill>
                        </a:rPr>
                        <a:t>Contém protótipos de funções para manipuladores de fluxo</a:t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34343"/>
                          </a:solidFill>
                        </a:rPr>
                        <a:t>&lt;cmath&gt;</a:t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434343"/>
                          </a:solidFill>
                        </a:rPr>
                        <a:t>Contém protótipos para as funções da biblioteca de matemática </a:t>
                      </a:r>
                      <a:endParaRPr sz="2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20325" y="153775"/>
            <a:ext cx="89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b="1" lang="en" sz="3000"/>
              <a:t>unções da biblioteca de matemática </a:t>
            </a:r>
            <a:r>
              <a:rPr b="1"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&lt;cmath&gt;</a:t>
            </a:r>
            <a:endParaRPr b="1" sz="30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50" y="936476"/>
            <a:ext cx="2309700" cy="40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075" y="1308200"/>
            <a:ext cx="6192626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0" y="0"/>
            <a:ext cx="2559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Funções (exemplo)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01700" y="1268350"/>
            <a:ext cx="25248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Como chamar uma função no seu programa?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2559300" y="161250"/>
            <a:ext cx="6503700" cy="49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#include&lt;iostream&gt;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b="1" lang="en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&lt;cmath&gt;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double x = 3.0;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nsolas"/>
                <a:ea typeface="Consolas"/>
                <a:cs typeface="Consolas"/>
                <a:sym typeface="Consolas"/>
              </a:rPr>
              <a:t>    double y = </a:t>
            </a:r>
            <a:r>
              <a:rPr b="1" lang="en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b="1" lang="en" sz="2500">
                <a:latin typeface="Consolas"/>
                <a:ea typeface="Consolas"/>
                <a:cs typeface="Consolas"/>
                <a:sym typeface="Consolas"/>
              </a:rPr>
              <a:t>(x, 2.0);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cout &lt;&lt; “x=” &lt;&lt; x &lt;&lt; “ y=” &lt;&lt; y;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600550" y="2915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Exercício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732650" y="1082575"/>
            <a:ext cx="82239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</a:rPr>
              <a:t>Escreva um programa que possua uma função</a:t>
            </a:r>
            <a:r>
              <a:rPr lang="en" sz="3200">
                <a:solidFill>
                  <a:srgbClr val="434343"/>
                </a:solidFill>
              </a:rPr>
              <a:t> capaz</a:t>
            </a:r>
            <a:r>
              <a:rPr lang="en" sz="3200">
                <a:solidFill>
                  <a:srgbClr val="434343"/>
                </a:solidFill>
              </a:rPr>
              <a:t> de calcular o cubo de um número inteiro (dado como argumento de entrada). Para os testes, calcule o cubo de todos os números entre 1 e 10, inclusive, e imprima na tela os resultados. </a:t>
            </a:r>
            <a:endParaRPr sz="3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600550" y="1058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Exercício: Solução</a:t>
            </a:r>
            <a:endParaRPr b="1" sz="2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533175" y="755975"/>
            <a:ext cx="8223900" cy="39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// Função para calcular o cubo de um número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int calcularCubo(int num)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return num * num * num;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//Loop para calcular e imprimir o cubo dos números de 1 a 10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for (int i = 1; i &lt;= 10; i++)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	int cubo = calcularCubo(i); // Chama a função cubo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	cout &lt;&lt; "O cubo de " &lt;&lt; i &lt;&lt; " é: " &lt;&lt; cubo &lt;&lt; endl;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31575" y="88875"/>
            <a:ext cx="85206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200"/>
              <a:t>Funções em C++</a:t>
            </a:r>
            <a:endParaRPr sz="43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91750" y="1344975"/>
            <a:ext cx="80844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Uma função é um bloco de código (conjunto de instruções) que executa uma tarefa específica e pode ser chamado de diferentes partes do programa. </a:t>
            </a:r>
            <a:endParaRPr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As funções ajudam a evitar a duplicação de código e tornam o código mais organizado e fácil de entender e manter.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4324175" y="1853925"/>
            <a:ext cx="1094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?</a:t>
            </a:r>
            <a:endParaRPr sz="8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-10092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200"/>
              <a:t>Funções em C++: Observações</a:t>
            </a:r>
            <a:endParaRPr sz="43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6300" y="878800"/>
            <a:ext cx="89514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Char char="●"/>
            </a:pPr>
            <a:r>
              <a:rPr lang="en" sz="2500">
                <a:solidFill>
                  <a:srgbClr val="666666"/>
                </a:solidFill>
              </a:rPr>
              <a:t>Todo programa C ++ tem pelo menos uma função, que é a </a:t>
            </a:r>
            <a:r>
              <a:rPr lang="en" sz="2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" sz="2500">
                <a:solidFill>
                  <a:srgbClr val="666666"/>
                </a:solidFill>
              </a:rPr>
              <a:t>. Além disso, pode-se definir funções adicionais;</a:t>
            </a:r>
            <a:endParaRPr sz="2500">
              <a:solidFill>
                <a:srgbClr val="666666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500"/>
              <a:buChar char="●"/>
            </a:pPr>
            <a:r>
              <a:rPr lang="en" sz="2500">
                <a:solidFill>
                  <a:srgbClr val="666666"/>
                </a:solidFill>
              </a:rPr>
              <a:t>É recomendado que você divida o código em funções distintas, onde cada função vai executar uma tarefa específica;</a:t>
            </a:r>
            <a:endParaRPr sz="2500">
              <a:solidFill>
                <a:srgbClr val="666666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500"/>
              <a:buChar char="●"/>
            </a:pPr>
            <a:r>
              <a:rPr lang="en" sz="2500">
                <a:solidFill>
                  <a:srgbClr val="666666"/>
                </a:solidFill>
              </a:rPr>
              <a:t>Uma declaração de função informa ao compilador, o nome da função, seu tipo de retorno e alguns parâmetros. </a:t>
            </a:r>
            <a:endParaRPr sz="2500">
              <a:solidFill>
                <a:srgbClr val="666666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Char char="●"/>
            </a:pPr>
            <a:r>
              <a:rPr lang="en" sz="2500">
                <a:solidFill>
                  <a:srgbClr val="666666"/>
                </a:solidFill>
              </a:rPr>
              <a:t>A definição de função fornece o corpo real da função;</a:t>
            </a:r>
            <a:endParaRPr sz="2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-23997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200"/>
              <a:t>Funções em C++: Motivação para Uso</a:t>
            </a:r>
            <a:endParaRPr sz="43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6300" y="718375"/>
            <a:ext cx="89514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" sz="2200">
                <a:solidFill>
                  <a:srgbClr val="666666"/>
                </a:solidFill>
              </a:rPr>
              <a:t>Organização:</a:t>
            </a:r>
            <a:r>
              <a:rPr lang="en" sz="2200">
                <a:solidFill>
                  <a:srgbClr val="666666"/>
                </a:solidFill>
              </a:rPr>
              <a:t> Permite reduzir um programa complicado em partes menores e mais gerenciáveis, reduzindo sua complexidade;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" sz="2200">
                <a:solidFill>
                  <a:srgbClr val="666666"/>
                </a:solidFill>
              </a:rPr>
              <a:t>Reutilização de </a:t>
            </a:r>
            <a:r>
              <a:rPr b="1" i="1" lang="en" sz="2200">
                <a:solidFill>
                  <a:srgbClr val="666666"/>
                </a:solidFill>
              </a:rPr>
              <a:t>software</a:t>
            </a:r>
            <a:r>
              <a:rPr b="1" lang="en" sz="2200">
                <a:solidFill>
                  <a:srgbClr val="666666"/>
                </a:solidFill>
              </a:rPr>
              <a:t>:</a:t>
            </a:r>
            <a:r>
              <a:rPr lang="en" sz="2200">
                <a:solidFill>
                  <a:srgbClr val="666666"/>
                </a:solidFill>
              </a:rPr>
              <a:t> Uma vez que uma função é escrita, ela pode ser chamada várias vezes dentro do programa, e ainda, ser compartilhada com outros sistemas.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" sz="2200">
                <a:solidFill>
                  <a:srgbClr val="666666"/>
                </a:solidFill>
              </a:rPr>
              <a:t>Testes: </a:t>
            </a:r>
            <a:r>
              <a:rPr lang="en" sz="2200">
                <a:solidFill>
                  <a:srgbClr val="666666"/>
                </a:solidFill>
              </a:rPr>
              <a:t>Reduzem a redundância, gerando menos código para testar. Se não forem modificadas, não é necessário a repetição de testes do seu funcionamento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" sz="2200">
                <a:solidFill>
                  <a:srgbClr val="666666"/>
                </a:solidFill>
              </a:rPr>
              <a:t>Abstração: </a:t>
            </a:r>
            <a:r>
              <a:rPr lang="en" sz="2200">
                <a:solidFill>
                  <a:srgbClr val="666666"/>
                </a:solidFill>
              </a:rPr>
              <a:t>Para utilizar uma função, você precisa saber o seu nome, entradas e saídas, não precisando saber detalhes de seu funcionamento.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00550" y="1391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Definição de uma função</a:t>
            </a:r>
            <a:endParaRPr b="1" sz="3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840400" y="921850"/>
            <a:ext cx="77442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</a:rPr>
              <a:t>Protótipo/Declaração/Assinatura</a:t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&lt;tipo_retorno&gt; &lt;nome&gt;(lista de parâmetros);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</a:rPr>
              <a:t>Implementação</a:t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</a:rPr>
              <a:t>&lt;tipo_retorno&gt; &lt;nome&gt;(lista de parâmetros){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</a:rPr>
              <a:t>declaração de variáveis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</a:rPr>
              <a:t>instruções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}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00550" y="629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Elementos de uma Função</a:t>
            </a:r>
            <a:endParaRPr b="1" sz="3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37050" y="1014775"/>
            <a:ext cx="85509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0000"/>
                </a:solidFill>
              </a:rPr>
              <a:t>Parâmetros</a:t>
            </a:r>
            <a:r>
              <a:rPr b="1" lang="en" sz="3000">
                <a:solidFill>
                  <a:srgbClr val="434343"/>
                </a:solidFill>
              </a:rPr>
              <a:t> (ou lista de parâmetros):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</a:rPr>
              <a:t>Meio de transmissão de informação entre as funções;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</a:rPr>
              <a:t>Parâmetros são tratados como variáveis locais de uma função;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600550" y="1391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Elementos de uma </a:t>
            </a:r>
            <a:r>
              <a:rPr b="1" lang="en" sz="3300"/>
              <a:t>Função</a:t>
            </a:r>
            <a:endParaRPr b="1" sz="3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3950" y="972825"/>
            <a:ext cx="9078900" cy="3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Variáveis locais:</a:t>
            </a:r>
            <a:endParaRPr b="1" sz="2800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-"/>
            </a:pPr>
            <a:r>
              <a:rPr lang="en" sz="2800">
                <a:solidFill>
                  <a:srgbClr val="434343"/>
                </a:solidFill>
              </a:rPr>
              <a:t>Variáveis declaradas nas definições de uma função;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-"/>
            </a:pPr>
            <a:r>
              <a:rPr lang="en" sz="2800">
                <a:solidFill>
                  <a:srgbClr val="434343"/>
                </a:solidFill>
              </a:rPr>
              <a:t>São conhecidas apenas na função em que são definidas;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-"/>
            </a:pPr>
            <a:r>
              <a:rPr lang="en" sz="2800">
                <a:solidFill>
                  <a:srgbClr val="434343"/>
                </a:solidFill>
              </a:rPr>
              <a:t>Declaradas no bloco de código pertencente à função;</a:t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-"/>
            </a:pPr>
            <a:r>
              <a:rPr lang="en" sz="2800">
                <a:solidFill>
                  <a:srgbClr val="434343"/>
                </a:solidFill>
              </a:rPr>
              <a:t>Criadas na memória no momento em que a função é chamada, sendo eliminadas ao final da execução desta função;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584025" y="832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Exemplo de </a:t>
            </a:r>
            <a:r>
              <a:rPr b="1" lang="en" sz="3200"/>
              <a:t>função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1275" y="997175"/>
            <a:ext cx="37386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</a:rPr>
              <a:t>Função para calcular uma </a:t>
            </a:r>
            <a:r>
              <a:rPr lang="en" sz="3200">
                <a:solidFill>
                  <a:srgbClr val="FF0000"/>
                </a:solidFill>
              </a:rPr>
              <a:t>soma entre dois números</a:t>
            </a:r>
            <a:r>
              <a:rPr lang="en" sz="3200">
                <a:solidFill>
                  <a:srgbClr val="434343"/>
                </a:solidFill>
              </a:rPr>
              <a:t> e retornar seu resultado.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3779800" y="865425"/>
            <a:ext cx="5364300" cy="41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definição da Função</a:t>
            </a:r>
            <a:endParaRPr sz="3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(int a, int b){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int sum;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sum = a + b;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-133700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200"/>
              <a:t>Funções em C++</a:t>
            </a:r>
            <a:endParaRPr sz="43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62175" y="1223600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A seguinte função em C++ recebe dois números inteiros como entrada e retorna o seu produto:</a:t>
            </a:r>
            <a:endParaRPr sz="2600"/>
          </a:p>
        </p:txBody>
      </p:sp>
      <p:sp>
        <p:nvSpPr>
          <p:cNvPr id="107" name="Google Shape;107;p21"/>
          <p:cNvSpPr txBox="1"/>
          <p:nvPr/>
        </p:nvSpPr>
        <p:spPr>
          <a:xfrm>
            <a:off x="1119475" y="2643000"/>
            <a:ext cx="7113000" cy="19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int multiplicacao(int a, int b) 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int produto = a * b;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return produto;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