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522174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522174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5d7085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5d7085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522174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522174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b6906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b6906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0fbb33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0fbb33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eeead1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eeead1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522174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522174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52217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52217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522174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522174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522174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522174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522174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522174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522174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522174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522174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522174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2055875"/>
            <a:ext cx="8520600" cy="23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Funções (passagem por referência)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06500" y="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Passagem de parâmetros </a:t>
            </a:r>
            <a:r>
              <a:rPr b="1" lang="en" sz="2600">
                <a:solidFill>
                  <a:srgbClr val="FF0000"/>
                </a:solidFill>
              </a:rPr>
              <a:t>por valor e referência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2500"/>
            <a:ext cx="7117826" cy="42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5843275" y="1278950"/>
            <a:ext cx="2841000" cy="796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O que será impresso?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06500" y="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Passagem de parâmetros </a:t>
            </a:r>
            <a:r>
              <a:rPr b="1" lang="en" sz="2600">
                <a:solidFill>
                  <a:srgbClr val="FF0000"/>
                </a:solidFill>
              </a:rPr>
              <a:t>por referência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50100"/>
            <a:ext cx="7159749" cy="42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5843275" y="1278950"/>
            <a:ext cx="2841000" cy="796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 que será impresso?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54800" y="21685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Observações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01175" y="1122625"/>
            <a:ext cx="82827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Observe, se a função precisa realmente modificar o valor por referência, caso não precise, não utilize.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Note que, se a função exige o retorno de mais de um valor, deve-se </a:t>
            </a:r>
            <a:r>
              <a:rPr lang="en" sz="3000"/>
              <a:t>então utilizar</a:t>
            </a:r>
            <a:r>
              <a:rPr lang="en" sz="3000"/>
              <a:t> parâmetros por referência.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53250" y="17835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Exercício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30650" y="645475"/>
            <a:ext cx="8282700" cy="4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Escreva uma função que recebe por referência os endereços de três variáveis, e realiza de forma circular (sentido horário) </a:t>
            </a:r>
            <a:r>
              <a:rPr lang="en" sz="2400"/>
              <a:t>a troca</a:t>
            </a:r>
            <a:r>
              <a:rPr lang="en" sz="2400"/>
              <a:t> dos seus valores. A função principal, deve imprimir os valores na tela, antes e depois das trocas.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Entrada: </a:t>
            </a:r>
            <a:r>
              <a:rPr lang="en" sz="2400">
                <a:solidFill>
                  <a:schemeClr val="dk1"/>
                </a:solidFill>
              </a:rPr>
              <a:t>x = 1, y = 2, z = 3 	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Saída: </a:t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Antes:</a:t>
            </a:r>
            <a:r>
              <a:rPr lang="en" sz="2400">
                <a:solidFill>
                  <a:schemeClr val="dk1"/>
                </a:solidFill>
              </a:rPr>
              <a:t>   x = 1, y = 2, z = 3 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Depois: </a:t>
            </a:r>
            <a:r>
              <a:rPr lang="en" sz="2400">
                <a:solidFill>
                  <a:schemeClr val="dk1"/>
                </a:solidFill>
              </a:rPr>
              <a:t>x = 3, y = 1, z = 2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0" y="216740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38450" y="3322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Estudamos nas aulas anteriores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75" y="1624000"/>
            <a:ext cx="91440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-"/>
            </a:pPr>
            <a:r>
              <a:rPr lang="en" sz="3000">
                <a:solidFill>
                  <a:srgbClr val="434343"/>
                </a:solidFill>
              </a:rPr>
              <a:t>Declaração de variáveis</a:t>
            </a:r>
            <a:endParaRPr sz="3000">
              <a:solidFill>
                <a:srgbClr val="43434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-"/>
            </a:pPr>
            <a:r>
              <a:rPr lang="en" sz="3000">
                <a:solidFill>
                  <a:srgbClr val="434343"/>
                </a:solidFill>
              </a:rPr>
              <a:t>Declaração de funções</a:t>
            </a:r>
            <a:endParaRPr sz="3000">
              <a:solidFill>
                <a:srgbClr val="43434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-"/>
            </a:pPr>
            <a:r>
              <a:rPr lang="en" sz="3000">
                <a:solidFill>
                  <a:srgbClr val="434343"/>
                </a:solidFill>
              </a:rPr>
              <a:t>Passagem de parâmetros por valor</a:t>
            </a:r>
            <a:endParaRPr sz="3000">
              <a:solidFill>
                <a:srgbClr val="FF0000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-"/>
            </a:pPr>
            <a:r>
              <a:rPr lang="en" sz="3000">
                <a:solidFill>
                  <a:srgbClr val="FF0000"/>
                </a:solidFill>
              </a:rPr>
              <a:t>P</a:t>
            </a:r>
            <a:r>
              <a:rPr lang="en" sz="3000">
                <a:solidFill>
                  <a:srgbClr val="FF0000"/>
                </a:solidFill>
              </a:rPr>
              <a:t>assagem de parâmetros por referência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662925" y="69675"/>
            <a:ext cx="5760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434343"/>
                </a:solidFill>
              </a:rPr>
              <a:t>Parâmetros de uma função</a:t>
            </a:r>
            <a:endParaRPr b="1" sz="3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3650" y="655375"/>
            <a:ext cx="8649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Variáveis locais, </a:t>
            </a:r>
            <a:r>
              <a:rPr lang="en" sz="3000">
                <a:solidFill>
                  <a:srgbClr val="FF0000"/>
                </a:solidFill>
              </a:rPr>
              <a:t>são inicializadas </a:t>
            </a:r>
            <a:r>
              <a:rPr lang="en" sz="3000">
                <a:solidFill>
                  <a:srgbClr val="434343"/>
                </a:solidFill>
              </a:rPr>
              <a:t>pelos valores passados na chamada da função.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794250" y="1812650"/>
            <a:ext cx="4554900" cy="24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soma(</a:t>
            </a:r>
            <a:r>
              <a:rPr lang="en" sz="2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s;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 = x + y;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return s;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48250" y="4113900"/>
            <a:ext cx="896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São visíveis apenas dentro da função, criadas na entrada e eliminadas na saída do bloco { } de código (função).</a:t>
            </a:r>
            <a:endParaRPr sz="2700"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579275" y="2650075"/>
            <a:ext cx="3039000" cy="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6543675" y="2317450"/>
            <a:ext cx="3108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Variável local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47650" y="762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Passagem de parâmetros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00" y="811550"/>
            <a:ext cx="91440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Pode-se passar parâmetros para funções de duas formas: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>
                <a:solidFill>
                  <a:srgbClr val="FF0000"/>
                </a:solidFill>
              </a:rPr>
              <a:t>Por valor:</a:t>
            </a:r>
            <a:r>
              <a:rPr lang="en" sz="2600">
                <a:solidFill>
                  <a:srgbClr val="FF0000"/>
                </a:solidFill>
              </a:rPr>
              <a:t> </a:t>
            </a:r>
            <a:r>
              <a:rPr lang="en" sz="2600"/>
              <a:t>o valor do argumento é copiado para o parâmetro e as alterações feitas neste parâmetro não tem efeito sobre a variável utilizada na chamada da função;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>
                <a:solidFill>
                  <a:srgbClr val="FF0000"/>
                </a:solidFill>
              </a:rPr>
              <a:t>Por referência:</a:t>
            </a:r>
            <a:r>
              <a:rPr lang="en" sz="2600">
                <a:solidFill>
                  <a:srgbClr val="FF0000"/>
                </a:solidFill>
              </a:rPr>
              <a:t> </a:t>
            </a:r>
            <a:r>
              <a:rPr lang="en" sz="2600"/>
              <a:t>o endereço de uma variável é copiado para o parâmetro, portanto, as mudanças feitas no parâmetro afetam a variável </a:t>
            </a:r>
            <a:r>
              <a:rPr lang="en" sz="2600">
                <a:solidFill>
                  <a:schemeClr val="dk1"/>
                </a:solidFill>
              </a:rPr>
              <a:t>utilizada</a:t>
            </a:r>
            <a:r>
              <a:rPr lang="en" sz="2600"/>
              <a:t> na chamada da função.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373650" y="140675"/>
            <a:ext cx="46722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Passagem de parâmetros </a:t>
            </a:r>
            <a:r>
              <a:rPr b="1" lang="en" sz="3000">
                <a:solidFill>
                  <a:srgbClr val="FF0000"/>
                </a:solidFill>
              </a:rPr>
              <a:t>por valor e variáveis globais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02850" y="140675"/>
            <a:ext cx="4188000" cy="49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# include </a:t>
            </a:r>
            <a:r>
              <a:rPr lang="en" sz="2100"/>
              <a:t>&lt;iostream&gt;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namespace std 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var = 5;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mult</a:t>
            </a:r>
            <a:r>
              <a:rPr lang="en" sz="2100"/>
              <a:t> </a:t>
            </a:r>
            <a:r>
              <a:rPr lang="en" sz="2100"/>
              <a:t>( </a:t>
            </a: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) 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int </a:t>
            </a:r>
            <a:r>
              <a:rPr lang="en" sz="2100"/>
              <a:t>main () {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num = 10;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cout &lt;&lt; mult ( num ) ; 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cout &lt;&lt; num ; 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return </a:t>
            </a:r>
            <a:r>
              <a:rPr lang="en" sz="2100"/>
              <a:t>0;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}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mult ( </a:t>
            </a:r>
            <a:r>
              <a:rPr lang="en" sz="2100">
                <a:solidFill>
                  <a:srgbClr val="0000FF"/>
                </a:solidFill>
              </a:rPr>
              <a:t>int</a:t>
            </a:r>
            <a:r>
              <a:rPr lang="en" sz="2100"/>
              <a:t> x ) {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x = x * x * var;</a:t>
            </a:r>
            <a:endParaRPr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return</a:t>
            </a:r>
            <a:r>
              <a:rPr lang="en" sz="2100"/>
              <a:t> x 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}</a:t>
            </a:r>
            <a:endParaRPr sz="2100"/>
          </a:p>
        </p:txBody>
      </p:sp>
      <p:cxnSp>
        <p:nvCxnSpPr>
          <p:cNvPr id="86" name="Google Shape;86;p17"/>
          <p:cNvCxnSpPr/>
          <p:nvPr/>
        </p:nvCxnSpPr>
        <p:spPr>
          <a:xfrm>
            <a:off x="1674050" y="1083200"/>
            <a:ext cx="2616600" cy="80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4373650" y="1693975"/>
            <a:ext cx="46722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Variável Global: 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Visíveis/válidas em todo o programa;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Memória utilizada pela variável global é alocada durante toda a execução do programa.</a:t>
            </a:r>
            <a:endParaRPr sz="2500"/>
          </a:p>
        </p:txBody>
      </p:sp>
      <p:cxnSp>
        <p:nvCxnSpPr>
          <p:cNvPr id="88" name="Google Shape;88;p17"/>
          <p:cNvCxnSpPr/>
          <p:nvPr/>
        </p:nvCxnSpPr>
        <p:spPr>
          <a:xfrm rot="5400000">
            <a:off x="1804525" y="3091650"/>
            <a:ext cx="783900" cy="735300"/>
          </a:xfrm>
          <a:prstGeom prst="bentConnector3">
            <a:avLst>
              <a:gd fmla="val 5184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7"/>
          <p:cNvCxnSpPr>
            <a:endCxn id="90" idx="1"/>
          </p:cNvCxnSpPr>
          <p:nvPr/>
        </p:nvCxnSpPr>
        <p:spPr>
          <a:xfrm>
            <a:off x="2546350" y="3474700"/>
            <a:ext cx="2609100" cy="137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5155450" y="4554250"/>
            <a:ext cx="3411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Passagem por valor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8050" y="15240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V</a:t>
            </a:r>
            <a:r>
              <a:rPr b="1" lang="en" sz="3200"/>
              <a:t>ariáveis Globais</a:t>
            </a:r>
            <a:endParaRPr b="1"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3175" y="832150"/>
            <a:ext cx="81465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Vantagens: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Útil quando o mesmo dado é utilizado em mais de uma função;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Recomendado quando se deseja </a:t>
            </a:r>
            <a:r>
              <a:rPr lang="en" sz="2600"/>
              <a:t>utilizar</a:t>
            </a:r>
            <a:r>
              <a:rPr lang="en" sz="2600"/>
              <a:t> valores constantes.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Desvantagens: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Ocupam espaço de memória desnecessário mesmo sem sua utilização;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Pode levar a erros comuns de programação.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06500" y="50315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Passagem de parâmetros </a:t>
            </a:r>
            <a:r>
              <a:rPr b="1" lang="en" sz="3200">
                <a:solidFill>
                  <a:srgbClr val="FF0000"/>
                </a:solidFill>
              </a:rPr>
              <a:t>por referência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20900" y="1385850"/>
            <a:ext cx="84087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Os parâmetros da função passam a referenciar o mesmo local de memória alocado para a variável em uso na chamada função;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É passado para a função o endereço da variável utilizada na chamada da função;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Utiliza-se o operador unário de referência (</a:t>
            </a:r>
            <a:r>
              <a:rPr b="1" lang="en" sz="3000">
                <a:solidFill>
                  <a:srgbClr val="FF0000"/>
                </a:solidFill>
              </a:rPr>
              <a:t>&amp;</a:t>
            </a:r>
            <a:r>
              <a:rPr lang="en" sz="3000"/>
              <a:t>).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106500" y="7620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Passagem de parâmetros </a:t>
            </a:r>
            <a:r>
              <a:rPr b="1" lang="en" sz="2800">
                <a:solidFill>
                  <a:srgbClr val="FF0000"/>
                </a:solidFill>
              </a:rPr>
              <a:t>por valor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" y="695300"/>
            <a:ext cx="6935324" cy="42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5782000" y="650100"/>
            <a:ext cx="2190300" cy="1209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</a:rPr>
              <a:t>Qual seria o problema nessa troca valores?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106500" y="0"/>
            <a:ext cx="9037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Passagem de parâmetros </a:t>
            </a:r>
            <a:r>
              <a:rPr b="1" lang="en" sz="2600">
                <a:solidFill>
                  <a:srgbClr val="FF0000"/>
                </a:solidFill>
              </a:rPr>
              <a:t>por referência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00" y="650100"/>
            <a:ext cx="7056826" cy="43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617950" y="811775"/>
            <a:ext cx="4212000" cy="1118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O endereço de uma variável é copiado e mudanças no parâmetro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afetam a variável utilizada.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