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37a903d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37a903d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ef4664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ef4664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237a903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237a903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2380796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2380796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1ef466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1ef466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eeead1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eeead1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37a903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37a903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37a903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37a903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37a903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37a903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37a903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37a903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37a903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37a903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37a903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37a903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9rIy0xY99a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random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plusplus.com/reference/cstdlib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dilbert.com/strip/2001-10-25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050" y="1876350"/>
            <a:ext cx="8520600" cy="25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Linguagem de Programação</a:t>
            </a:r>
            <a:endParaRPr b="1"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Números Aleatórios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 </a:t>
            </a:r>
            <a:r>
              <a:rPr b="1" lang="en" sz="2600"/>
              <a:t>ECT2303</a:t>
            </a:r>
            <a:endParaRPr b="1"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050" y="432920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helton.maia@ufrn.br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1866200" cy="7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00" y="464425"/>
            <a:ext cx="1866200" cy="5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2984550" y="3346475"/>
            <a:ext cx="3174900" cy="101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570350" y="168600"/>
            <a:ext cx="5883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Produzindo</a:t>
            </a:r>
            <a:r>
              <a:rPr b="1" lang="en" sz="3200"/>
              <a:t> uma sequência aleatória com o </a:t>
            </a:r>
            <a:r>
              <a:rPr b="1" lang="en" sz="3200">
                <a:latin typeface="Consolas"/>
                <a:ea typeface="Consolas"/>
                <a:cs typeface="Consolas"/>
                <a:sym typeface="Consolas"/>
              </a:rPr>
              <a:t>srand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46750" y="1459938"/>
            <a:ext cx="79305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função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 sz="2600"/>
              <a:t> da biblioteca </a:t>
            </a:r>
            <a:r>
              <a:rPr lang="en" sz="2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ctime</a:t>
            </a:r>
            <a:r>
              <a:rPr lang="en" sz="2600"/>
              <a:t> utiliza o relógio do computador para obter o número de segundos que se passaram desde a meia-noite de primeiro de janeiro de 1970.</a:t>
            </a:r>
            <a:endParaRPr sz="2600"/>
          </a:p>
        </p:txBody>
      </p:sp>
      <p:sp>
        <p:nvSpPr>
          <p:cNvPr id="130" name="Google Shape;130;p22"/>
          <p:cNvSpPr txBox="1"/>
          <p:nvPr/>
        </p:nvSpPr>
        <p:spPr>
          <a:xfrm>
            <a:off x="2984550" y="3587825"/>
            <a:ext cx="325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srand(time(NULL));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1977600" y="839425"/>
            <a:ext cx="5521200" cy="40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93700" y="185750"/>
            <a:ext cx="8842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Produzindo uma sequência aleatória com o </a:t>
            </a:r>
            <a:r>
              <a:rPr b="1" lang="en" sz="2800">
                <a:latin typeface="Consolas"/>
                <a:ea typeface="Consolas"/>
                <a:cs typeface="Consolas"/>
                <a:sym typeface="Consolas"/>
              </a:rPr>
              <a:t>srand</a:t>
            </a:r>
            <a:endParaRPr b="1" sz="2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69400" y="1393025"/>
            <a:ext cx="1527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Exemplo:</a:t>
            </a:r>
            <a:endParaRPr b="1" sz="2200"/>
          </a:p>
        </p:txBody>
      </p:sp>
      <p:sp>
        <p:nvSpPr>
          <p:cNvPr id="138" name="Google Shape;138;p23"/>
          <p:cNvSpPr txBox="1"/>
          <p:nvPr/>
        </p:nvSpPr>
        <p:spPr>
          <a:xfrm>
            <a:off x="1920550" y="1013425"/>
            <a:ext cx="57105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//Usando tempo atual para gerar a semente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srand(time(NULL));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for(int i = 0; i&lt;5; i++)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cout &lt;&lt; rand() &lt;&lt; “ ”;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1546325" y="437800"/>
            <a:ext cx="5883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Exercício de aprendizagem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666900" y="1699925"/>
            <a:ext cx="78102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Crie um programa que simula o lançamento de uma moeda, (n &gt; 200) vezes. Exiba na saída o número de vezes que cada um dos lados foi lançado. 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4177975" y="1570125"/>
            <a:ext cx="1101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?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702550" y="213900"/>
            <a:ext cx="37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Random</a:t>
            </a:r>
            <a:r>
              <a:rPr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  <p:pic>
        <p:nvPicPr>
          <p:cNvPr descr="There's more over on Veritasium! &quot;What is NOT Random?&quot;: https://www.youtube.com/watch?v=sMb00lz-IfE&#10;SOURCES AND MORE BELOW!&#10;&#10;My twitter: https://twitter.com/tweetsauce&#10;My instagram: http://instagram.com/electricpants&#10;&#10;Generate random numbers using atmospheric noise: http://www.random.org/&#10;&#10;randomness:&#10;&#10;http://www.random.org/randomness/&#10;http://www.random.org/analysis/&#10;http://faculty.rhodes.edu/wetzel/random/mainbody.html&#10;http://faculty.rhodes.edu/wetzel/random/level23intro.html&#10;https://www.cs.auckland.ac.nz/~chaitin/sciamer.html&#10;&#10;flipping a coin until 10 heads happen in a row: https://www.youtube.com/watch?v=rwvIGNXY21Y&#10;&#10;rolling dice until you get a Yahtzee: https://www.youtube.com/watch?v=fiTwar7mFws&#10;&#10;find word in YouTube video URLs with this in Google: allinurl:[your word here] site:youtube.com/watch&#10;&#10;&quot;Random&quot; as slang:&#10;&#10;http://www.nytimes.com/2010/10/31/magazine/31FOB-onlanguage-t.html?_r=3&amp;ref=on_language&#10;http://www.theawl.com/2011/03/our-obsession-with-the-word-random-fear-of-a-millennial-planet&#10;&#10;The many sides of dice: http://commons.wikimedia.org/wiki/Dice_by_number_of_sides#D100&#10;&#10;non-transitive dice: http://mathsgear.co.uk/products/non-transitive-grime-dice&#10;&#10;Checking the fairness of dice:&#10;&#10;http://www.awesomedice.com/blog/353/d20-dice-randomness-test-chessex-vs-gamescience/&#10;http://www.1000d4.com/wp-content/uploads/2013/02/dice-unified-final-big.jpg&#10;https://www.youtube.com/watch?v=NKhpYJzCcSw&#10;http://www.dakkadakka.com/wiki/en/That's_How_I_Roll_-_A_Scientific_Analysis_of_Dice&#10;http://www.insidescience.org/blog/2012/09/12/dice-rolls-are-not-completely-random&#10;&#10;A fancy super-fair die: &#10;&#10;http://kotaku.com/the-most-technologically-advanced-six-sided-die-ever-1183763055&#10;&#10;coin-flipping odds: &#10;&#10;http://econ.ucsb.edu/~doug/240a/Coin%20Flip.htm&#10;[PDF] http://statweb.stanford.edu/~susan/papers/headswithJ.pdf&#10;http://www.dartmouth.edu/~chance/chance_news/recent_news/chance_news_11.02.html#item2&#10;&#10;a nickel landing on it's side:&#10;&#10;http://labs.adsabs.harvard.edu/adsabs/abs/1993PhRvE..48.2547M/&#10;[PDF]: http://arxiv.org/pdf/1008.4559.pdf&#10;&#10;a book that will keep you guessing: http://www.amazon.com/Million-Random-Digits-Normal-Deviates/dp/0833030477/ref=cm_cr_pr_product_top&#10;&#10;17 'feels' random: http://scienceblogs.com/cognitivedaily/2007/02/05/is-17-the-most-random-number/&#10;&#10;How to be random (er.. wandom): http://www.wikihow.com/Be-Random&#10;&#10;Bell's inequality: &#10;&#10;http://drchinese.com/David/Bell_Theorem_Easy_Math.htm&#10;http://www.felderbooks.com/papers/bell.html&#10;http://www.quantiki.org/wiki/Bell's_theorem&#10;&#10;Bell's inequality videos:&#10;&#10;https://www.youtube.com/watch?v=z-s3q9wlLag&#10;https://www.youtube.com/watch?v=7zfnvGXpy-g&#10;https://www.youtube.com/watch?v=qd-tKr0LJTM&#10;&#10;You can't even handle how wandom and quirky I am: https://www.youtube.com/watch?v=STSNHeAtETM&#10;&#10;160 Greatest Arnold Schwarzenegger Quotes https://www.youtube.com/watch?v=pDxn0Xfqkgw" id="63" name="Google Shape;63;p14" title="What is Random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975" y="959300"/>
            <a:ext cx="5128225" cy="38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28000" y="741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Números Aleatórios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41500" y="724275"/>
            <a:ext cx="5504700" cy="3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Considerando a </a:t>
            </a:r>
            <a:r>
              <a:rPr b="1" lang="en" sz="2200">
                <a:solidFill>
                  <a:srgbClr val="333333"/>
                </a:solidFill>
                <a:highlight>
                  <a:srgbClr val="FAFAFA"/>
                </a:highlight>
              </a:rPr>
              <a:t>aleatoriedade</a:t>
            </a: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 como a ausência de padrões ou previsibilidade, temos a </a:t>
            </a:r>
            <a:r>
              <a:rPr b="1" lang="en" sz="2200">
                <a:solidFill>
                  <a:srgbClr val="333333"/>
                </a:solidFill>
                <a:highlight>
                  <a:srgbClr val="FAFAFA"/>
                </a:highlight>
              </a:rPr>
              <a:t>geração aleatória de números </a:t>
            </a: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como um dispositivo que gera uma </a:t>
            </a: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sequência</a:t>
            </a: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 de números ou símbolos, não podendo ser razoavelmente prevista melhor do que por uma chance aleatória.</a:t>
            </a:r>
            <a:endParaRPr sz="22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AFAFA"/>
                </a:highlight>
              </a:rPr>
              <a:t>Na verdade, a maioria dos programas de computadores são determinísticos, desta forma, quando necessitam, utilizam uma geração pseudo-aleatória de números. </a:t>
            </a:r>
            <a:endParaRPr sz="2200">
              <a:solidFill>
                <a:srgbClr val="333333"/>
              </a:solidFill>
              <a:highlight>
                <a:srgbClr val="FAFAFA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AFAFA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1700" y="1169200"/>
            <a:ext cx="2796400" cy="280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648950" y="4096775"/>
            <a:ext cx="16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Random.org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638450" y="24817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Números Aleatórios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89925" y="1194004"/>
            <a:ext cx="51915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</a:rPr>
              <a:t>Exemplos de utilização:</a:t>
            </a:r>
            <a:r>
              <a:rPr lang="en" sz="3000">
                <a:solidFill>
                  <a:srgbClr val="333333"/>
                </a:solidFill>
              </a:rPr>
              <a:t> Principalmente para testes de algoritmos, simuladores, segurança e criptografia, tomadas de decisão, jogos, loterias, inteligência artificial, etc.</a:t>
            </a:r>
            <a:endParaRPr sz="3000">
              <a:solidFill>
                <a:srgbClr val="333333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25" y="1194000"/>
            <a:ext cx="3249824" cy="32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2431525" y="1995975"/>
            <a:ext cx="1947900" cy="7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67125" y="1214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Geração de </a:t>
            </a:r>
            <a:r>
              <a:rPr b="1" lang="en" sz="3200"/>
              <a:t>Números Aleatórios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51625" y="968525"/>
            <a:ext cx="7301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</a:rPr>
              <a:t>Em C/C++: Utilize a biblioteca </a:t>
            </a:r>
            <a:r>
              <a:rPr b="1" lang="en" sz="3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cstdlib</a:t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</a:rPr>
              <a:t> </a:t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7275" y="3033325"/>
            <a:ext cx="87129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função </a:t>
            </a:r>
            <a:r>
              <a:rPr lang="en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rand</a:t>
            </a:r>
            <a:r>
              <a:rPr lang="en" sz="2400">
                <a:solidFill>
                  <a:srgbClr val="FF0000"/>
                </a:solidFill>
              </a:rPr>
              <a:t> </a:t>
            </a:r>
            <a:r>
              <a:rPr lang="en" sz="2400"/>
              <a:t>retorna um número inteiro e pseudo-aleatório (um número que não é verdadeiramente aleatório, mas parece ser) entre 0 e RAND_MAX;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RAND_MAX é uma </a:t>
            </a:r>
            <a:r>
              <a:rPr lang="en" sz="2400">
                <a:solidFill>
                  <a:schemeClr val="dk1"/>
                </a:solidFill>
              </a:rPr>
              <a:t>m</a:t>
            </a:r>
            <a:r>
              <a:rPr lang="en" sz="2400">
                <a:solidFill>
                  <a:schemeClr val="dk1"/>
                </a:solidFill>
              </a:rPr>
              <a:t>acro da biblioteca. Um inteiro de </a:t>
            </a:r>
            <a:r>
              <a:rPr lang="en" sz="2400"/>
              <a:t>16 bits;</a:t>
            </a:r>
            <a:endParaRPr sz="2400"/>
          </a:p>
        </p:txBody>
      </p:sp>
      <p:sp>
        <p:nvSpPr>
          <p:cNvPr id="87" name="Google Shape;87;p17"/>
          <p:cNvSpPr/>
          <p:nvPr/>
        </p:nvSpPr>
        <p:spPr>
          <a:xfrm>
            <a:off x="2321700" y="1916625"/>
            <a:ext cx="2432400" cy="8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 = rand();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625150" y="38525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Números Pseudo-Aleatórios</a:t>
            </a:r>
            <a:endParaRPr b="1" sz="3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47950" y="1134375"/>
            <a:ext cx="41847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33333"/>
                </a:solidFill>
              </a:rPr>
              <a:t>Exemplo: </a:t>
            </a:r>
            <a:endParaRPr b="1" sz="2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</a:rPr>
              <a:t>Criando uma sequência de </a:t>
            </a:r>
            <a:endParaRPr sz="25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33333"/>
                </a:solidFill>
              </a:rPr>
              <a:t>cinco números pseudo-aleatórios. Execute mais de uma vez e compare os resultados.</a:t>
            </a:r>
            <a:r>
              <a:rPr lang="en" sz="2700">
                <a:solidFill>
                  <a:srgbClr val="333333"/>
                </a:solidFill>
              </a:rPr>
              <a:t> </a:t>
            </a:r>
            <a:endParaRPr sz="2700">
              <a:solidFill>
                <a:srgbClr val="333333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550" y="1134375"/>
            <a:ext cx="4497349" cy="35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358850" y="2371000"/>
            <a:ext cx="3806100" cy="5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50450" y="63050"/>
            <a:ext cx="8223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Escala e Deslocamento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58850" y="1004925"/>
            <a:ext cx="40998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</a:rPr>
              <a:t>Pode-se utilizar o operador de módulo “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200">
                <a:solidFill>
                  <a:srgbClr val="333333"/>
                </a:solidFill>
              </a:rPr>
              <a:t>” para auxiliar a função 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rand, por exemplo: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rand() % (</a:t>
            </a:r>
            <a:r>
              <a:rPr lang="en" sz="2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dado</a:t>
            </a:r>
            <a:r>
              <a:rPr lang="en" sz="2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389525" y="1023575"/>
            <a:ext cx="4581300" cy="29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v1 dentro da faixa 0 to 99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v1 = rand() % 100;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v2 dentro da faixa 1 to 100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v2 = 1 + rand() % 100;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7000"/>
                </a:solidFill>
                <a:latin typeface="Consolas"/>
                <a:ea typeface="Consolas"/>
                <a:cs typeface="Consolas"/>
                <a:sym typeface="Consolas"/>
              </a:rPr>
              <a:t>// v3 dentro da faixa 1985-2014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v3 = 1985 + rand() % 30;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02525" y="2900200"/>
            <a:ext cx="1794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deslocamento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416302" y="2900200"/>
            <a:ext cx="992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escala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21900" y="3870625"/>
            <a:ext cx="39084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Exemplo: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dado = 1 + rand() % 6;  </a:t>
            </a:r>
            <a:endParaRPr sz="22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830475" y="3950075"/>
            <a:ext cx="5313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</a:rPr>
              <a:t>Criando uma sequência pseudo-aleatória dentro de faixas específicas.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546325" y="133000"/>
            <a:ext cx="5883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Mudando de </a:t>
            </a:r>
            <a:r>
              <a:rPr b="1"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rand</a:t>
            </a:r>
            <a:r>
              <a:rPr b="1" lang="en" sz="3200"/>
              <a:t> para </a:t>
            </a:r>
            <a:r>
              <a:rPr b="1"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srand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32025" y="797000"/>
            <a:ext cx="86247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Já foi dito que o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rand</a:t>
            </a:r>
            <a:r>
              <a:rPr lang="en" sz="2600"/>
              <a:t>, gera uma sequência pseudo-aleatória, sendo esta sequência calculada a partir de um parâmetro inicial, chamado de </a:t>
            </a:r>
            <a:r>
              <a:rPr lang="en" sz="2600">
                <a:solidFill>
                  <a:srgbClr val="FF0000"/>
                </a:solidFill>
              </a:rPr>
              <a:t>semente</a:t>
            </a:r>
            <a:r>
              <a:rPr lang="en" sz="2600"/>
              <a:t>;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Esta sequência vai ser repetida, a não ser que seja alterada a semente.</a:t>
            </a:r>
            <a:endParaRPr sz="26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25" y="3055150"/>
            <a:ext cx="5311901" cy="15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958975" y="4682050"/>
            <a:ext cx="3370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Fonte: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https://dilbert.com/strip/2001-10-25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2959750" y="3805925"/>
            <a:ext cx="3730500" cy="78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546325" y="285400"/>
            <a:ext cx="5883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Mudando de </a:t>
            </a:r>
            <a:r>
              <a:rPr b="1"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rand</a:t>
            </a:r>
            <a:r>
              <a:rPr b="1" lang="en" sz="3200"/>
              <a:t> para </a:t>
            </a:r>
            <a:r>
              <a:rPr b="1" lang="en" sz="3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srand</a:t>
            </a:r>
            <a:endParaRPr b="1" sz="3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66900" y="1105025"/>
            <a:ext cx="78102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Para que o gerador de números seja realmente aleatório (randômicos), deve-se utilizar a função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srand</a:t>
            </a:r>
            <a:r>
              <a:rPr lang="en" sz="2600"/>
              <a:t>, que semeia a função </a:t>
            </a: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rand</a:t>
            </a:r>
            <a:r>
              <a:rPr lang="en" sz="2600"/>
              <a:t> para produzir uma sequência diferente;</a:t>
            </a:r>
            <a:endParaRPr sz="2600"/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Caso a semente não seja informada, o sistema adota o valor 0.</a:t>
            </a:r>
            <a:endParaRPr sz="2600"/>
          </a:p>
        </p:txBody>
      </p:sp>
      <p:sp>
        <p:nvSpPr>
          <p:cNvPr id="122" name="Google Shape;122;p21"/>
          <p:cNvSpPr txBox="1"/>
          <p:nvPr/>
        </p:nvSpPr>
        <p:spPr>
          <a:xfrm>
            <a:off x="2905750" y="3880025"/>
            <a:ext cx="3838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b="1" lang="en" sz="2600">
                <a:latin typeface="Consolas"/>
                <a:ea typeface="Consolas"/>
                <a:cs typeface="Consolas"/>
                <a:sym typeface="Consolas"/>
              </a:rPr>
              <a:t>oid srand(int seed)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