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4B7951-02AC-4567-8BE6-1F416B8D26E9}">
  <a:tblStyle styleId="{674B7951-02AC-4567-8BE6-1F416B8D26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584b4e9e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584b4e9e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84b4e9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584b4e9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84b4e9e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84b4e9e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84b4e9e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84b4e9e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84b4e9e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84b4e9e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84b4e9e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84b4e9e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584b4e9e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584b4e9e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022b68e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6022b68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77492867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77492867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84b4e9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84b4e9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b5bc0d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b5bc0d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84b4e9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584b4e9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b5bc0dc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0b5bc0dc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84b4e9e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84b4e9e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0b5bc0d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0b5bc0d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eeead19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eeead19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584b4e9e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584b4e9e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0050" y="1238975"/>
            <a:ext cx="8520600" cy="31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Linguagem de Programação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Arrays unidimensionais (vetores)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</a:t>
            </a:r>
            <a:r>
              <a:rPr b="1" lang="en" sz="2200"/>
              <a:t>ECT2303</a:t>
            </a:r>
            <a:endParaRPr b="1" sz="2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0050" y="4329200"/>
            <a:ext cx="8520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helton.maia@ufrn.br</a:t>
            </a:r>
            <a:endParaRPr sz="1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64425"/>
            <a:ext cx="1866200" cy="7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200" y="464425"/>
            <a:ext cx="1866200" cy="5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677325" y="203800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Arrays - Declaração e Inicialização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287525" y="1650500"/>
            <a:ext cx="2852100" cy="216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...</a:t>
            </a:r>
            <a:endParaRPr b="1"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b="1" lang="en" sz="25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b="1" lang="en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TAM 100</a:t>
            </a:r>
            <a:endParaRPr b="1"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float v[TAM];</a:t>
            </a:r>
            <a:endParaRPr b="1"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312300" y="1650500"/>
            <a:ext cx="3516600" cy="116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n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int n = 100;</a:t>
            </a:r>
            <a:endParaRPr b="1"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float v[n];</a:t>
            </a:r>
            <a:endParaRPr b="1"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3196425" y="3122600"/>
            <a:ext cx="5865600" cy="92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loat v[100];</a:t>
            </a:r>
            <a:r>
              <a:rPr lang="en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//constante inteira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657875" y="-3607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Arrays - Declaração e Inicialização</a:t>
            </a:r>
            <a:endParaRPr b="1" sz="3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390000" y="571300"/>
            <a:ext cx="8364000" cy="20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tipo nome[tamanho]</a:t>
            </a:r>
            <a:r>
              <a:rPr lang="en" sz="2500">
                <a:solidFill>
                  <a:srgbClr val="980000"/>
                </a:solidFill>
              </a:rPr>
              <a:t>;</a:t>
            </a:r>
            <a:endParaRPr sz="2500">
              <a:solidFill>
                <a:srgbClr val="980000"/>
              </a:solidFill>
            </a:endParaRPr>
          </a:p>
          <a:p>
            <a:pPr indent="-374650" lvl="0" marL="457200" rtl="0" algn="just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O dimensionamento (tamanho) do array deve ser uma constante inteira. O total de elementos contidos na array serve para informar ao compilador a quantidade de memória necessária que deve ser reservada;</a:t>
            </a:r>
            <a:endParaRPr sz="2300"/>
          </a:p>
          <a:p>
            <a:pPr indent="-374650" lvl="0" marL="457200" rtl="0" algn="just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rgbClr val="980000"/>
                </a:solidFill>
              </a:rPr>
              <a:t>Atenção</a:t>
            </a:r>
            <a:r>
              <a:rPr lang="en" sz="2300"/>
              <a:t> ao se </a:t>
            </a:r>
            <a:r>
              <a:rPr lang="en" sz="2300"/>
              <a:t>utilizar variáveis.</a:t>
            </a:r>
            <a:endParaRPr sz="2300"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2955500" y="3226950"/>
            <a:ext cx="2273100" cy="170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num;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cin &gt;&gt; num;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float v[num];</a:t>
            </a:r>
            <a:endParaRPr sz="1600"/>
          </a:p>
        </p:txBody>
      </p:sp>
      <p:sp>
        <p:nvSpPr>
          <p:cNvPr id="136" name="Google Shape;136;p23"/>
          <p:cNvSpPr txBox="1"/>
          <p:nvPr/>
        </p:nvSpPr>
        <p:spPr>
          <a:xfrm>
            <a:off x="5214825" y="3716875"/>
            <a:ext cx="38802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80000"/>
                </a:solidFill>
              </a:rPr>
              <a:t>Obs:</a:t>
            </a:r>
            <a:r>
              <a:rPr lang="en" sz="2000"/>
              <a:t> Note que uma array é uma estrutura </a:t>
            </a:r>
            <a:r>
              <a:rPr lang="en" sz="2000"/>
              <a:t>homogênea</a:t>
            </a:r>
            <a:r>
              <a:rPr lang="en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638450" y="33500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Arrays - Inicializando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0" y="855750"/>
            <a:ext cx="9144000" cy="418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Inicializa todos os elementos com o valor “zero”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int n[10] = { 0 };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nicialização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individual de cada posição do vetor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double balance[5] = {1000.0, 2.0, 3.4, 17.0, 50.0};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Caso seja omitido o </a:t>
            </a:r>
            <a:r>
              <a:rPr lang="en" sz="2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tamanho do array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, será criada uma array de forma a adequar todos os elementos a serem inicializados.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double balance</a:t>
            </a:r>
            <a:r>
              <a:rPr b="1" lang="en" sz="24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= {1000.0, 2.0, 3.4, 17.0, 50.0};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629550" y="17842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Arrays - Acessando elementos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390000" y="2592100"/>
            <a:ext cx="83640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Para acessar os elementos de vetor ou array, é necessário especificar a sua posição (índice). Ex. </a:t>
            </a:r>
            <a:r>
              <a:rPr b="1" lang="en" sz="2400">
                <a:solidFill>
                  <a:srgbClr val="FF0000"/>
                </a:solidFill>
              </a:rPr>
              <a:t>dados[6]</a:t>
            </a:r>
            <a:endParaRPr b="1" sz="2400">
              <a:solidFill>
                <a:srgbClr val="FF0000"/>
              </a:solidFill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Lembre-se que o primeiro elemento de um vetor no C++ possui índice zero.</a:t>
            </a:r>
            <a:endParaRPr sz="2400"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49" name="Google Shape;149;p25"/>
          <p:cNvGraphicFramePr/>
          <p:nvPr/>
        </p:nvGraphicFramePr>
        <p:xfrm>
          <a:off x="952500" y="138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{674B7951-02AC-4567-8BE6-1F416B8D26E9}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1.1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5.4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2.3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9.5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6.8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8.9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3.4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2.6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5.6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3.3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6</a:t>
                      </a:r>
                      <a:endParaRPr b="1"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7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8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9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0" name="Google Shape;150;p25"/>
          <p:cNvSpPr txBox="1"/>
          <p:nvPr/>
        </p:nvSpPr>
        <p:spPr>
          <a:xfrm>
            <a:off x="935500" y="828525"/>
            <a:ext cx="1311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dados</a:t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633500" y="0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Arrays - Exemplos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462" y="543750"/>
            <a:ext cx="6185975" cy="42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683025" y="8037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Arrays - Consumo de memória</a:t>
            </a:r>
            <a:endParaRPr b="1" sz="3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98050" y="730475"/>
            <a:ext cx="8994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int tamanho=sizeof(&lt;tipo_elementos&gt;)*&lt;tamanho_array&gt;</a:t>
            </a:r>
            <a:endParaRPr sz="24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750" y="1413875"/>
            <a:ext cx="6779250" cy="35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656275" y="4947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Arrays - Em estruturas de repetição</a:t>
            </a:r>
            <a:endParaRPr b="1" sz="3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133725" y="1017175"/>
            <a:ext cx="4913100" cy="39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main ()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id , dados[10];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//Leitura de dados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( id = 0; id &lt; 10; id ++)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cin &gt;&gt; dados [id];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//Imprimindo valores do vetor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( id = 0; id </a:t>
            </a:r>
            <a:r>
              <a:rPr b="1"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&lt;= 10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; id ++)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cout &lt;&lt; dados [id];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5210625" y="2039600"/>
            <a:ext cx="37971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Atenção: </a:t>
            </a:r>
            <a:r>
              <a:rPr lang="en" sz="2200"/>
              <a:t>o C++ não verifica os limites da array. Tenha cuidado para não sobrepor dados da memória!</a:t>
            </a:r>
            <a:endParaRPr sz="2200"/>
          </a:p>
        </p:txBody>
      </p:sp>
      <p:cxnSp>
        <p:nvCxnSpPr>
          <p:cNvPr id="171" name="Google Shape;171;p28"/>
          <p:cNvCxnSpPr/>
          <p:nvPr/>
        </p:nvCxnSpPr>
        <p:spPr>
          <a:xfrm>
            <a:off x="2694975" y="3722625"/>
            <a:ext cx="2684400" cy="69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8"/>
          <p:cNvSpPr txBox="1"/>
          <p:nvPr/>
        </p:nvSpPr>
        <p:spPr>
          <a:xfrm>
            <a:off x="5426950" y="4200125"/>
            <a:ext cx="246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O que acontece?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546325" y="354600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Arrays - Exercício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685625" y="1645400"/>
            <a:ext cx="7490700" cy="1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Escreva um programa que armazena </a:t>
            </a:r>
            <a:r>
              <a:rPr lang="en" sz="2800"/>
              <a:t>inicialmente</a:t>
            </a:r>
            <a:r>
              <a:rPr lang="en" sz="2800"/>
              <a:t> 5 elementos. Depois, verifica o maior valor entre estes elementos, e imprime o resultado na tela</a:t>
            </a:r>
            <a:r>
              <a:rPr lang="en" sz="2800"/>
              <a:t>.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/>
        </p:nvSpPr>
        <p:spPr>
          <a:xfrm>
            <a:off x="685625" y="1645400"/>
            <a:ext cx="7490700" cy="1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?</a:t>
            </a:r>
            <a:endParaRPr sz="1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60050" y="240400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Arrays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65125" y="1044975"/>
            <a:ext cx="7526400" cy="17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Um array é uma sequência de valores que compartilham o mesmo nome para armazenamento, e podem ser acessadas utilizando um índice. </a:t>
            </a:r>
            <a:endParaRPr sz="3000">
              <a:solidFill>
                <a:srgbClr val="980000"/>
              </a:solidFill>
            </a:endParaRPr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1355475" y="363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{674B7951-02AC-4567-8BE6-1F416B8D26E9}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10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33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12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2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5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8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9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0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1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2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3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4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5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/>
                        <a:t>6</a:t>
                      </a:r>
                      <a:endParaRPr sz="2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" name="Google Shape;65;p14"/>
          <p:cNvSpPr txBox="1"/>
          <p:nvPr/>
        </p:nvSpPr>
        <p:spPr>
          <a:xfrm>
            <a:off x="295875" y="4224100"/>
            <a:ext cx="983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Índice</a:t>
            </a:r>
            <a:endParaRPr sz="2100"/>
          </a:p>
        </p:txBody>
      </p:sp>
      <p:sp>
        <p:nvSpPr>
          <p:cNvPr id="66" name="Google Shape;66;p14"/>
          <p:cNvSpPr txBox="1"/>
          <p:nvPr/>
        </p:nvSpPr>
        <p:spPr>
          <a:xfrm>
            <a:off x="75650" y="3675375"/>
            <a:ext cx="121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Valores</a:t>
            </a:r>
            <a:endParaRPr sz="2400"/>
          </a:p>
        </p:txBody>
      </p:sp>
      <p:sp>
        <p:nvSpPr>
          <p:cNvPr id="67" name="Google Shape;67;p14"/>
          <p:cNvSpPr txBox="1"/>
          <p:nvPr/>
        </p:nvSpPr>
        <p:spPr>
          <a:xfrm>
            <a:off x="6406275" y="2970700"/>
            <a:ext cx="1367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array[4]</a:t>
            </a:r>
            <a:endParaRPr sz="2600"/>
          </a:p>
        </p:txBody>
      </p:sp>
      <p:cxnSp>
        <p:nvCxnSpPr>
          <p:cNvPr id="68" name="Google Shape;68;p14"/>
          <p:cNvCxnSpPr/>
          <p:nvPr/>
        </p:nvCxnSpPr>
        <p:spPr>
          <a:xfrm flipH="1">
            <a:off x="6193575" y="3358075"/>
            <a:ext cx="253500" cy="4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638450" y="543900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Arrays - Motivação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894925" y="1527575"/>
            <a:ext cx="75264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Considere a seguinte situação, você está fazendo uma pesquisa com 100 pessoas e precisa armazenar a idade de cada uma delas. </a:t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80000"/>
                </a:solidFill>
              </a:rPr>
              <a:t>Como resolver este problema em C++?</a:t>
            </a:r>
            <a:endParaRPr sz="2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591900" y="52062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Arrays </a:t>
            </a:r>
            <a:r>
              <a:rPr b="1" lang="en" sz="3200"/>
              <a:t>- Motivação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928025" y="1329125"/>
            <a:ext cx="7659600" cy="31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Como resolver este problema em C++?</a:t>
            </a:r>
            <a:endParaRPr b="1"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Em vez de se declarar variáveis individuais, como idade0, idade1, ... e idade99, você pode declarar um array </a:t>
            </a:r>
            <a:r>
              <a:rPr lang="en" sz="2600">
                <a:solidFill>
                  <a:srgbClr val="980000"/>
                </a:solidFill>
              </a:rPr>
              <a:t>idades[ ]</a:t>
            </a:r>
            <a:r>
              <a:rPr lang="en" sz="2600"/>
              <a:t>, desta forma, será possível guardar todas as idades na mesma variável.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664650" y="0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Arrays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31775" y="1114275"/>
            <a:ext cx="86121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O tamanho de um array é dado por uma expressão ou constante;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O primeiro elemento de um array é indicado pelo índice 0. Por exemplo, </a:t>
            </a:r>
            <a:r>
              <a:rPr b="1" lang="en" sz="2600">
                <a:latin typeface="Consolas"/>
                <a:ea typeface="Consolas"/>
                <a:cs typeface="Consolas"/>
                <a:sym typeface="Consolas"/>
              </a:rPr>
              <a:t>idades[0]</a:t>
            </a:r>
            <a:r>
              <a:rPr lang="en" sz="2600"/>
              <a:t> armazena o primeiro elemento do array idades, </a:t>
            </a:r>
            <a:r>
              <a:rPr b="1" lang="en" sz="2600">
                <a:latin typeface="Consolas"/>
                <a:ea typeface="Consolas"/>
                <a:cs typeface="Consolas"/>
                <a:sym typeface="Consolas"/>
              </a:rPr>
              <a:t>idades[1]</a:t>
            </a:r>
            <a:r>
              <a:rPr lang="en" sz="2600"/>
              <a:t> o segundo elemento, e assim por diante;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Na prática, utilizamos uma constante inteira “</a:t>
            </a:r>
            <a:r>
              <a:rPr b="1" lang="en" sz="2600"/>
              <a:t>i”</a:t>
            </a:r>
            <a:r>
              <a:rPr lang="en" sz="2600"/>
              <a:t> para indicar o índice do array.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1363750" y="93550"/>
            <a:ext cx="57282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Arrays - Armazenamento</a:t>
            </a:r>
            <a:endParaRPr b="1" sz="3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80225" y="947675"/>
            <a:ext cx="5687400" cy="3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Todas as matrizes consistem em </a:t>
            </a:r>
            <a:r>
              <a:rPr lang="en" sz="2600">
                <a:solidFill>
                  <a:srgbClr val="980000"/>
                </a:solidFill>
              </a:rPr>
              <a:t>locais de memória contíguos</a:t>
            </a:r>
            <a:r>
              <a:rPr lang="en" sz="2600"/>
              <a:t>. O endereço menor corresponde ao primeiro elemento, e o endereço maior, ao último elemento;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Um </a:t>
            </a:r>
            <a:r>
              <a:rPr lang="en" sz="2600">
                <a:solidFill>
                  <a:srgbClr val="980000"/>
                </a:solidFill>
              </a:rPr>
              <a:t>elemento</a:t>
            </a:r>
            <a:r>
              <a:rPr lang="en" sz="2600">
                <a:solidFill>
                  <a:schemeClr val="dk1"/>
                </a:solidFill>
              </a:rPr>
              <a:t> específico em uma matriz é acessado por um </a:t>
            </a:r>
            <a:r>
              <a:rPr lang="en" sz="2600">
                <a:solidFill>
                  <a:srgbClr val="980000"/>
                </a:solidFill>
              </a:rPr>
              <a:t>índice</a:t>
            </a:r>
            <a:r>
              <a:rPr lang="en" sz="2600">
                <a:solidFill>
                  <a:schemeClr val="dk1"/>
                </a:solidFill>
              </a:rPr>
              <a:t>.</a:t>
            </a:r>
            <a:r>
              <a:rPr lang="en" sz="2600"/>
              <a:t> 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5857200" y="13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{674B7951-02AC-4567-8BE6-1F416B8D26E9}</a:tableStyleId>
              </a:tblPr>
              <a:tblGrid>
                <a:gridCol w="1234750"/>
                <a:gridCol w="931650"/>
                <a:gridCol w="931650"/>
              </a:tblGrid>
              <a:tr h="53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idade[0]</a:t>
                      </a:r>
                      <a:endParaRPr sz="23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/>
                        <a:t>77</a:t>
                      </a:r>
                      <a:endParaRPr b="1" sz="26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/>
                        <a:t>0</a:t>
                      </a:r>
                      <a:endParaRPr b="1" sz="26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</a:rPr>
                        <a:t>idade[1]</a:t>
                      </a:r>
                      <a:endParaRPr sz="23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/>
                        <a:t>90</a:t>
                      </a:r>
                      <a:endParaRPr b="1" sz="26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/>
                        <a:t>1</a:t>
                      </a:r>
                      <a:endParaRPr b="1" sz="26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</a:rPr>
                        <a:t>idade[2]</a:t>
                      </a:r>
                      <a:endParaRPr sz="23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/>
                        <a:t>58</a:t>
                      </a:r>
                      <a:endParaRPr b="1" sz="26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/>
                        <a:t>2</a:t>
                      </a:r>
                      <a:endParaRPr b="1" sz="26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</a:rPr>
                        <a:t>idade[3]</a:t>
                      </a:r>
                      <a:endParaRPr sz="23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/>
                        <a:t>37</a:t>
                      </a:r>
                      <a:endParaRPr b="1" sz="26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/>
                        <a:t>3</a:t>
                      </a:r>
                      <a:endParaRPr b="1" sz="26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</a:rPr>
                        <a:t>idade[4]</a:t>
                      </a:r>
                      <a:endParaRPr sz="23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/>
                        <a:t>41</a:t>
                      </a:r>
                      <a:endParaRPr b="1" sz="26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/>
                        <a:t>4</a:t>
                      </a:r>
                      <a:endParaRPr b="1" sz="26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18"/>
          <p:cNvSpPr txBox="1"/>
          <p:nvPr/>
        </p:nvSpPr>
        <p:spPr>
          <a:xfrm>
            <a:off x="7840450" y="344575"/>
            <a:ext cx="12672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í</a:t>
            </a:r>
            <a:r>
              <a:rPr lang="en" sz="2300"/>
              <a:t>ndices</a:t>
            </a:r>
            <a:endParaRPr sz="2300"/>
          </a:p>
        </p:txBody>
      </p:sp>
      <p:cxnSp>
        <p:nvCxnSpPr>
          <p:cNvPr id="95" name="Google Shape;95;p18"/>
          <p:cNvCxnSpPr/>
          <p:nvPr/>
        </p:nvCxnSpPr>
        <p:spPr>
          <a:xfrm>
            <a:off x="8435350" y="787175"/>
            <a:ext cx="0" cy="46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8"/>
          <p:cNvSpPr txBox="1"/>
          <p:nvPr/>
        </p:nvSpPr>
        <p:spPr>
          <a:xfrm>
            <a:off x="7168500" y="4179375"/>
            <a:ext cx="2269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Exemplo com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5 elementos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570375" y="0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Arrays - Exemplo de código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5038075" y="1167950"/>
            <a:ext cx="32217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Declaração de um v</a:t>
            </a:r>
            <a:r>
              <a:rPr lang="en" sz="2200"/>
              <a:t>etor contendo 100 posições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para armazenamento.</a:t>
            </a:r>
            <a:endParaRPr sz="22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6475"/>
            <a:ext cx="4715625" cy="447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9"/>
          <p:cNvCxnSpPr/>
          <p:nvPr/>
        </p:nvCxnSpPr>
        <p:spPr>
          <a:xfrm>
            <a:off x="3458725" y="1444100"/>
            <a:ext cx="1510800" cy="17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9"/>
          <p:cNvCxnSpPr/>
          <p:nvPr/>
        </p:nvCxnSpPr>
        <p:spPr>
          <a:xfrm>
            <a:off x="4564075" y="3191300"/>
            <a:ext cx="1624800" cy="10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9"/>
          <p:cNvSpPr txBox="1"/>
          <p:nvPr/>
        </p:nvSpPr>
        <p:spPr>
          <a:xfrm>
            <a:off x="6181075" y="2920550"/>
            <a:ext cx="3011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Teste condicional para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Eventual saída do loop.</a:t>
            </a:r>
            <a:endParaRPr sz="2200"/>
          </a:p>
        </p:txBody>
      </p:sp>
      <p:cxnSp>
        <p:nvCxnSpPr>
          <p:cNvPr id="107" name="Google Shape;107;p19"/>
          <p:cNvCxnSpPr>
            <a:endCxn id="108" idx="1"/>
          </p:cNvCxnSpPr>
          <p:nvPr/>
        </p:nvCxnSpPr>
        <p:spPr>
          <a:xfrm>
            <a:off x="4119750" y="3756475"/>
            <a:ext cx="1607700" cy="67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9"/>
          <p:cNvSpPr txBox="1"/>
          <p:nvPr/>
        </p:nvSpPr>
        <p:spPr>
          <a:xfrm>
            <a:off x="5727450" y="4019275"/>
            <a:ext cx="27837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Armazenamento dos valores no vetor.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638450" y="11942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Arrays - Definições</a:t>
            </a:r>
            <a:endParaRPr b="1" sz="3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151550" y="911275"/>
            <a:ext cx="8710800" cy="3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Char char="➔"/>
            </a:pPr>
            <a:r>
              <a:rPr lang="en" sz="2600"/>
              <a:t>Conjunto de espaços de memória que se relacionam. Definidos por um nome e um tipo comum entre eles;</a:t>
            </a:r>
            <a:endParaRPr sz="2600"/>
          </a:p>
          <a:p>
            <a:pPr indent="-393700" lvl="0" marL="457200" rtl="0" algn="just">
              <a:spcBef>
                <a:spcPts val="1000"/>
              </a:spcBef>
              <a:spcAft>
                <a:spcPts val="0"/>
              </a:spcAft>
              <a:buSzPts val="2600"/>
              <a:buChar char="➔"/>
            </a:pPr>
            <a:r>
              <a:rPr lang="en" sz="2600"/>
              <a:t>Para acessar um elemento da array, especificamos seu nome e a posição(índice), onde o elemento se encontra;</a:t>
            </a:r>
            <a:endParaRPr sz="2600"/>
          </a:p>
          <a:p>
            <a:pPr indent="-393700" lvl="0" marL="457200" rtl="0" algn="just">
              <a:spcBef>
                <a:spcPts val="1000"/>
              </a:spcBef>
              <a:spcAft>
                <a:spcPts val="1000"/>
              </a:spcAft>
              <a:buSzPts val="2600"/>
              <a:buChar char="➔"/>
            </a:pPr>
            <a:r>
              <a:rPr lang="en" sz="2600"/>
              <a:t>Os espaços de memória são alocados linearmente. Desta forma, o número da posição serve para calcular o endereço de memória em que o elemento está localizado.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638450" y="239100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Arrays - Declaração e Inicialização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638450" y="1037600"/>
            <a:ext cx="7997100" cy="3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Sobre os índices:</a:t>
            </a:r>
            <a:endParaRPr b="1" sz="2600">
              <a:solidFill>
                <a:schemeClr val="dk1"/>
              </a:solidFill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Este valor vai dimensionar o vetor e deve ser um inteiro ou mesmo uma expressão inteira equivalente;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Constantes inteiras.</a:t>
            </a:r>
            <a:endParaRPr b="1" sz="26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Declarando a array:</a:t>
            </a:r>
            <a:endParaRPr b="1" sz="26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tipo identificador [tamanho]</a:t>
            </a:r>
            <a:r>
              <a:rPr lang="en" sz="2600">
                <a:solidFill>
                  <a:srgbClr val="980000"/>
                </a:solidFill>
              </a:rPr>
              <a:t>;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