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CF8288-1ACD-433B-ACCF-5ED1A2649B77}">
  <a:tblStyle styleId="{0DCF8288-1ACD-433B-ACCF-5ED1A2649B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23140df1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23140df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73b2bf36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73b2bf36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9321cf6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9321cf6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84b4e9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84b4e9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584b4e9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584b4e9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62b603e0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62b603e0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23140df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23140df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23140df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23140df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62b603e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62b603e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23140df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23140df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23140df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23140df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0050" y="3043625"/>
            <a:ext cx="8520600" cy="13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/>
              <a:t>Linguagem de Programação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Arrays multidimensionais (matrizes)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 </a:t>
            </a:r>
            <a:r>
              <a:rPr b="1" lang="pt-BR" sz="2200"/>
              <a:t>ECT2303</a:t>
            </a:r>
            <a:endParaRPr b="1" sz="2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0050" y="4329200"/>
            <a:ext cx="8520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helton.maia@ufrn.br</a:t>
            </a:r>
            <a:endParaRPr sz="1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64425"/>
            <a:ext cx="1866200" cy="7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200" y="464425"/>
            <a:ext cx="1866200" cy="5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670625" y="12387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Arrays - Exemplo prático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6773600" y="2801450"/>
            <a:ext cx="2465100" cy="20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Output: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Elemento em x[0][0]: 0</a:t>
            </a:r>
            <a:endParaRPr>
              <a:solidFill>
                <a:srgbClr val="FF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Elemento em x[0][1]: 1</a:t>
            </a:r>
            <a:endParaRPr>
              <a:solidFill>
                <a:srgbClr val="FF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Elemento em x[1][0]: 2</a:t>
            </a:r>
            <a:endParaRPr>
              <a:solidFill>
                <a:srgbClr val="FF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Elemento em x[1][1]: 3</a:t>
            </a:r>
            <a:endParaRPr>
              <a:solidFill>
                <a:srgbClr val="FF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Elemento em x[2][0]: 4</a:t>
            </a:r>
            <a:endParaRPr>
              <a:solidFill>
                <a:srgbClr val="FF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01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FF"/>
                </a:solidFill>
                <a:highlight>
                  <a:srgbClr val="434343"/>
                </a:highlight>
                <a:latin typeface="Consolas"/>
                <a:ea typeface="Consolas"/>
                <a:cs typeface="Consolas"/>
                <a:sym typeface="Consolas"/>
              </a:rPr>
              <a:t>Elemento em x[2][1]: 5</a:t>
            </a:r>
            <a:endParaRPr>
              <a:solidFill>
                <a:srgbClr val="FFFFFF"/>
              </a:solidFill>
              <a:highlight>
                <a:srgbClr val="43434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00" y="773975"/>
            <a:ext cx="6661501" cy="41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638450" y="543900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Arrays - Exercício</a:t>
            </a:r>
            <a:endParaRPr b="1" sz="3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411750" y="1303825"/>
            <a:ext cx="8166000" cy="22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</a:rPr>
              <a:t>	 	 	 	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</a:rPr>
              <a:t>Escreva um programa no qual o usuário possa armazenar valores em uma </a:t>
            </a:r>
            <a:r>
              <a:rPr i="1" lang="pt-BR" sz="2700">
                <a:solidFill>
                  <a:schemeClr val="dk1"/>
                </a:solidFill>
              </a:rPr>
              <a:t>array </a:t>
            </a:r>
            <a:r>
              <a:rPr lang="pt-BR" sz="2700">
                <a:solidFill>
                  <a:schemeClr val="dk1"/>
                </a:solidFill>
              </a:rPr>
              <a:t>com duas dimensões. Depois, pesquise e imprima o maior e o menor valor armazenado.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3927600" y="1540300"/>
            <a:ext cx="1288800" cy="22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0">
                <a:solidFill>
                  <a:schemeClr val="dk1"/>
                </a:solidFill>
              </a:rPr>
              <a:t>?</a:t>
            </a:r>
            <a:endParaRPr sz="10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32950" y="217150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Arrays - Introdução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87150" y="1053200"/>
            <a:ext cx="83697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Os dados dispostos em matrizes multidimensionais são armazenados em forma de tabela; 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Forma geral para se declarar matrizes N-dimensionais:</a:t>
            </a:r>
            <a:endParaRPr sz="2400">
              <a:solidFill>
                <a:srgbClr val="98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15100" y="2500175"/>
            <a:ext cx="8859600" cy="18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rgbClr val="E0E0E0"/>
                </a:highlight>
                <a:latin typeface="Consolas"/>
                <a:ea typeface="Consolas"/>
                <a:cs typeface="Consolas"/>
                <a:sym typeface="Consolas"/>
              </a:rPr>
              <a:t>tipo  array_nome[tamanho1][tamanho2]....[tamanhoN];</a:t>
            </a:r>
            <a:endParaRPr sz="2400">
              <a:solidFill>
                <a:schemeClr val="dk1"/>
              </a:solidFill>
              <a:highlight>
                <a:srgbClr val="E0E0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E0E0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rgbClr val="E0E0E0"/>
                </a:highlight>
                <a:latin typeface="Consolas"/>
                <a:ea typeface="Consolas"/>
                <a:cs typeface="Consolas"/>
                <a:sym typeface="Consolas"/>
              </a:rPr>
              <a:t>tipo</a:t>
            </a:r>
            <a:r>
              <a:rPr lang="pt-BR" sz="2400">
                <a:solidFill>
                  <a:schemeClr val="dk1"/>
                </a:solidFill>
                <a:highlight>
                  <a:srgbClr val="E0E0E0"/>
                </a:highlight>
                <a:latin typeface="Consolas"/>
                <a:ea typeface="Consolas"/>
                <a:cs typeface="Consolas"/>
                <a:sym typeface="Consolas"/>
              </a:rPr>
              <a:t>: Tipo de dados para armazenamento na array</a:t>
            </a:r>
            <a:endParaRPr sz="2400">
              <a:solidFill>
                <a:schemeClr val="dk1"/>
              </a:solidFill>
              <a:highlight>
                <a:srgbClr val="E0E0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rgbClr val="E0E0E0"/>
                </a:highlight>
                <a:latin typeface="Consolas"/>
                <a:ea typeface="Consolas"/>
                <a:cs typeface="Consolas"/>
                <a:sym typeface="Consolas"/>
              </a:rPr>
              <a:t>array_nome</a:t>
            </a:r>
            <a:r>
              <a:rPr lang="pt-BR" sz="2400">
                <a:solidFill>
                  <a:schemeClr val="dk1"/>
                </a:solidFill>
                <a:highlight>
                  <a:srgbClr val="E0E0E0"/>
                </a:highlight>
                <a:latin typeface="Consolas"/>
                <a:ea typeface="Consolas"/>
                <a:cs typeface="Consolas"/>
                <a:sym typeface="Consolas"/>
              </a:rPr>
              <a:t>: Nome da array</a:t>
            </a:r>
            <a:endParaRPr sz="2400">
              <a:solidFill>
                <a:schemeClr val="dk1"/>
              </a:solidFill>
              <a:highlight>
                <a:srgbClr val="E0E0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01600" rtl="0" algn="l">
              <a:lnSpc>
                <a:spcPct val="158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rgbClr val="E0E0E0"/>
                </a:highlight>
                <a:latin typeface="Consolas"/>
                <a:ea typeface="Consolas"/>
                <a:cs typeface="Consolas"/>
                <a:sym typeface="Consolas"/>
              </a:rPr>
              <a:t>tamanho 1,2,...,N</a:t>
            </a:r>
            <a:r>
              <a:rPr lang="pt-BR" sz="2400">
                <a:solidFill>
                  <a:schemeClr val="dk1"/>
                </a:solidFill>
                <a:highlight>
                  <a:srgbClr val="E0E0E0"/>
                </a:highlight>
                <a:latin typeface="Consolas"/>
                <a:ea typeface="Consolas"/>
                <a:cs typeface="Consolas"/>
                <a:sym typeface="Consolas"/>
              </a:rPr>
              <a:t>: Tamanhos para o dimensionamento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669025" y="18817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Arrays - Exemplos</a:t>
            </a:r>
            <a:endParaRPr b="1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920850" y="896325"/>
            <a:ext cx="56310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Char char="●"/>
            </a:pPr>
            <a:r>
              <a:rPr b="1" lang="pt-BR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 duas dimensões:</a:t>
            </a:r>
            <a:endParaRPr b="1"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highlight>
                  <a:srgbClr val="E0E0E0"/>
                </a:highlight>
                <a:latin typeface="Consolas"/>
                <a:ea typeface="Consolas"/>
                <a:cs typeface="Consolas"/>
                <a:sym typeface="Consolas"/>
              </a:rPr>
              <a:t>int dois_d[10][20];</a:t>
            </a:r>
            <a:endParaRPr sz="2600">
              <a:solidFill>
                <a:schemeClr val="dk1"/>
              </a:solidFill>
              <a:highlight>
                <a:srgbClr val="E0E0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Char char="●"/>
            </a:pPr>
            <a:r>
              <a:rPr b="1" lang="pt-BR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 três dimensões:</a:t>
            </a:r>
            <a:endParaRPr b="1"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101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dk1"/>
                </a:solidFill>
                <a:highlight>
                  <a:srgbClr val="E0E0E0"/>
                </a:highlight>
                <a:latin typeface="Consolas"/>
                <a:ea typeface="Consolas"/>
                <a:cs typeface="Consolas"/>
                <a:sym typeface="Consolas"/>
              </a:rPr>
              <a:t>int tres_d[10][20][30];</a:t>
            </a:r>
            <a:endParaRPr sz="2600">
              <a:solidFill>
                <a:schemeClr val="dk1"/>
              </a:solidFill>
              <a:highlight>
                <a:srgbClr val="E0E0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71" name="Google Shape;71;p15"/>
          <p:cNvSpPr txBox="1"/>
          <p:nvPr/>
        </p:nvSpPr>
        <p:spPr>
          <a:xfrm>
            <a:off x="298225" y="2864175"/>
            <a:ext cx="85947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/>
              <a:t>Importante:</a:t>
            </a:r>
            <a:r>
              <a:rPr lang="pt-BR" sz="2300"/>
              <a:t> O </a:t>
            </a:r>
            <a:r>
              <a:rPr lang="pt-BR" sz="2300">
                <a:solidFill>
                  <a:srgbClr val="980000"/>
                </a:solidFill>
              </a:rPr>
              <a:t>número total de elementos</a:t>
            </a:r>
            <a:r>
              <a:rPr lang="pt-BR" sz="2300"/>
              <a:t> que podem ser armazenados em uma array multidimensional pode ser calculado </a:t>
            </a:r>
            <a:r>
              <a:rPr lang="pt-BR" sz="2300">
                <a:solidFill>
                  <a:srgbClr val="980000"/>
                </a:solidFill>
              </a:rPr>
              <a:t>multiplicando o tamanho de todas as dimensões</a:t>
            </a:r>
            <a:r>
              <a:rPr lang="pt-BR" sz="2300"/>
              <a:t>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/>
              <a:t>Por exemplo:</a:t>
            </a:r>
            <a:r>
              <a:rPr lang="pt-BR" sz="2300"/>
              <a:t> A matriz</a:t>
            </a:r>
            <a:r>
              <a:rPr lang="pt-BR" sz="23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int dois_d[10][20]</a:t>
            </a:r>
            <a:r>
              <a:rPr lang="pt-BR" sz="2300"/>
              <a:t> pode armazenar o total de (10 * 20) = </a:t>
            </a:r>
            <a:r>
              <a:rPr lang="pt-BR" sz="2300">
                <a:solidFill>
                  <a:srgbClr val="980000"/>
                </a:solidFill>
              </a:rPr>
              <a:t>200 elementos do tipo </a:t>
            </a:r>
            <a:r>
              <a:rPr lang="pt-BR" sz="23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2300">
                <a:solidFill>
                  <a:srgbClr val="980000"/>
                </a:solidFill>
              </a:rPr>
              <a:t>.</a:t>
            </a:r>
            <a:endParaRPr sz="23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508650" y="270450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Arrays - Memória utilizada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60050" y="2345075"/>
            <a:ext cx="8223900" cy="19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Char char="●"/>
            </a:pPr>
            <a:r>
              <a:rPr b="1" lang="pt-BR" sz="2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Cosidere uma matriz de duas dimensões:</a:t>
            </a:r>
            <a:endParaRPr b="1"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highlight>
                  <a:srgbClr val="E0E0E0"/>
                </a:highlight>
                <a:latin typeface="Consolas"/>
                <a:ea typeface="Consolas"/>
                <a:cs typeface="Consolas"/>
                <a:sym typeface="Consolas"/>
              </a:rPr>
              <a:t>int dois_d[2][3];</a:t>
            </a:r>
            <a:endParaRPr sz="2600">
              <a:solidFill>
                <a:schemeClr val="dk1"/>
              </a:solidFill>
              <a:highlight>
                <a:srgbClr val="E0E0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highlight>
                  <a:srgbClr val="E0E0E0"/>
                </a:highlight>
                <a:latin typeface="Consolas"/>
                <a:ea typeface="Consolas"/>
                <a:cs typeface="Consolas"/>
                <a:sym typeface="Consolas"/>
              </a:rPr>
              <a:t>int memoria_utilizada = sizeof(int)*2*3;</a:t>
            </a:r>
            <a:endParaRPr sz="2600">
              <a:solidFill>
                <a:schemeClr val="dk1"/>
              </a:solidFill>
              <a:highlight>
                <a:srgbClr val="E0E0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highlight>
                  <a:srgbClr val="E0E0E0"/>
                </a:highlight>
                <a:latin typeface="Consolas"/>
                <a:ea typeface="Consolas"/>
                <a:cs typeface="Consolas"/>
                <a:sym typeface="Consolas"/>
              </a:rPr>
              <a:t>//o array possui 24 Bytes</a:t>
            </a:r>
            <a:endParaRPr sz="2600">
              <a:solidFill>
                <a:schemeClr val="dk1"/>
              </a:solidFill>
              <a:highlight>
                <a:srgbClr val="E0E0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highlight>
                <a:srgbClr val="E0E0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78" name="Google Shape;78;p16"/>
          <p:cNvSpPr txBox="1"/>
          <p:nvPr/>
        </p:nvSpPr>
        <p:spPr>
          <a:xfrm>
            <a:off x="220800" y="1122075"/>
            <a:ext cx="89232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980000"/>
                </a:solidFill>
              </a:rPr>
              <a:t>sizeof</a:t>
            </a:r>
            <a:r>
              <a:rPr lang="pt-BR" sz="2300"/>
              <a:t>(&lt;tipo_elementos) * &lt;numero_linhas&gt; * &lt;numero_colunas&gt;;</a:t>
            </a:r>
            <a:endParaRPr sz="23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711850" y="21957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Arrays - Exemplo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769125" y="998075"/>
            <a:ext cx="78687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dk1"/>
                </a:solidFill>
              </a:rPr>
              <a:t>Considere uma array bidimensional(uma matriz), sua forma básica de declaração é:</a:t>
            </a:r>
            <a:endParaRPr sz="2600">
              <a:solidFill>
                <a:schemeClr val="dk1"/>
              </a:solidFill>
              <a:highlight>
                <a:srgbClr val="E0E0E0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85" name="Google Shape;85;p17"/>
          <p:cNvSpPr txBox="1"/>
          <p:nvPr/>
        </p:nvSpPr>
        <p:spPr>
          <a:xfrm>
            <a:off x="889450" y="1977275"/>
            <a:ext cx="55557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980000"/>
                </a:solidFill>
                <a:highlight>
                  <a:srgbClr val="E0E0E0"/>
                </a:highlight>
                <a:latin typeface="Consolas"/>
                <a:ea typeface="Consolas"/>
                <a:cs typeface="Consolas"/>
                <a:sym typeface="Consolas"/>
              </a:rPr>
              <a:t>//tipo array_nome[x][y];</a:t>
            </a:r>
            <a:endParaRPr b="1" sz="2600">
              <a:solidFill>
                <a:srgbClr val="980000"/>
              </a:solidFill>
              <a:highlight>
                <a:srgbClr val="E0E0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600">
                <a:solidFill>
                  <a:schemeClr val="dk1"/>
                </a:solidFill>
                <a:highlight>
                  <a:srgbClr val="E0E0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pt-BR" sz="2600">
                <a:solidFill>
                  <a:schemeClr val="dk1"/>
                </a:solidFill>
                <a:highlight>
                  <a:srgbClr val="E0E0E0"/>
                </a:highlight>
                <a:latin typeface="Consolas"/>
                <a:ea typeface="Consolas"/>
                <a:cs typeface="Consolas"/>
                <a:sym typeface="Consolas"/>
              </a:rPr>
              <a:t> m[10][20];</a:t>
            </a:r>
            <a:endParaRPr b="1" sz="2600">
              <a:solidFill>
                <a:schemeClr val="dk1"/>
              </a:solidFill>
              <a:highlight>
                <a:srgbClr val="E0E0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86" name="Google Shape;86;p17"/>
          <p:cNvSpPr txBox="1"/>
          <p:nvPr/>
        </p:nvSpPr>
        <p:spPr>
          <a:xfrm>
            <a:off x="814800" y="3356650"/>
            <a:ext cx="76638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O</a:t>
            </a:r>
            <a:r>
              <a:rPr b="1" lang="pt-BR" sz="2600"/>
              <a:t>bs: </a:t>
            </a:r>
            <a:r>
              <a:rPr lang="pt-BR" sz="2600"/>
              <a:t>Normalmente referenciamos as matrizes utilizando a seguinte sintaxe: </a:t>
            </a:r>
            <a:r>
              <a:rPr b="1" lang="pt-BR" sz="2600"/>
              <a:t>x[ i ][ j ]</a:t>
            </a:r>
            <a:r>
              <a:rPr lang="pt-BR" sz="2600"/>
              <a:t>, onde “i” é o número de linhas e “j” de colunas.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611400" y="5292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/>
              <a:t>Arrays - Visão de uma tabela</a:t>
            </a:r>
            <a:endParaRPr b="1" sz="27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611400" y="196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{0DCF8288-1ACD-433B-ACCF-5ED1A2649B77}</a:tableStyleId>
              </a:tblPr>
              <a:tblGrid>
                <a:gridCol w="1610325"/>
                <a:gridCol w="1415775"/>
                <a:gridCol w="1483875"/>
                <a:gridCol w="1406025"/>
              </a:tblGrid>
              <a:tr h="46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200"/>
                        <a:t>Coluna 0</a:t>
                      </a:r>
                      <a:endParaRPr b="1"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200">
                          <a:solidFill>
                            <a:schemeClr val="dk1"/>
                          </a:solidFill>
                        </a:rPr>
                        <a:t>Coluna 1</a:t>
                      </a:r>
                      <a:endParaRPr b="1"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200">
                          <a:solidFill>
                            <a:schemeClr val="dk1"/>
                          </a:solidFill>
                        </a:rPr>
                        <a:t>Coluna 2</a:t>
                      </a:r>
                      <a:endParaRPr b="1"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200"/>
                        <a:t>Linha 0</a:t>
                      </a:r>
                      <a:endParaRPr b="1"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/>
                        <a:t>x[0][0]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200">
                          <a:solidFill>
                            <a:schemeClr val="dk1"/>
                          </a:solidFill>
                        </a:rPr>
                        <a:t>x[0][1]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200">
                          <a:solidFill>
                            <a:schemeClr val="dk1"/>
                          </a:solidFill>
                        </a:rPr>
                        <a:t>x[0][2]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2200">
                          <a:solidFill>
                            <a:schemeClr val="dk1"/>
                          </a:solidFill>
                        </a:rPr>
                        <a:t>Linha 1</a:t>
                      </a:r>
                      <a:endParaRPr b="1"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200">
                          <a:solidFill>
                            <a:schemeClr val="dk1"/>
                          </a:solidFill>
                        </a:rPr>
                        <a:t>x[1][0]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>
                          <a:solidFill>
                            <a:schemeClr val="dk1"/>
                          </a:solidFill>
                        </a:rPr>
                        <a:t>x[1][1]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200">
                          <a:solidFill>
                            <a:schemeClr val="dk1"/>
                          </a:solidFill>
                        </a:rPr>
                        <a:t>x[1][2]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2200">
                          <a:solidFill>
                            <a:schemeClr val="dk1"/>
                          </a:solidFill>
                        </a:rPr>
                        <a:t>Linha 2</a:t>
                      </a:r>
                      <a:endParaRPr b="1"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200">
                          <a:solidFill>
                            <a:schemeClr val="dk1"/>
                          </a:solidFill>
                        </a:rPr>
                        <a:t>x[2][0]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200">
                          <a:solidFill>
                            <a:schemeClr val="dk1"/>
                          </a:solidFill>
                        </a:rPr>
                        <a:t>x[2][1]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>
                          <a:solidFill>
                            <a:schemeClr val="dk1"/>
                          </a:solidFill>
                        </a:rPr>
                        <a:t>x[2][2]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p18"/>
          <p:cNvSpPr txBox="1"/>
          <p:nvPr/>
        </p:nvSpPr>
        <p:spPr>
          <a:xfrm>
            <a:off x="308700" y="571775"/>
            <a:ext cx="85266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A matriz pode ser vista como uma tabela com "x" linhas e "y" colunas, onde o número da linha varia de 0 a (x-1) e o número da coluna varia de 0 a (y-1).</a:t>
            </a:r>
            <a:endParaRPr sz="2600"/>
          </a:p>
        </p:txBody>
      </p:sp>
      <p:sp>
        <p:nvSpPr>
          <p:cNvPr id="94" name="Google Shape;94;p18"/>
          <p:cNvSpPr txBox="1"/>
          <p:nvPr/>
        </p:nvSpPr>
        <p:spPr>
          <a:xfrm>
            <a:off x="6796200" y="3213425"/>
            <a:ext cx="22302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00">
                <a:solidFill>
                  <a:srgbClr val="980000"/>
                </a:solidFill>
              </a:rPr>
              <a:t>Arrays são apenas uma abstração!</a:t>
            </a:r>
            <a:r>
              <a:rPr b="1" lang="pt-BR" sz="1900">
                <a:solidFill>
                  <a:schemeClr val="dk1"/>
                </a:solidFill>
              </a:rPr>
              <a:t> </a:t>
            </a:r>
            <a:r>
              <a:rPr lang="pt-BR" sz="1900">
                <a:solidFill>
                  <a:schemeClr val="dk1"/>
                </a:solidFill>
              </a:rPr>
              <a:t> 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-329800" y="15450"/>
            <a:ext cx="6628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Arrays - Estrutura em memória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1067675" y="548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{0DCF8288-1ACD-433B-ACCF-5ED1A2649B77}</a:tableStyleId>
              </a:tblPr>
              <a:tblGrid>
                <a:gridCol w="960250"/>
                <a:gridCol w="1074125"/>
                <a:gridCol w="1102350"/>
                <a:gridCol w="1102350"/>
              </a:tblGrid>
              <a:tr h="59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/>
                        <a:t>x[0][0]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x[0][1]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x[0][2]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x[0][3]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9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x[1][0]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x[1][1]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2000">
                          <a:solidFill>
                            <a:srgbClr val="980000"/>
                          </a:solidFill>
                        </a:rPr>
                        <a:t>x[1][2]</a:t>
                      </a:r>
                      <a:endParaRPr b="1" sz="2000">
                        <a:solidFill>
                          <a:srgbClr val="98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x[1][3]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9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x[2][0]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2000"/>
                        <a:t>x[2][1]</a:t>
                      </a:r>
                      <a:endParaRPr b="1"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x[2][2]</a:t>
                      </a:r>
                      <a:endParaRPr b="1" sz="2000"/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x[2][3]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19"/>
          <p:cNvSpPr txBox="1"/>
          <p:nvPr/>
        </p:nvSpPr>
        <p:spPr>
          <a:xfrm>
            <a:off x="76575" y="2926050"/>
            <a:ext cx="7072800" cy="1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Posição em memória de um elemento alocado: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endereco = end_base_vetor + id_linha ∗ num_col + id_col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Exemplo: </a:t>
            </a:r>
            <a:r>
              <a:rPr lang="pt-BR" sz="2000"/>
              <a:t>x[1][2] está no endereço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0010 + 0001 ∗ 0100 + 0010 = 1000 (binário)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2 + 1 ∗ 4 + 2 = 8 (decimal)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02" name="Google Shape;102;p19"/>
          <p:cNvGraphicFramePr/>
          <p:nvPr/>
        </p:nvGraphicFramePr>
        <p:xfrm>
          <a:off x="7149375" y="1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{0DCF8288-1ACD-433B-ACCF-5ED1A2649B77}</a:tableStyleId>
              </a:tblPr>
              <a:tblGrid>
                <a:gridCol w="866125"/>
                <a:gridCol w="866125"/>
              </a:tblGrid>
              <a:tr h="3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0001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3643648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0010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x[0][0]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0011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x[0][1]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0100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x[0][2]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0101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x[0][3]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0110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x[1][0]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0111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x[1][1]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980000"/>
                          </a:solidFill>
                        </a:rPr>
                        <a:t>1000</a:t>
                      </a:r>
                      <a:endParaRPr b="1" sz="12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980000"/>
                          </a:solidFill>
                        </a:rPr>
                        <a:t>x[1][2]</a:t>
                      </a:r>
                      <a:endParaRPr b="1" sz="12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1001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x[1][3]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1010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x[2][0]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1011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x[2][1]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1100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x[2][2]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1101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x[2][3]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1110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643686</a:t>
                      </a:r>
                      <a:endParaRPr b="1"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648100" y="15687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Arrays - Inicialização</a:t>
            </a:r>
            <a:endParaRPr b="1" sz="2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18450" y="894075"/>
            <a:ext cx="8683200" cy="3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Existem </a:t>
            </a:r>
            <a:r>
              <a:rPr lang="pt-BR" sz="2600">
                <a:solidFill>
                  <a:srgbClr val="980000"/>
                </a:solidFill>
              </a:rPr>
              <a:t>duas maneiras</a:t>
            </a:r>
            <a:r>
              <a:rPr lang="pt-BR" sz="2600"/>
              <a:t> em que um array(matriz) bidimensional pode ser inicializada: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pt-BR" sz="2600"/>
              <a:t>Primeiro</a:t>
            </a:r>
            <a:r>
              <a:rPr b="1" lang="pt-BR" sz="2600"/>
              <a:t> método: </a:t>
            </a:r>
            <a:endParaRPr b="1" sz="2600"/>
          </a:p>
          <a:p>
            <a:pPr indent="0" lvl="0" marL="101600" marR="101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highlight>
                  <a:srgbClr val="E0E0E0"/>
                </a:highlight>
                <a:latin typeface="Consolas"/>
                <a:ea typeface="Consolas"/>
                <a:cs typeface="Consolas"/>
                <a:sym typeface="Consolas"/>
              </a:rPr>
              <a:t>int x[2][3] = {0, 1, 2, 3, 4, 5</a:t>
            </a:r>
            <a:r>
              <a:rPr lang="pt-BR" sz="2600">
                <a:solidFill>
                  <a:schemeClr val="dk1"/>
                </a:solidFill>
                <a:highlight>
                  <a:srgbClr val="E0E0E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600">
              <a:solidFill>
                <a:schemeClr val="dk1"/>
              </a:solidFill>
              <a:highlight>
                <a:srgbClr val="E0E0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937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pt-BR" sz="2600">
                <a:solidFill>
                  <a:schemeClr val="dk1"/>
                </a:solidFill>
              </a:rPr>
              <a:t>Segundo</a:t>
            </a:r>
            <a:r>
              <a:rPr b="1" lang="pt-BR" sz="2600">
                <a:solidFill>
                  <a:schemeClr val="dk1"/>
                </a:solidFill>
              </a:rPr>
              <a:t> método:</a:t>
            </a:r>
            <a:endParaRPr b="1" sz="2600">
              <a:solidFill>
                <a:schemeClr val="dk1"/>
              </a:solidFill>
            </a:endParaRPr>
          </a:p>
          <a:p>
            <a:pPr indent="0" lvl="0" marL="101600" marR="101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highlight>
                  <a:srgbClr val="E0E0E0"/>
                </a:highlight>
                <a:latin typeface="Consolas"/>
                <a:ea typeface="Consolas"/>
                <a:cs typeface="Consolas"/>
                <a:sym typeface="Consolas"/>
              </a:rPr>
              <a:t>int x[2][3] = {{0, 1, 2}, {3, 4, 5}};</a:t>
            </a:r>
            <a:endParaRPr sz="2600">
              <a:solidFill>
                <a:schemeClr val="dk1"/>
              </a:solidFill>
              <a:highlight>
                <a:srgbClr val="E0E0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01600" rtl="0" algn="l">
              <a:lnSpc>
                <a:spcPct val="158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Os elementos são preenchidos da esquerda para direita.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648100" y="32017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Arrays - Acessando os elementos</a:t>
            </a:r>
            <a:endParaRPr b="1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404650" y="1053100"/>
            <a:ext cx="87108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Os elementos das arrays(matrizes) bidimensionais são acessados utilizando os índices da linha e da coluna.</a:t>
            </a:r>
            <a:endParaRPr sz="2500"/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980000"/>
                </a:solidFill>
              </a:rPr>
              <a:t>Por exemplo:</a:t>
            </a:r>
            <a:endParaRPr sz="2500"/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highlight>
                  <a:srgbClr val="E0E0E0"/>
                </a:highlight>
                <a:latin typeface="Consolas"/>
                <a:ea typeface="Consolas"/>
                <a:cs typeface="Consolas"/>
                <a:sym typeface="Consolas"/>
              </a:rPr>
              <a:t>int x[2][1];</a:t>
            </a:r>
            <a:endParaRPr sz="2500">
              <a:solidFill>
                <a:schemeClr val="dk1"/>
              </a:solidFill>
              <a:highlight>
                <a:srgbClr val="E0E0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Representa o elemento alocado na </a:t>
            </a:r>
            <a:r>
              <a:rPr lang="pt-BR" sz="2500">
                <a:solidFill>
                  <a:srgbClr val="980000"/>
                </a:solidFill>
              </a:rPr>
              <a:t>terceira linha e segunda coluna</a:t>
            </a:r>
            <a:r>
              <a:rPr lang="pt-BR" sz="2500"/>
              <a:t> da matriz.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