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B700A8-6AD2-4993-B963-189EA248525D}">
  <a:tblStyle styleId="{00B700A8-6AD2-4993-B963-189EA24852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0f61ca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0f61ca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06466f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06466f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0f61ca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0f61ca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06466f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06466f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0646735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064673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22d0f84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22d0f84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0646735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0646735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06466f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06466f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80646735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80646735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0646735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80646735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22d0f84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22d0f84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0646735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80646735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0646735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064673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80646735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80646735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0646735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80646735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0646735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80646735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80646735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80646735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ec1548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ec1548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584b4e9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584b4e9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7ec1548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7ec1548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ec1548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ec1548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ec1548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ec1548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ec1548f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ec1548f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0f61ca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0f61ca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0050" y="3043625"/>
            <a:ext cx="8520600" cy="13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/>
              <a:t>Linguagem de Programação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Cadeias de Caracteres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 </a:t>
            </a:r>
            <a:r>
              <a:rPr b="1" lang="pt-BR" sz="2200"/>
              <a:t>ECT2303</a:t>
            </a:r>
            <a:endParaRPr b="1" sz="2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0050" y="4329200"/>
            <a:ext cx="8520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helton.maia@ufrn.br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64425"/>
            <a:ext cx="1866200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200" y="464425"/>
            <a:ext cx="1866200" cy="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638450" y="53427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Cadeias de Caracteres - Exemplo 1 (</a:t>
            </a:r>
            <a:r>
              <a:rPr b="1" i="1" lang="pt-BR" sz="2800"/>
              <a:t>updated</a:t>
            </a:r>
            <a:r>
              <a:rPr b="1" lang="pt-BR" sz="2800"/>
              <a:t>)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466250" y="1598250"/>
            <a:ext cx="8223900" cy="2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Escreva um programa no qual seja possível armazenar 50 caracteres, incluindo o delimitador de fim. Faça a leitura da entrada de dados, pedindo para o usuário digitar uma </a:t>
            </a:r>
            <a:r>
              <a:rPr i="1" lang="pt-BR" sz="2400">
                <a:solidFill>
                  <a:schemeClr val="dk1"/>
                </a:solidFill>
              </a:rPr>
              <a:t>string </a:t>
            </a:r>
            <a:r>
              <a:rPr i="1" lang="pt-BR" sz="2400">
                <a:solidFill>
                  <a:srgbClr val="FF0000"/>
                </a:solidFill>
              </a:rPr>
              <a:t>“</a:t>
            </a:r>
            <a:r>
              <a:rPr lang="pt-BR" sz="2400">
                <a:solidFill>
                  <a:srgbClr val="FF0000"/>
                </a:solidFill>
              </a:rPr>
              <a:t>frase”</a:t>
            </a:r>
            <a:r>
              <a:rPr lang="pt-BR" sz="2400">
                <a:solidFill>
                  <a:schemeClr val="dk1"/>
                </a:solidFill>
              </a:rPr>
              <a:t>. Por fim, </a:t>
            </a:r>
            <a:r>
              <a:rPr lang="pt-BR" sz="2400">
                <a:solidFill>
                  <a:srgbClr val="FF0000"/>
                </a:solidFill>
              </a:rPr>
              <a:t>imprima tudo o que foi digitado.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O operador &gt;&gt; considera o espaço “ ” como fim.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662525" y="16515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Cadeias de Caracteres - Exemplo 1 (</a:t>
            </a:r>
            <a:r>
              <a:rPr b="1" i="1" lang="pt-BR" sz="2600"/>
              <a:t>updated</a:t>
            </a:r>
            <a:r>
              <a:rPr b="1" lang="pt-BR" sz="2600"/>
              <a:t>)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25" y="895150"/>
            <a:ext cx="7946974" cy="40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592450" y="6610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Cadeias de Caracteres - Leitura dos dados 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26" name="Google Shape;126;p24"/>
          <p:cNvGraphicFramePr/>
          <p:nvPr/>
        </p:nvGraphicFramePr>
        <p:xfrm>
          <a:off x="4842250" y="14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{00B700A8-6AD2-4993-B963-189EA248525D}</a:tableStyleId>
              </a:tblPr>
              <a:tblGrid>
                <a:gridCol w="537875"/>
                <a:gridCol w="537875"/>
                <a:gridCol w="537875"/>
                <a:gridCol w="537875"/>
                <a:gridCol w="537875"/>
                <a:gridCol w="537875"/>
                <a:gridCol w="485450"/>
                <a:gridCol w="590300"/>
              </a:tblGrid>
              <a:tr h="56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/>
                        <a:t>‘c’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/>
                        <a:t>‘a’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/>
                        <a:t>‘s’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/>
                        <a:t>‘a’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/>
                        <a:t>‘ ’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/>
                        <a:t>‘d’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/>
                        <a:t>‘e’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/>
                        <a:t>‘\0’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24"/>
          <p:cNvSpPr txBox="1"/>
          <p:nvPr/>
        </p:nvSpPr>
        <p:spPr>
          <a:xfrm>
            <a:off x="4920425" y="857313"/>
            <a:ext cx="3834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String 1: casa de </a:t>
            </a:r>
            <a:endParaRPr sz="240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5725"/>
            <a:ext cx="4768026" cy="3859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4924050" y="2430975"/>
            <a:ext cx="3834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String 2: casa de </a:t>
            </a:r>
            <a:endParaRPr sz="2400"/>
          </a:p>
        </p:txBody>
      </p:sp>
      <p:graphicFrame>
        <p:nvGraphicFramePr>
          <p:cNvPr id="130" name="Google Shape;130;p24"/>
          <p:cNvGraphicFramePr/>
          <p:nvPr/>
        </p:nvGraphicFramePr>
        <p:xfrm>
          <a:off x="4768025" y="2974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{00B700A8-6AD2-4993-B963-189EA248525D}</a:tableStyleId>
              </a:tblPr>
              <a:tblGrid>
                <a:gridCol w="537875"/>
                <a:gridCol w="537875"/>
                <a:gridCol w="537875"/>
                <a:gridCol w="537875"/>
                <a:gridCol w="673200"/>
                <a:gridCol w="476750"/>
                <a:gridCol w="537875"/>
                <a:gridCol w="463675"/>
              </a:tblGrid>
              <a:tr h="56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/>
                        <a:t>‘c’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/>
                        <a:t>‘a’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/>
                        <a:t>‘s’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/>
                        <a:t>‘a’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/>
                        <a:t>‘\0’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1" name="Google Shape;131;p24"/>
          <p:cNvCxnSpPr/>
          <p:nvPr/>
        </p:nvCxnSpPr>
        <p:spPr>
          <a:xfrm>
            <a:off x="4608875" y="4037375"/>
            <a:ext cx="746700" cy="7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4"/>
          <p:cNvSpPr txBox="1"/>
          <p:nvPr/>
        </p:nvSpPr>
        <p:spPr>
          <a:xfrm>
            <a:off x="5305900" y="3866225"/>
            <a:ext cx="3834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Obs: </a:t>
            </a:r>
            <a:r>
              <a:rPr lang="pt-BR" sz="2000"/>
              <a:t>Para impressão (cout), não é necessário imprimir cada caractere separadamente.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638450" y="53427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/>
              <a:t>Cadeias de Caracteres </a:t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chemeClr val="dk1"/>
                </a:solidFill>
              </a:rPr>
              <a:t>Buffer</a:t>
            </a:r>
            <a:r>
              <a:rPr lang="pt-BR" sz="3000">
                <a:solidFill>
                  <a:schemeClr val="dk1"/>
                </a:solidFill>
              </a:rPr>
              <a:t> de entrada em C / C ++</a:t>
            </a:r>
            <a:endParaRPr b="1" i="1" sz="3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2320850" y="2272700"/>
            <a:ext cx="4859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rgbClr val="980000"/>
                </a:solidFill>
              </a:rPr>
              <a:t>O que é um </a:t>
            </a:r>
            <a:r>
              <a:rPr b="1" i="1" lang="pt-BR" sz="3800">
                <a:solidFill>
                  <a:srgbClr val="980000"/>
                </a:solidFill>
              </a:rPr>
              <a:t>buffer </a:t>
            </a:r>
            <a:r>
              <a:rPr b="1" lang="pt-BR" sz="3800">
                <a:solidFill>
                  <a:srgbClr val="980000"/>
                </a:solidFill>
              </a:rPr>
              <a:t>?</a:t>
            </a:r>
            <a:endParaRPr sz="3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571175" y="11242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/>
              <a:t>Cadeias de Caracteres </a:t>
            </a:r>
            <a:endParaRPr b="1"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700">
                <a:solidFill>
                  <a:schemeClr val="dk1"/>
                </a:solidFill>
              </a:rPr>
              <a:t>Buffer</a:t>
            </a:r>
            <a:r>
              <a:rPr lang="pt-BR" sz="2700">
                <a:solidFill>
                  <a:schemeClr val="dk1"/>
                </a:solidFill>
              </a:rPr>
              <a:t> de entrada em C / C ++</a:t>
            </a:r>
            <a:endParaRPr b="1" i="1" sz="3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228475" y="1228775"/>
            <a:ext cx="8835300" cy="3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Em C++, um </a:t>
            </a:r>
            <a:r>
              <a:rPr i="1" lang="pt-BR" sz="2400">
                <a:solidFill>
                  <a:schemeClr val="dk1"/>
                </a:solidFill>
              </a:rPr>
              <a:t>buffer</a:t>
            </a:r>
            <a:r>
              <a:rPr lang="pt-BR" sz="2400">
                <a:solidFill>
                  <a:schemeClr val="dk1"/>
                </a:solidFill>
              </a:rPr>
              <a:t> é uma área de memória reservada para armazenar temporariamente dados antes de serem processados ou transferidos para outro local. 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Em particular, um buffer de entrada é usado para armazenar dados que foram lidos de uma entrada, como um arquivo ou o teclado, enquanto um buffer de saída é usado para armazenar dados que serão gravados em uma saída, como um arquivo ou a tela.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571175" y="11242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100"/>
              <a:t>Cadeias de Caracteres </a:t>
            </a:r>
            <a:endParaRPr b="1"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700">
                <a:solidFill>
                  <a:schemeClr val="dk1"/>
                </a:solidFill>
              </a:rPr>
              <a:t>Buffer</a:t>
            </a:r>
            <a:r>
              <a:rPr lang="pt-BR" sz="2700">
                <a:solidFill>
                  <a:schemeClr val="dk1"/>
                </a:solidFill>
              </a:rPr>
              <a:t> de entrada em C / C ++</a:t>
            </a:r>
            <a:endParaRPr b="1" i="1" sz="3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127125" y="1146375"/>
            <a:ext cx="88353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980000"/>
                </a:solidFill>
              </a:rPr>
              <a:t>O que é um buffer? 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Área de armazenamento temporário;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Dispositivos de entrada/saída padrão contém um buffer de entrada/saída;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No C/C ++, os fluxos são armazenados em buffer, por exemplo, no caso de entrada padrão, quando pressionamos uma tecla, essa informação não é enviada para o programa, e sim armazenada em buffer pelo sistema operacional até que realmente seja alocada para o programa.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546250" y="-63075"/>
            <a:ext cx="82239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Cadeias de Caracteres 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Limpando o </a:t>
            </a:r>
            <a:r>
              <a:rPr i="1" lang="pt-BR" sz="2200">
                <a:solidFill>
                  <a:schemeClr val="dk1"/>
                </a:solidFill>
              </a:rPr>
              <a:t>buffer</a:t>
            </a:r>
            <a:r>
              <a:rPr lang="pt-BR" sz="2200">
                <a:solidFill>
                  <a:schemeClr val="dk1"/>
                </a:solidFill>
              </a:rPr>
              <a:t> de entrada em C / C ++</a:t>
            </a:r>
            <a:endParaRPr b="1" i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5455075" y="1110650"/>
            <a:ext cx="3683400" cy="27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/>
              <a:t>Obs: </a:t>
            </a:r>
            <a:r>
              <a:rPr lang="pt-BR" sz="2300"/>
              <a:t>Caso, antes da leitura de uma cadeia de caracteres um outro tipo de dado tenha sido lido (números, caracteres, ...), é necessário a utilização do comando </a:t>
            </a:r>
            <a:r>
              <a:rPr lang="pt-BR" sz="23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cin.ignore()</a:t>
            </a:r>
            <a:r>
              <a:rPr lang="pt-BR" sz="2300"/>
              <a:t>. Desta forma o buffer de leitura é limpo.</a:t>
            </a:r>
            <a:endParaRPr sz="2300"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275" y="861775"/>
            <a:ext cx="5456001" cy="41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638450" y="534275"/>
            <a:ext cx="8223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Manipulação de </a:t>
            </a:r>
            <a:r>
              <a:rPr b="1" lang="pt-BR" sz="2800"/>
              <a:t>Cadeias de Caracteres</a:t>
            </a:r>
            <a:endParaRPr b="1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Consolas"/>
                <a:ea typeface="Consolas"/>
                <a:cs typeface="Consolas"/>
                <a:sym typeface="Consolas"/>
              </a:rPr>
              <a:t>(biblioteca </a:t>
            </a:r>
            <a:r>
              <a:rPr b="1" lang="pt-BR" sz="2800">
                <a:latin typeface="Consolas"/>
                <a:ea typeface="Consolas"/>
                <a:cs typeface="Consolas"/>
                <a:sym typeface="Consolas"/>
              </a:rPr>
              <a:t>cstring)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600225" y="1620550"/>
            <a:ext cx="71430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rgbClr val="980000"/>
                </a:solidFill>
              </a:rPr>
              <a:t>strlen() prototype</a:t>
            </a:r>
            <a:endParaRPr sz="2600">
              <a:solidFill>
                <a:srgbClr val="980000"/>
              </a:solidFill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rgbClr val="25283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size_t strlen( const char* str );</a:t>
            </a:r>
            <a:endParaRPr sz="2600">
              <a:solidFill>
                <a:srgbClr val="252830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64" name="Google Shape;164;p29"/>
          <p:cNvSpPr txBox="1"/>
          <p:nvPr/>
        </p:nvSpPr>
        <p:spPr>
          <a:xfrm>
            <a:off x="775675" y="3472125"/>
            <a:ext cx="76368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Retorna a quantidade de caracteres contidos em str, sem contar com o caractere nulo.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644400" y="106150"/>
            <a:ext cx="8223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Manipulação de Cadeias de Caracteres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(biblioteca cstring)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119825" y="1307125"/>
            <a:ext cx="26043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980000"/>
                </a:solidFill>
              </a:rPr>
              <a:t>Exemplo: </a:t>
            </a:r>
            <a:r>
              <a:rPr b="1" lang="pt-BR" sz="2200">
                <a:solidFill>
                  <a:srgbClr val="980000"/>
                </a:solidFill>
              </a:rPr>
              <a:t>strlen() </a:t>
            </a:r>
            <a:endParaRPr b="1" sz="2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675" y="1123150"/>
            <a:ext cx="6395644" cy="40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/>
        </p:nvSpPr>
        <p:spPr>
          <a:xfrm>
            <a:off x="600225" y="165150"/>
            <a:ext cx="8223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Manipulação de Cadeias de Caracteres</a:t>
            </a:r>
            <a:endParaRPr b="1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Consolas"/>
                <a:ea typeface="Consolas"/>
                <a:cs typeface="Consolas"/>
                <a:sym typeface="Consolas"/>
              </a:rPr>
              <a:t>(biblioteca cstring)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417700" y="1219350"/>
            <a:ext cx="84384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980000"/>
                </a:solidFill>
              </a:rPr>
              <a:t>strcpy() prototype</a:t>
            </a:r>
            <a:endParaRPr sz="2500">
              <a:solidFill>
                <a:srgbClr val="980000"/>
              </a:solidFill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25283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char* strcpy( char* dest, const char* src );</a:t>
            </a:r>
            <a:endParaRPr sz="2500">
              <a:solidFill>
                <a:srgbClr val="252830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78" name="Google Shape;178;p31"/>
          <p:cNvSpPr txBox="1"/>
          <p:nvPr/>
        </p:nvSpPr>
        <p:spPr>
          <a:xfrm>
            <a:off x="690125" y="3103000"/>
            <a:ext cx="7800300" cy="15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Recebe dois argumentos: </a:t>
            </a:r>
            <a:r>
              <a:rPr b="1" i="1" lang="pt-BR" sz="2500"/>
              <a:t>dest</a:t>
            </a:r>
            <a:r>
              <a:rPr lang="pt-BR" sz="2500"/>
              <a:t> e </a:t>
            </a:r>
            <a:r>
              <a:rPr b="1" i="1" lang="pt-BR" sz="2500"/>
              <a:t>src</a:t>
            </a:r>
            <a:r>
              <a:rPr lang="pt-BR" sz="2500"/>
              <a:t>. Esta função copia a cadeia de caracteres de </a:t>
            </a:r>
            <a:r>
              <a:rPr i="1" lang="pt-BR" sz="2500"/>
              <a:t>src</a:t>
            </a:r>
            <a:r>
              <a:rPr lang="pt-BR" sz="2500"/>
              <a:t> para o local de memória apontado para o </a:t>
            </a:r>
            <a:r>
              <a:rPr i="1" lang="pt-BR" sz="2500"/>
              <a:t>dest</a:t>
            </a:r>
            <a:r>
              <a:rPr lang="pt-BR" sz="2500"/>
              <a:t>. O caractere nulo também é copiado.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07775" y="56600"/>
            <a:ext cx="77331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Introdução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96450" y="706700"/>
            <a:ext cx="8351100" cy="4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Em C++, uma cadeia de caracteres é uma sequência de caracteres (letras, números, símbolos, etc.) que são armazenados em um array de caracteres do tipo </a:t>
            </a:r>
            <a:r>
              <a:rPr lang="pt-BR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2300">
                <a:solidFill>
                  <a:schemeClr val="dk1"/>
                </a:solidFill>
              </a:rPr>
              <a:t>. Cada caractere da cadeia é armazenado em uma posição do array, começando na posição 0.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Uma cadeia de caracteres é denotada por uma sequência de caracteres entre aspas duplas, por exemplo: </a:t>
            </a:r>
            <a:r>
              <a:rPr lang="pt-BR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"Olá mundo!"</a:t>
            </a:r>
            <a:r>
              <a:rPr lang="pt-BR" sz="2300">
                <a:solidFill>
                  <a:schemeClr val="dk1"/>
                </a:solidFill>
              </a:rPr>
              <a:t>. O último caractere da cadeia é sempre um caractere nulo </a:t>
            </a:r>
            <a:r>
              <a:rPr lang="pt-BR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'\0'</a:t>
            </a:r>
            <a:r>
              <a:rPr lang="pt-BR" sz="2300">
                <a:solidFill>
                  <a:schemeClr val="dk1"/>
                </a:solidFill>
              </a:rPr>
              <a:t>, que indica o fim da cadeia.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700550" y="58025"/>
            <a:ext cx="8223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Manipulação de Cadeias de Caracteres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(biblioteca cstring)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119825" y="1307125"/>
            <a:ext cx="26043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980000"/>
                </a:solidFill>
              </a:rPr>
              <a:t>Exemplo: </a:t>
            </a:r>
            <a:r>
              <a:rPr b="1" lang="pt-BR" sz="2200">
                <a:solidFill>
                  <a:srgbClr val="980000"/>
                </a:solidFill>
              </a:rPr>
              <a:t>strcpy</a:t>
            </a:r>
            <a:r>
              <a:rPr b="1" lang="pt-BR" sz="2200">
                <a:solidFill>
                  <a:srgbClr val="980000"/>
                </a:solidFill>
              </a:rPr>
              <a:t>() </a:t>
            </a:r>
            <a:endParaRPr b="1" sz="2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25" y="986750"/>
            <a:ext cx="5007401" cy="41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/>
        </p:nvSpPr>
        <p:spPr>
          <a:xfrm>
            <a:off x="638450" y="77075"/>
            <a:ext cx="8223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Manipulação de Cadeias de Caracteres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(biblioteca cstring)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284825" y="934750"/>
            <a:ext cx="86901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980000"/>
                </a:solidFill>
              </a:rPr>
              <a:t>strcat() prototype</a:t>
            </a:r>
            <a:endParaRPr sz="2600">
              <a:solidFill>
                <a:srgbClr val="980000"/>
              </a:solidFill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25283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char* strcat( char* dest, const char* src );</a:t>
            </a:r>
            <a:endParaRPr sz="2600">
              <a:solidFill>
                <a:srgbClr val="252830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980000"/>
              </a:solidFill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92" name="Google Shape;192;p33"/>
          <p:cNvSpPr txBox="1"/>
          <p:nvPr/>
        </p:nvSpPr>
        <p:spPr>
          <a:xfrm>
            <a:off x="441275" y="2591825"/>
            <a:ext cx="83772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Recebe dois argumentos: </a:t>
            </a:r>
            <a:r>
              <a:rPr b="1" i="1" lang="pt-BR" sz="2400">
                <a:solidFill>
                  <a:schemeClr val="dk1"/>
                </a:solidFill>
              </a:rPr>
              <a:t>dest</a:t>
            </a:r>
            <a:r>
              <a:rPr lang="pt-BR" sz="2400">
                <a:solidFill>
                  <a:schemeClr val="dk1"/>
                </a:solidFill>
              </a:rPr>
              <a:t> e </a:t>
            </a:r>
            <a:r>
              <a:rPr b="1" i="1" lang="pt-BR" sz="2400">
                <a:solidFill>
                  <a:schemeClr val="dk1"/>
                </a:solidFill>
              </a:rPr>
              <a:t>src</a:t>
            </a:r>
            <a:r>
              <a:rPr lang="pt-BR" sz="2400">
                <a:solidFill>
                  <a:schemeClr val="dk1"/>
                </a:solidFill>
              </a:rPr>
              <a:t>. Esta função anexa(concatena) uma cópia da cadeia de caracteres de src ao final da string dest. O caractere de terminação nulo no final de dest é substituído pelo primeiro caractere de src. A string final resultante, contém também um caractere de terminação nulo.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/>
        </p:nvSpPr>
        <p:spPr>
          <a:xfrm>
            <a:off x="684525" y="50050"/>
            <a:ext cx="8223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Manipulação de Cadeias de Caracteres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(biblioteca cstring)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119825" y="1307125"/>
            <a:ext cx="26043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980000"/>
                </a:solidFill>
              </a:rPr>
              <a:t>Exemplo: strcat() </a:t>
            </a:r>
            <a:endParaRPr b="1" sz="2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401" y="1067050"/>
            <a:ext cx="5982161" cy="39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/>
        </p:nvSpPr>
        <p:spPr>
          <a:xfrm>
            <a:off x="729525" y="165150"/>
            <a:ext cx="8223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Manipulação de Cadeias de Caracteres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(biblioteca cstring)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193400" y="1128125"/>
            <a:ext cx="87609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980000"/>
                </a:solidFill>
              </a:rPr>
              <a:t>strcmp() prototype</a:t>
            </a:r>
            <a:endParaRPr sz="2400">
              <a:solidFill>
                <a:srgbClr val="980000"/>
              </a:solidFill>
            </a:endParaRPr>
          </a:p>
          <a:p>
            <a:pPr indent="0" lvl="0" marL="177800" marR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52830"/>
                </a:solidFill>
                <a:highlight>
                  <a:srgbClr val="F6F6F6"/>
                </a:highlight>
                <a:latin typeface="Consolas"/>
                <a:ea typeface="Consolas"/>
                <a:cs typeface="Consolas"/>
                <a:sym typeface="Consolas"/>
              </a:rPr>
              <a:t>int strcmp( const char* str1, const char* str2 );</a:t>
            </a:r>
            <a:endParaRPr sz="2400">
              <a:solidFill>
                <a:srgbClr val="252830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206" name="Google Shape;206;p35"/>
          <p:cNvSpPr txBox="1"/>
          <p:nvPr/>
        </p:nvSpPr>
        <p:spPr>
          <a:xfrm>
            <a:off x="280850" y="2602525"/>
            <a:ext cx="85860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Compara o primeiro caractere, entre str1 e str2. Sendo iguais, o</a:t>
            </a:r>
            <a:endParaRPr sz="2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próximo par de caracteres é comparado e assim, o  procedimento é repetido até que seja encontrada uma diferença ou o caractere ‘\0’. A função retorna zero (0), quando iguais.</a:t>
            </a:r>
            <a:endParaRPr sz="2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/>
        </p:nvSpPr>
        <p:spPr>
          <a:xfrm>
            <a:off x="684525" y="202450"/>
            <a:ext cx="8223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Manipulação de Cadeias de Caracteres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(biblioteca cstring)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119825" y="1307125"/>
            <a:ext cx="2742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980000"/>
                </a:solidFill>
              </a:rPr>
              <a:t>Exemplo: </a:t>
            </a:r>
            <a:r>
              <a:rPr b="1" lang="pt-BR" sz="2200">
                <a:solidFill>
                  <a:srgbClr val="980000"/>
                </a:solidFill>
              </a:rPr>
              <a:t>strcmp</a:t>
            </a:r>
            <a:r>
              <a:rPr b="1" lang="pt-BR" sz="2200">
                <a:solidFill>
                  <a:srgbClr val="980000"/>
                </a:solidFill>
              </a:rPr>
              <a:t>() </a:t>
            </a:r>
            <a:endParaRPr b="1" sz="22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600" y="1261225"/>
            <a:ext cx="5580950" cy="37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/>
        </p:nvSpPr>
        <p:spPr>
          <a:xfrm>
            <a:off x="518300" y="1901575"/>
            <a:ext cx="8223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500"/>
              <a:t>?</a:t>
            </a:r>
            <a:endParaRPr b="1" sz="5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629175" y="163675"/>
            <a:ext cx="79365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Introdução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96450" y="813775"/>
            <a:ext cx="8576100" cy="3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Para declarar e inicializar uma cadeia de caracteres em C++, pode-se usar a seguinte sintaxe: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 minhaCadeia[ ] = "Exemplo de cadeia de caracteres";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Nesse exemplo, a cadeia de caracteres é armazenada em um array chamado </a:t>
            </a:r>
            <a:r>
              <a:rPr lang="pt-BR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minhaCadeia</a:t>
            </a:r>
            <a:r>
              <a:rPr lang="pt-BR" sz="2500">
                <a:solidFill>
                  <a:schemeClr val="dk1"/>
                </a:solidFill>
              </a:rPr>
              <a:t>. O tamanho do array é automaticamente definido pelo compilador com base no tamanho da cadeia de caracteres.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638450" y="543900"/>
            <a:ext cx="7820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Definindo e Inicializando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737675" y="1554075"/>
            <a:ext cx="1700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Exemplo:</a:t>
            </a:r>
            <a:endParaRPr b="1" sz="2500"/>
          </a:p>
        </p:txBody>
      </p:sp>
      <p:sp>
        <p:nvSpPr>
          <p:cNvPr id="76" name="Google Shape;76;p16"/>
          <p:cNvSpPr txBox="1"/>
          <p:nvPr/>
        </p:nvSpPr>
        <p:spPr>
          <a:xfrm>
            <a:off x="590325" y="2021300"/>
            <a:ext cx="4097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pt-BR" sz="2700">
                <a:solidFill>
                  <a:srgbClr val="98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str[] = "C++";</a:t>
            </a:r>
            <a:endParaRPr sz="2700">
              <a:solidFill>
                <a:srgbClr val="98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37675" y="3012700"/>
            <a:ext cx="80073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Obs: </a:t>
            </a:r>
            <a:r>
              <a:rPr lang="pt-BR" sz="2600"/>
              <a:t>o caractere nulo \0 foi adicionado ao final da string, automaticamente.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638450" y="258150"/>
            <a:ext cx="7841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Definindo e Inicializando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847375" y="1085150"/>
            <a:ext cx="77001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Outras possibilidades</a:t>
            </a:r>
            <a:r>
              <a:rPr lang="pt-BR" sz="2600"/>
              <a:t>:</a:t>
            </a:r>
            <a:endParaRPr sz="2600"/>
          </a:p>
        </p:txBody>
      </p:sp>
      <p:sp>
        <p:nvSpPr>
          <p:cNvPr id="84" name="Google Shape;84;p17"/>
          <p:cNvSpPr txBox="1"/>
          <p:nvPr/>
        </p:nvSpPr>
        <p:spPr>
          <a:xfrm>
            <a:off x="638450" y="1800925"/>
            <a:ext cx="77001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str[] = "C++";</a:t>
            </a:r>
            <a:endParaRPr sz="2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25283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str[4] = "C++";</a:t>
            </a:r>
            <a:endParaRPr sz="2600">
              <a:solidFill>
                <a:srgbClr val="25283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25283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str[] = {'C','+','+','\0'};</a:t>
            </a:r>
            <a:endParaRPr sz="2600">
              <a:solidFill>
                <a:srgbClr val="25283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25283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str[4] = {'C','+','+','\0'};</a:t>
            </a:r>
            <a:endParaRPr sz="2600">
              <a:solidFill>
                <a:srgbClr val="25283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600">
              <a:solidFill>
                <a:srgbClr val="9800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638450" y="543900"/>
            <a:ext cx="77001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Definindo e Inicializando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721950" y="1486700"/>
            <a:ext cx="77001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Assim como estudado anteriormente em arrays, é possível alocar mais memória do que realmente se deseja utilizar.</a:t>
            </a:r>
            <a:endParaRPr sz="2600"/>
          </a:p>
        </p:txBody>
      </p:sp>
      <p:sp>
        <p:nvSpPr>
          <p:cNvPr id="91" name="Google Shape;91;p18"/>
          <p:cNvSpPr txBox="1"/>
          <p:nvPr/>
        </p:nvSpPr>
        <p:spPr>
          <a:xfrm>
            <a:off x="721950" y="3218800"/>
            <a:ext cx="66447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252830"/>
                </a:solidFill>
                <a:latin typeface="Consolas"/>
                <a:ea typeface="Consolas"/>
                <a:cs typeface="Consolas"/>
                <a:sym typeface="Consolas"/>
              </a:rPr>
              <a:t>Exemplo:    </a:t>
            </a:r>
            <a:r>
              <a:rPr lang="pt-BR" sz="2600">
                <a:solidFill>
                  <a:srgbClr val="25283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str[50] = "ECT";</a:t>
            </a:r>
            <a:endParaRPr sz="2600">
              <a:solidFill>
                <a:srgbClr val="25283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638450" y="53427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Cadeias de Caracteres - Exemplo 1</a:t>
            </a:r>
            <a:endParaRPr b="1" sz="3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1059475" y="1598250"/>
            <a:ext cx="7072800" cy="2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Escreva um programa no qual seja possível armazenar 50 caracteres, incluindo o delimitador de fim. Faça a leitura da entrada de dados, pedindo para o usuário digitar uma string. Por fim, imprima tudo o que foi digitado.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638450" y="16850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Cadeias de Caracteres - Exemplo 1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725" y="932600"/>
            <a:ext cx="7478674" cy="38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731100" y="2017550"/>
            <a:ext cx="76818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rgbClr val="980000"/>
                </a:solidFill>
              </a:rPr>
              <a:t>Notou algum problema no exemplo 1?</a:t>
            </a:r>
            <a:endParaRPr sz="3400">
              <a:solidFill>
                <a:srgbClr val="98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