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956"/>
    <a:srgbClr val="A1D15D"/>
    <a:srgbClr val="B1D865"/>
    <a:srgbClr val="C2E06C"/>
    <a:srgbClr val="FFFFFF"/>
    <a:srgbClr val="00ACEA"/>
    <a:srgbClr val="212B3D"/>
    <a:srgbClr val="FF9A00"/>
    <a:srgbClr val="FF1493"/>
    <a:srgbClr val="6B2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52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3200" cy="763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C4320-F048-4570-8D7E-65935E554121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F9089-E747-45CD-8A36-9FD2205064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48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F9089-E747-45CD-8A36-9FD2205064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20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F9089-E747-45CD-8A36-9FD22050642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511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F9089-E747-45CD-8A36-9FD22050642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3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301BF-5B06-42B6-B82C-FF6AA0549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47A810-9693-4D17-B28A-DB42B52CF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B217D3-65C4-4569-9779-6C537C0A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28B-E616-41B0-B6F7-1009263B5C73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BA7C71-6852-47CD-9BC0-30084838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94E243-119F-431F-912D-27E47D0F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183D-315D-429C-BC5D-78F1E144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09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B3E3B-4F13-4E01-974E-92FD2802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5FB746-0915-46E7-B829-5F5BB038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B41AD5-A131-43BA-9B26-082E1ADB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28B-E616-41B0-B6F7-1009263B5C73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0411A7-CCAF-41EA-977E-CF692077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124775-62F6-49D2-85CB-F70192A7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183D-315D-429C-BC5D-78F1E144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2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68AD7E-E637-4345-B91C-8A140C6F4C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1B3E15-B744-4124-AB1C-890C6680A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F7CB3-2CAD-42A1-A46E-34C37181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28B-E616-41B0-B6F7-1009263B5C73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446A1E-920A-4B04-86FC-CF05A09D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3A757-3E94-4B8F-AAAD-B3333E28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183D-315D-429C-BC5D-78F1E144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66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ACD71-CFDE-4244-AD3B-7FD8F296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AFE1D8-CC63-49E9-8C47-F4C54153F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212A6E-ACDE-4DCA-A3ED-9C1C6212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28B-E616-41B0-B6F7-1009263B5C73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98F010-897B-4440-9164-853028B8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B6FA7A-23AC-4E43-B3F3-B53D078B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183D-315D-429C-BC5D-78F1E144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79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F3BEC-9C64-4232-9F4F-E3AC61CB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76D0D0-F1FE-48E5-BB75-521960D53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64B343-756A-4E15-8C7B-C853F360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28B-E616-41B0-B6F7-1009263B5C73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D10610-E323-4348-8839-6EAB3258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CAF3D9-107C-4D87-9357-4E592846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183D-315D-429C-BC5D-78F1E144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68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FAB7F-9848-41B1-80A6-0F78C09E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243B8-30B0-48B2-9F6F-6C6D59104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D7AAEB-3C7F-40D0-8478-723C1A9C7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5D44D0-205C-4B59-9E82-8F51ECCF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28B-E616-41B0-B6F7-1009263B5C73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EDB8BD-B0EC-428D-B002-2971A772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78146B-DC91-4D71-BE08-93070363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183D-315D-429C-BC5D-78F1E144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91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EF129-A428-494C-8E67-124184C5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BBEB5E-3D2B-406D-9D56-37F7B9F36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052DD82-A69C-46CE-8AC2-50FC32F4B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CABD7E-3CA1-47AF-A8A6-6B1E6BBD1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A7E5E6-BA2C-4572-A754-B993C7E2F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0A5503-D3DD-41BD-951A-1BBCE80D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28B-E616-41B0-B6F7-1009263B5C73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E9DA18-9054-4A9F-B083-AF4231CD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57AD53-C15A-4203-BDC4-7428C75C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183D-315D-429C-BC5D-78F1E144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0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11FA0-A463-463D-805F-D5EA5579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8FA3F-2A14-4451-93C7-75996835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28B-E616-41B0-B6F7-1009263B5C73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ACCBCE-51D1-490A-809F-2B15CAE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1D6999-47A4-4E30-A151-B197CFEF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183D-315D-429C-BC5D-78F1E144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315DCD-12BF-4C6A-8C39-1F016DA9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28B-E616-41B0-B6F7-1009263B5C73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CE22148-E37C-45E4-A138-7F84334D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35FCAD-90AC-4964-8311-197C8A24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183D-315D-429C-BC5D-78F1E144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46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1E5D3-DC4F-4481-A892-DA8F152A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9AAB4-B03B-442A-BD2A-20E6285E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E041C5-BABF-4210-B14A-92AB79443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296424-F542-4285-BCEB-A91C29CA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28B-E616-41B0-B6F7-1009263B5C73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60BF16-C373-4BAD-A0FF-42F05FF9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E64E6-2F67-4C18-A4BB-542E5512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183D-315D-429C-BC5D-78F1E144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7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77F1B-A479-4B9D-8138-E4C5CE68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C02417-DC45-4EC0-B991-D50142B3B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69084F-E639-4BA6-B80A-CAA05818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B44A2-59B0-4413-9ADD-EE670006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CD28B-E616-41B0-B6F7-1009263B5C73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09D49B-CC50-468A-A3E0-AE73776A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1E583F-2930-4FFA-8367-80FD7861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183D-315D-429C-BC5D-78F1E144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7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EC7231-8C87-4A0C-9E5A-EE895817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73012C-03BF-43BE-AAD9-50D42EC7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05AF8-7FC5-4522-A3C1-FF38B843C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CD28B-E616-41B0-B6F7-1009263B5C73}" type="datetimeFigureOut">
              <a:rPr lang="pt-BR" smtClean="0"/>
              <a:t>06/12/2021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DAAEA3-45F9-4C2E-BFC2-70FB7F179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9FE7C-EA70-44F8-B4B6-598C730DF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83D-315D-429C-BC5D-78F1E1441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16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E7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E97C8-0312-4BB9-A2B3-9A3AFE884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50" y="2341512"/>
            <a:ext cx="9144001" cy="16716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t-BR" sz="12500" b="1" dirty="0">
                <a:solidFill>
                  <a:srgbClr val="6B2284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IngressoJá!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28E313-DF26-4D92-9A86-25945F881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4193253"/>
            <a:ext cx="9410700" cy="433067"/>
          </a:xfrm>
        </p:spPr>
        <p:txBody>
          <a:bodyPr>
            <a:normAutofit lnSpcReduction="10000"/>
          </a:bodyPr>
          <a:lstStyle/>
          <a:p>
            <a:r>
              <a:rPr lang="pt-BR" sz="2500" spc="300" dirty="0"/>
              <a:t>Plataforma on-line para compra e venda de ingressos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8D8BA1F-C94A-49AD-93DE-B5DBEDA2B496}"/>
              </a:ext>
            </a:extLst>
          </p:cNvPr>
          <p:cNvSpPr txBox="1">
            <a:spLocks/>
          </p:cNvSpPr>
          <p:nvPr/>
        </p:nvSpPr>
        <p:spPr>
          <a:xfrm>
            <a:off x="4883703" y="6012873"/>
            <a:ext cx="2424594" cy="366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Helton Ricardo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32BEAB3-CE52-4CD4-8372-84466A379755}"/>
              </a:ext>
            </a:extLst>
          </p:cNvPr>
          <p:cNvSpPr txBox="1">
            <a:spLocks/>
          </p:cNvSpPr>
          <p:nvPr/>
        </p:nvSpPr>
        <p:spPr>
          <a:xfrm>
            <a:off x="10320381" y="2474068"/>
            <a:ext cx="480969" cy="445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i="0" dirty="0">
                <a:solidFill>
                  <a:srgbClr val="6B2284"/>
                </a:solidFill>
                <a:effectLst/>
                <a:latin typeface="arial" panose="020B0604020202020204" pitchFamily="34" charset="0"/>
              </a:rPr>
              <a:t>®</a:t>
            </a:r>
            <a:endParaRPr lang="pt-BR" sz="12500" b="1" dirty="0">
              <a:solidFill>
                <a:srgbClr val="6B2284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6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E0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E97C8-0312-4BB9-A2B3-9A3AFE884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898" y="284163"/>
            <a:ext cx="5344205" cy="925512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A61D9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Tecnologias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A455D64-80D4-4D1E-9069-FCB352FE35B5}"/>
              </a:ext>
            </a:extLst>
          </p:cNvPr>
          <p:cNvGrpSpPr/>
          <p:nvPr/>
        </p:nvGrpSpPr>
        <p:grpSpPr>
          <a:xfrm>
            <a:off x="682991" y="3872655"/>
            <a:ext cx="10826018" cy="2916513"/>
            <a:chOff x="611314" y="1477545"/>
            <a:chExt cx="10826018" cy="2916513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7991EE6-8E4B-454C-BAD0-F19885F82EBF}"/>
                </a:ext>
              </a:extLst>
            </p:cNvPr>
            <p:cNvGrpSpPr/>
            <p:nvPr/>
          </p:nvGrpSpPr>
          <p:grpSpPr>
            <a:xfrm>
              <a:off x="3374402" y="1477545"/>
              <a:ext cx="8062930" cy="2916513"/>
              <a:chOff x="3374402" y="1477545"/>
              <a:chExt cx="8062930" cy="2916513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9EF38C5B-5FFC-437C-BCD2-E6E0C46C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4402" y="2936825"/>
                <a:ext cx="4600575" cy="1276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Logo Java: valor, história, png, vector">
                <a:extLst>
                  <a:ext uri="{FF2B5EF4-FFF2-40B4-BE49-F238E27FC236}">
                    <a16:creationId xmlns:a16="http://schemas.microsoft.com/office/drawing/2014/main" id="{454F1CBF-1A35-44AC-9EB8-DA2BCA678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9018" y="1477545"/>
                <a:ext cx="2486066" cy="13916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Download MySQL Logo in SVG Vector or PNG File Format - Logo.wine">
                <a:extLst>
                  <a:ext uri="{FF2B5EF4-FFF2-40B4-BE49-F238E27FC236}">
                    <a16:creationId xmlns:a16="http://schemas.microsoft.com/office/drawing/2014/main" id="{70E4569A-F9F8-47EE-B3A6-F986C035D2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62888" y="2077762"/>
                <a:ext cx="3474444" cy="23162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Spring Boot Hello World - bgasparotto">
                <a:extLst>
                  <a:ext uri="{FF2B5EF4-FFF2-40B4-BE49-F238E27FC236}">
                    <a16:creationId xmlns:a16="http://schemas.microsoft.com/office/drawing/2014/main" id="{F5050BCA-71A9-4BC4-A362-73226F2F88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77960" y="1619558"/>
                <a:ext cx="2633557" cy="13826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ítulo 1">
              <a:extLst>
                <a:ext uri="{FF2B5EF4-FFF2-40B4-BE49-F238E27FC236}">
                  <a16:creationId xmlns:a16="http://schemas.microsoft.com/office/drawing/2014/main" id="{921590CE-1D92-4331-9015-1AFC49961C9E}"/>
                </a:ext>
              </a:extLst>
            </p:cNvPr>
            <p:cNvSpPr txBox="1">
              <a:spLocks/>
            </p:cNvSpPr>
            <p:nvPr/>
          </p:nvSpPr>
          <p:spPr>
            <a:xfrm>
              <a:off x="611314" y="2703005"/>
              <a:ext cx="2235170" cy="6255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3200" dirty="0">
                  <a:solidFill>
                    <a:srgbClr val="6B2284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Backend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A7370A4-DE88-4521-B706-CB719C1FD5A3}"/>
              </a:ext>
            </a:extLst>
          </p:cNvPr>
          <p:cNvGrpSpPr/>
          <p:nvPr/>
        </p:nvGrpSpPr>
        <p:grpSpPr>
          <a:xfrm>
            <a:off x="682991" y="1531320"/>
            <a:ext cx="9483536" cy="1403236"/>
            <a:chOff x="611314" y="5058597"/>
            <a:chExt cx="9483536" cy="140323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FCD9C5C4-D15E-4814-A0A4-0D20C3B2983B}"/>
                </a:ext>
              </a:extLst>
            </p:cNvPr>
            <p:cNvGrpSpPr/>
            <p:nvPr/>
          </p:nvGrpSpPr>
          <p:grpSpPr>
            <a:xfrm>
              <a:off x="3461070" y="5058597"/>
              <a:ext cx="6633780" cy="1403236"/>
              <a:chOff x="3830400" y="5072548"/>
              <a:chExt cx="6633780" cy="1403236"/>
            </a:xfrm>
          </p:grpSpPr>
          <p:pic>
            <p:nvPicPr>
              <p:cNvPr id="1040" name="Picture 16" descr="Svelte your way. I know, I know, another JavaScript… | by Davi de Carvalho  | Medium">
                <a:extLst>
                  <a:ext uri="{FF2B5EF4-FFF2-40B4-BE49-F238E27FC236}">
                    <a16:creationId xmlns:a16="http://schemas.microsoft.com/office/drawing/2014/main" id="{C22E1F0F-CC53-4278-9343-5545796529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30400" y="5072548"/>
                <a:ext cx="2598585" cy="14032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Imagem 9" descr="Forma&#10;&#10;Descrição gerada automaticamente com confiança média">
                <a:extLst>
                  <a:ext uri="{FF2B5EF4-FFF2-40B4-BE49-F238E27FC236}">
                    <a16:creationId xmlns:a16="http://schemas.microsoft.com/office/drawing/2014/main" id="{C22E13CF-13E9-4594-B3FD-1BA9A0DD3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3012" y="5288594"/>
                <a:ext cx="3571168" cy="943242"/>
              </a:xfrm>
              <a:prstGeom prst="rect">
                <a:avLst/>
              </a:prstGeom>
            </p:spPr>
          </p:pic>
        </p:grpSp>
        <p:sp>
          <p:nvSpPr>
            <p:cNvPr id="12" name="Título 1">
              <a:extLst>
                <a:ext uri="{FF2B5EF4-FFF2-40B4-BE49-F238E27FC236}">
                  <a16:creationId xmlns:a16="http://schemas.microsoft.com/office/drawing/2014/main" id="{489143D3-29EE-4E6D-AEEC-9F4A8133DC72}"/>
                </a:ext>
              </a:extLst>
            </p:cNvPr>
            <p:cNvSpPr txBox="1">
              <a:spLocks/>
            </p:cNvSpPr>
            <p:nvPr/>
          </p:nvSpPr>
          <p:spPr>
            <a:xfrm>
              <a:off x="611314" y="5447439"/>
              <a:ext cx="2235170" cy="6255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3200" dirty="0">
                  <a:solidFill>
                    <a:srgbClr val="6B2284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034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D8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E97C8-0312-4BB9-A2B3-9A3AFE884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325" y="284163"/>
            <a:ext cx="4705350" cy="925512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A61D9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Arquitetura</a:t>
            </a:r>
            <a:endParaRPr lang="pt-BR" dirty="0">
              <a:solidFill>
                <a:srgbClr val="A61D9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6" name="Nuvem 15">
            <a:extLst>
              <a:ext uri="{FF2B5EF4-FFF2-40B4-BE49-F238E27FC236}">
                <a16:creationId xmlns:a16="http://schemas.microsoft.com/office/drawing/2014/main" id="{5ADFD1DF-A2E7-41A2-82AE-5FDBD149B3D1}"/>
              </a:ext>
            </a:extLst>
          </p:cNvPr>
          <p:cNvSpPr/>
          <p:nvPr/>
        </p:nvSpPr>
        <p:spPr>
          <a:xfrm>
            <a:off x="5152720" y="4474624"/>
            <a:ext cx="1886558" cy="1261714"/>
          </a:xfrm>
          <a:prstGeom prst="cloud">
            <a:avLst/>
          </a:prstGeom>
          <a:solidFill>
            <a:srgbClr val="FF9A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  </a:t>
            </a:r>
            <a:r>
              <a:rPr lang="pt-BR" sz="2000" b="1" dirty="0" err="1">
                <a:solidFill>
                  <a:srgbClr val="212B3D"/>
                </a:solidFill>
              </a:rPr>
              <a:t>Amazon</a:t>
            </a:r>
            <a:r>
              <a:rPr lang="pt-BR" sz="2000" b="1" dirty="0">
                <a:solidFill>
                  <a:srgbClr val="212B3D"/>
                </a:solidFill>
              </a:rPr>
              <a:t> AWS</a:t>
            </a:r>
            <a:endParaRPr lang="pt-BR" sz="2800" b="1" dirty="0">
              <a:solidFill>
                <a:srgbClr val="212B3D"/>
              </a:solidFill>
            </a:endParaRP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A6039726-FD33-413D-A3B8-AD2D215FB710}"/>
              </a:ext>
            </a:extLst>
          </p:cNvPr>
          <p:cNvCxnSpPr>
            <a:cxnSpLocks/>
            <a:stCxn id="3" idx="0"/>
            <a:endCxn id="18" idx="1"/>
          </p:cNvCxnSpPr>
          <p:nvPr/>
        </p:nvCxnSpPr>
        <p:spPr>
          <a:xfrm>
            <a:off x="3324833" y="2537158"/>
            <a:ext cx="5836451" cy="51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BB30F420-5F82-431E-93E7-4495DE02E13C}"/>
              </a:ext>
            </a:extLst>
          </p:cNvPr>
          <p:cNvCxnSpPr>
            <a:cxnSpLocks/>
            <a:stCxn id="16" idx="2"/>
            <a:endCxn id="5" idx="2"/>
          </p:cNvCxnSpPr>
          <p:nvPr/>
        </p:nvCxnSpPr>
        <p:spPr>
          <a:xfrm rot="10800000">
            <a:off x="2140744" y="3529999"/>
            <a:ext cx="3017829" cy="15754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: Angulado 42">
            <a:extLst>
              <a:ext uri="{FF2B5EF4-FFF2-40B4-BE49-F238E27FC236}">
                <a16:creationId xmlns:a16="http://schemas.microsoft.com/office/drawing/2014/main" id="{39C39E00-36CF-4F9D-B5BC-79CEF7E70DE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7037706" y="5105481"/>
            <a:ext cx="21340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FE420D1-FCC3-4347-BC48-3B2331A4C32F}"/>
              </a:ext>
            </a:extLst>
          </p:cNvPr>
          <p:cNvSpPr txBox="1"/>
          <p:nvPr/>
        </p:nvSpPr>
        <p:spPr>
          <a:xfrm>
            <a:off x="5763215" y="213616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JSON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76D0467-4E26-4722-BE1D-23EB777E9CB3}"/>
              </a:ext>
            </a:extLst>
          </p:cNvPr>
          <p:cNvSpPr txBox="1"/>
          <p:nvPr/>
        </p:nvSpPr>
        <p:spPr>
          <a:xfrm>
            <a:off x="7628196" y="4729361"/>
            <a:ext cx="94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2C483F13-FC6C-47A7-87DE-D2539CAA9AA3}"/>
              </a:ext>
            </a:extLst>
          </p:cNvPr>
          <p:cNvSpPr txBox="1"/>
          <p:nvPr/>
        </p:nvSpPr>
        <p:spPr>
          <a:xfrm>
            <a:off x="3177573" y="4724111"/>
            <a:ext cx="94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Imagem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BD7402D1-7752-4350-8253-1892BB1733AA}"/>
              </a:ext>
            </a:extLst>
          </p:cNvPr>
          <p:cNvSpPr/>
          <p:nvPr/>
        </p:nvSpPr>
        <p:spPr>
          <a:xfrm>
            <a:off x="956654" y="1811017"/>
            <a:ext cx="2368179" cy="1452282"/>
          </a:xfrm>
          <a:prstGeom prst="round2Same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BD82BBF-CA2C-4225-9463-3F3537A4883C}"/>
              </a:ext>
            </a:extLst>
          </p:cNvPr>
          <p:cNvSpPr/>
          <p:nvPr/>
        </p:nvSpPr>
        <p:spPr>
          <a:xfrm>
            <a:off x="728661" y="3272824"/>
            <a:ext cx="2824164" cy="2571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1A7F84-BCFA-432C-AC35-EEC14EE86A93}"/>
              </a:ext>
            </a:extLst>
          </p:cNvPr>
          <p:cNvSpPr/>
          <p:nvPr/>
        </p:nvSpPr>
        <p:spPr>
          <a:xfrm>
            <a:off x="1156680" y="2032333"/>
            <a:ext cx="1990725" cy="109615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err="1"/>
              <a:t>View</a:t>
            </a:r>
            <a:endParaRPr lang="pt-BR" b="1" dirty="0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7E55EEBF-DF98-42CD-8B2A-7800130FB452}"/>
              </a:ext>
            </a:extLst>
          </p:cNvPr>
          <p:cNvSpPr txBox="1">
            <a:spLocks/>
          </p:cNvSpPr>
          <p:nvPr/>
        </p:nvSpPr>
        <p:spPr>
          <a:xfrm>
            <a:off x="1530207" y="1433522"/>
            <a:ext cx="1221072" cy="3691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solidFill>
                  <a:srgbClr val="6B228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Cliente</a:t>
            </a:r>
          </a:p>
        </p:txBody>
      </p:sp>
      <p:sp>
        <p:nvSpPr>
          <p:cNvPr id="28" name="Nuvem 27">
            <a:extLst>
              <a:ext uri="{FF2B5EF4-FFF2-40B4-BE49-F238E27FC236}">
                <a16:creationId xmlns:a16="http://schemas.microsoft.com/office/drawing/2014/main" id="{B6B48830-8743-4A45-926F-9238AB855292}"/>
              </a:ext>
            </a:extLst>
          </p:cNvPr>
          <p:cNvSpPr/>
          <p:nvPr/>
        </p:nvSpPr>
        <p:spPr>
          <a:xfrm>
            <a:off x="5152720" y="2908628"/>
            <a:ext cx="1886558" cy="1261714"/>
          </a:xfrm>
          <a:prstGeom prst="cloud">
            <a:avLst/>
          </a:prstGeom>
          <a:solidFill>
            <a:srgbClr val="00ACEA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rgbClr val="FFFFFF"/>
                </a:solidFill>
              </a:rPr>
              <a:t> </a:t>
            </a:r>
            <a:r>
              <a:rPr lang="pt-BR" sz="2000" b="1" dirty="0">
                <a:solidFill>
                  <a:srgbClr val="FFFFFF"/>
                </a:solidFill>
              </a:rPr>
              <a:t>Mercado Pago</a:t>
            </a:r>
            <a:endParaRPr lang="pt-BR" sz="2800" b="1" dirty="0">
              <a:solidFill>
                <a:srgbClr val="FFFFFF"/>
              </a:solidFill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8878A7D-D7D9-4B47-A438-56D6BE8674E4}"/>
              </a:ext>
            </a:extLst>
          </p:cNvPr>
          <p:cNvGrpSpPr/>
          <p:nvPr/>
        </p:nvGrpSpPr>
        <p:grpSpPr>
          <a:xfrm>
            <a:off x="9161284" y="1577921"/>
            <a:ext cx="2074062" cy="3835439"/>
            <a:chOff x="8676669" y="1950967"/>
            <a:chExt cx="2529496" cy="3835439"/>
          </a:xfrm>
          <a:blipFill>
            <a:blip r:embed="rId3"/>
            <a:tile tx="0" ty="0" sx="100000" sy="100000" flip="none" algn="tl"/>
          </a:blipFill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CA18CC0-5D7A-4667-A79F-134CE51780B3}"/>
                </a:ext>
              </a:extLst>
            </p:cNvPr>
            <p:cNvSpPr/>
            <p:nvPr/>
          </p:nvSpPr>
          <p:spPr>
            <a:xfrm>
              <a:off x="8676669" y="1950967"/>
              <a:ext cx="2529496" cy="63983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DB0665D-5F2B-4044-B9BD-C47C9187B7C7}"/>
                </a:ext>
              </a:extLst>
            </p:cNvPr>
            <p:cNvSpPr/>
            <p:nvPr/>
          </p:nvSpPr>
          <p:spPr>
            <a:xfrm>
              <a:off x="8676669" y="2590800"/>
              <a:ext cx="2529496" cy="63983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ADB033F-DA5C-4CC3-9061-459A17F31278}"/>
                </a:ext>
              </a:extLst>
            </p:cNvPr>
            <p:cNvSpPr/>
            <p:nvPr/>
          </p:nvSpPr>
          <p:spPr>
            <a:xfrm>
              <a:off x="8676669" y="3230030"/>
              <a:ext cx="2529496" cy="63983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F30E001-B917-49D4-9C4A-84510A907DF3}"/>
                </a:ext>
              </a:extLst>
            </p:cNvPr>
            <p:cNvSpPr/>
            <p:nvPr/>
          </p:nvSpPr>
          <p:spPr>
            <a:xfrm>
              <a:off x="8676669" y="3868988"/>
              <a:ext cx="2529496" cy="63983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 err="1">
                  <a:solidFill>
                    <a:schemeClr val="tx1"/>
                  </a:solidFill>
                </a:rPr>
                <a:t>Controller</a:t>
              </a:r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57B5E2A5-502C-4536-8AFE-457FAFE39397}"/>
                </a:ext>
              </a:extLst>
            </p:cNvPr>
            <p:cNvSpPr/>
            <p:nvPr/>
          </p:nvSpPr>
          <p:spPr>
            <a:xfrm>
              <a:off x="8676669" y="4508218"/>
              <a:ext cx="2529496" cy="63983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039B7F3-8F5F-44AA-9F99-3D2056AE1C8A}"/>
                </a:ext>
              </a:extLst>
            </p:cNvPr>
            <p:cNvSpPr/>
            <p:nvPr/>
          </p:nvSpPr>
          <p:spPr>
            <a:xfrm>
              <a:off x="8676669" y="5146573"/>
              <a:ext cx="2529496" cy="63983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CA645804-A133-4050-86E9-7EF2947934F5}"/>
              </a:ext>
            </a:extLst>
          </p:cNvPr>
          <p:cNvSpPr/>
          <p:nvPr/>
        </p:nvSpPr>
        <p:spPr>
          <a:xfrm>
            <a:off x="9383681" y="1793064"/>
            <a:ext cx="249005" cy="221474"/>
          </a:xfrm>
          <a:prstGeom prst="ellipse">
            <a:avLst/>
          </a:prstGeom>
          <a:pattFill prst="pct80">
            <a:fgClr>
              <a:srgbClr val="B4D247"/>
            </a:fgClr>
            <a:bgClr>
              <a:schemeClr val="bg1"/>
            </a:bgClr>
          </a:pattFill>
          <a:ln>
            <a:solidFill>
              <a:srgbClr val="6B2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FE87D8F9-3D2D-4675-97D0-E2FA4F4130F2}"/>
              </a:ext>
            </a:extLst>
          </p:cNvPr>
          <p:cNvSpPr txBox="1">
            <a:spLocks/>
          </p:cNvSpPr>
          <p:nvPr/>
        </p:nvSpPr>
        <p:spPr>
          <a:xfrm>
            <a:off x="9587779" y="1202004"/>
            <a:ext cx="1221072" cy="36918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600" dirty="0">
                <a:solidFill>
                  <a:srgbClr val="6B228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Servidor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4C92A5A0-CC1E-448C-A6C2-FD6E027E34BA}"/>
              </a:ext>
            </a:extLst>
          </p:cNvPr>
          <p:cNvSpPr/>
          <p:nvPr/>
        </p:nvSpPr>
        <p:spPr>
          <a:xfrm>
            <a:off x="9786113" y="1793064"/>
            <a:ext cx="249005" cy="221474"/>
          </a:xfrm>
          <a:prstGeom prst="ellipse">
            <a:avLst/>
          </a:prstGeom>
          <a:pattFill prst="pct70">
            <a:fgClr>
              <a:srgbClr val="FF0000"/>
            </a:fgClr>
            <a:bgClr>
              <a:schemeClr val="bg1"/>
            </a:bgClr>
          </a:pattFill>
          <a:ln>
            <a:solidFill>
              <a:srgbClr val="6B2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118C385D-F35B-4DC1-8D8A-801A1D3EE6A0}"/>
              </a:ext>
            </a:extLst>
          </p:cNvPr>
          <p:cNvCxnSpPr>
            <a:cxnSpLocks/>
          </p:cNvCxnSpPr>
          <p:nvPr/>
        </p:nvCxnSpPr>
        <p:spPr>
          <a:xfrm>
            <a:off x="7042468" y="3495942"/>
            <a:ext cx="2118816" cy="83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DB68D250-DDBB-4836-9CBA-EE2535C08062}"/>
              </a:ext>
            </a:extLst>
          </p:cNvPr>
          <p:cNvSpPr txBox="1"/>
          <p:nvPr/>
        </p:nvSpPr>
        <p:spPr>
          <a:xfrm>
            <a:off x="7499333" y="3088158"/>
            <a:ext cx="124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Pagamento</a:t>
            </a:r>
          </a:p>
        </p:txBody>
      </p:sp>
      <p:sp>
        <p:nvSpPr>
          <p:cNvPr id="84" name="Cilindro 83">
            <a:extLst>
              <a:ext uri="{FF2B5EF4-FFF2-40B4-BE49-F238E27FC236}">
                <a16:creationId xmlns:a16="http://schemas.microsoft.com/office/drawing/2014/main" id="{BE015FB9-515C-48AF-B09C-9FEE9881154F}"/>
              </a:ext>
            </a:extLst>
          </p:cNvPr>
          <p:cNvSpPr/>
          <p:nvPr/>
        </p:nvSpPr>
        <p:spPr>
          <a:xfrm>
            <a:off x="9859650" y="4877594"/>
            <a:ext cx="677329" cy="455773"/>
          </a:xfrm>
          <a:prstGeom prst="can">
            <a:avLst>
              <a:gd name="adj" fmla="val 2833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: Canto Dobrado 86">
            <a:extLst>
              <a:ext uri="{FF2B5EF4-FFF2-40B4-BE49-F238E27FC236}">
                <a16:creationId xmlns:a16="http://schemas.microsoft.com/office/drawing/2014/main" id="{A4C0CDE8-19D3-4953-912F-338B10986D58}"/>
              </a:ext>
            </a:extLst>
          </p:cNvPr>
          <p:cNvSpPr/>
          <p:nvPr/>
        </p:nvSpPr>
        <p:spPr>
          <a:xfrm rot="10800000">
            <a:off x="10051255" y="4237528"/>
            <a:ext cx="228010" cy="27264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Seta: para a Direita 87">
            <a:extLst>
              <a:ext uri="{FF2B5EF4-FFF2-40B4-BE49-F238E27FC236}">
                <a16:creationId xmlns:a16="http://schemas.microsoft.com/office/drawing/2014/main" id="{04DBDA13-C266-45A3-AA5C-03CE2950B51E}"/>
              </a:ext>
            </a:extLst>
          </p:cNvPr>
          <p:cNvSpPr/>
          <p:nvPr/>
        </p:nvSpPr>
        <p:spPr>
          <a:xfrm rot="5400000">
            <a:off x="10099882" y="4558674"/>
            <a:ext cx="130753" cy="2280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29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D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E97C8-0312-4BB9-A2B3-9A3AFE884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1288" y="284163"/>
            <a:ext cx="6829424" cy="925512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A61D9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Atores / Usuários</a:t>
            </a:r>
            <a:endParaRPr lang="pt-BR" dirty="0">
              <a:solidFill>
                <a:srgbClr val="A61D9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CCBEF10-2FC6-4B85-A328-301F7F7B5C7C}"/>
              </a:ext>
            </a:extLst>
          </p:cNvPr>
          <p:cNvGrpSpPr/>
          <p:nvPr/>
        </p:nvGrpSpPr>
        <p:grpSpPr>
          <a:xfrm>
            <a:off x="6519705" y="1903643"/>
            <a:ext cx="2503651" cy="1630132"/>
            <a:chOff x="218985" y="3644379"/>
            <a:chExt cx="2503651" cy="1630132"/>
          </a:xfrm>
        </p:grpSpPr>
        <p:sp>
          <p:nvSpPr>
            <p:cNvPr id="35" name="Título 1">
              <a:extLst>
                <a:ext uri="{FF2B5EF4-FFF2-40B4-BE49-F238E27FC236}">
                  <a16:creationId xmlns:a16="http://schemas.microsoft.com/office/drawing/2014/main" id="{0FF21EB6-3452-40A6-895E-D384DA1BC1B0}"/>
                </a:ext>
              </a:extLst>
            </p:cNvPr>
            <p:cNvSpPr txBox="1">
              <a:spLocks/>
            </p:cNvSpPr>
            <p:nvPr/>
          </p:nvSpPr>
          <p:spPr>
            <a:xfrm>
              <a:off x="218985" y="4794235"/>
              <a:ext cx="2503651" cy="4802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400" dirty="0">
                  <a:solidFill>
                    <a:srgbClr val="6B2284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Comprador</a:t>
              </a:r>
            </a:p>
          </p:txBody>
        </p:sp>
        <p:pic>
          <p:nvPicPr>
            <p:cNvPr id="1026" name="Picture 2" descr="person-icon-silhouette-png-0 - LeAF Studio">
              <a:extLst>
                <a:ext uri="{FF2B5EF4-FFF2-40B4-BE49-F238E27FC236}">
                  <a16:creationId xmlns:a16="http://schemas.microsoft.com/office/drawing/2014/main" id="{867DE8C1-9B87-485A-9F7B-3BA7A393A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882" y="3644379"/>
              <a:ext cx="1149856" cy="1149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435DAB1-CA34-4F1A-8E5C-7751CA7A5F93}"/>
              </a:ext>
            </a:extLst>
          </p:cNvPr>
          <p:cNvGrpSpPr/>
          <p:nvPr/>
        </p:nvGrpSpPr>
        <p:grpSpPr>
          <a:xfrm>
            <a:off x="3168641" y="1903643"/>
            <a:ext cx="2503651" cy="1630132"/>
            <a:chOff x="218985" y="821294"/>
            <a:chExt cx="2503651" cy="1630132"/>
          </a:xfrm>
        </p:grpSpPr>
        <p:sp>
          <p:nvSpPr>
            <p:cNvPr id="36" name="Título 1">
              <a:extLst>
                <a:ext uri="{FF2B5EF4-FFF2-40B4-BE49-F238E27FC236}">
                  <a16:creationId xmlns:a16="http://schemas.microsoft.com/office/drawing/2014/main" id="{6DDA24A9-44DA-4755-9559-CA5A556E1D89}"/>
                </a:ext>
              </a:extLst>
            </p:cNvPr>
            <p:cNvSpPr txBox="1">
              <a:spLocks/>
            </p:cNvSpPr>
            <p:nvPr/>
          </p:nvSpPr>
          <p:spPr>
            <a:xfrm>
              <a:off x="218985" y="1971150"/>
              <a:ext cx="2503651" cy="4802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400" dirty="0">
                  <a:solidFill>
                    <a:srgbClr val="6B2284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Usuário Comum</a:t>
              </a:r>
            </a:p>
          </p:txBody>
        </p:sp>
        <p:pic>
          <p:nvPicPr>
            <p:cNvPr id="24" name="Picture 2" descr="person-icon-silhouette-png-0 - LeAF Studio">
              <a:extLst>
                <a:ext uri="{FF2B5EF4-FFF2-40B4-BE49-F238E27FC236}">
                  <a16:creationId xmlns:a16="http://schemas.microsoft.com/office/drawing/2014/main" id="{F0BE26BE-E198-4AD7-A8ED-675A543DA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882" y="821294"/>
              <a:ext cx="1149856" cy="1149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A773C9C-A256-4ADF-BCF0-3E940E9930AC}"/>
              </a:ext>
            </a:extLst>
          </p:cNvPr>
          <p:cNvGrpSpPr/>
          <p:nvPr/>
        </p:nvGrpSpPr>
        <p:grpSpPr>
          <a:xfrm>
            <a:off x="6519707" y="4366967"/>
            <a:ext cx="2503651" cy="1630132"/>
            <a:chOff x="7289612" y="4048149"/>
            <a:chExt cx="2503651" cy="1630132"/>
          </a:xfrm>
        </p:grpSpPr>
        <p:sp>
          <p:nvSpPr>
            <p:cNvPr id="34" name="Título 1">
              <a:extLst>
                <a:ext uri="{FF2B5EF4-FFF2-40B4-BE49-F238E27FC236}">
                  <a16:creationId xmlns:a16="http://schemas.microsoft.com/office/drawing/2014/main" id="{BFBDBE33-AC3C-41B8-8E2F-1373D2DC4F2F}"/>
                </a:ext>
              </a:extLst>
            </p:cNvPr>
            <p:cNvSpPr txBox="1">
              <a:spLocks/>
            </p:cNvSpPr>
            <p:nvPr/>
          </p:nvSpPr>
          <p:spPr>
            <a:xfrm>
              <a:off x="7289612" y="5198005"/>
              <a:ext cx="2503651" cy="4802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400" dirty="0">
                  <a:solidFill>
                    <a:srgbClr val="6B2284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Administrador</a:t>
              </a:r>
            </a:p>
          </p:txBody>
        </p:sp>
        <p:pic>
          <p:nvPicPr>
            <p:cNvPr id="27" name="Picture 2" descr="person-icon-silhouette-png-0 - LeAF Studio">
              <a:extLst>
                <a:ext uri="{FF2B5EF4-FFF2-40B4-BE49-F238E27FC236}">
                  <a16:creationId xmlns:a16="http://schemas.microsoft.com/office/drawing/2014/main" id="{06BFCDCD-950D-40DD-9D6C-39EF23DED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508" y="4048149"/>
              <a:ext cx="1149856" cy="1149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65F88A4-EF51-4A78-9B90-261ED6CDBCBD}"/>
              </a:ext>
            </a:extLst>
          </p:cNvPr>
          <p:cNvGrpSpPr/>
          <p:nvPr/>
        </p:nvGrpSpPr>
        <p:grpSpPr>
          <a:xfrm>
            <a:off x="3168641" y="4366967"/>
            <a:ext cx="2503651" cy="1630132"/>
            <a:chOff x="9635629" y="4358889"/>
            <a:chExt cx="2503651" cy="1630132"/>
          </a:xfrm>
        </p:grpSpPr>
        <p:sp>
          <p:nvSpPr>
            <p:cNvPr id="39" name="Título 1">
              <a:extLst>
                <a:ext uri="{FF2B5EF4-FFF2-40B4-BE49-F238E27FC236}">
                  <a16:creationId xmlns:a16="http://schemas.microsoft.com/office/drawing/2014/main" id="{2A396DA8-BE14-4938-B42F-441B052773CB}"/>
                </a:ext>
              </a:extLst>
            </p:cNvPr>
            <p:cNvSpPr txBox="1">
              <a:spLocks/>
            </p:cNvSpPr>
            <p:nvPr/>
          </p:nvSpPr>
          <p:spPr>
            <a:xfrm>
              <a:off x="9635629" y="5508745"/>
              <a:ext cx="2503651" cy="48027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pt-BR" sz="2400" dirty="0">
                  <a:solidFill>
                    <a:srgbClr val="6B2284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Produtora</a:t>
              </a:r>
            </a:p>
          </p:txBody>
        </p:sp>
        <p:pic>
          <p:nvPicPr>
            <p:cNvPr id="41" name="Picture 2" descr="person-icon-silhouette-png-0 - LeAF Studio">
              <a:extLst>
                <a:ext uri="{FF2B5EF4-FFF2-40B4-BE49-F238E27FC236}">
                  <a16:creationId xmlns:a16="http://schemas.microsoft.com/office/drawing/2014/main" id="{B4E54B16-18C1-4AB9-A188-01735A3BD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2526" y="4358889"/>
              <a:ext cx="1149856" cy="1149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516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C9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E97C8-0312-4BB9-A2B3-9A3AFE884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650" y="2341512"/>
            <a:ext cx="9144001" cy="167163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t-BR" sz="12500" b="1" dirty="0">
                <a:solidFill>
                  <a:srgbClr val="A61D90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IngressoJá!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28E313-DF26-4D92-9A86-25945F881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4193253"/>
            <a:ext cx="9410700" cy="433067"/>
          </a:xfrm>
        </p:spPr>
        <p:txBody>
          <a:bodyPr>
            <a:normAutofit lnSpcReduction="10000"/>
          </a:bodyPr>
          <a:lstStyle/>
          <a:p>
            <a:r>
              <a:rPr lang="pt-BR" sz="2500" spc="300" dirty="0"/>
              <a:t>Plataforma on-line para compra e venda de ingressos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38D8BA1F-C94A-49AD-93DE-B5DBEDA2B496}"/>
              </a:ext>
            </a:extLst>
          </p:cNvPr>
          <p:cNvSpPr txBox="1">
            <a:spLocks/>
          </p:cNvSpPr>
          <p:nvPr/>
        </p:nvSpPr>
        <p:spPr>
          <a:xfrm>
            <a:off x="4883703" y="6012873"/>
            <a:ext cx="2424594" cy="366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500" dirty="0"/>
              <a:t>Helton Ricardo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32BEAB3-CE52-4CD4-8372-84466A379755}"/>
              </a:ext>
            </a:extLst>
          </p:cNvPr>
          <p:cNvSpPr txBox="1">
            <a:spLocks/>
          </p:cNvSpPr>
          <p:nvPr/>
        </p:nvSpPr>
        <p:spPr>
          <a:xfrm>
            <a:off x="10320381" y="2474068"/>
            <a:ext cx="480969" cy="4452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i="0" dirty="0">
                <a:solidFill>
                  <a:srgbClr val="A61D90"/>
                </a:solidFill>
                <a:effectLst/>
                <a:latin typeface="arial" panose="020B0604020202020204" pitchFamily="34" charset="0"/>
              </a:rPr>
              <a:t>®</a:t>
            </a:r>
            <a:endParaRPr lang="pt-BR" sz="12500" b="1" dirty="0">
              <a:solidFill>
                <a:srgbClr val="A61D90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5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C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09E99DFC-BA3B-4B1D-906D-D4AAC79CC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325" y="284163"/>
            <a:ext cx="4705350" cy="925512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6B2284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Referências</a:t>
            </a:r>
            <a:endParaRPr lang="pt-BR" dirty="0">
              <a:solidFill>
                <a:srgbClr val="6B2284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42C594-177F-480B-9737-8DF7F0A088D4}"/>
              </a:ext>
            </a:extLst>
          </p:cNvPr>
          <p:cNvSpPr txBox="1"/>
          <p:nvPr/>
        </p:nvSpPr>
        <p:spPr>
          <a:xfrm>
            <a:off x="290512" y="1162645"/>
            <a:ext cx="11610975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ATEOMOMENTO. 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que é Regra de Negócio? 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Disponível em: &lt;https://www.ateomo-mento.com.br/o-que-e-regra-de-negocio/&gt;. Acesso em: 20 jul. 2021.</a:t>
            </a:r>
          </a:p>
          <a:p>
            <a:endParaRPr lang="pt-B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______. 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que é Requisito Funcional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Disponível em: &lt;https://www.ateomo-mento.com.br/o-que-e-requisito-funcional/&gt;. Acesso em: 15 jul. 2021.</a:t>
            </a:r>
          </a:p>
          <a:p>
            <a:endParaRPr lang="pt-B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BAELDUNG. 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AWS S3 </a:t>
            </a:r>
            <a:r>
              <a:rPr lang="pt-BR" sz="105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with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Java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Disponível em: &lt;https://www.baeldung.com/aws-s3-java&gt;. Acesso em: 21 maio 2021.</a:t>
            </a:r>
          </a:p>
          <a:p>
            <a:endParaRPr lang="pt-B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______. 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File Upload </a:t>
            </a:r>
            <a:r>
              <a:rPr lang="pt-BR" sz="105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with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Spring MVC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Disponível em: &lt;https://www.baeldung.com/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spring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-file-upload&gt;. Acesso em: 30 abr. 2021.</a:t>
            </a:r>
          </a:p>
          <a:p>
            <a:endParaRPr lang="pt-B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______. 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How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Implement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a Soft Delete 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with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Spring JPA. Disponível em: &lt;https://www.baeldung.com/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spring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jpa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-soft-delete&gt;. Acesso em: 14 jul. 2021.</a:t>
            </a:r>
          </a:p>
          <a:p>
            <a:endParaRPr lang="pt-B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BECODE. 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que é API? REST e </a:t>
            </a:r>
            <a:r>
              <a:rPr lang="pt-BR" sz="105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RESTful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Conheça as definições e diferenças! Disponível em: &lt;https://becode.com.br/o-que-e-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api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rest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-e-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restful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/&gt;. Acesso em: 26 jul. 2021.</a:t>
            </a:r>
          </a:p>
          <a:p>
            <a:endParaRPr lang="pt-B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BEZERRA, E. 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Princípios de análise e projeto de sistemas com UML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3a ed. Rio de 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Ja-neiro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Elsevier, 2015.</a:t>
            </a:r>
          </a:p>
          <a:p>
            <a:endParaRPr lang="pt-B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BLRDATA. 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Modelo Conceitual de Dados 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 Aprenda a utilizar os principais mecanismos de abstração. Disponível em: &lt;https://www.blrdata.com.br/single-post/2016/03/19/Modelo-Con-ceitual-de-Dados-Aprenda-a-utilizar-os-principais-mecanismos-de-abs-tra%C3%A7%C3%A3o&gt;. Acesso em: 2 jun. 2021.</a:t>
            </a:r>
          </a:p>
          <a:p>
            <a:endParaRPr lang="pt-B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DATASUS. 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Dicionário de Dados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Disponível em: &lt;https://datasus.saude.gov.br/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glossario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cionario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de-dados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/&gt;. Acesso em: 1 ago. 2021.</a:t>
            </a:r>
          </a:p>
          <a:p>
            <a:endParaRPr lang="pt-B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LUCIDCHART. 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 que é um diagrama de classe UML? 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Disponível em: &lt;https://www.lucid-chart.com/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pages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pt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/o-que-e-diagrama-de-classe-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uml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&gt;. Acesso em: 9 jul. 2021.</a:t>
            </a:r>
          </a:p>
          <a:p>
            <a:endParaRPr lang="pt-B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MARIOALVIAL. 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Blindando sua API com o padrão DTO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Disponível em: &lt;https://marioal-vial.medium.com/blindando-sua-api-spring-boot-com-o-padr%C3%A3o-dto-44f97020d1a0&gt;. Acesso em: 24 maio 2021.</a:t>
            </a:r>
          </a:p>
          <a:p>
            <a:endParaRPr lang="pt-B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MEDIUM. 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Protótipos: baixa, média ou alta fidelidade? 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Disponível em: &lt;https://me-dium.com/ladies-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that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pt-BR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ux-br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/prot%C3%B3tipos-baixa-m%C3%A9dia-ou-alta-fidelidade-71d897559135&gt;. Acesso em: 26 jul. 2021.</a:t>
            </a:r>
          </a:p>
          <a:p>
            <a:endParaRPr lang="pt-B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POSDIGITAL. 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Quais são os tipos de arquitetura de software e como escolher o melhor para seu projeto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Disponível em: &lt;https://posdigital.pucpr.br/blog/tipos-de-arquitetura-de-software&gt;. Acesso em: 26 jul. 2021.</a:t>
            </a:r>
          </a:p>
          <a:p>
            <a:endParaRPr lang="pt-BR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VLADMIHALCEA. </a:t>
            </a:r>
            <a:r>
              <a:rPr lang="en-US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best way to map a @OneToMany relationship with JPA and Hi-</a:t>
            </a:r>
            <a:r>
              <a:rPr lang="en-US" sz="1050" b="1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bernate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Disponível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em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&lt;https://vladmihalcea.com/the-best-way-to-map-a-onetomany-asso-ciation-with-jpa-and-hibernate/&gt;.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Acesso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em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25 </a:t>
            </a:r>
            <a:r>
              <a:rPr lang="en-US" sz="105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jul.</a:t>
            </a:r>
            <a:r>
              <a:rPr lang="en-US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2021.</a:t>
            </a:r>
          </a:p>
          <a:p>
            <a:endParaRPr lang="en-US" sz="105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ZEFERINO, P. G. F. </a:t>
            </a:r>
            <a:r>
              <a:rPr lang="pt-BR" sz="105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Banco de Dados</a:t>
            </a:r>
            <a:r>
              <a:rPr lang="pt-BR" sz="105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Aula 003 – Modelo de Dados, 2020. Material Digital de Aula.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870005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577</Words>
  <Application>Microsoft Office PowerPoint</Application>
  <PresentationFormat>Widescreen</PresentationFormat>
  <Paragraphs>61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Poppins ExtraBold</vt:lpstr>
      <vt:lpstr>Poppins Medium</vt:lpstr>
      <vt:lpstr>Tema do Office</vt:lpstr>
      <vt:lpstr>IngressoJá!</vt:lpstr>
      <vt:lpstr>Tecnologias</vt:lpstr>
      <vt:lpstr>Arquitetura</vt:lpstr>
      <vt:lpstr>Atores / Usuários</vt:lpstr>
      <vt:lpstr>IngressoJá!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Helton Ricardo</dc:creator>
  <cp:lastModifiedBy>Helton Ricardo</cp:lastModifiedBy>
  <cp:revision>54</cp:revision>
  <dcterms:created xsi:type="dcterms:W3CDTF">2021-08-03T01:25:59Z</dcterms:created>
  <dcterms:modified xsi:type="dcterms:W3CDTF">2021-12-06T22:35:54Z</dcterms:modified>
</cp:coreProperties>
</file>