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Lst>
  <p:sldSz cy="5143500" cx="9144000"/>
  <p:notesSz cx="6858000" cy="9144000"/>
  <p:embeddedFontLst>
    <p:embeddedFont>
      <p:font typeface="Cambria Math"/>
      <p:regular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2D8BB4-C4E3-49C9-9BCB-4F6D623C2D9B}">
  <a:tblStyle styleId="{5C2D8BB4-C4E3-49C9-9BCB-4F6D623C2D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BA226DD-64EB-47FB-A4AE-CBBC7E3658F9}"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A182A27-B7FF-4811-8F1B-98C77220C378}" styleName="Table_2">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CambriaMath-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44bbb6f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44bbb6f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44bbb6fb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44bbb6fb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44bbb6fb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44bbb6fb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44bbb6fb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44bbb6fb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47a6349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47a6349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47a63497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47a63497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47a6349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47a6349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47a63497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47a63497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47a6349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47a6349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47a63497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47a63497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47a63497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47a63497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44bbb6f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44bbb6f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47a63497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47a63497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47a63497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47a63497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47a63497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47a63497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47a6349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47a63497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47a63497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47a63497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47a63497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47a63497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44bbb6fb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44bbb6fb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44bbb6fb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44bbb6fb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44bbb6fb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44bbb6fb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47a63497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47a63497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44bbb6f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44bbb6f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44bbb6fb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44bbb6fb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44bbb6fb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44bbb6fb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44bbb6fb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44bbb6fb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44bbb6fb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44bbb6fb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44bbb6fb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44bbb6fb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463003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463003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4630031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4630031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4630031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4630031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4630031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4630031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4630031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4630031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44bbb6f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44bbb6fb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646300316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646300316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4630031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4630031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46300316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646300316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46300316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646300316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46300316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46300316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64630031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646300316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9812f00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a9812f00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9812f00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9812f00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a9812f00b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a9812f00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a9812f00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a9812f00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44bbb6f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44bbb6f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a9812f00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a9812f00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a9812f00b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a9812f00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46300316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646300316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46300316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646300316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646300316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646300316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46300316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46300316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646300316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646300316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646300316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646300316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646300316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646300316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646300316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646300316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4bbb6f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44bbb6f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46300316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46300316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646300316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646300316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646300316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646300316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46300316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46300316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646300316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646300316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46300316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46300316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64893c19c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64893c19c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646300316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646300316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646300316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646300316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646300316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646300316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44bbb6fb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44bbb6f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646300316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646300316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a9af92f9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a9af92f9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a9af92f9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a9af92f9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a9af92f95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a9af92f9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a9af92f9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a9af92f9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a9af92f95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a9af92f95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a9af92f95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a9af92f95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a9af92f95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a9af92f95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a9af92f95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a9af92f95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a9af92f95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a9af92f9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44bbb6fb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44bbb6fb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500"/>
              </a:spcBef>
              <a:spcAft>
                <a:spcPts val="0"/>
              </a:spcAft>
              <a:buClr>
                <a:schemeClr val="dk1"/>
              </a:buClr>
              <a:buSzPts val="1100"/>
              <a:buFont typeface="Arial"/>
              <a:buNone/>
            </a:pPr>
            <a:r>
              <a:rPr lang="zh-TW" sz="1200">
                <a:solidFill>
                  <a:srgbClr val="374151"/>
                </a:solidFill>
              </a:rPr>
              <a:t>這些特徵提供了綜合性的信息，可用於深入分析波士頓不同區域的房地產市場特徵及其對房價的影響。</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a9af92f95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a9af92f95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a9af92f95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a9af92f9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64893c19c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64893c19c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64893c19c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64893c19c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64893c19c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64893c19c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64893c19c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64893c19c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64893c19c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64893c19c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64893c19c0_1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64893c19c0_1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64893c19c0_1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64893c19c0_1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64893c19c0_1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64893c19c0_1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44bbb6f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44bbb6f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a9af92f95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a9af92f95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a9af92f9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a9af92f9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a9af92f95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a9af92f9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a9af92f95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a9af92f95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9.png"/><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0.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6.png"/><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1.png"/><Relationship Id="rId4" Type="http://schemas.openxmlformats.org/officeDocument/2006/relationships/image" Target="../media/image40.png"/><Relationship Id="rId5" Type="http://schemas.openxmlformats.org/officeDocument/2006/relationships/image" Target="../media/image54.png"/><Relationship Id="rId6"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5.png"/><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4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4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5.png"/><Relationship Id="rId4" Type="http://schemas.openxmlformats.org/officeDocument/2006/relationships/image" Target="../media/image6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第7組迴歸分析報告</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波士頓房價資料集</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2000">
                <a:highlight>
                  <a:srgbClr val="FFFFFF"/>
                </a:highlight>
              </a:rPr>
              <a:t>第五節  研究架構</a:t>
            </a:r>
            <a:endParaRPr/>
          </a:p>
        </p:txBody>
      </p:sp>
      <p:sp>
        <p:nvSpPr>
          <p:cNvPr id="117" name="Google Shape;11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18" name="Google Shape;118;p22"/>
          <p:cNvPicPr preferRelativeResize="0"/>
          <p:nvPr/>
        </p:nvPicPr>
        <p:blipFill>
          <a:blip r:embed="rId3">
            <a:alphaModFix/>
          </a:blip>
          <a:stretch>
            <a:fillRect/>
          </a:stretch>
        </p:blipFill>
        <p:spPr>
          <a:xfrm>
            <a:off x="3389827" y="883550"/>
            <a:ext cx="1865850" cy="4259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zh-TW" sz="2250">
                <a:highlight>
                  <a:srgbClr val="FFFFFF"/>
                </a:highlight>
              </a:rPr>
              <a:t>第貳章  基本資料分析</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zh-TW" sz="2000">
                <a:solidFill>
                  <a:schemeClr val="dk1"/>
                </a:solidFill>
                <a:highlight>
                  <a:srgbClr val="FFFFFF"/>
                </a:highlight>
              </a:rPr>
              <a:t>第一節  基本敘述統計量</a:t>
            </a:r>
            <a:endParaRPr/>
          </a:p>
        </p:txBody>
      </p:sp>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26" name="Google Shape;126;p23"/>
          <p:cNvPicPr preferRelativeResize="0"/>
          <p:nvPr/>
        </p:nvPicPr>
        <p:blipFill>
          <a:blip r:embed="rId3">
            <a:alphaModFix/>
          </a:blip>
          <a:stretch>
            <a:fillRect/>
          </a:stretch>
        </p:blipFill>
        <p:spPr>
          <a:xfrm>
            <a:off x="1866900" y="1647825"/>
            <a:ext cx="5410200" cy="349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highlight>
                  <a:srgbClr val="FFFFFF"/>
                </a:highlight>
              </a:rPr>
              <a:t>一、</a:t>
            </a:r>
            <a:r>
              <a:rPr lang="zh-TW" sz="1400">
                <a:solidFill>
                  <a:schemeClr val="dk1"/>
                </a:solidFill>
              </a:rPr>
              <a:t>自住房屋的中位數價值</a:t>
            </a:r>
            <a:r>
              <a:rPr lang="zh-TW" sz="1400">
                <a:solidFill>
                  <a:schemeClr val="dk1"/>
                </a:solidFill>
                <a:highlight>
                  <a:srgbClr val="FFFFFF"/>
                </a:highlight>
              </a:rPr>
              <a:t> (MEDV)</a:t>
            </a:r>
            <a:endParaRPr sz="1400">
              <a:solidFill>
                <a:schemeClr val="dk1"/>
              </a:solidFill>
              <a:highlight>
                <a:srgbClr val="FFFFFF"/>
              </a:highlight>
            </a:endParaRPr>
          </a:p>
          <a:p>
            <a:pPr indent="0" lvl="0" marL="0" rtl="0" algn="l">
              <a:spcBef>
                <a:spcPts val="0"/>
              </a:spcBef>
              <a:spcAft>
                <a:spcPts val="1200"/>
              </a:spcAft>
              <a:buNone/>
            </a:pPr>
            <a:r>
              <a:t/>
            </a:r>
            <a:endParaRPr/>
          </a:p>
        </p:txBody>
      </p:sp>
      <p:sp>
        <p:nvSpPr>
          <p:cNvPr id="132" name="Google Shape;13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33" name="Google Shape;133;p24"/>
          <p:cNvPicPr preferRelativeResize="0"/>
          <p:nvPr/>
        </p:nvPicPr>
        <p:blipFill>
          <a:blip r:embed="rId3">
            <a:alphaModFix/>
          </a:blip>
          <a:stretch>
            <a:fillRect/>
          </a:stretch>
        </p:blipFill>
        <p:spPr>
          <a:xfrm>
            <a:off x="377500" y="386363"/>
            <a:ext cx="4645050" cy="3796274"/>
          </a:xfrm>
          <a:prstGeom prst="rect">
            <a:avLst/>
          </a:prstGeom>
          <a:noFill/>
          <a:ln>
            <a:noFill/>
          </a:ln>
        </p:spPr>
      </p:pic>
      <p:sp>
        <p:nvSpPr>
          <p:cNvPr id="134" name="Google Shape;134;p24"/>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100"/>
              </a:spcBef>
              <a:spcAft>
                <a:spcPts val="0"/>
              </a:spcAft>
              <a:buClr>
                <a:schemeClr val="dk1"/>
              </a:buClr>
              <a:buSzPts val="1100"/>
              <a:buFont typeface="Arial"/>
              <a:buNone/>
            </a:pPr>
            <a:r>
              <a:rPr lang="zh-TW">
                <a:solidFill>
                  <a:schemeClr val="dk1"/>
                </a:solidFill>
              </a:rPr>
              <a:t>由圖可知資料</a:t>
            </a:r>
            <a:r>
              <a:rPr lang="zh-TW" sz="1500">
                <a:solidFill>
                  <a:schemeClr val="dk1"/>
                </a:solidFill>
                <a:highlight>
                  <a:srgbClr val="FFFFFF"/>
                </a:highlight>
              </a:rPr>
              <a:t>呈現右尾分配</a:t>
            </a:r>
            <a:r>
              <a:rPr lang="zh-TW">
                <a:solidFill>
                  <a:schemeClr val="dk1"/>
                </a:solidFill>
              </a:rPr>
              <a:t>，資料以價值</a:t>
            </a:r>
            <a:r>
              <a:rPr lang="zh-TW" sz="1500">
                <a:solidFill>
                  <a:schemeClr val="dk1"/>
                </a:solidFill>
                <a:highlight>
                  <a:srgbClr val="FFFFFF"/>
                </a:highlight>
              </a:rPr>
              <a:t>$22000的</a:t>
            </a:r>
            <a:r>
              <a:rPr lang="zh-TW">
                <a:solidFill>
                  <a:schemeClr val="dk1"/>
                </a:solidFill>
              </a:rPr>
              <a:t>自住房屋</a:t>
            </a:r>
            <a:r>
              <a:rPr lang="zh-TW" sz="1500">
                <a:solidFill>
                  <a:schemeClr val="dk1"/>
                </a:solidFill>
                <a:highlight>
                  <a:srgbClr val="FFFFFF"/>
                </a:highlight>
              </a:rPr>
              <a:t>數量占比最高，而占比最低則是</a:t>
            </a:r>
            <a:r>
              <a:rPr lang="zh-TW">
                <a:solidFill>
                  <a:schemeClr val="dk1"/>
                </a:solidFill>
              </a:rPr>
              <a:t>價值</a:t>
            </a:r>
            <a:r>
              <a:rPr lang="zh-TW" sz="1500">
                <a:solidFill>
                  <a:schemeClr val="dk1"/>
                </a:solidFill>
                <a:highlight>
                  <a:srgbClr val="FFFFFF"/>
                </a:highlight>
              </a:rPr>
              <a:t>$46000的</a:t>
            </a:r>
            <a:r>
              <a:rPr lang="zh-TW">
                <a:solidFill>
                  <a:schemeClr val="dk1"/>
                </a:solidFill>
              </a:rPr>
              <a:t>自住房屋。</a:t>
            </a:r>
            <a:endParaRPr sz="1800">
              <a:solidFill>
                <a:schemeClr val="dk2"/>
              </a:solidFill>
            </a:endParaRPr>
          </a:p>
        </p:txBody>
      </p:sp>
      <p:sp>
        <p:nvSpPr>
          <p:cNvPr id="135" name="Google Shape;135;p24"/>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Clr>
                <a:schemeClr val="dk1"/>
              </a:buClr>
              <a:buSzPts val="1100"/>
              <a:buFont typeface="Arial"/>
              <a:buNone/>
            </a:pPr>
            <a:r>
              <a:rPr lang="zh-TW">
                <a:solidFill>
                  <a:schemeClr val="dk1"/>
                </a:solidFill>
              </a:rPr>
              <a:t>圖2-1</a:t>
            </a:r>
            <a:r>
              <a:rPr lang="zh-TW">
                <a:solidFill>
                  <a:schemeClr val="dk1"/>
                </a:solidFill>
                <a:highlight>
                  <a:srgbClr val="FFFFFF"/>
                </a:highlight>
              </a:rPr>
              <a:t>(MEDV)</a:t>
            </a:r>
            <a:r>
              <a:rPr lang="zh-TW">
                <a:solidFill>
                  <a:schemeClr val="dk1"/>
                </a:solidFill>
              </a:rPr>
              <a:t>相對直方圖</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二</a:t>
            </a:r>
            <a:r>
              <a:rPr lang="zh-TW" sz="1500">
                <a:solidFill>
                  <a:schemeClr val="dk1"/>
                </a:solidFill>
                <a:highlight>
                  <a:srgbClr val="FFFFFF"/>
                </a:highlight>
              </a:rPr>
              <a:t>、</a:t>
            </a:r>
            <a:r>
              <a:rPr lang="zh-TW" sz="1400">
                <a:solidFill>
                  <a:schemeClr val="dk1"/>
                </a:solidFill>
              </a:rPr>
              <a:t>犯罪率</a:t>
            </a:r>
            <a:r>
              <a:rPr lang="zh-TW" sz="1400">
                <a:solidFill>
                  <a:schemeClr val="dk1"/>
                </a:solidFill>
                <a:highlight>
                  <a:srgbClr val="FFFFFF"/>
                </a:highlight>
              </a:rPr>
              <a:t>(CRIM)</a:t>
            </a:r>
            <a:endParaRPr sz="1400">
              <a:solidFill>
                <a:schemeClr val="dk1"/>
              </a:solidFill>
              <a:highlight>
                <a:srgbClr val="FFFFFF"/>
              </a:highlight>
            </a:endParaRPr>
          </a:p>
          <a:p>
            <a:pPr indent="0" lvl="0" marL="0" rtl="0" algn="l">
              <a:spcBef>
                <a:spcPts val="0"/>
              </a:spcBef>
              <a:spcAft>
                <a:spcPts val="1200"/>
              </a:spcAft>
              <a:buNone/>
            </a:pPr>
            <a:r>
              <a:t/>
            </a:r>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142" name="Google Shape;142;p25"/>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100"/>
              </a:spcBef>
              <a:spcAft>
                <a:spcPts val="0"/>
              </a:spcAft>
              <a:buNone/>
            </a:pPr>
            <a:r>
              <a:rPr lang="zh-TW">
                <a:solidFill>
                  <a:schemeClr val="dk1"/>
                </a:solidFill>
              </a:rPr>
              <a:t>由圖可知</a:t>
            </a:r>
            <a:r>
              <a:rPr lang="zh-TW" sz="1500">
                <a:solidFill>
                  <a:schemeClr val="dk1"/>
                </a:solidFill>
                <a:highlight>
                  <a:srgbClr val="FFFFFF"/>
                </a:highlight>
              </a:rPr>
              <a:t>呈現右尾分配</a:t>
            </a:r>
            <a:r>
              <a:rPr lang="zh-TW">
                <a:solidFill>
                  <a:schemeClr val="dk1"/>
                </a:solidFill>
              </a:rPr>
              <a:t>，以犯罪率0%為最大占比，可得知大部分的城鎮地區犯罪率接近0%，房價可能較高，而犯罪率88%的城鎮地區的房價可能較低。</a:t>
            </a:r>
            <a:endParaRPr>
              <a:solidFill>
                <a:schemeClr val="dk1"/>
              </a:solidFill>
            </a:endParaRPr>
          </a:p>
          <a:p>
            <a:pPr indent="0" lvl="0" marL="0" rtl="0" algn="l">
              <a:spcBef>
                <a:spcPts val="100"/>
              </a:spcBef>
              <a:spcAft>
                <a:spcPts val="0"/>
              </a:spcAft>
              <a:buNone/>
            </a:pPr>
            <a:r>
              <a:t/>
            </a:r>
            <a:endParaRPr>
              <a:solidFill>
                <a:schemeClr val="dk1"/>
              </a:solidFill>
            </a:endParaRPr>
          </a:p>
        </p:txBody>
      </p:sp>
      <p:sp>
        <p:nvSpPr>
          <p:cNvPr id="143" name="Google Shape;143;p25"/>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圖2-2</a:t>
            </a:r>
            <a:r>
              <a:rPr lang="zh-TW">
                <a:solidFill>
                  <a:schemeClr val="dk1"/>
                </a:solidFill>
                <a:highlight>
                  <a:srgbClr val="FFFFFF"/>
                </a:highlight>
              </a:rPr>
              <a:t>(CRIM)</a:t>
            </a:r>
            <a:r>
              <a:rPr lang="zh-TW">
                <a:solidFill>
                  <a:schemeClr val="dk1"/>
                </a:solidFill>
              </a:rPr>
              <a:t>相對直方圖</a:t>
            </a:r>
            <a:endParaRPr sz="1800">
              <a:solidFill>
                <a:schemeClr val="dk2"/>
              </a:solidFill>
            </a:endParaRPr>
          </a:p>
        </p:txBody>
      </p:sp>
      <p:pic>
        <p:nvPicPr>
          <p:cNvPr id="144" name="Google Shape;144;p25"/>
          <p:cNvPicPr preferRelativeResize="0"/>
          <p:nvPr/>
        </p:nvPicPr>
        <p:blipFill>
          <a:blip r:embed="rId3">
            <a:alphaModFix/>
          </a:blip>
          <a:stretch>
            <a:fillRect/>
          </a:stretch>
        </p:blipFill>
        <p:spPr>
          <a:xfrm>
            <a:off x="264525" y="389688"/>
            <a:ext cx="4758024" cy="38491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三</a:t>
            </a:r>
            <a:r>
              <a:rPr lang="zh-TW" sz="1500">
                <a:solidFill>
                  <a:schemeClr val="dk1"/>
                </a:solidFill>
                <a:highlight>
                  <a:srgbClr val="FFFFFF"/>
                </a:highlight>
              </a:rPr>
              <a:t>、</a:t>
            </a:r>
            <a:r>
              <a:rPr lang="zh-TW" sz="1400">
                <a:solidFill>
                  <a:schemeClr val="dk1"/>
                </a:solidFill>
              </a:rPr>
              <a:t>住宅用地比例</a:t>
            </a:r>
            <a:r>
              <a:rPr lang="zh-TW" sz="1400">
                <a:solidFill>
                  <a:schemeClr val="dk1"/>
                </a:solidFill>
                <a:highlight>
                  <a:srgbClr val="FFFFFF"/>
                </a:highlight>
              </a:rPr>
              <a:t>(ZN)</a:t>
            </a:r>
            <a:endParaRPr sz="1400">
              <a:solidFill>
                <a:schemeClr val="dk1"/>
              </a:solidFill>
              <a:highlight>
                <a:srgbClr val="FFFFFF"/>
              </a:highlight>
            </a:endParaRPr>
          </a:p>
          <a:p>
            <a:pPr indent="0" lvl="0" marL="0" rtl="0" algn="l">
              <a:spcBef>
                <a:spcPts val="0"/>
              </a:spcBef>
              <a:spcAft>
                <a:spcPts val="1200"/>
              </a:spcAft>
              <a:buNone/>
            </a:pPr>
            <a:r>
              <a:t/>
            </a:r>
            <a:endParaRPr/>
          </a:p>
        </p:txBody>
      </p:sp>
      <p:sp>
        <p:nvSpPr>
          <p:cNvPr id="150" name="Google Shape;15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151" name="Google Shape;151;p26"/>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100"/>
              </a:spcBef>
              <a:spcAft>
                <a:spcPts val="0"/>
              </a:spcAft>
              <a:buNone/>
            </a:pPr>
            <a:r>
              <a:rPr lang="zh-TW">
                <a:solidFill>
                  <a:schemeClr val="dk1"/>
                </a:solidFill>
              </a:rPr>
              <a:t>由圖可知</a:t>
            </a:r>
            <a:r>
              <a:rPr lang="zh-TW" sz="1500">
                <a:solidFill>
                  <a:schemeClr val="dk1"/>
                </a:solidFill>
                <a:highlight>
                  <a:srgbClr val="FFFFFF"/>
                </a:highlight>
              </a:rPr>
              <a:t>呈現右尾分配</a:t>
            </a:r>
            <a:r>
              <a:rPr lang="zh-TW">
                <a:solidFill>
                  <a:schemeClr val="dk1"/>
                </a:solidFill>
              </a:rPr>
              <a:t>，以住宅用地比例0%為最大占比，可得知大部分的住宅用地比例接近0%，可能城鎮都聚集在同一地區，其他非城鎮地區可能為荒野。</a:t>
            </a:r>
            <a:endParaRPr sz="1800">
              <a:solidFill>
                <a:schemeClr val="dk2"/>
              </a:solidFill>
            </a:endParaRPr>
          </a:p>
        </p:txBody>
      </p:sp>
      <p:sp>
        <p:nvSpPr>
          <p:cNvPr id="152" name="Google Shape;152;p26"/>
          <p:cNvSpPr txBox="1"/>
          <p:nvPr/>
        </p:nvSpPr>
        <p:spPr>
          <a:xfrm>
            <a:off x="369625" y="4309500"/>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圖2-3</a:t>
            </a:r>
            <a:r>
              <a:rPr lang="zh-TW">
                <a:solidFill>
                  <a:schemeClr val="dk1"/>
                </a:solidFill>
                <a:highlight>
                  <a:srgbClr val="FFFFFF"/>
                </a:highlight>
              </a:rPr>
              <a:t>(ZN)</a:t>
            </a:r>
            <a:r>
              <a:rPr lang="zh-TW">
                <a:solidFill>
                  <a:schemeClr val="dk1"/>
                </a:solidFill>
              </a:rPr>
              <a:t>相對直方圖</a:t>
            </a:r>
            <a:endParaRPr sz="1800">
              <a:solidFill>
                <a:schemeClr val="dk2"/>
              </a:solidFill>
            </a:endParaRPr>
          </a:p>
        </p:txBody>
      </p:sp>
      <p:pic>
        <p:nvPicPr>
          <p:cNvPr id="153" name="Google Shape;153;p26"/>
          <p:cNvPicPr preferRelativeResize="0"/>
          <p:nvPr/>
        </p:nvPicPr>
        <p:blipFill>
          <a:blip r:embed="rId3">
            <a:alphaModFix/>
          </a:blip>
          <a:stretch>
            <a:fillRect/>
          </a:stretch>
        </p:blipFill>
        <p:spPr>
          <a:xfrm>
            <a:off x="152400" y="511200"/>
            <a:ext cx="4870150" cy="367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四</a:t>
            </a:r>
            <a:r>
              <a:rPr lang="zh-TW" sz="1500">
                <a:solidFill>
                  <a:schemeClr val="dk1"/>
                </a:solidFill>
                <a:highlight>
                  <a:srgbClr val="FFFFFF"/>
                </a:highlight>
              </a:rPr>
              <a:t>、</a:t>
            </a:r>
            <a:r>
              <a:rPr lang="zh-TW" sz="1400">
                <a:solidFill>
                  <a:schemeClr val="dk1"/>
                </a:solidFill>
              </a:rPr>
              <a:t>城鎮非零售商業面積的比例(INOUS)</a:t>
            </a:r>
            <a:endParaRPr sz="1400">
              <a:solidFill>
                <a:schemeClr val="dk1"/>
              </a:solidFill>
              <a:highlight>
                <a:srgbClr val="FFFFFF"/>
              </a:highlight>
            </a:endParaRPr>
          </a:p>
          <a:p>
            <a:pPr indent="0" lvl="0" marL="0" rtl="0" algn="l">
              <a:spcBef>
                <a:spcPts val="0"/>
              </a:spcBef>
              <a:spcAft>
                <a:spcPts val="1200"/>
              </a:spcAft>
              <a:buNone/>
            </a:pPr>
            <a:r>
              <a:t/>
            </a:r>
            <a:endParaRPr/>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160" name="Google Shape;160;p27"/>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100"/>
              </a:spcBef>
              <a:spcAft>
                <a:spcPts val="0"/>
              </a:spcAft>
              <a:buNone/>
            </a:pPr>
            <a:r>
              <a:rPr lang="zh-TW">
                <a:solidFill>
                  <a:schemeClr val="dk1"/>
                </a:solidFill>
              </a:rPr>
              <a:t>由圖可知</a:t>
            </a:r>
            <a:r>
              <a:rPr lang="zh-TW">
                <a:solidFill>
                  <a:srgbClr val="374151"/>
                </a:solidFill>
              </a:rPr>
              <a:t>以</a:t>
            </a:r>
            <a:r>
              <a:rPr lang="zh-TW">
                <a:solidFill>
                  <a:schemeClr val="dk1"/>
                </a:solidFill>
              </a:rPr>
              <a:t>比例17.5%的城鎮地區數量最多，</a:t>
            </a:r>
            <a:r>
              <a:rPr lang="zh-TW">
                <a:solidFill>
                  <a:srgbClr val="374151"/>
                </a:solidFill>
              </a:rPr>
              <a:t>高比例可能表示一個地區以商業活動為主，而低比例則可能表示主要為住宅區或其他用途。</a:t>
            </a:r>
            <a:endParaRPr sz="1800">
              <a:solidFill>
                <a:schemeClr val="dk2"/>
              </a:solidFill>
            </a:endParaRPr>
          </a:p>
        </p:txBody>
      </p:sp>
      <p:sp>
        <p:nvSpPr>
          <p:cNvPr id="161" name="Google Shape;161;p27"/>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圖2-4</a:t>
            </a:r>
            <a:r>
              <a:rPr lang="zh-TW">
                <a:solidFill>
                  <a:schemeClr val="dk1"/>
                </a:solidFill>
                <a:highlight>
                  <a:srgbClr val="FFFFFF"/>
                </a:highlight>
              </a:rPr>
              <a:t>(</a:t>
            </a:r>
            <a:r>
              <a:rPr lang="zh-TW">
                <a:solidFill>
                  <a:schemeClr val="dk1"/>
                </a:solidFill>
              </a:rPr>
              <a:t>INOUS</a:t>
            </a:r>
            <a:r>
              <a:rPr lang="zh-TW">
                <a:solidFill>
                  <a:schemeClr val="dk1"/>
                </a:solidFill>
                <a:highlight>
                  <a:srgbClr val="FFFFFF"/>
                </a:highlight>
              </a:rPr>
              <a:t>)</a:t>
            </a:r>
            <a:r>
              <a:rPr lang="zh-TW">
                <a:solidFill>
                  <a:schemeClr val="dk1"/>
                </a:solidFill>
              </a:rPr>
              <a:t>相對直方圖</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162" name="Google Shape;162;p27"/>
          <p:cNvPicPr preferRelativeResize="0"/>
          <p:nvPr/>
        </p:nvPicPr>
        <p:blipFill>
          <a:blip r:embed="rId3">
            <a:alphaModFix/>
          </a:blip>
          <a:stretch>
            <a:fillRect/>
          </a:stretch>
        </p:blipFill>
        <p:spPr>
          <a:xfrm>
            <a:off x="304800" y="542675"/>
            <a:ext cx="4395700" cy="3640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五</a:t>
            </a:r>
            <a:r>
              <a:rPr lang="zh-TW" sz="1500">
                <a:solidFill>
                  <a:schemeClr val="dk1"/>
                </a:solidFill>
                <a:highlight>
                  <a:srgbClr val="FFFFFF"/>
                </a:highlight>
              </a:rPr>
              <a:t>、</a:t>
            </a:r>
            <a:r>
              <a:rPr lang="zh-TW" sz="1400">
                <a:solidFill>
                  <a:schemeClr val="dk1"/>
                </a:solidFill>
              </a:rPr>
              <a:t>查爾斯河虛擬變數-是否鄰近查爾斯河(CHAS)</a:t>
            </a:r>
            <a:endParaRPr sz="1400">
              <a:solidFill>
                <a:schemeClr val="dk1"/>
              </a:solidFill>
              <a:highlight>
                <a:srgbClr val="FFFFFF"/>
              </a:highlight>
            </a:endParaRPr>
          </a:p>
          <a:p>
            <a:pPr indent="0" lvl="0" marL="0" rtl="0" algn="l">
              <a:spcBef>
                <a:spcPts val="0"/>
              </a:spcBef>
              <a:spcAft>
                <a:spcPts val="1200"/>
              </a:spcAft>
              <a:buNone/>
            </a:pPr>
            <a:r>
              <a:t/>
            </a:r>
            <a:endParaRPr/>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169" name="Google Shape;169;p28"/>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a:solidFill>
                  <a:schemeClr val="dk1"/>
                </a:solidFill>
              </a:rPr>
              <a:t>如果區域邊界為河流，則為 1；否則為 0。</a:t>
            </a:r>
            <a:endParaRPr>
              <a:solidFill>
                <a:schemeClr val="dk1"/>
              </a:solidFill>
            </a:endParaRPr>
          </a:p>
          <a:p>
            <a:pPr indent="0" lvl="0" marL="0" rtl="0" algn="l">
              <a:lnSpc>
                <a:spcPct val="150000"/>
              </a:lnSpc>
              <a:spcBef>
                <a:spcPts val="0"/>
              </a:spcBef>
              <a:spcAft>
                <a:spcPts val="0"/>
              </a:spcAft>
              <a:buNone/>
            </a:pPr>
            <a:r>
              <a:rPr lang="zh-TW">
                <a:solidFill>
                  <a:schemeClr val="dk1"/>
                </a:solidFill>
              </a:rPr>
              <a:t>鄰近查爾斯河，可能影響景觀、環境品質。</a:t>
            </a:r>
            <a:endParaRPr>
              <a:solidFill>
                <a:schemeClr val="dk1"/>
              </a:solidFill>
            </a:endParaRPr>
          </a:p>
        </p:txBody>
      </p:sp>
      <p:sp>
        <p:nvSpPr>
          <p:cNvPr id="170" name="Google Shape;170;p28"/>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圖2-5</a:t>
            </a:r>
            <a:r>
              <a:rPr lang="zh-TW">
                <a:solidFill>
                  <a:schemeClr val="dk1"/>
                </a:solidFill>
                <a:highlight>
                  <a:srgbClr val="FFFFFF"/>
                </a:highlight>
              </a:rPr>
              <a:t>(</a:t>
            </a:r>
            <a:r>
              <a:rPr lang="zh-TW">
                <a:solidFill>
                  <a:schemeClr val="dk1"/>
                </a:solidFill>
              </a:rPr>
              <a:t>CHAS</a:t>
            </a:r>
            <a:r>
              <a:rPr lang="zh-TW">
                <a:solidFill>
                  <a:schemeClr val="dk1"/>
                </a:solidFill>
                <a:highlight>
                  <a:srgbClr val="FFFFFF"/>
                </a:highlight>
              </a:rPr>
              <a:t>)</a:t>
            </a:r>
            <a:r>
              <a:rPr lang="zh-TW">
                <a:solidFill>
                  <a:schemeClr val="dk1"/>
                </a:solidFill>
              </a:rPr>
              <a:t>相對直方圖</a:t>
            </a:r>
            <a:endParaRPr sz="1500">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171" name="Google Shape;171;p28"/>
          <p:cNvPicPr preferRelativeResize="0"/>
          <p:nvPr/>
        </p:nvPicPr>
        <p:blipFill>
          <a:blip r:embed="rId3">
            <a:alphaModFix/>
          </a:blip>
          <a:stretch>
            <a:fillRect/>
          </a:stretch>
        </p:blipFill>
        <p:spPr>
          <a:xfrm>
            <a:off x="152400" y="448275"/>
            <a:ext cx="4870150" cy="3853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六</a:t>
            </a:r>
            <a:r>
              <a:rPr lang="zh-TW" sz="1500">
                <a:solidFill>
                  <a:schemeClr val="dk1"/>
                </a:solidFill>
                <a:highlight>
                  <a:srgbClr val="FFFFFF"/>
                </a:highlight>
              </a:rPr>
              <a:t>、</a:t>
            </a:r>
            <a:r>
              <a:rPr lang="zh-TW" sz="1400">
                <a:solidFill>
                  <a:schemeClr val="dk1"/>
                </a:solidFill>
              </a:rPr>
              <a:t>一氧化氮濃度(NOX)</a:t>
            </a:r>
            <a:endParaRPr sz="1400">
              <a:solidFill>
                <a:schemeClr val="dk1"/>
              </a:solidFill>
              <a:highlight>
                <a:srgbClr val="FFFFFF"/>
              </a:highlight>
            </a:endParaRPr>
          </a:p>
          <a:p>
            <a:pPr indent="0" lvl="0" marL="0" rtl="0" algn="l">
              <a:spcBef>
                <a:spcPts val="0"/>
              </a:spcBef>
              <a:spcAft>
                <a:spcPts val="1200"/>
              </a:spcAft>
              <a:buNone/>
            </a:pPr>
            <a:r>
              <a:t/>
            </a:r>
            <a:endParaRPr/>
          </a:p>
        </p:txBody>
      </p:sp>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178" name="Google Shape;178;p29"/>
          <p:cNvSpPr txBox="1"/>
          <p:nvPr/>
        </p:nvSpPr>
        <p:spPr>
          <a:xfrm>
            <a:off x="5022550" y="2068425"/>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zh-TW">
                <a:solidFill>
                  <a:srgbClr val="374151"/>
                </a:solidFill>
              </a:rPr>
              <a:t>一氧化氮的濃度可能受到以下因素的影響：</a:t>
            </a:r>
            <a:endParaRPr>
              <a:solidFill>
                <a:srgbClr val="374151"/>
              </a:solidFill>
            </a:endParaRPr>
          </a:p>
          <a:p>
            <a:pPr indent="-228600" lvl="0" marL="457200" rtl="0" algn="l">
              <a:spcBef>
                <a:spcPts val="1500"/>
              </a:spcBef>
              <a:spcAft>
                <a:spcPts val="0"/>
              </a:spcAft>
              <a:buClr>
                <a:srgbClr val="374151"/>
              </a:buClr>
              <a:buSzPts val="1400"/>
              <a:buNone/>
            </a:pPr>
            <a:r>
              <a:rPr lang="zh-TW">
                <a:solidFill>
                  <a:srgbClr val="374151"/>
                </a:solidFill>
              </a:rPr>
              <a:t>1.交通排放</a:t>
            </a:r>
            <a:endParaRPr>
              <a:solidFill>
                <a:srgbClr val="374151"/>
              </a:solidFill>
            </a:endParaRPr>
          </a:p>
          <a:p>
            <a:pPr indent="-228600" lvl="0" marL="457200" rtl="0" algn="l">
              <a:spcBef>
                <a:spcPts val="0"/>
              </a:spcBef>
              <a:spcAft>
                <a:spcPts val="0"/>
              </a:spcAft>
              <a:buClr>
                <a:srgbClr val="374151"/>
              </a:buClr>
              <a:buSzPts val="1400"/>
              <a:buNone/>
            </a:pPr>
            <a:r>
              <a:rPr lang="zh-TW">
                <a:solidFill>
                  <a:srgbClr val="374151"/>
                </a:solidFill>
              </a:rPr>
              <a:t>2.工業排放。</a:t>
            </a:r>
            <a:endParaRPr>
              <a:solidFill>
                <a:srgbClr val="374151"/>
              </a:solidFill>
            </a:endParaRPr>
          </a:p>
          <a:p>
            <a:pPr indent="-228600" lvl="0" marL="457200" rtl="0" algn="l">
              <a:spcBef>
                <a:spcPts val="0"/>
              </a:spcBef>
              <a:spcAft>
                <a:spcPts val="0"/>
              </a:spcAft>
              <a:buClr>
                <a:srgbClr val="374151"/>
              </a:buClr>
              <a:buSzPts val="1400"/>
              <a:buNone/>
            </a:pPr>
            <a:r>
              <a:rPr lang="zh-TW">
                <a:solidFill>
                  <a:srgbClr val="374151"/>
                </a:solidFill>
              </a:rPr>
              <a:t>3.自然源燃燒過程</a:t>
            </a:r>
            <a:endParaRPr>
              <a:solidFill>
                <a:srgbClr val="374151"/>
              </a:solidFill>
            </a:endParaRPr>
          </a:p>
          <a:p>
            <a:pPr indent="-228600" lvl="0" marL="457200" rtl="0" algn="l">
              <a:spcBef>
                <a:spcPts val="0"/>
              </a:spcBef>
              <a:spcAft>
                <a:spcPts val="0"/>
              </a:spcAft>
              <a:buClr>
                <a:srgbClr val="374151"/>
              </a:buClr>
              <a:buSzPts val="1400"/>
              <a:buNone/>
            </a:pPr>
            <a:r>
              <a:rPr lang="zh-TW">
                <a:solidFill>
                  <a:srgbClr val="374151"/>
                </a:solidFill>
              </a:rPr>
              <a:t>4.燃燒過程</a:t>
            </a:r>
            <a:endParaRPr>
              <a:solidFill>
                <a:srgbClr val="374151"/>
              </a:solidFill>
            </a:endParaRPr>
          </a:p>
          <a:p>
            <a:pPr indent="0" lvl="0" marL="0" rtl="0" algn="l">
              <a:spcBef>
                <a:spcPts val="1500"/>
              </a:spcBef>
              <a:spcAft>
                <a:spcPts val="1500"/>
              </a:spcAft>
              <a:buNone/>
            </a:pPr>
            <a:r>
              <a:rPr lang="zh-TW">
                <a:solidFill>
                  <a:srgbClr val="374151"/>
                </a:solidFill>
              </a:rPr>
              <a:t>高濃度的一氧化氮可能代表都市化程度越高，反之則越低;大部分的地區一氧化氮濃度皆大於7.5%。</a:t>
            </a:r>
            <a:endParaRPr>
              <a:solidFill>
                <a:schemeClr val="dk1"/>
              </a:solidFill>
            </a:endParaRPr>
          </a:p>
        </p:txBody>
      </p:sp>
      <p:sp>
        <p:nvSpPr>
          <p:cNvPr id="179" name="Google Shape;179;p29"/>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圖2-6</a:t>
            </a:r>
            <a:r>
              <a:rPr lang="zh-TW">
                <a:solidFill>
                  <a:schemeClr val="dk1"/>
                </a:solidFill>
                <a:highlight>
                  <a:srgbClr val="FFFFFF"/>
                </a:highlight>
              </a:rPr>
              <a:t>(</a:t>
            </a:r>
            <a:r>
              <a:rPr lang="zh-TW">
                <a:solidFill>
                  <a:schemeClr val="dk1"/>
                </a:solidFill>
              </a:rPr>
              <a:t>NOX</a:t>
            </a:r>
            <a:r>
              <a:rPr lang="zh-TW">
                <a:solidFill>
                  <a:schemeClr val="dk1"/>
                </a:solidFill>
                <a:highlight>
                  <a:srgbClr val="FFFFFF"/>
                </a:highlight>
              </a:rPr>
              <a:t>)</a:t>
            </a:r>
            <a:r>
              <a:rPr lang="zh-TW">
                <a:solidFill>
                  <a:schemeClr val="dk1"/>
                </a:solidFill>
              </a:rPr>
              <a:t>相對直方圖</a:t>
            </a:r>
            <a:endParaRPr sz="1500">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180" name="Google Shape;180;p29"/>
          <p:cNvPicPr preferRelativeResize="0"/>
          <p:nvPr/>
        </p:nvPicPr>
        <p:blipFill>
          <a:blip r:embed="rId3">
            <a:alphaModFix/>
          </a:blip>
          <a:stretch>
            <a:fillRect/>
          </a:stretch>
        </p:blipFill>
        <p:spPr>
          <a:xfrm>
            <a:off x="304800" y="369650"/>
            <a:ext cx="4717751" cy="3824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七</a:t>
            </a:r>
            <a:r>
              <a:rPr lang="zh-TW" sz="1500">
                <a:solidFill>
                  <a:schemeClr val="dk1"/>
                </a:solidFill>
                <a:highlight>
                  <a:srgbClr val="FFFFFF"/>
                </a:highlight>
              </a:rPr>
              <a:t>、</a:t>
            </a:r>
            <a:r>
              <a:rPr lang="zh-TW" sz="1400">
                <a:solidFill>
                  <a:schemeClr val="dk1"/>
                </a:solidFill>
              </a:rPr>
              <a:t>每套住宅的平均房間數(RM)</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a:p>
        </p:txBody>
      </p:sp>
      <p:sp>
        <p:nvSpPr>
          <p:cNvPr id="186" name="Google Shape;18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187" name="Google Shape;187;p30"/>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由圖可知</a:t>
            </a:r>
            <a:r>
              <a:rPr lang="zh-TW" sz="1500">
                <a:solidFill>
                  <a:schemeClr val="dk1"/>
                </a:solidFill>
                <a:highlight>
                  <a:srgbClr val="FFFFFF"/>
                </a:highlight>
              </a:rPr>
              <a:t>近似鐘形分配，集中在5.75~6.75個房間數，表示大部分的家庭皆屬於這個情況，擁有6個房間。</a:t>
            </a:r>
            <a:endParaRPr sz="1500">
              <a:solidFill>
                <a:schemeClr val="dk1"/>
              </a:solidFill>
              <a:highlight>
                <a:srgbClr val="FFFFFF"/>
              </a:highlight>
            </a:endParaRPr>
          </a:p>
          <a:p>
            <a:pPr indent="0" lvl="0" marL="0" rtl="0" algn="l">
              <a:lnSpc>
                <a:spcPct val="150000"/>
              </a:lnSpc>
              <a:spcBef>
                <a:spcPts val="0"/>
              </a:spcBef>
              <a:spcAft>
                <a:spcPts val="0"/>
              </a:spcAft>
              <a:buNone/>
            </a:pPr>
            <a:r>
              <a:t/>
            </a:r>
            <a:endParaRPr>
              <a:solidFill>
                <a:schemeClr val="dk1"/>
              </a:solidFill>
            </a:endParaRPr>
          </a:p>
        </p:txBody>
      </p:sp>
      <p:sp>
        <p:nvSpPr>
          <p:cNvPr id="188" name="Google Shape;188;p30"/>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圖2-7</a:t>
            </a:r>
            <a:r>
              <a:rPr lang="zh-TW">
                <a:solidFill>
                  <a:schemeClr val="dk1"/>
                </a:solidFill>
                <a:highlight>
                  <a:srgbClr val="FFFFFF"/>
                </a:highlight>
              </a:rPr>
              <a:t>(</a:t>
            </a:r>
            <a:r>
              <a:rPr lang="zh-TW">
                <a:solidFill>
                  <a:schemeClr val="dk1"/>
                </a:solidFill>
              </a:rPr>
              <a:t>RM</a:t>
            </a:r>
            <a:r>
              <a:rPr lang="zh-TW">
                <a:solidFill>
                  <a:schemeClr val="dk1"/>
                </a:solidFill>
                <a:highlight>
                  <a:srgbClr val="FFFFFF"/>
                </a:highlight>
              </a:rPr>
              <a:t>)</a:t>
            </a:r>
            <a:r>
              <a:rPr lang="zh-TW">
                <a:solidFill>
                  <a:schemeClr val="dk1"/>
                </a:solidFill>
              </a:rPr>
              <a:t>相對直方圖</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189" name="Google Shape;189;p30"/>
          <p:cNvPicPr preferRelativeResize="0"/>
          <p:nvPr/>
        </p:nvPicPr>
        <p:blipFill>
          <a:blip r:embed="rId3">
            <a:alphaModFix/>
          </a:blip>
          <a:stretch>
            <a:fillRect/>
          </a:stretch>
        </p:blipFill>
        <p:spPr>
          <a:xfrm>
            <a:off x="152400" y="495475"/>
            <a:ext cx="4870150" cy="3687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八</a:t>
            </a:r>
            <a:r>
              <a:rPr lang="zh-TW" sz="1500">
                <a:solidFill>
                  <a:schemeClr val="dk1"/>
                </a:solidFill>
                <a:highlight>
                  <a:srgbClr val="FFFFFF"/>
                </a:highlight>
              </a:rPr>
              <a:t>、</a:t>
            </a:r>
            <a:r>
              <a:rPr lang="zh-TW" sz="1400">
                <a:solidFill>
                  <a:schemeClr val="dk1"/>
                </a:solidFill>
              </a:rPr>
              <a:t>1940 年以前建成的自住房屋比例(AGE)</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196" name="Google Shape;196;p31"/>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100"/>
              </a:spcBef>
              <a:spcAft>
                <a:spcPts val="0"/>
              </a:spcAft>
              <a:buNone/>
            </a:pPr>
            <a:r>
              <a:rPr lang="zh-TW">
                <a:solidFill>
                  <a:schemeClr val="dk1"/>
                </a:solidFill>
              </a:rPr>
              <a:t>由圖可知</a:t>
            </a:r>
            <a:r>
              <a:rPr lang="zh-TW">
                <a:solidFill>
                  <a:schemeClr val="dk1"/>
                </a:solidFill>
                <a:highlight>
                  <a:srgbClr val="FFFFFF"/>
                </a:highlight>
              </a:rPr>
              <a:t>呈現左尾分配，為100%皆為老舊社區的社區最多，</a:t>
            </a:r>
            <a:r>
              <a:rPr lang="zh-TW">
                <a:solidFill>
                  <a:srgbClr val="374151"/>
                </a:solidFill>
                <a:highlight>
                  <a:srgbClr val="FFFFFF"/>
                </a:highlight>
              </a:rPr>
              <a:t>較高比例的老舊建築可能意味著社區的整體建築品質和設施可能較為陳舊。</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sp>
        <p:nvSpPr>
          <p:cNvPr id="197" name="Google Shape;197;p31"/>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圖2-8</a:t>
            </a:r>
            <a:r>
              <a:rPr lang="zh-TW">
                <a:solidFill>
                  <a:schemeClr val="dk1"/>
                </a:solidFill>
                <a:highlight>
                  <a:srgbClr val="FFFFFF"/>
                </a:highlight>
              </a:rPr>
              <a:t>(</a:t>
            </a:r>
            <a:r>
              <a:rPr lang="zh-TW">
                <a:solidFill>
                  <a:schemeClr val="dk1"/>
                </a:solidFill>
              </a:rPr>
              <a:t>AGE</a:t>
            </a:r>
            <a:r>
              <a:rPr lang="zh-TW">
                <a:solidFill>
                  <a:schemeClr val="dk1"/>
                </a:solidFill>
                <a:highlight>
                  <a:srgbClr val="FFFFFF"/>
                </a:highlight>
              </a:rPr>
              <a:t>)</a:t>
            </a:r>
            <a:r>
              <a:rPr lang="zh-TW">
                <a:solidFill>
                  <a:schemeClr val="dk1"/>
                </a:solidFill>
              </a:rPr>
              <a:t>相對直方圖</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198" name="Google Shape;198;p31"/>
          <p:cNvPicPr preferRelativeResize="0"/>
          <p:nvPr/>
        </p:nvPicPr>
        <p:blipFill>
          <a:blip r:embed="rId3">
            <a:alphaModFix/>
          </a:blip>
          <a:stretch>
            <a:fillRect/>
          </a:stretch>
        </p:blipFill>
        <p:spPr>
          <a:xfrm>
            <a:off x="152400" y="519075"/>
            <a:ext cx="4870150" cy="366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目錄</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zh-TW">
                <a:solidFill>
                  <a:schemeClr val="dk1"/>
                </a:solidFill>
              </a:rPr>
              <a:t>前言...................................................................................................................5</a:t>
            </a:r>
            <a:endParaRPr>
              <a:solidFill>
                <a:schemeClr val="dk1"/>
              </a:solidFill>
            </a:endParaRPr>
          </a:p>
          <a:p>
            <a:pPr indent="0" lvl="0" marL="0" rtl="0" algn="l">
              <a:lnSpc>
                <a:spcPct val="150000"/>
              </a:lnSpc>
              <a:spcBef>
                <a:spcPts val="0"/>
              </a:spcBef>
              <a:spcAft>
                <a:spcPts val="0"/>
              </a:spcAft>
              <a:buNone/>
            </a:pPr>
            <a:r>
              <a:rPr lang="zh-TW">
                <a:solidFill>
                  <a:schemeClr val="dk1"/>
                </a:solidFill>
                <a:highlight>
                  <a:srgbClr val="FFFFFF"/>
                </a:highlight>
              </a:rPr>
              <a:t>研究架構............................................................................................................</a:t>
            </a:r>
            <a:endParaRPr>
              <a:solidFill>
                <a:schemeClr val="dk1"/>
              </a:solidFill>
              <a:highlight>
                <a:srgbClr val="FFFFFF"/>
              </a:highlight>
            </a:endParaRPr>
          </a:p>
          <a:p>
            <a:pPr indent="0" lvl="0" marL="0" rtl="0" algn="l">
              <a:lnSpc>
                <a:spcPct val="150000"/>
              </a:lnSpc>
              <a:spcBef>
                <a:spcPts val="0"/>
              </a:spcBef>
              <a:spcAft>
                <a:spcPts val="0"/>
              </a:spcAft>
              <a:buNone/>
            </a:pPr>
            <a:r>
              <a:rPr lang="zh-TW">
                <a:solidFill>
                  <a:schemeClr val="dk1"/>
                </a:solidFill>
                <a:highlight>
                  <a:srgbClr val="FFFFFF"/>
                </a:highlight>
              </a:rPr>
              <a:t>基本敘述統計量</a:t>
            </a:r>
            <a:endParaRPr>
              <a:solidFill>
                <a:schemeClr val="dk1"/>
              </a:solidFill>
              <a:highlight>
                <a:srgbClr val="FFFFFF"/>
              </a:highlight>
            </a:endParaRPr>
          </a:p>
          <a:p>
            <a:pPr indent="0" lvl="0" marL="0" rtl="0" algn="l">
              <a:lnSpc>
                <a:spcPct val="150000"/>
              </a:lnSpc>
              <a:spcBef>
                <a:spcPts val="0"/>
              </a:spcBef>
              <a:spcAft>
                <a:spcPts val="0"/>
              </a:spcAft>
              <a:buNone/>
            </a:pPr>
            <a:r>
              <a:rPr lang="zh-TW">
                <a:solidFill>
                  <a:schemeClr val="dk1"/>
                </a:solidFill>
                <a:highlight>
                  <a:srgbClr val="FFFFFF"/>
                </a:highlight>
              </a:rPr>
              <a:t>原始模型-單一參數t檢定-模型適合度檢定-模型解釋能力</a:t>
            </a:r>
            <a:endParaRPr>
              <a:solidFill>
                <a:schemeClr val="dk1"/>
              </a:solidFill>
              <a:highlight>
                <a:srgbClr val="FFFFFF"/>
              </a:highlight>
            </a:endParaRPr>
          </a:p>
          <a:p>
            <a:pPr indent="0" lvl="0" marL="0" rtl="0" algn="l">
              <a:lnSpc>
                <a:spcPct val="150000"/>
              </a:lnSpc>
              <a:spcBef>
                <a:spcPts val="0"/>
              </a:spcBef>
              <a:spcAft>
                <a:spcPts val="0"/>
              </a:spcAft>
              <a:buNone/>
            </a:pPr>
            <a:r>
              <a:rPr lang="zh-TW">
                <a:solidFill>
                  <a:schemeClr val="dk1"/>
                </a:solidFill>
                <a:highlight>
                  <a:srgbClr val="FFFFFF"/>
                </a:highlight>
              </a:rPr>
              <a:t>初步模型-變數選取法-離群值及影響點</a:t>
            </a:r>
            <a:endParaRPr>
              <a:solidFill>
                <a:schemeClr val="dk1"/>
              </a:solidFill>
              <a:highlight>
                <a:srgbClr val="FFFFFF"/>
              </a:highlight>
            </a:endParaRPr>
          </a:p>
          <a:p>
            <a:pPr indent="0" lvl="0" marL="0" rtl="0" algn="l">
              <a:lnSpc>
                <a:spcPct val="150000"/>
              </a:lnSpc>
              <a:spcBef>
                <a:spcPts val="0"/>
              </a:spcBef>
              <a:spcAft>
                <a:spcPts val="0"/>
              </a:spcAft>
              <a:buNone/>
            </a:pPr>
            <a:r>
              <a:rPr lang="zh-TW">
                <a:solidFill>
                  <a:schemeClr val="dk1"/>
                </a:solidFill>
                <a:highlight>
                  <a:srgbClr val="FFFFFF"/>
                </a:highlight>
              </a:rPr>
              <a:t>殘差檢定-均質性、常態性、獨立性</a:t>
            </a:r>
            <a:endParaRPr>
              <a:solidFill>
                <a:schemeClr val="dk1"/>
              </a:solidFill>
              <a:highlight>
                <a:srgbClr val="FFFFFF"/>
              </a:highlight>
            </a:endParaRPr>
          </a:p>
          <a:p>
            <a:pPr indent="0" lvl="0" marL="0" rtl="0" algn="l">
              <a:lnSpc>
                <a:spcPct val="150000"/>
              </a:lnSpc>
              <a:spcBef>
                <a:spcPts val="0"/>
              </a:spcBef>
              <a:spcAft>
                <a:spcPts val="0"/>
              </a:spcAft>
              <a:buNone/>
            </a:pPr>
            <a:r>
              <a:rPr lang="zh-TW">
                <a:solidFill>
                  <a:schemeClr val="dk1"/>
                </a:solidFill>
                <a:highlight>
                  <a:srgbClr val="FFFFFF"/>
                </a:highlight>
              </a:rPr>
              <a:t>最終模型-最終預測能力與比較。</a:t>
            </a:r>
            <a:endParaRPr>
              <a:solidFill>
                <a:schemeClr val="dk1"/>
              </a:solidFill>
              <a:highlight>
                <a:srgbClr val="FFFFFF"/>
              </a:highlight>
            </a:endParaRPr>
          </a:p>
          <a:p>
            <a:pPr indent="0" lvl="0" marL="0" rtl="0" algn="l">
              <a:lnSpc>
                <a:spcPct val="150000"/>
              </a:lnSpc>
              <a:spcBef>
                <a:spcPts val="0"/>
              </a:spcBef>
              <a:spcAft>
                <a:spcPts val="0"/>
              </a:spcAft>
              <a:buNone/>
            </a:pPr>
            <a:r>
              <a:rPr lang="zh-TW">
                <a:solidFill>
                  <a:schemeClr val="dk1"/>
                </a:solidFill>
                <a:highlight>
                  <a:srgbClr val="FFFFFF"/>
                </a:highlight>
              </a:rPr>
              <a:t>結論</a:t>
            </a:r>
            <a:endParaRPr>
              <a:solidFill>
                <a:schemeClr val="dk1"/>
              </a:solidFill>
              <a:highlight>
                <a:srgbClr val="FFFFFF"/>
              </a:highlight>
            </a:endParaRPr>
          </a:p>
          <a:p>
            <a:pPr indent="0" lvl="0" marL="0" rtl="0" algn="l">
              <a:lnSpc>
                <a:spcPct val="150000"/>
              </a:lnSpc>
              <a:spcBef>
                <a:spcPts val="0"/>
              </a:spcBef>
              <a:spcAft>
                <a:spcPts val="0"/>
              </a:spcAft>
              <a:buNone/>
            </a:pPr>
            <a:r>
              <a:t/>
            </a:r>
            <a:endParaRPr>
              <a:solidFill>
                <a:schemeClr val="dk1"/>
              </a:solidFill>
              <a:highlight>
                <a:srgbClr val="FFFFFF"/>
              </a:highlight>
            </a:endParaRPr>
          </a:p>
          <a:p>
            <a:pPr indent="0" lvl="0" marL="0" rtl="0" algn="l">
              <a:lnSpc>
                <a:spcPct val="150000"/>
              </a:lnSpc>
              <a:spcBef>
                <a:spcPts val="0"/>
              </a:spcBef>
              <a:spcAft>
                <a:spcPts val="0"/>
              </a:spcAft>
              <a:buNone/>
            </a:pPr>
            <a:r>
              <a:t/>
            </a:r>
            <a:endParaRPr>
              <a:solidFill>
                <a:schemeClr val="dk1"/>
              </a:solidFill>
              <a:highlight>
                <a:srgbClr val="FFFFFF"/>
              </a:highlight>
            </a:endParaRPr>
          </a:p>
          <a:p>
            <a:pPr indent="0" lvl="0" marL="0" rtl="0" algn="l">
              <a:lnSpc>
                <a:spcPct val="150000"/>
              </a:lnSpc>
              <a:spcBef>
                <a:spcPts val="0"/>
              </a:spcBef>
              <a:spcAft>
                <a:spcPts val="0"/>
              </a:spcAft>
              <a:buNone/>
            </a:pPr>
            <a:r>
              <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九</a:t>
            </a:r>
            <a:r>
              <a:rPr lang="zh-TW" sz="1500">
                <a:solidFill>
                  <a:schemeClr val="dk1"/>
                </a:solidFill>
                <a:highlight>
                  <a:srgbClr val="FFFFFF"/>
                </a:highlight>
              </a:rPr>
              <a:t>、</a:t>
            </a:r>
            <a:r>
              <a:rPr lang="zh-TW" sz="1400">
                <a:solidFill>
                  <a:schemeClr val="dk1"/>
                </a:solidFill>
              </a:rPr>
              <a:t>到五個波士頓就業中心的加權距離(DIS)</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a:p>
        </p:txBody>
      </p:sp>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205" name="Google Shape;205;p32"/>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由圖可知</a:t>
            </a:r>
            <a:r>
              <a:rPr lang="zh-TW">
                <a:solidFill>
                  <a:schemeClr val="dk1"/>
                </a:solidFill>
                <a:highlight>
                  <a:srgbClr val="FFFFFF"/>
                </a:highlight>
              </a:rPr>
              <a:t>呈現右尾分配，</a:t>
            </a:r>
            <a:r>
              <a:rPr lang="zh-TW">
                <a:solidFill>
                  <a:schemeClr val="dk1"/>
                </a:solidFill>
              </a:rPr>
              <a:t>以加權距離=2 的比例最高，</a:t>
            </a:r>
            <a:r>
              <a:rPr lang="zh-TW">
                <a:solidFill>
                  <a:srgbClr val="374151"/>
                </a:solidFill>
              </a:rPr>
              <a:t>可能意味著就業中心的距離對於房價和居住者的便利性有一定的影響，</a:t>
            </a:r>
            <a:r>
              <a:rPr lang="zh-TW">
                <a:solidFill>
                  <a:schemeClr val="dk1"/>
                </a:solidFill>
              </a:rPr>
              <a:t>加權距離越低</a:t>
            </a:r>
            <a:r>
              <a:rPr lang="zh-TW">
                <a:solidFill>
                  <a:srgbClr val="374151"/>
                </a:solidFill>
              </a:rPr>
              <a:t>房價也可能越高。</a:t>
            </a:r>
            <a:endParaRPr>
              <a:solidFill>
                <a:srgbClr val="374151"/>
              </a:solidFill>
            </a:endParaRPr>
          </a:p>
          <a:p>
            <a:pPr indent="0" lvl="0" marL="0" rtl="0" algn="l">
              <a:lnSpc>
                <a:spcPct val="150000"/>
              </a:lnSpc>
              <a:spcBef>
                <a:spcPts val="0"/>
              </a:spcBef>
              <a:spcAft>
                <a:spcPts val="0"/>
              </a:spcAft>
              <a:buNone/>
            </a:pPr>
            <a:r>
              <a:t/>
            </a:r>
            <a:endParaRPr>
              <a:solidFill>
                <a:schemeClr val="dk1"/>
              </a:solidFill>
            </a:endParaRPr>
          </a:p>
        </p:txBody>
      </p:sp>
      <p:sp>
        <p:nvSpPr>
          <p:cNvPr id="206" name="Google Shape;206;p32"/>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圖2-9</a:t>
            </a:r>
            <a:r>
              <a:rPr lang="zh-TW">
                <a:solidFill>
                  <a:schemeClr val="dk1"/>
                </a:solidFill>
                <a:highlight>
                  <a:srgbClr val="FFFFFF"/>
                </a:highlight>
              </a:rPr>
              <a:t>(</a:t>
            </a:r>
            <a:r>
              <a:rPr lang="zh-TW">
                <a:solidFill>
                  <a:schemeClr val="dk1"/>
                </a:solidFill>
              </a:rPr>
              <a:t>DIS</a:t>
            </a:r>
            <a:r>
              <a:rPr lang="zh-TW">
                <a:solidFill>
                  <a:schemeClr val="dk1"/>
                </a:solidFill>
                <a:highlight>
                  <a:srgbClr val="FFFFFF"/>
                </a:highlight>
              </a:rPr>
              <a:t>)</a:t>
            </a:r>
            <a:r>
              <a:rPr lang="zh-TW">
                <a:solidFill>
                  <a:schemeClr val="dk1"/>
                </a:solidFill>
              </a:rPr>
              <a:t>相對直方圖</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207" name="Google Shape;207;p32"/>
          <p:cNvPicPr preferRelativeResize="0"/>
          <p:nvPr/>
        </p:nvPicPr>
        <p:blipFill>
          <a:blip r:embed="rId3">
            <a:alphaModFix/>
          </a:blip>
          <a:stretch>
            <a:fillRect/>
          </a:stretch>
        </p:blipFill>
        <p:spPr>
          <a:xfrm>
            <a:off x="152400" y="519074"/>
            <a:ext cx="4904599" cy="370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十</a:t>
            </a:r>
            <a:r>
              <a:rPr lang="zh-TW" sz="1500">
                <a:solidFill>
                  <a:schemeClr val="dk1"/>
                </a:solidFill>
                <a:highlight>
                  <a:srgbClr val="FFFFFF"/>
                </a:highlight>
              </a:rPr>
              <a:t>、</a:t>
            </a:r>
            <a:r>
              <a:rPr lang="zh-TW" sz="1400">
                <a:solidFill>
                  <a:schemeClr val="dk1"/>
                </a:solidFill>
              </a:rPr>
              <a:t>高速公路的可及性指數(RAD)</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a:p>
        </p:txBody>
      </p:sp>
      <p:sp>
        <p:nvSpPr>
          <p:cNvPr id="213" name="Google Shape;21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214" name="Google Shape;214;p33"/>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以</a:t>
            </a:r>
            <a:r>
              <a:rPr lang="zh-TW">
                <a:solidFill>
                  <a:srgbClr val="374151"/>
                </a:solidFill>
              </a:rPr>
              <a:t>RAD</a:t>
            </a:r>
            <a:r>
              <a:rPr lang="zh-TW">
                <a:solidFill>
                  <a:schemeClr val="dk1"/>
                </a:solidFill>
              </a:rPr>
              <a:t>=6的比例最高，</a:t>
            </a:r>
            <a:r>
              <a:rPr lang="zh-TW">
                <a:solidFill>
                  <a:srgbClr val="374151"/>
                </a:solidFill>
              </a:rPr>
              <a:t>當RAD值較高時，可能意味著該區域的居民更容易使用高速公路，通勤和生活更加便利。這對於評估房地產價值、居住品質和城市規劃都具有重要意義。相反，較低的RAD值可能表示居民在交通和出行方面可能面臨一些挑戰。</a:t>
            </a:r>
            <a:endParaRPr>
              <a:solidFill>
                <a:srgbClr val="374151"/>
              </a:solidFill>
            </a:endParaRPr>
          </a:p>
          <a:p>
            <a:pPr indent="0" lvl="0" marL="0" rtl="0" algn="l">
              <a:lnSpc>
                <a:spcPct val="150000"/>
              </a:lnSpc>
              <a:spcBef>
                <a:spcPts val="0"/>
              </a:spcBef>
              <a:spcAft>
                <a:spcPts val="0"/>
              </a:spcAft>
              <a:buNone/>
            </a:pPr>
            <a:r>
              <a:t/>
            </a:r>
            <a:endParaRPr>
              <a:solidFill>
                <a:schemeClr val="dk1"/>
              </a:solidFill>
            </a:endParaRPr>
          </a:p>
        </p:txBody>
      </p:sp>
      <p:sp>
        <p:nvSpPr>
          <p:cNvPr id="215" name="Google Shape;215;p33"/>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圖2-10</a:t>
            </a:r>
            <a:r>
              <a:rPr lang="zh-TW">
                <a:solidFill>
                  <a:schemeClr val="dk1"/>
                </a:solidFill>
                <a:highlight>
                  <a:srgbClr val="FFFFFF"/>
                </a:highlight>
              </a:rPr>
              <a:t>(</a:t>
            </a:r>
            <a:r>
              <a:rPr lang="zh-TW">
                <a:solidFill>
                  <a:schemeClr val="dk1"/>
                </a:solidFill>
              </a:rPr>
              <a:t>RAD</a:t>
            </a:r>
            <a:r>
              <a:rPr lang="zh-TW">
                <a:solidFill>
                  <a:schemeClr val="dk1"/>
                </a:solidFill>
                <a:highlight>
                  <a:srgbClr val="FFFFFF"/>
                </a:highlight>
              </a:rPr>
              <a:t>)</a:t>
            </a:r>
            <a:r>
              <a:rPr lang="zh-TW">
                <a:solidFill>
                  <a:schemeClr val="dk1"/>
                </a:solidFill>
              </a:rPr>
              <a:t>相對直方圖</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216" name="Google Shape;216;p33"/>
          <p:cNvPicPr preferRelativeResize="0"/>
          <p:nvPr/>
        </p:nvPicPr>
        <p:blipFill>
          <a:blip r:embed="rId3">
            <a:alphaModFix/>
          </a:blip>
          <a:stretch>
            <a:fillRect/>
          </a:stretch>
        </p:blipFill>
        <p:spPr>
          <a:xfrm>
            <a:off x="152400" y="464025"/>
            <a:ext cx="4870150" cy="376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十一</a:t>
            </a:r>
            <a:r>
              <a:rPr lang="zh-TW" sz="1500">
                <a:solidFill>
                  <a:schemeClr val="dk1"/>
                </a:solidFill>
                <a:highlight>
                  <a:srgbClr val="FFFFFF"/>
                </a:highlight>
              </a:rPr>
              <a:t>、</a:t>
            </a:r>
            <a:r>
              <a:rPr lang="zh-TW" sz="1400">
                <a:solidFill>
                  <a:schemeClr val="dk1"/>
                </a:solidFill>
              </a:rPr>
              <a:t>全額財產稅率(TAX)</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223" name="Google Shape;223;p34"/>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374151"/>
                </a:solidFill>
              </a:rPr>
              <a:t>這一指標可能對購房者的選擇產生影響，因為高稅率通常會增加擁有房產的成本，可能影響人們購房的意願。</a:t>
            </a:r>
            <a:endParaRPr>
              <a:solidFill>
                <a:srgbClr val="374151"/>
              </a:solidFill>
            </a:endParaRPr>
          </a:p>
          <a:p>
            <a:pPr indent="0" lvl="0" marL="0" rtl="0" algn="l">
              <a:spcBef>
                <a:spcPts val="0"/>
              </a:spcBef>
              <a:spcAft>
                <a:spcPts val="0"/>
              </a:spcAft>
              <a:buNone/>
            </a:pPr>
            <a:r>
              <a:rPr lang="zh-TW">
                <a:solidFill>
                  <a:srgbClr val="374151"/>
                </a:solidFill>
              </a:rPr>
              <a:t>同時又以TAX=300的比例最高，可能代表人們購房的意願此時達到最高。</a:t>
            </a:r>
            <a:endParaRPr>
              <a:solidFill>
                <a:schemeClr val="dk1"/>
              </a:solidFill>
            </a:endParaRPr>
          </a:p>
        </p:txBody>
      </p:sp>
      <p:sp>
        <p:nvSpPr>
          <p:cNvPr id="224" name="Google Shape;224;p34"/>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圖2-11</a:t>
            </a:r>
            <a:r>
              <a:rPr lang="zh-TW">
                <a:solidFill>
                  <a:schemeClr val="dk1"/>
                </a:solidFill>
                <a:highlight>
                  <a:srgbClr val="FFFFFF"/>
                </a:highlight>
              </a:rPr>
              <a:t>(</a:t>
            </a:r>
            <a:r>
              <a:rPr lang="zh-TW">
                <a:solidFill>
                  <a:schemeClr val="dk1"/>
                </a:solidFill>
              </a:rPr>
              <a:t>TAX</a:t>
            </a:r>
            <a:r>
              <a:rPr lang="zh-TW">
                <a:solidFill>
                  <a:schemeClr val="dk1"/>
                </a:solidFill>
                <a:highlight>
                  <a:srgbClr val="FFFFFF"/>
                </a:highlight>
              </a:rPr>
              <a:t>)</a:t>
            </a:r>
            <a:r>
              <a:rPr lang="zh-TW">
                <a:solidFill>
                  <a:schemeClr val="dk1"/>
                </a:solidFill>
              </a:rPr>
              <a:t>相對直方圖</a:t>
            </a:r>
            <a:endParaRPr sz="1500">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225" name="Google Shape;225;p34"/>
          <p:cNvPicPr preferRelativeResize="0"/>
          <p:nvPr/>
        </p:nvPicPr>
        <p:blipFill>
          <a:blip r:embed="rId3">
            <a:alphaModFix/>
          </a:blip>
          <a:stretch>
            <a:fillRect/>
          </a:stretch>
        </p:blipFill>
        <p:spPr>
          <a:xfrm>
            <a:off x="152400" y="432550"/>
            <a:ext cx="4870150" cy="382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十二</a:t>
            </a:r>
            <a:r>
              <a:rPr lang="zh-TW" sz="1500">
                <a:solidFill>
                  <a:schemeClr val="dk1"/>
                </a:solidFill>
                <a:highlight>
                  <a:srgbClr val="FFFFFF"/>
                </a:highlight>
              </a:rPr>
              <a:t>、</a:t>
            </a:r>
            <a:r>
              <a:rPr lang="zh-TW" sz="1400">
                <a:solidFill>
                  <a:schemeClr val="dk1"/>
                </a:solidFill>
              </a:rPr>
              <a:t>以城鎮劃分的師生比例(PTRAYIO)</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a:p>
        </p:txBody>
      </p:sp>
      <p:sp>
        <p:nvSpPr>
          <p:cNvPr id="231" name="Google Shape;23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232" name="Google Shape;232;p35"/>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374151"/>
                </a:solidFill>
                <a:highlight>
                  <a:srgbClr val="FFFFFF"/>
                </a:highlight>
              </a:rPr>
              <a:t>這一比例通常用於反映當地的教育資源和教育品質，對於有子女的家庭可能影響他們的房屋選擇。同時又以比例20.4%的數量為最多，可得知大部分的家庭都選擇居住在此區域。</a:t>
            </a:r>
            <a:endParaRPr>
              <a:solidFill>
                <a:srgbClr val="374151"/>
              </a:solidFill>
              <a:highlight>
                <a:srgbClr val="FFFFFF"/>
              </a:highlight>
            </a:endParaRPr>
          </a:p>
          <a:p>
            <a:pPr indent="0" lvl="0" marL="0" rtl="0" algn="l">
              <a:spcBef>
                <a:spcPts val="0"/>
              </a:spcBef>
              <a:spcAft>
                <a:spcPts val="0"/>
              </a:spcAft>
              <a:buNone/>
            </a:pPr>
            <a:r>
              <a:t/>
            </a:r>
            <a:endParaRPr>
              <a:solidFill>
                <a:srgbClr val="374151"/>
              </a:solidFill>
            </a:endParaRPr>
          </a:p>
        </p:txBody>
      </p:sp>
      <p:sp>
        <p:nvSpPr>
          <p:cNvPr id="233" name="Google Shape;233;p35"/>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圖2-12</a:t>
            </a:r>
            <a:r>
              <a:rPr lang="zh-TW">
                <a:solidFill>
                  <a:schemeClr val="dk1"/>
                </a:solidFill>
                <a:highlight>
                  <a:srgbClr val="FFFFFF"/>
                </a:highlight>
              </a:rPr>
              <a:t>(</a:t>
            </a:r>
            <a:r>
              <a:rPr lang="zh-TW">
                <a:solidFill>
                  <a:schemeClr val="dk1"/>
                </a:solidFill>
              </a:rPr>
              <a:t>PTRAYIO</a:t>
            </a:r>
            <a:r>
              <a:rPr lang="zh-TW">
                <a:solidFill>
                  <a:schemeClr val="dk1"/>
                </a:solidFill>
                <a:highlight>
                  <a:srgbClr val="FFFFFF"/>
                </a:highlight>
              </a:rPr>
              <a:t>)</a:t>
            </a:r>
            <a:r>
              <a:rPr lang="zh-TW">
                <a:solidFill>
                  <a:schemeClr val="dk1"/>
                </a:solidFill>
              </a:rPr>
              <a:t>相對直方圖</a:t>
            </a:r>
            <a:endParaRPr sz="1500">
              <a:solidFill>
                <a:schemeClr val="dk1"/>
              </a:solidFill>
              <a:highlight>
                <a:srgbClr val="FFFFFF"/>
              </a:highlight>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234" name="Google Shape;234;p35"/>
          <p:cNvPicPr preferRelativeResize="0"/>
          <p:nvPr/>
        </p:nvPicPr>
        <p:blipFill>
          <a:blip r:embed="rId3">
            <a:alphaModFix/>
          </a:blip>
          <a:stretch>
            <a:fillRect/>
          </a:stretch>
        </p:blipFill>
        <p:spPr>
          <a:xfrm>
            <a:off x="152400" y="550525"/>
            <a:ext cx="4870150" cy="375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idx="1" type="body"/>
          </p:nvPr>
        </p:nvSpPr>
        <p:spPr>
          <a:xfrm>
            <a:off x="311700" y="86075"/>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highlight>
                  <a:srgbClr val="FFFFFF"/>
                </a:highlight>
              </a:rPr>
              <a:t>十三、</a:t>
            </a:r>
            <a:r>
              <a:rPr lang="zh-TW" sz="1400">
                <a:solidFill>
                  <a:schemeClr val="dk1"/>
                </a:solidFill>
              </a:rPr>
              <a:t>按城鎮劃分的黑人比例(BLAC)</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a:p>
        </p:txBody>
      </p:sp>
      <p:sp>
        <p:nvSpPr>
          <p:cNvPr id="240" name="Google Shape;24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241" name="Google Shape;241;p36"/>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100"/>
              </a:spcBef>
              <a:spcAft>
                <a:spcPts val="0"/>
              </a:spcAft>
              <a:buNone/>
            </a:pPr>
            <a:r>
              <a:rPr lang="zh-TW">
                <a:solidFill>
                  <a:schemeClr val="dk1"/>
                </a:solidFill>
              </a:rPr>
              <a:t>由上圖可知</a:t>
            </a:r>
            <a:r>
              <a:rPr lang="zh-TW">
                <a:solidFill>
                  <a:schemeClr val="dk1"/>
                </a:solidFill>
                <a:highlight>
                  <a:srgbClr val="FFFFFF"/>
                </a:highlight>
              </a:rPr>
              <a:t>呈現左尾分配，其中以B=390的數量為最多，可能代表代表大部分的城鎮黑人比例都占多數，可能連帶影響房價高低。</a:t>
            </a:r>
            <a:endParaRPr>
              <a:solidFill>
                <a:schemeClr val="dk1"/>
              </a:solidFill>
              <a:highlight>
                <a:srgbClr val="FFFFFF"/>
              </a:highlight>
            </a:endParaRPr>
          </a:p>
          <a:p>
            <a:pPr indent="0" lvl="0" marL="0" rtl="0" algn="l">
              <a:spcBef>
                <a:spcPts val="0"/>
              </a:spcBef>
              <a:spcAft>
                <a:spcPts val="0"/>
              </a:spcAft>
              <a:buNone/>
            </a:pPr>
            <a:r>
              <a:t/>
            </a:r>
            <a:endParaRPr>
              <a:solidFill>
                <a:srgbClr val="374151"/>
              </a:solidFill>
              <a:highlight>
                <a:srgbClr val="FFFFFF"/>
              </a:highlight>
            </a:endParaRPr>
          </a:p>
          <a:p>
            <a:pPr indent="0" lvl="0" marL="0" rtl="0" algn="l">
              <a:spcBef>
                <a:spcPts val="0"/>
              </a:spcBef>
              <a:spcAft>
                <a:spcPts val="0"/>
              </a:spcAft>
              <a:buNone/>
            </a:pPr>
            <a:r>
              <a:t/>
            </a:r>
            <a:endParaRPr>
              <a:solidFill>
                <a:srgbClr val="374151"/>
              </a:solidFill>
            </a:endParaRPr>
          </a:p>
        </p:txBody>
      </p:sp>
      <p:sp>
        <p:nvSpPr>
          <p:cNvPr id="242" name="Google Shape;242;p36"/>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圖2-13</a:t>
            </a:r>
            <a:r>
              <a:rPr lang="zh-TW">
                <a:solidFill>
                  <a:schemeClr val="dk1"/>
                </a:solidFill>
                <a:highlight>
                  <a:srgbClr val="FFFFFF"/>
                </a:highlight>
              </a:rPr>
              <a:t>(</a:t>
            </a:r>
            <a:r>
              <a:rPr lang="zh-TW">
                <a:solidFill>
                  <a:schemeClr val="dk1"/>
                </a:solidFill>
              </a:rPr>
              <a:t>BLAC</a:t>
            </a:r>
            <a:r>
              <a:rPr lang="zh-TW">
                <a:solidFill>
                  <a:schemeClr val="dk1"/>
                </a:solidFill>
                <a:highlight>
                  <a:srgbClr val="FFFFFF"/>
                </a:highlight>
              </a:rPr>
              <a:t>)</a:t>
            </a:r>
            <a:r>
              <a:rPr lang="zh-TW">
                <a:solidFill>
                  <a:schemeClr val="dk1"/>
                </a:solidFill>
              </a:rPr>
              <a:t>相對直方圖</a:t>
            </a:r>
            <a:endParaRPr sz="1500">
              <a:solidFill>
                <a:schemeClr val="dk1"/>
              </a:solidFill>
              <a:highlight>
                <a:srgbClr val="FFFFFF"/>
              </a:highlight>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243" name="Google Shape;243;p36"/>
          <p:cNvPicPr preferRelativeResize="0"/>
          <p:nvPr/>
        </p:nvPicPr>
        <p:blipFill>
          <a:blip r:embed="rId3">
            <a:alphaModFix/>
          </a:blip>
          <a:stretch>
            <a:fillRect/>
          </a:stretch>
        </p:blipFill>
        <p:spPr>
          <a:xfrm>
            <a:off x="152400" y="558400"/>
            <a:ext cx="4870150" cy="362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500">
                <a:solidFill>
                  <a:schemeClr val="dk1"/>
                </a:solidFill>
              </a:rPr>
              <a:t>十四</a:t>
            </a:r>
            <a:r>
              <a:rPr lang="zh-TW" sz="1500">
                <a:solidFill>
                  <a:schemeClr val="dk1"/>
                </a:solidFill>
                <a:highlight>
                  <a:srgbClr val="FFFFFF"/>
                </a:highlight>
              </a:rPr>
              <a:t>、</a:t>
            </a:r>
            <a:r>
              <a:rPr lang="zh-TW" sz="1400">
                <a:solidFill>
                  <a:schemeClr val="dk1"/>
                </a:solidFill>
              </a:rPr>
              <a:t>社會地位較低的人口占全部的百分比(LSTAT)</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spcBef>
                <a:spcPts val="0"/>
              </a:spcBef>
              <a:spcAft>
                <a:spcPts val="1200"/>
              </a:spcAft>
              <a:buNone/>
            </a:pPr>
            <a:r>
              <a:t/>
            </a:r>
            <a:endParaRPr/>
          </a:p>
        </p:txBody>
      </p:sp>
      <p:sp>
        <p:nvSpPr>
          <p:cNvPr id="249" name="Google Shape;24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250" name="Google Shape;250;p37"/>
          <p:cNvSpPr txBox="1"/>
          <p:nvPr/>
        </p:nvSpPr>
        <p:spPr>
          <a:xfrm>
            <a:off x="5022550" y="2571750"/>
            <a:ext cx="4121400" cy="1611000"/>
          </a:xfrm>
          <a:prstGeom prst="rect">
            <a:avLst/>
          </a:prstGeom>
          <a:noFill/>
          <a:ln>
            <a:noFill/>
          </a:ln>
        </p:spPr>
        <p:txBody>
          <a:bodyPr anchorCtr="0" anchor="t" bIns="91425" lIns="91425" spcFirstLastPara="1" rIns="91425" wrap="square" tIns="91425">
            <a:noAutofit/>
          </a:bodyPr>
          <a:lstStyle/>
          <a:p>
            <a:pPr indent="0" lvl="0" marL="0" rtl="0" algn="l">
              <a:spcBef>
                <a:spcPts val="100"/>
              </a:spcBef>
              <a:spcAft>
                <a:spcPts val="0"/>
              </a:spcAft>
              <a:buNone/>
            </a:pPr>
            <a:r>
              <a:rPr lang="zh-TW">
                <a:solidFill>
                  <a:schemeClr val="dk1"/>
                </a:solidFill>
              </a:rPr>
              <a:t>由圖可知</a:t>
            </a:r>
            <a:r>
              <a:rPr lang="zh-TW">
                <a:solidFill>
                  <a:schemeClr val="dk1"/>
                </a:solidFill>
                <a:highlight>
                  <a:srgbClr val="FFFFFF"/>
                </a:highlight>
              </a:rPr>
              <a:t>呈現右尾分配，可得知大部分的地區，</a:t>
            </a:r>
            <a:r>
              <a:rPr lang="zh-TW">
                <a:solidFill>
                  <a:srgbClr val="374151"/>
                </a:solidFill>
                <a:highlight>
                  <a:srgbClr val="FFFFFF"/>
                </a:highlight>
              </a:rPr>
              <a:t>社會地位較低的人口占人口的百分比較高，房價也可能連帶降低，反之百分比越低，房價則越高。</a:t>
            </a:r>
            <a:endParaRPr>
              <a:solidFill>
                <a:schemeClr val="dk1"/>
              </a:solidFill>
              <a:highlight>
                <a:srgbClr val="FFFFFF"/>
              </a:highlight>
            </a:endParaRPr>
          </a:p>
          <a:p>
            <a:pPr indent="0" lvl="0" marL="0" rtl="0" algn="l">
              <a:spcBef>
                <a:spcPts val="0"/>
              </a:spcBef>
              <a:spcAft>
                <a:spcPts val="0"/>
              </a:spcAft>
              <a:buNone/>
            </a:pPr>
            <a:r>
              <a:t/>
            </a:r>
            <a:endParaRPr>
              <a:solidFill>
                <a:srgbClr val="374151"/>
              </a:solidFill>
              <a:highlight>
                <a:srgbClr val="FFFFFF"/>
              </a:highlight>
            </a:endParaRPr>
          </a:p>
          <a:p>
            <a:pPr indent="0" lvl="0" marL="0" rtl="0" algn="l">
              <a:spcBef>
                <a:spcPts val="0"/>
              </a:spcBef>
              <a:spcAft>
                <a:spcPts val="0"/>
              </a:spcAft>
              <a:buNone/>
            </a:pPr>
            <a:r>
              <a:t/>
            </a:r>
            <a:endParaRPr>
              <a:solidFill>
                <a:srgbClr val="374151"/>
              </a:solidFill>
            </a:endParaRPr>
          </a:p>
        </p:txBody>
      </p:sp>
      <p:sp>
        <p:nvSpPr>
          <p:cNvPr id="251" name="Google Shape;251;p37"/>
          <p:cNvSpPr txBox="1"/>
          <p:nvPr/>
        </p:nvSpPr>
        <p:spPr>
          <a:xfrm>
            <a:off x="377500" y="4301975"/>
            <a:ext cx="4323000" cy="259500"/>
          </a:xfrm>
          <a:prstGeom prst="rect">
            <a:avLst/>
          </a:prstGeom>
          <a:noFill/>
          <a:ln>
            <a:noFill/>
          </a:ln>
        </p:spPr>
        <p:txBody>
          <a:bodyPr anchorCtr="0" anchor="t" bIns="91425" lIns="91425" spcFirstLastPara="1" rIns="91425" wrap="square" tIns="91425">
            <a:noAutofit/>
          </a:bodyPr>
          <a:lstStyle/>
          <a:p>
            <a:pPr indent="0" lvl="0" marL="0" rtl="0" algn="ctr">
              <a:spcBef>
                <a:spcPts val="100"/>
              </a:spcBef>
              <a:spcAft>
                <a:spcPts val="0"/>
              </a:spcAft>
              <a:buNone/>
            </a:pPr>
            <a:r>
              <a:rPr lang="zh-TW">
                <a:solidFill>
                  <a:schemeClr val="dk1"/>
                </a:solidFill>
              </a:rPr>
              <a:t>圖2-14</a:t>
            </a:r>
            <a:r>
              <a:rPr lang="zh-TW">
                <a:solidFill>
                  <a:schemeClr val="dk1"/>
                </a:solidFill>
                <a:highlight>
                  <a:srgbClr val="FFFFFF"/>
                </a:highlight>
              </a:rPr>
              <a:t>(</a:t>
            </a:r>
            <a:r>
              <a:rPr lang="zh-TW">
                <a:solidFill>
                  <a:schemeClr val="dk1"/>
                </a:solidFill>
              </a:rPr>
              <a:t>LSTAT</a:t>
            </a:r>
            <a:r>
              <a:rPr lang="zh-TW">
                <a:solidFill>
                  <a:schemeClr val="dk1"/>
                </a:solidFill>
                <a:highlight>
                  <a:srgbClr val="FFFFFF"/>
                </a:highlight>
              </a:rPr>
              <a:t>)</a:t>
            </a:r>
            <a:r>
              <a:rPr lang="zh-TW">
                <a:solidFill>
                  <a:schemeClr val="dk1"/>
                </a:solidFill>
              </a:rPr>
              <a:t>相對直方圖</a:t>
            </a:r>
            <a:endParaRPr sz="1500">
              <a:solidFill>
                <a:schemeClr val="dk1"/>
              </a:solidFill>
              <a:highlight>
                <a:srgbClr val="FFFFFF"/>
              </a:highlight>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a:p>
            <a:pPr indent="0" lvl="0" marL="0" rtl="0" algn="ctr">
              <a:spcBef>
                <a:spcPts val="100"/>
              </a:spcBef>
              <a:spcAft>
                <a:spcPts val="0"/>
              </a:spcAft>
              <a:buNone/>
            </a:pPr>
            <a:r>
              <a:t/>
            </a:r>
            <a:endParaRPr>
              <a:solidFill>
                <a:schemeClr val="dk1"/>
              </a:solidFill>
            </a:endParaRPr>
          </a:p>
        </p:txBody>
      </p:sp>
      <p:pic>
        <p:nvPicPr>
          <p:cNvPr id="252" name="Google Shape;252;p37"/>
          <p:cNvPicPr preferRelativeResize="0"/>
          <p:nvPr/>
        </p:nvPicPr>
        <p:blipFill>
          <a:blip r:embed="rId3">
            <a:alphaModFix/>
          </a:blip>
          <a:stretch>
            <a:fillRect/>
          </a:stretch>
        </p:blipFill>
        <p:spPr>
          <a:xfrm>
            <a:off x="152400" y="574125"/>
            <a:ext cx="4870150" cy="378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2000"/>
              <a:t>第二節 CORRELATION</a:t>
            </a:r>
            <a:endParaRPr sz="2000"/>
          </a:p>
        </p:txBody>
      </p:sp>
      <p:sp>
        <p:nvSpPr>
          <p:cNvPr id="258" name="Google Shape;25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solidFill>
                  <a:schemeClr val="dk1"/>
                </a:solidFill>
                <a:highlight>
                  <a:srgbClr val="FFFFFF"/>
                </a:highlight>
              </a:rPr>
              <a:t>「</a:t>
            </a:r>
            <a:r>
              <a:rPr lang="zh-TW" sz="1200">
                <a:solidFill>
                  <a:schemeClr val="dk1"/>
                </a:solidFill>
                <a:latin typeface="Microsoft JhengHei"/>
                <a:ea typeface="Microsoft JhengHei"/>
                <a:cs typeface="Microsoft JhengHei"/>
                <a:sym typeface="Microsoft JhengHei"/>
              </a:rPr>
              <a:t>相關係數」用於描述兩數值變數X、Y間的關係強度，一般用r來表示，範圍介於-1與1之間。相關係數的正負符號代表變數間關係的方向。正稱為「正相關」，表示兩變數為正向關係；負則稱為「負相關」，意指兩變數為反向關係。而數值大小則為相關性的強弱。當數值越接近”1”，表示相關性越高；若數值越接近”0”，則相關性越低。</a:t>
            </a:r>
            <a:endParaRPr sz="12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1100"/>
              <a:buFont typeface="Arial"/>
              <a:buNone/>
            </a:pPr>
            <a:r>
              <a:rPr lang="zh-TW" sz="1200">
                <a:solidFill>
                  <a:schemeClr val="dk1"/>
                </a:solidFill>
                <a:latin typeface="Microsoft JhengHei"/>
                <a:ea typeface="Microsoft JhengHei"/>
                <a:cs typeface="Microsoft JhengHei"/>
                <a:sym typeface="Microsoft JhengHei"/>
              </a:rPr>
              <a:t>其判定原則如下:</a:t>
            </a:r>
            <a:endParaRPr sz="1200">
              <a:solidFill>
                <a:schemeClr val="dk1"/>
              </a:solidFill>
              <a:latin typeface="Microsoft JhengHei"/>
              <a:ea typeface="Microsoft JhengHei"/>
              <a:cs typeface="Microsoft JhengHei"/>
              <a:sym typeface="Microsoft JhengHei"/>
            </a:endParaRPr>
          </a:p>
          <a:p>
            <a:pPr indent="0" lvl="0" marL="0" rtl="0" algn="ctr">
              <a:spcBef>
                <a:spcPts val="0"/>
              </a:spcBef>
              <a:spcAft>
                <a:spcPts val="0"/>
              </a:spcAft>
              <a:buNone/>
            </a:pPr>
            <a:r>
              <a:t/>
            </a:r>
            <a:endParaRPr sz="1200">
              <a:solidFill>
                <a:srgbClr val="000000"/>
              </a:solidFill>
              <a:latin typeface="Microsoft JhengHei"/>
              <a:ea typeface="Microsoft JhengHei"/>
              <a:cs typeface="Microsoft JhengHei"/>
              <a:sym typeface="Microsoft JhengHei"/>
            </a:endParaRPr>
          </a:p>
          <a:p>
            <a:pPr indent="0" lvl="0" marL="0" rtl="0" algn="l">
              <a:spcBef>
                <a:spcPts val="0"/>
              </a:spcBef>
              <a:spcAft>
                <a:spcPts val="1200"/>
              </a:spcAft>
              <a:buNone/>
            </a:pPr>
            <a:r>
              <a:t/>
            </a:r>
            <a:endParaRPr/>
          </a:p>
        </p:txBody>
      </p:sp>
      <p:sp>
        <p:nvSpPr>
          <p:cNvPr id="259" name="Google Shape;25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260" name="Google Shape;260;p38"/>
          <p:cNvGraphicFramePr/>
          <p:nvPr/>
        </p:nvGraphicFramePr>
        <p:xfrm>
          <a:off x="952500" y="2472125"/>
          <a:ext cx="3000000" cy="3000000"/>
        </p:xfrm>
        <a:graphic>
          <a:graphicData uri="http://schemas.openxmlformats.org/drawingml/2006/table">
            <a:tbl>
              <a:tblPr>
                <a:noFill/>
                <a:tableStyleId>{5C2D8BB4-C4E3-49C9-9BCB-4F6D623C2D9B}</a:tableStyleId>
              </a:tblPr>
              <a:tblGrid>
                <a:gridCol w="3619500"/>
                <a:gridCol w="3619500"/>
              </a:tblGrid>
              <a:tr h="381000">
                <a:tc>
                  <a:txBody>
                    <a:bodyPr/>
                    <a:lstStyle/>
                    <a:p>
                      <a:pPr indent="0" lvl="0" marL="0" rtl="0" algn="ctr">
                        <a:lnSpc>
                          <a:spcPct val="115000"/>
                        </a:lnSpc>
                        <a:spcBef>
                          <a:spcPts val="0"/>
                        </a:spcBef>
                        <a:spcAft>
                          <a:spcPts val="0"/>
                        </a:spcAft>
                        <a:buNone/>
                      </a:pPr>
                      <a:r>
                        <a:rPr lang="zh-TW" sz="1200">
                          <a:latin typeface="Microsoft JhengHei"/>
                          <a:ea typeface="Microsoft JhengHei"/>
                          <a:cs typeface="Microsoft JhengHei"/>
                          <a:sym typeface="Microsoft JhengHei"/>
                        </a:rPr>
                        <a:t>|⁡r⁡|=1</a:t>
                      </a:r>
                      <a:endParaRPr sz="1200">
                        <a:latin typeface="Microsoft JhengHei"/>
                        <a:ea typeface="Microsoft JhengHei"/>
                        <a:cs typeface="Microsoft JhengHei"/>
                        <a:sym typeface="Microsoft JhengHe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zh-TW" sz="1200">
                          <a:solidFill>
                            <a:schemeClr val="dk1"/>
                          </a:solidFill>
                          <a:latin typeface="Microsoft JhengHei"/>
                          <a:ea typeface="Microsoft JhengHei"/>
                          <a:cs typeface="Microsoft JhengHei"/>
                          <a:sym typeface="Microsoft JhengHei"/>
                        </a:rPr>
                        <a:t>完全相關</a:t>
                      </a:r>
                      <a:endParaRPr sz="12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p>
                  </a:txBody>
                  <a:tcPr marT="91425" marB="91425" marR="91425" marL="91425">
                    <a:lnL cap="flat" cmpd="sng" w="12700">
                      <a:solidFill>
                        <a:srgbClr val="000000"/>
                      </a:solidFill>
                      <a:prstDash val="solid"/>
                      <a:round/>
                      <a:headEnd len="sm" w="sm" type="none"/>
                      <a:tailEnd len="sm" w="sm" type="none"/>
                    </a:lnL>
                  </a:tcPr>
                </a:tc>
              </a:tr>
              <a:tr h="381000">
                <a:tc>
                  <a:txBody>
                    <a:bodyPr/>
                    <a:lstStyle/>
                    <a:p>
                      <a:pPr indent="0" lvl="0" marL="0" rtl="0" algn="ctr">
                        <a:lnSpc>
                          <a:spcPct val="115000"/>
                        </a:lnSpc>
                        <a:spcBef>
                          <a:spcPts val="0"/>
                        </a:spcBef>
                        <a:spcAft>
                          <a:spcPts val="0"/>
                        </a:spcAft>
                        <a:buNone/>
                      </a:pPr>
                      <a:r>
                        <a:rPr lang="zh-TW" sz="1200">
                          <a:latin typeface="Microsoft JhengHei"/>
                          <a:ea typeface="Microsoft JhengHei"/>
                          <a:cs typeface="Microsoft JhengHei"/>
                          <a:sym typeface="Microsoft JhengHei"/>
                        </a:rPr>
                        <a:t>0.7＜|⁡r⁡|＜1</a:t>
                      </a:r>
                      <a:endParaRPr sz="1200">
                        <a:latin typeface="Microsoft JhengHei"/>
                        <a:ea typeface="Microsoft JhengHei"/>
                        <a:cs typeface="Microsoft JhengHei"/>
                        <a:sym typeface="Microsoft JhengHe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zh-TW" sz="1200">
                          <a:solidFill>
                            <a:schemeClr val="dk1"/>
                          </a:solidFill>
                          <a:latin typeface="Microsoft JhengHei"/>
                          <a:ea typeface="Microsoft JhengHei"/>
                          <a:cs typeface="Microsoft JhengHei"/>
                          <a:sym typeface="Microsoft JhengHei"/>
                        </a:rPr>
                        <a:t>高度相關</a:t>
                      </a:r>
                      <a:endParaRPr sz="12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p>
                  </a:txBody>
                  <a:tcPr marT="91425" marB="91425" marR="91425" marL="91425">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zh-TW" sz="1200">
                          <a:latin typeface="Microsoft JhengHei"/>
                          <a:ea typeface="Microsoft JhengHei"/>
                          <a:cs typeface="Microsoft JhengHei"/>
                          <a:sym typeface="Microsoft JhengHei"/>
                        </a:rPr>
                        <a:t>⁡⁡0.3⁡⁡＜|⁡r⁡|≦0.7</a:t>
                      </a:r>
                      <a:endParaRPr sz="1200">
                        <a:latin typeface="Microsoft JhengHei"/>
                        <a:ea typeface="Microsoft JhengHei"/>
                        <a:cs typeface="Microsoft JhengHei"/>
                        <a:sym typeface="Microsoft JhengHe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1200">
                          <a:latin typeface="Microsoft JhengHei"/>
                          <a:ea typeface="Microsoft JhengHei"/>
                          <a:cs typeface="Microsoft JhengHei"/>
                          <a:sym typeface="Microsoft JhengHei"/>
                        </a:rPr>
                        <a:t>中度相關</a:t>
                      </a:r>
                      <a:endParaRPr sz="1200">
                        <a:latin typeface="Microsoft JhengHei"/>
                        <a:ea typeface="Microsoft JhengHei"/>
                        <a:cs typeface="Microsoft JhengHei"/>
                        <a:sym typeface="Microsoft JhengHe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zh-TW" sz="1200">
                          <a:latin typeface="Microsoft JhengHei"/>
                          <a:ea typeface="Microsoft JhengHei"/>
                          <a:cs typeface="Microsoft JhengHei"/>
                          <a:sym typeface="Microsoft JhengHei"/>
                        </a:rPr>
                        <a:t>⁡|⁡r⁡|≦0.3低度相關⁡⁡⁡⁡r=0</a:t>
                      </a:r>
                      <a:endParaRPr sz="1200">
                        <a:latin typeface="Microsoft JhengHei"/>
                        <a:ea typeface="Microsoft JhengHei"/>
                        <a:cs typeface="Microsoft JhengHei"/>
                        <a:sym typeface="Microsoft JhengHe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1200">
                          <a:latin typeface="Microsoft JhengHei"/>
                          <a:ea typeface="Microsoft JhengHei"/>
                          <a:cs typeface="Microsoft JhengHei"/>
                          <a:sym typeface="Microsoft JhengHei"/>
                        </a:rPr>
                        <a:t>零相關(無線性關係)</a:t>
                      </a:r>
                      <a:endParaRPr sz="1200">
                        <a:latin typeface="Microsoft JhengHei"/>
                        <a:ea typeface="Microsoft JhengHei"/>
                        <a:cs typeface="Microsoft JhengHei"/>
                        <a:sym typeface="Microsoft JhengHe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266" name="Google Shape;2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67" name="Google Shape;267;p39"/>
          <p:cNvPicPr preferRelativeResize="0"/>
          <p:nvPr/>
        </p:nvPicPr>
        <p:blipFill>
          <a:blip r:embed="rId3">
            <a:alphaModFix/>
          </a:blip>
          <a:stretch>
            <a:fillRect/>
          </a:stretch>
        </p:blipFill>
        <p:spPr>
          <a:xfrm>
            <a:off x="351625" y="393788"/>
            <a:ext cx="5734050" cy="3781425"/>
          </a:xfrm>
          <a:prstGeom prst="rect">
            <a:avLst/>
          </a:prstGeom>
          <a:noFill/>
          <a:ln>
            <a:noFill/>
          </a:ln>
        </p:spPr>
      </p:pic>
      <p:sp>
        <p:nvSpPr>
          <p:cNvPr id="268" name="Google Shape;268;p39"/>
          <p:cNvSpPr txBox="1"/>
          <p:nvPr/>
        </p:nvSpPr>
        <p:spPr>
          <a:xfrm>
            <a:off x="5407875" y="1163550"/>
            <a:ext cx="3613500" cy="2241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100"/>
              <a:buNone/>
            </a:pPr>
            <a:r>
              <a:rPr lang="zh-TW" sz="1100">
                <a:solidFill>
                  <a:schemeClr val="dk1"/>
                </a:solidFill>
              </a:rPr>
              <a:t>CRIM 與 MEDV 之間的相關係數為 -0.48150</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CHAS 與 MEDV 之間的相關係數為 0.07115</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ZN 與 MEDV 之間的相關係數為 0.39107</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NOX 與 MEDV 之間的相關係數為 -0.49945</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RM 與 MEDV 之間的相關係數為 0.75083</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DIS 與 MEDV 之間的相關係數為 -0.47995</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RAD 與 MEDV 之間的相關係數為 -0.58088</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TAX 與 MEDV 之間的相關係數為 -0.5394</a:t>
            </a:r>
            <a:r>
              <a:rPr lang="zh-TW" sz="1100">
                <a:solidFill>
                  <a:schemeClr val="dk1"/>
                </a:solidFill>
              </a:rPr>
              <a:t>7</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PTRATIO 與 MEDV 之間的相關係數為 -0.53947</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BLAC 與 MEDV 之間的相關係數為 0.33339</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zh-TW" sz="1100">
                <a:solidFill>
                  <a:schemeClr val="dk1"/>
                </a:solidFill>
              </a:rPr>
              <a:t>LSTAT 與 MEDV 之間的相關係數為 -0.76989</a:t>
            </a:r>
            <a:endParaRPr sz="11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100">
                <a:solidFill>
                  <a:srgbClr val="374151"/>
                </a:solidFill>
              </a:rPr>
              <a:t>以下是 MEDV（房屋價格中位數）與其他變數之間相關性的整理：</a:t>
            </a:r>
            <a:endParaRPr sz="1100">
              <a:solidFill>
                <a:srgbClr val="374151"/>
              </a:solidFill>
            </a:endParaRPr>
          </a:p>
          <a:p>
            <a:pPr indent="0" lvl="0" marL="0" rtl="0" algn="l">
              <a:spcBef>
                <a:spcPts val="1500"/>
              </a:spcBef>
              <a:spcAft>
                <a:spcPts val="0"/>
              </a:spcAft>
              <a:buClr>
                <a:schemeClr val="dk1"/>
              </a:buClr>
              <a:buSzPts val="1100"/>
              <a:buFont typeface="Arial"/>
              <a:buNone/>
            </a:pPr>
            <a:r>
              <a:rPr lang="zh-TW" sz="1100">
                <a:solidFill>
                  <a:srgbClr val="374151"/>
                </a:solidFill>
              </a:rPr>
              <a:t>正相關：</a:t>
            </a:r>
            <a:endParaRPr sz="1100">
              <a:solidFill>
                <a:srgbClr val="374151"/>
              </a:solidFill>
            </a:endParaRPr>
          </a:p>
          <a:p>
            <a:pPr indent="-228600" lvl="0" marL="457200" rtl="0" algn="l">
              <a:spcBef>
                <a:spcPts val="1500"/>
              </a:spcBef>
              <a:spcAft>
                <a:spcPts val="0"/>
              </a:spcAft>
              <a:buClr>
                <a:srgbClr val="374151"/>
              </a:buClr>
              <a:buSzPts val="1100"/>
              <a:buNone/>
            </a:pPr>
            <a:r>
              <a:rPr lang="zh-TW" sz="1100">
                <a:solidFill>
                  <a:srgbClr val="374151"/>
                </a:solidFill>
              </a:rPr>
              <a:t>RM（每房間平均房間數）：高度正相關，相關係數為 0.75083。</a:t>
            </a:r>
            <a:endParaRPr sz="1100">
              <a:solidFill>
                <a:srgbClr val="374151"/>
              </a:solidFill>
            </a:endParaRPr>
          </a:p>
          <a:p>
            <a:pPr indent="-298450" lvl="1" marL="914400" rtl="0" algn="l">
              <a:spcBef>
                <a:spcPts val="0"/>
              </a:spcBef>
              <a:spcAft>
                <a:spcPts val="0"/>
              </a:spcAft>
              <a:buClr>
                <a:srgbClr val="374151"/>
              </a:buClr>
              <a:buSzPts val="1100"/>
              <a:buChar char="●"/>
            </a:pPr>
            <a:r>
              <a:rPr lang="zh-TW" sz="1100">
                <a:solidFill>
                  <a:srgbClr val="374151"/>
                </a:solidFill>
              </a:rPr>
              <a:t>解釋：每房間平均房間數的增加與房屋價格中位數的上升呈現高度正相關。</a:t>
            </a:r>
            <a:endParaRPr sz="1100">
              <a:solidFill>
                <a:srgbClr val="374151"/>
              </a:solidFill>
            </a:endParaRPr>
          </a:p>
          <a:p>
            <a:pPr indent="0" lvl="0" marL="0" rtl="0" algn="l">
              <a:spcBef>
                <a:spcPts val="1500"/>
              </a:spcBef>
              <a:spcAft>
                <a:spcPts val="0"/>
              </a:spcAft>
              <a:buClr>
                <a:schemeClr val="dk1"/>
              </a:buClr>
              <a:buSzPts val="1100"/>
              <a:buFont typeface="Arial"/>
              <a:buNone/>
            </a:pPr>
            <a:r>
              <a:rPr lang="zh-TW" sz="1100">
                <a:solidFill>
                  <a:srgbClr val="374151"/>
                </a:solidFill>
              </a:rPr>
              <a:t>中度正相關：</a:t>
            </a:r>
            <a:endParaRPr sz="1100">
              <a:solidFill>
                <a:srgbClr val="374151"/>
              </a:solidFill>
            </a:endParaRPr>
          </a:p>
          <a:p>
            <a:pPr indent="-228600" lvl="0" marL="457200" rtl="0" algn="l">
              <a:spcBef>
                <a:spcPts val="1500"/>
              </a:spcBef>
              <a:spcAft>
                <a:spcPts val="0"/>
              </a:spcAft>
              <a:buClr>
                <a:srgbClr val="374151"/>
              </a:buClr>
              <a:buSzPts val="1100"/>
              <a:buNone/>
            </a:pPr>
            <a:r>
              <a:rPr lang="zh-TW" sz="1100">
                <a:solidFill>
                  <a:srgbClr val="374151"/>
                </a:solidFill>
              </a:rPr>
              <a:t>ZN（住宅用地的比例）：中度正相關，相關係數為 0.39107。</a:t>
            </a:r>
            <a:endParaRPr sz="1100">
              <a:solidFill>
                <a:srgbClr val="374151"/>
              </a:solidFill>
            </a:endParaRPr>
          </a:p>
          <a:p>
            <a:pPr indent="-298450" lvl="1" marL="914400" rtl="0" algn="l">
              <a:spcBef>
                <a:spcPts val="0"/>
              </a:spcBef>
              <a:spcAft>
                <a:spcPts val="0"/>
              </a:spcAft>
              <a:buClr>
                <a:srgbClr val="374151"/>
              </a:buClr>
              <a:buSzPts val="1100"/>
              <a:buChar char="●"/>
            </a:pPr>
            <a:r>
              <a:rPr lang="zh-TW" sz="1100">
                <a:solidFill>
                  <a:srgbClr val="374151"/>
                </a:solidFill>
              </a:rPr>
              <a:t>解釋：住宅用地比例的增加與房屋價格中位數的上升呈現中度正相關。</a:t>
            </a:r>
            <a:endParaRPr sz="1100">
              <a:solidFill>
                <a:srgbClr val="374151"/>
              </a:solidFill>
            </a:endParaRPr>
          </a:p>
          <a:p>
            <a:pPr indent="0" lvl="0" marL="0" rtl="0" algn="l">
              <a:spcBef>
                <a:spcPts val="1500"/>
              </a:spcBef>
              <a:spcAft>
                <a:spcPts val="0"/>
              </a:spcAft>
              <a:buClr>
                <a:schemeClr val="dk1"/>
              </a:buClr>
              <a:buSzPts val="1100"/>
              <a:buFont typeface="Arial"/>
              <a:buNone/>
            </a:pPr>
            <a:r>
              <a:rPr lang="zh-TW" sz="1100">
                <a:solidFill>
                  <a:srgbClr val="374151"/>
                </a:solidFill>
              </a:rPr>
              <a:t>輕度正相關：</a:t>
            </a:r>
            <a:endParaRPr sz="1100">
              <a:solidFill>
                <a:srgbClr val="374151"/>
              </a:solidFill>
            </a:endParaRPr>
          </a:p>
          <a:p>
            <a:pPr indent="-228600" lvl="0" marL="457200" rtl="0" algn="l">
              <a:spcBef>
                <a:spcPts val="1500"/>
              </a:spcBef>
              <a:spcAft>
                <a:spcPts val="0"/>
              </a:spcAft>
              <a:buClr>
                <a:srgbClr val="374151"/>
              </a:buClr>
              <a:buSzPts val="1100"/>
              <a:buNone/>
            </a:pPr>
            <a:r>
              <a:rPr lang="zh-TW" sz="1100">
                <a:solidFill>
                  <a:srgbClr val="374151"/>
                </a:solidFill>
              </a:rPr>
              <a:t>CHAS（查爾斯河虛擬變數）：輕度正相關，相關係數為 0.07115。</a:t>
            </a:r>
            <a:endParaRPr sz="1100">
              <a:solidFill>
                <a:srgbClr val="374151"/>
              </a:solidFill>
            </a:endParaRPr>
          </a:p>
          <a:p>
            <a:pPr indent="-298450" lvl="1" marL="914400" rtl="0" algn="l">
              <a:spcBef>
                <a:spcPts val="0"/>
              </a:spcBef>
              <a:spcAft>
                <a:spcPts val="0"/>
              </a:spcAft>
              <a:buClr>
                <a:srgbClr val="374151"/>
              </a:buClr>
              <a:buSzPts val="1100"/>
              <a:buChar char="●"/>
            </a:pPr>
            <a:r>
              <a:rPr lang="zh-TW" sz="1100">
                <a:solidFill>
                  <a:srgbClr val="374151"/>
                </a:solidFill>
              </a:rPr>
              <a:t>解釋：查爾斯河虛擬變數與房屋價格中位數呈現輕度正相關，但相關性較弱。</a:t>
            </a:r>
            <a:endParaRPr sz="1100">
              <a:solidFill>
                <a:srgbClr val="374151"/>
              </a:solidFill>
            </a:endParaRPr>
          </a:p>
          <a:p>
            <a:pPr indent="0" lvl="0" marL="0" rtl="0" algn="l">
              <a:spcBef>
                <a:spcPts val="1500"/>
              </a:spcBef>
              <a:spcAft>
                <a:spcPts val="1200"/>
              </a:spcAft>
              <a:buNone/>
            </a:pPr>
            <a:r>
              <a:t/>
            </a:r>
            <a:endParaRPr/>
          </a:p>
        </p:txBody>
      </p:sp>
      <p:sp>
        <p:nvSpPr>
          <p:cNvPr id="274" name="Google Shape;27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idx="1" type="body"/>
          </p:nvPr>
        </p:nvSpPr>
        <p:spPr>
          <a:xfrm>
            <a:off x="311700" y="287250"/>
            <a:ext cx="8520600" cy="45690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374151"/>
              </a:buClr>
              <a:buSzPts val="1200"/>
              <a:buNone/>
            </a:pPr>
            <a:r>
              <a:t/>
            </a:r>
            <a:endParaRPr sz="1200">
              <a:solidFill>
                <a:srgbClr val="374151"/>
              </a:solidFill>
            </a:endParaRPr>
          </a:p>
          <a:p>
            <a:pPr indent="0" lvl="0" marL="0" rtl="0" algn="l">
              <a:spcBef>
                <a:spcPts val="1500"/>
              </a:spcBef>
              <a:spcAft>
                <a:spcPts val="0"/>
              </a:spcAft>
              <a:buNone/>
            </a:pPr>
            <a:r>
              <a:rPr lang="zh-TW" sz="1300">
                <a:solidFill>
                  <a:srgbClr val="374151"/>
                </a:solidFill>
              </a:rPr>
              <a:t>負相關：</a:t>
            </a:r>
            <a:endParaRPr sz="1300">
              <a:solidFill>
                <a:srgbClr val="374151"/>
              </a:solidFill>
            </a:endParaRPr>
          </a:p>
          <a:p>
            <a:pPr indent="-228600" lvl="0" marL="457200" rtl="0" algn="l">
              <a:spcBef>
                <a:spcPts val="1500"/>
              </a:spcBef>
              <a:spcAft>
                <a:spcPts val="0"/>
              </a:spcAft>
              <a:buClr>
                <a:srgbClr val="374151"/>
              </a:buClr>
              <a:buSzPts val="1300"/>
              <a:buNone/>
            </a:pPr>
            <a:r>
              <a:rPr lang="zh-TW" sz="1300">
                <a:solidFill>
                  <a:srgbClr val="374151"/>
                </a:solidFill>
              </a:rPr>
              <a:t>LSTAT（社會地位較低的人口占全部的百分比）：高度負相關，相關係數為 -0.76989。</a:t>
            </a:r>
            <a:endParaRPr sz="1300">
              <a:solidFill>
                <a:srgbClr val="374151"/>
              </a:solidFill>
            </a:endParaRPr>
          </a:p>
          <a:p>
            <a:pPr indent="-311150" lvl="1" marL="914400" rtl="0" algn="l">
              <a:spcBef>
                <a:spcPts val="0"/>
              </a:spcBef>
              <a:spcAft>
                <a:spcPts val="0"/>
              </a:spcAft>
              <a:buClr>
                <a:srgbClr val="374151"/>
              </a:buClr>
              <a:buSzPts val="1300"/>
              <a:buChar char="●"/>
            </a:pPr>
            <a:r>
              <a:rPr lang="zh-TW" sz="1300">
                <a:solidFill>
                  <a:srgbClr val="374151"/>
                </a:solidFill>
              </a:rPr>
              <a:t>解釋：社會地位較低的人口比例的增加與房屋價格中位數的下降呈現高度負相關。</a:t>
            </a:r>
            <a:endParaRPr sz="1300">
              <a:solidFill>
                <a:srgbClr val="374151"/>
              </a:solidFill>
            </a:endParaRPr>
          </a:p>
          <a:p>
            <a:pPr indent="-228600" lvl="0" marL="457200" rtl="0" algn="l">
              <a:spcBef>
                <a:spcPts val="0"/>
              </a:spcBef>
              <a:spcAft>
                <a:spcPts val="0"/>
              </a:spcAft>
              <a:buClr>
                <a:srgbClr val="374151"/>
              </a:buClr>
              <a:buSzPts val="1300"/>
              <a:buNone/>
            </a:pPr>
            <a:r>
              <a:rPr lang="zh-TW" sz="1300">
                <a:solidFill>
                  <a:srgbClr val="374151"/>
                </a:solidFill>
              </a:rPr>
              <a:t>PTRATIO（以城鎮劃分的師生比例）：中度負相關，相關係數為 -0.53947。</a:t>
            </a:r>
            <a:endParaRPr sz="1300">
              <a:solidFill>
                <a:srgbClr val="374151"/>
              </a:solidFill>
            </a:endParaRPr>
          </a:p>
          <a:p>
            <a:pPr indent="-311150" lvl="1" marL="914400" rtl="0" algn="l">
              <a:spcBef>
                <a:spcPts val="0"/>
              </a:spcBef>
              <a:spcAft>
                <a:spcPts val="0"/>
              </a:spcAft>
              <a:buClr>
                <a:srgbClr val="374151"/>
              </a:buClr>
              <a:buSzPts val="1300"/>
              <a:buChar char="●"/>
            </a:pPr>
            <a:r>
              <a:rPr lang="zh-TW" sz="1300">
                <a:solidFill>
                  <a:srgbClr val="374151"/>
                </a:solidFill>
              </a:rPr>
              <a:t>解釋：師生比例的增加與房屋價格中位數的下降呈現中度負相關。</a:t>
            </a:r>
            <a:endParaRPr sz="1300">
              <a:solidFill>
                <a:srgbClr val="374151"/>
              </a:solidFill>
            </a:endParaRPr>
          </a:p>
          <a:p>
            <a:pPr indent="-228600" lvl="0" marL="457200" rtl="0" algn="l">
              <a:spcBef>
                <a:spcPts val="0"/>
              </a:spcBef>
              <a:spcAft>
                <a:spcPts val="0"/>
              </a:spcAft>
              <a:buClr>
                <a:srgbClr val="374151"/>
              </a:buClr>
              <a:buSzPts val="1300"/>
              <a:buNone/>
            </a:pPr>
            <a:r>
              <a:rPr lang="zh-TW" sz="1300">
                <a:solidFill>
                  <a:srgbClr val="374151"/>
                </a:solidFill>
              </a:rPr>
              <a:t>DIS（到五個波士頓就業中心的加權距離）：中度負相關，相關係數為 -0.47995。</a:t>
            </a:r>
            <a:endParaRPr sz="1300">
              <a:solidFill>
                <a:srgbClr val="374151"/>
              </a:solidFill>
            </a:endParaRPr>
          </a:p>
          <a:p>
            <a:pPr indent="-311150" lvl="1" marL="914400" rtl="0" algn="l">
              <a:spcBef>
                <a:spcPts val="0"/>
              </a:spcBef>
              <a:spcAft>
                <a:spcPts val="0"/>
              </a:spcAft>
              <a:buClr>
                <a:srgbClr val="374151"/>
              </a:buClr>
              <a:buSzPts val="1300"/>
              <a:buChar char="●"/>
            </a:pPr>
            <a:r>
              <a:rPr lang="zh-TW" sz="1300">
                <a:solidFill>
                  <a:srgbClr val="374151"/>
                </a:solidFill>
              </a:rPr>
              <a:t>解釋：到就業中心的距離的增加與房屋價格中位數的下降呈現中度負相關。</a:t>
            </a:r>
            <a:endParaRPr sz="1300">
              <a:solidFill>
                <a:srgbClr val="374151"/>
              </a:solidFill>
            </a:endParaRPr>
          </a:p>
          <a:p>
            <a:pPr indent="-228600" lvl="0" marL="457200" rtl="0" algn="l">
              <a:spcBef>
                <a:spcPts val="0"/>
              </a:spcBef>
              <a:spcAft>
                <a:spcPts val="0"/>
              </a:spcAft>
              <a:buClr>
                <a:srgbClr val="374151"/>
              </a:buClr>
              <a:buSzPts val="1300"/>
              <a:buNone/>
            </a:pPr>
            <a:r>
              <a:rPr lang="zh-TW" sz="1300">
                <a:solidFill>
                  <a:srgbClr val="374151"/>
                </a:solidFill>
              </a:rPr>
              <a:t>NOX（一氧化氮濃度）：中度負相關，相關係數為 -0.49945。</a:t>
            </a:r>
            <a:endParaRPr sz="1300">
              <a:solidFill>
                <a:srgbClr val="374151"/>
              </a:solidFill>
            </a:endParaRPr>
          </a:p>
          <a:p>
            <a:pPr indent="-311150" lvl="1" marL="914400" rtl="0" algn="l">
              <a:spcBef>
                <a:spcPts val="0"/>
              </a:spcBef>
              <a:spcAft>
                <a:spcPts val="0"/>
              </a:spcAft>
              <a:buClr>
                <a:srgbClr val="374151"/>
              </a:buClr>
              <a:buSzPts val="1300"/>
              <a:buChar char="●"/>
            </a:pPr>
            <a:r>
              <a:rPr lang="zh-TW" sz="1300">
                <a:solidFill>
                  <a:srgbClr val="374151"/>
                </a:solidFill>
              </a:rPr>
              <a:t>解釋：一氧化氮濃度的增加與房屋價格中位數的下降呈現中度負相關。</a:t>
            </a:r>
            <a:endParaRPr sz="1300">
              <a:solidFill>
                <a:srgbClr val="374151"/>
              </a:solidFill>
            </a:endParaRPr>
          </a:p>
          <a:p>
            <a:pPr indent="-228600" lvl="0" marL="457200" rtl="0" algn="l">
              <a:spcBef>
                <a:spcPts val="0"/>
              </a:spcBef>
              <a:spcAft>
                <a:spcPts val="0"/>
              </a:spcAft>
              <a:buClr>
                <a:srgbClr val="374151"/>
              </a:buClr>
              <a:buSzPts val="1300"/>
              <a:buNone/>
            </a:pPr>
            <a:r>
              <a:rPr lang="zh-TW" sz="1300">
                <a:solidFill>
                  <a:srgbClr val="374151"/>
                </a:solidFill>
              </a:rPr>
              <a:t>RAD（高速公路可及性指數）：中度負相關，相關係數為 -0.58088。</a:t>
            </a:r>
            <a:endParaRPr sz="1300">
              <a:solidFill>
                <a:srgbClr val="374151"/>
              </a:solidFill>
            </a:endParaRPr>
          </a:p>
          <a:p>
            <a:pPr indent="-311150" lvl="1" marL="914400" rtl="0" algn="l">
              <a:spcBef>
                <a:spcPts val="0"/>
              </a:spcBef>
              <a:spcAft>
                <a:spcPts val="0"/>
              </a:spcAft>
              <a:buClr>
                <a:srgbClr val="374151"/>
              </a:buClr>
              <a:buSzPts val="1300"/>
              <a:buChar char="●"/>
            </a:pPr>
            <a:r>
              <a:rPr lang="zh-TW" sz="1300">
                <a:solidFill>
                  <a:srgbClr val="374151"/>
                </a:solidFill>
              </a:rPr>
              <a:t>解釋：高速公路可及性指數的增加與房屋價格中位數的下降呈現中度負相關。</a:t>
            </a:r>
            <a:endParaRPr sz="1300">
              <a:solidFill>
                <a:srgbClr val="374151"/>
              </a:solidFill>
            </a:endParaRPr>
          </a:p>
          <a:p>
            <a:pPr indent="-228600" lvl="0" marL="457200" rtl="0" algn="l">
              <a:spcBef>
                <a:spcPts val="0"/>
              </a:spcBef>
              <a:spcAft>
                <a:spcPts val="0"/>
              </a:spcAft>
              <a:buClr>
                <a:srgbClr val="374151"/>
              </a:buClr>
              <a:buSzPts val="1200"/>
              <a:buNone/>
            </a:pPr>
            <a:r>
              <a:rPr lang="zh-TW" sz="1250">
                <a:solidFill>
                  <a:srgbClr val="374151"/>
                </a:solidFill>
              </a:rPr>
              <a:t>TAX</a:t>
            </a:r>
            <a:r>
              <a:rPr lang="zh-TW" sz="1400">
                <a:solidFill>
                  <a:srgbClr val="374151"/>
                </a:solidFill>
              </a:rPr>
              <a:t>（財產稅率）：中度負相關，相關係數為 -0.53947。</a:t>
            </a:r>
            <a:endParaRPr sz="1400">
              <a:solidFill>
                <a:srgbClr val="374151"/>
              </a:solidFill>
            </a:endParaRPr>
          </a:p>
          <a:p>
            <a:pPr indent="-317500" lvl="1" marL="914400" rtl="0" algn="l">
              <a:spcBef>
                <a:spcPts val="0"/>
              </a:spcBef>
              <a:spcAft>
                <a:spcPts val="0"/>
              </a:spcAft>
              <a:buClr>
                <a:srgbClr val="374151"/>
              </a:buClr>
              <a:buSzPts val="1400"/>
              <a:buChar char="●"/>
            </a:pPr>
            <a:r>
              <a:rPr lang="zh-TW">
                <a:solidFill>
                  <a:srgbClr val="374151"/>
                </a:solidFill>
              </a:rPr>
              <a:t>解釋：財產稅率的增加與房屋價格中位數的下降呈現中度負相關。</a:t>
            </a:r>
            <a:endParaRPr sz="1300">
              <a:solidFill>
                <a:srgbClr val="374151"/>
              </a:solidFill>
            </a:endParaRPr>
          </a:p>
          <a:p>
            <a:pPr indent="0" lvl="0" marL="0" rtl="0" algn="l">
              <a:spcBef>
                <a:spcPts val="1500"/>
              </a:spcBef>
              <a:spcAft>
                <a:spcPts val="1200"/>
              </a:spcAft>
              <a:buNone/>
            </a:pPr>
            <a:r>
              <a:t/>
            </a:r>
            <a:endParaRPr/>
          </a:p>
        </p:txBody>
      </p:sp>
      <p:sp>
        <p:nvSpPr>
          <p:cNvPr id="280" name="Google Shape;280;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摘要</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TW"/>
              <a:t> </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2000">
                <a:solidFill>
                  <a:srgbClr val="374151"/>
                </a:solidFill>
                <a:highlight>
                  <a:srgbClr val="FFFFFF"/>
                </a:highlight>
              </a:rPr>
              <a:t>第三節Variance Inflation Factor(VIF)</a:t>
            </a:r>
            <a:endParaRPr sz="2000">
              <a:solidFill>
                <a:srgbClr val="37415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zh-TW" sz="1500">
                <a:solidFill>
                  <a:srgbClr val="374151"/>
                </a:solidFill>
                <a:highlight>
                  <a:srgbClr val="FFFFFF"/>
                </a:highlight>
              </a:rPr>
              <a:t>變異數膨脹因子(VIF) 為診斷多元共線性嚴重程度的指標。</a:t>
            </a:r>
            <a:endParaRPr sz="1500">
              <a:solidFill>
                <a:srgbClr val="37415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374151"/>
              </a:solidFill>
            </a:endParaRPr>
          </a:p>
          <a:p>
            <a:pPr indent="0" lvl="0" marL="0" rtl="0" algn="l">
              <a:spcBef>
                <a:spcPts val="1500"/>
              </a:spcBef>
              <a:spcAft>
                <a:spcPts val="0"/>
              </a:spcAft>
              <a:buNone/>
            </a:pPr>
            <a:r>
              <a:t/>
            </a:r>
            <a:endParaRPr/>
          </a:p>
        </p:txBody>
      </p:sp>
      <p:sp>
        <p:nvSpPr>
          <p:cNvPr id="286" name="Google Shape;286;p42"/>
          <p:cNvSpPr txBox="1"/>
          <p:nvPr>
            <p:ph idx="1" type="body"/>
          </p:nvPr>
        </p:nvSpPr>
        <p:spPr>
          <a:xfrm>
            <a:off x="311700" y="4234475"/>
            <a:ext cx="4404600" cy="263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zh-TW" sz="1500">
                <a:solidFill>
                  <a:schemeClr val="dk1"/>
                </a:solidFill>
                <a:highlight>
                  <a:srgbClr val="FFFFFF"/>
                </a:highlight>
              </a:rPr>
              <a:t>VIF</a:t>
            </a:r>
            <a:r>
              <a:rPr lang="zh-TW" sz="1050">
                <a:solidFill>
                  <a:schemeClr val="dk1"/>
                </a:solidFill>
                <a:highlight>
                  <a:srgbClr val="FFFFFF"/>
                </a:highlight>
              </a:rPr>
              <a:t>j</a:t>
            </a:r>
            <a:r>
              <a:rPr lang="zh-TW" sz="1500">
                <a:solidFill>
                  <a:schemeClr val="dk1"/>
                </a:solidFill>
                <a:highlight>
                  <a:srgbClr val="FFFFFF"/>
                </a:highlight>
              </a:rPr>
              <a:t>=(1-R</a:t>
            </a:r>
            <a:r>
              <a:rPr lang="zh-TW" sz="1050">
                <a:solidFill>
                  <a:schemeClr val="dk1"/>
                </a:solidFill>
                <a:highlight>
                  <a:srgbClr val="FFFFFF"/>
                </a:highlight>
              </a:rPr>
              <a:t>j2</a:t>
            </a:r>
            <a:r>
              <a:rPr lang="zh-TW" sz="1500">
                <a:solidFill>
                  <a:schemeClr val="dk1"/>
                </a:solidFill>
                <a:highlight>
                  <a:srgbClr val="FFFFFF"/>
                </a:highlight>
              </a:rPr>
              <a:t>)</a:t>
            </a:r>
            <a:r>
              <a:rPr lang="zh-TW" sz="1000">
                <a:solidFill>
                  <a:schemeClr val="dk1"/>
                </a:solidFill>
                <a:highlight>
                  <a:srgbClr val="FFFFFF"/>
                </a:highlight>
              </a:rPr>
              <a:t>-1</a:t>
            </a:r>
            <a:r>
              <a:rPr lang="zh-TW" sz="1500">
                <a:solidFill>
                  <a:schemeClr val="dk1"/>
                </a:solidFill>
                <a:highlight>
                  <a:srgbClr val="FFFFFF"/>
                </a:highlight>
                <a:latin typeface="Courier New"/>
                <a:ea typeface="Courier New"/>
                <a:cs typeface="Courier New"/>
                <a:sym typeface="Courier New"/>
              </a:rPr>
              <a:t>，</a:t>
            </a:r>
            <a:r>
              <a:rPr lang="zh-TW" sz="1500">
                <a:solidFill>
                  <a:schemeClr val="dk1"/>
                </a:solidFill>
                <a:highlight>
                  <a:srgbClr val="FFFFFF"/>
                </a:highlight>
              </a:rPr>
              <a:t>j=1</a:t>
            </a:r>
            <a:r>
              <a:rPr lang="zh-TW" sz="1500">
                <a:solidFill>
                  <a:schemeClr val="dk1"/>
                </a:solidFill>
                <a:highlight>
                  <a:srgbClr val="FFFFFF"/>
                </a:highlight>
                <a:latin typeface="Courier New"/>
                <a:ea typeface="Courier New"/>
                <a:cs typeface="Courier New"/>
                <a:sym typeface="Courier New"/>
              </a:rPr>
              <a:t>，</a:t>
            </a:r>
            <a:r>
              <a:rPr lang="zh-TW" sz="1500">
                <a:solidFill>
                  <a:schemeClr val="dk1"/>
                </a:solidFill>
                <a:highlight>
                  <a:srgbClr val="FFFFFF"/>
                </a:highlight>
              </a:rPr>
              <a:t>2</a:t>
            </a:r>
            <a:r>
              <a:rPr lang="zh-TW" sz="1500">
                <a:solidFill>
                  <a:schemeClr val="dk1"/>
                </a:solidFill>
                <a:highlight>
                  <a:srgbClr val="FFFFFF"/>
                </a:highlight>
                <a:latin typeface="Courier New"/>
                <a:ea typeface="Courier New"/>
                <a:cs typeface="Courier New"/>
                <a:sym typeface="Courier New"/>
              </a:rPr>
              <a:t>，</a:t>
            </a:r>
            <a:r>
              <a:rPr lang="zh-TW" sz="1500">
                <a:solidFill>
                  <a:schemeClr val="dk1"/>
                </a:solidFill>
                <a:highlight>
                  <a:srgbClr val="FFFFFF"/>
                </a:highlight>
              </a:rPr>
              <a:t>...</a:t>
            </a:r>
            <a:r>
              <a:rPr lang="zh-TW" sz="1500">
                <a:solidFill>
                  <a:schemeClr val="dk1"/>
                </a:solidFill>
                <a:highlight>
                  <a:srgbClr val="FFFFFF"/>
                </a:highlight>
                <a:latin typeface="Courier New"/>
                <a:ea typeface="Courier New"/>
                <a:cs typeface="Courier New"/>
                <a:sym typeface="Courier New"/>
              </a:rPr>
              <a:t>，</a:t>
            </a:r>
            <a:r>
              <a:rPr lang="zh-TW" sz="1500">
                <a:solidFill>
                  <a:schemeClr val="dk1"/>
                </a:solidFill>
                <a:highlight>
                  <a:srgbClr val="FFFFFF"/>
                </a:highlight>
              </a:rPr>
              <a:t>11</a:t>
            </a:r>
            <a:endParaRPr sz="1500">
              <a:solidFill>
                <a:schemeClr val="dk1"/>
              </a:solidFill>
              <a:highlight>
                <a:srgbClr val="FFFFFF"/>
              </a:highlight>
            </a:endParaRPr>
          </a:p>
        </p:txBody>
      </p:sp>
      <p:sp>
        <p:nvSpPr>
          <p:cNvPr id="287" name="Google Shape;28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88" name="Google Shape;288;p42"/>
          <p:cNvPicPr preferRelativeResize="0"/>
          <p:nvPr/>
        </p:nvPicPr>
        <p:blipFill>
          <a:blip r:embed="rId3">
            <a:alphaModFix/>
          </a:blip>
          <a:stretch>
            <a:fillRect/>
          </a:stretch>
        </p:blipFill>
        <p:spPr>
          <a:xfrm>
            <a:off x="295275" y="1152475"/>
            <a:ext cx="4276725" cy="3152775"/>
          </a:xfrm>
          <a:prstGeom prst="rect">
            <a:avLst/>
          </a:prstGeom>
          <a:noFill/>
          <a:ln>
            <a:noFill/>
          </a:ln>
        </p:spPr>
      </p:pic>
      <p:sp>
        <p:nvSpPr>
          <p:cNvPr id="289" name="Google Shape;289;p42"/>
          <p:cNvSpPr txBox="1"/>
          <p:nvPr/>
        </p:nvSpPr>
        <p:spPr>
          <a:xfrm>
            <a:off x="4592975" y="1203300"/>
            <a:ext cx="4551000" cy="3031200"/>
          </a:xfrm>
          <a:prstGeom prst="rect">
            <a:avLst/>
          </a:prstGeom>
          <a:noFill/>
          <a:ln>
            <a:noFill/>
          </a:ln>
        </p:spPr>
        <p:txBody>
          <a:bodyPr anchorCtr="0" anchor="t" bIns="91425" lIns="91425" spcFirstLastPara="1" rIns="91425" wrap="square" tIns="91425">
            <a:noAutofit/>
          </a:bodyPr>
          <a:lstStyle/>
          <a:p>
            <a:pPr indent="0" lvl="0" marL="0" rtl="0" algn="l">
              <a:spcBef>
                <a:spcPts val="100"/>
              </a:spcBef>
              <a:spcAft>
                <a:spcPts val="0"/>
              </a:spcAft>
              <a:buClr>
                <a:schemeClr val="dk1"/>
              </a:buClr>
              <a:buSzPts val="1100"/>
              <a:buFont typeface="Arial"/>
              <a:buNone/>
            </a:pPr>
            <a:r>
              <a:rPr lang="zh-TW" sz="1300">
                <a:solidFill>
                  <a:schemeClr val="dk1"/>
                </a:solidFill>
              </a:rPr>
              <a:t>其中</a:t>
            </a:r>
            <a:r>
              <a:rPr lang="zh-TW" sz="1500">
                <a:solidFill>
                  <a:schemeClr val="dk1"/>
                </a:solidFill>
                <a:highlight>
                  <a:srgbClr val="FFFFFF"/>
                </a:highlight>
              </a:rPr>
              <a:t>R</a:t>
            </a:r>
            <a:r>
              <a:rPr lang="zh-TW" sz="1050">
                <a:solidFill>
                  <a:schemeClr val="dk1"/>
                </a:solidFill>
                <a:highlight>
                  <a:srgbClr val="FFFFFF"/>
                </a:highlight>
              </a:rPr>
              <a:t>j2</a:t>
            </a:r>
            <a:r>
              <a:rPr lang="zh-TW" sz="1300">
                <a:solidFill>
                  <a:schemeClr val="dk1"/>
                </a:solidFill>
              </a:rPr>
              <a:t>為</a:t>
            </a:r>
            <a:r>
              <a:rPr lang="zh-TW" sz="1500">
                <a:solidFill>
                  <a:schemeClr val="dk1"/>
                </a:solidFill>
              </a:rPr>
              <a:t>X</a:t>
            </a:r>
            <a:r>
              <a:rPr lang="zh-TW" sz="1050">
                <a:solidFill>
                  <a:schemeClr val="dk1"/>
                </a:solidFill>
              </a:rPr>
              <a:t>j</a:t>
            </a:r>
            <a:r>
              <a:rPr lang="zh-TW" sz="1300">
                <a:solidFill>
                  <a:schemeClr val="dk1"/>
                </a:solidFill>
              </a:rPr>
              <a:t>對其他所有X變數做的迴歸模型之複判定係數，</a:t>
            </a:r>
            <a:r>
              <a:rPr lang="zh-TW" sz="1500">
                <a:solidFill>
                  <a:schemeClr val="dk1"/>
                </a:solidFill>
                <a:highlight>
                  <a:srgbClr val="FFFFFF"/>
                </a:highlight>
              </a:rPr>
              <a:t>R</a:t>
            </a:r>
            <a:r>
              <a:rPr lang="zh-TW" sz="1050">
                <a:solidFill>
                  <a:schemeClr val="dk1"/>
                </a:solidFill>
                <a:highlight>
                  <a:srgbClr val="FFFFFF"/>
                </a:highlight>
              </a:rPr>
              <a:t>j2</a:t>
            </a:r>
            <a:r>
              <a:rPr lang="zh-TW" sz="1300">
                <a:solidFill>
                  <a:schemeClr val="dk1"/>
                </a:solidFill>
              </a:rPr>
              <a:t>越大</a:t>
            </a:r>
            <a:r>
              <a:rPr lang="zh-TW" sz="1500">
                <a:solidFill>
                  <a:schemeClr val="dk1"/>
                </a:solidFill>
              </a:rPr>
              <a:t>X</a:t>
            </a:r>
            <a:r>
              <a:rPr lang="zh-TW" sz="1050">
                <a:solidFill>
                  <a:schemeClr val="dk1"/>
                </a:solidFill>
              </a:rPr>
              <a:t>j</a:t>
            </a:r>
            <a:endParaRPr sz="1300">
              <a:solidFill>
                <a:schemeClr val="dk1"/>
              </a:solidFill>
            </a:endParaRPr>
          </a:p>
          <a:p>
            <a:pPr indent="0" lvl="0" marL="0" rtl="0" algn="l">
              <a:spcBef>
                <a:spcPts val="100"/>
              </a:spcBef>
              <a:spcAft>
                <a:spcPts val="0"/>
              </a:spcAft>
              <a:buClr>
                <a:schemeClr val="dk1"/>
              </a:buClr>
              <a:buSzPts val="1100"/>
              <a:buFont typeface="Arial"/>
              <a:buNone/>
            </a:pPr>
            <a:r>
              <a:rPr lang="zh-TW" sz="1300">
                <a:solidFill>
                  <a:schemeClr val="dk1"/>
                </a:solidFill>
              </a:rPr>
              <a:t>與其他自變數的關係越密切，VIF值也越大，當VIF超過10將</a:t>
            </a:r>
            <a:endParaRPr sz="1300">
              <a:solidFill>
                <a:schemeClr val="dk1"/>
              </a:solidFill>
            </a:endParaRPr>
          </a:p>
          <a:p>
            <a:pPr indent="0" lvl="0" marL="0" rtl="0" algn="l">
              <a:spcBef>
                <a:spcPts val="100"/>
              </a:spcBef>
              <a:spcAft>
                <a:spcPts val="0"/>
              </a:spcAft>
              <a:buClr>
                <a:schemeClr val="dk1"/>
              </a:buClr>
              <a:buSzPts val="1100"/>
              <a:buFont typeface="Arial"/>
              <a:buNone/>
            </a:pPr>
            <a:r>
              <a:rPr lang="zh-TW" sz="1300">
                <a:solidFill>
                  <a:schemeClr val="dk1"/>
                </a:solidFill>
              </a:rPr>
              <a:t>造成估計值的不穩定，表示</a:t>
            </a:r>
            <a:r>
              <a:rPr lang="zh-TW" sz="1500">
                <a:solidFill>
                  <a:schemeClr val="dk1"/>
                </a:solidFill>
              </a:rPr>
              <a:t>X</a:t>
            </a:r>
            <a:r>
              <a:rPr lang="zh-TW" sz="1050">
                <a:solidFill>
                  <a:schemeClr val="dk1"/>
                </a:solidFill>
              </a:rPr>
              <a:t>j</a:t>
            </a:r>
            <a:r>
              <a:rPr lang="zh-TW" sz="1300">
                <a:solidFill>
                  <a:schemeClr val="dk1"/>
                </a:solidFill>
              </a:rPr>
              <a:t>幾乎是其他自變數的線性組合，即有嚴重的共線性問題，我們將考慮把</a:t>
            </a:r>
            <a:r>
              <a:rPr lang="zh-TW" sz="1500">
                <a:solidFill>
                  <a:schemeClr val="dk1"/>
                </a:solidFill>
              </a:rPr>
              <a:t>X</a:t>
            </a:r>
            <a:r>
              <a:rPr lang="zh-TW" sz="1050">
                <a:solidFill>
                  <a:schemeClr val="dk1"/>
                </a:solidFill>
              </a:rPr>
              <a:t>j</a:t>
            </a:r>
            <a:r>
              <a:rPr lang="zh-TW" sz="1300">
                <a:solidFill>
                  <a:schemeClr val="dk1"/>
                </a:solidFill>
              </a:rPr>
              <a:t>從模型中去除。</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sz="1300">
                <a:solidFill>
                  <a:schemeClr val="dk1"/>
                </a:solidFill>
                <a:highlight>
                  <a:srgbClr val="FFFFFF"/>
                </a:highlight>
              </a:rPr>
              <a:t>而由表可知VIF皆小於十，表示此筆資料沒有嚴重的共線性問題。</a:t>
            </a:r>
            <a:endParaRPr sz="1300">
              <a:solidFill>
                <a:schemeClr val="dk1"/>
              </a:solidFill>
              <a:highlight>
                <a:srgbClr val="FFFFFF"/>
              </a:highlight>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800">
                <a:highlight>
                  <a:srgbClr val="FFFFFF"/>
                </a:highlight>
              </a:rPr>
              <a:t>第參章 原始模型檢定</a:t>
            </a:r>
            <a:endParaRPr/>
          </a:p>
        </p:txBody>
      </p:sp>
      <p:sp>
        <p:nvSpPr>
          <p:cNvPr id="295" name="Google Shape;29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600">
                <a:solidFill>
                  <a:schemeClr val="dk1"/>
                </a:solidFill>
                <a:highlight>
                  <a:srgbClr val="FFFFFF"/>
                </a:highlight>
              </a:rPr>
              <a:t>第一節 建立迴歸模型</a:t>
            </a:r>
            <a:endParaRPr sz="1600">
              <a:solidFill>
                <a:schemeClr val="dk1"/>
              </a:solidFill>
              <a:highlight>
                <a:srgbClr val="FFFFFF"/>
              </a:highlight>
            </a:endParaRPr>
          </a:p>
          <a:p>
            <a:pPr indent="457200" lvl="0" marL="0" rtl="0" algn="l">
              <a:spcBef>
                <a:spcPts val="0"/>
              </a:spcBef>
              <a:spcAft>
                <a:spcPts val="0"/>
              </a:spcAft>
              <a:buClr>
                <a:schemeClr val="dk1"/>
              </a:buClr>
              <a:buSzPts val="1100"/>
              <a:buFont typeface="Arial"/>
              <a:buNone/>
            </a:pPr>
            <a:r>
              <a:rPr lang="zh-TW" sz="1300">
                <a:solidFill>
                  <a:schemeClr val="dk1"/>
                </a:solidFill>
                <a:highlight>
                  <a:srgbClr val="FFFFFF"/>
                </a:highlight>
              </a:rPr>
              <a:t>為了</a:t>
            </a:r>
            <a:r>
              <a:rPr lang="zh-TW" sz="1300">
                <a:solidFill>
                  <a:srgbClr val="374151"/>
                </a:solidFill>
              </a:rPr>
              <a:t>深入分析波士頓不同區域的房地產市場特徵及其對房價的影響，</a:t>
            </a:r>
            <a:r>
              <a:rPr lang="zh-TW" sz="1300">
                <a:solidFill>
                  <a:schemeClr val="dk1"/>
                </a:solidFill>
                <a:highlight>
                  <a:srgbClr val="FFFFFF"/>
                </a:highlight>
              </a:rPr>
              <a:t>我們將探討</a:t>
            </a:r>
            <a:r>
              <a:rPr lang="zh-TW" sz="1300">
                <a:solidFill>
                  <a:schemeClr val="dk1"/>
                </a:solidFill>
              </a:rPr>
              <a:t>CRIM（以城鎮劃分的人均犯罪率）、ZN（面積超過 25,000 平方英尺的住宅用地比例）、INDUS（每個城鎮非零售商業面積的比例）、CHAS（查爾斯河虛擬變數-是否鄰近查爾斯河（如果區域邊界為河流，則為 1；否則為 0））、NOX（一氧化氮濃度（千萬分之一））、RM（每套住宅的平均房間數）、AGE（1940 年以前建成的自住房屋比例）、DIS（到五個波士頓就業中心的加權距離）、RAD（高速公路的可及性指數）、TAX（每 10,000 美元的全額財產稅率）、PTRATIO（以城鎮劃分的師生比例）、blac（1000(Bk - 0.63)^2 其中 Bk 是按城鎮劃分的黑人比例）、LSTAT（社會地位較低的人口占全部的百分比）、MEDV（自住房屋的中位數價值（1/1000 美元））</a:t>
            </a:r>
            <a:r>
              <a:rPr lang="zh-TW" sz="1300">
                <a:solidFill>
                  <a:srgbClr val="374151"/>
                </a:solidFill>
              </a:rPr>
              <a:t>。</a:t>
            </a:r>
            <a:endParaRPr sz="1300">
              <a:solidFill>
                <a:srgbClr val="374151"/>
              </a:solidFill>
            </a:endParaRPr>
          </a:p>
          <a:p>
            <a:pPr indent="0" lvl="0" marL="0" rtl="0" algn="just">
              <a:spcBef>
                <a:spcPts val="0"/>
              </a:spcBef>
              <a:spcAft>
                <a:spcPts val="0"/>
              </a:spcAft>
              <a:buClr>
                <a:schemeClr val="dk1"/>
              </a:buClr>
              <a:buSzPts val="1100"/>
              <a:buFont typeface="Arial"/>
              <a:buNone/>
            </a:pPr>
            <a:r>
              <a:t/>
            </a:r>
            <a:endParaRPr/>
          </a:p>
          <a:p>
            <a:pPr indent="0" lvl="0" marL="0" rtl="0" algn="l">
              <a:spcBef>
                <a:spcPts val="0"/>
              </a:spcBef>
              <a:spcAft>
                <a:spcPts val="1200"/>
              </a:spcAft>
              <a:buNone/>
            </a:pPr>
            <a:r>
              <a:t/>
            </a:r>
            <a:endParaRPr/>
          </a:p>
        </p:txBody>
      </p:sp>
      <p:sp>
        <p:nvSpPr>
          <p:cNvPr id="296" name="Google Shape;29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97" name="Google Shape;297;p43"/>
          <p:cNvPicPr preferRelativeResize="0"/>
          <p:nvPr/>
        </p:nvPicPr>
        <p:blipFill>
          <a:blip r:embed="rId3">
            <a:alphaModFix/>
          </a:blip>
          <a:stretch>
            <a:fillRect/>
          </a:stretch>
        </p:blipFill>
        <p:spPr>
          <a:xfrm>
            <a:off x="311700" y="3132525"/>
            <a:ext cx="4672400" cy="1269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311700" y="187275"/>
            <a:ext cx="8520600" cy="441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zh-TW" sz="1200">
                <a:solidFill>
                  <a:schemeClr val="dk1"/>
                </a:solidFill>
                <a:highlight>
                  <a:srgbClr val="FFFFFF"/>
                </a:highlight>
              </a:rPr>
              <a:t>為了印證以上的基本假設，我們將所有的可能變數皆列入解釋變數。</a:t>
            </a:r>
            <a:endParaRPr sz="12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200">
                <a:solidFill>
                  <a:schemeClr val="dk1"/>
                </a:solidFill>
                <a:highlight>
                  <a:srgbClr val="FFFFFF"/>
                </a:highlight>
              </a:rPr>
              <a:t>首先令</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a:t>
            </a:r>
            <a:r>
              <a:rPr lang="zh-TW" sz="1300">
                <a:solidFill>
                  <a:schemeClr val="dk1"/>
                </a:solidFill>
              </a:rPr>
              <a:t>以城鎮劃分的人均犯罪率</a:t>
            </a:r>
            <a:endParaRPr sz="1300">
              <a:solidFill>
                <a:schemeClr val="dk1"/>
              </a:solidFill>
            </a:endParaRPr>
          </a:p>
          <a:p>
            <a:pPr indent="0" lvl="0" marL="0" rtl="0" algn="just">
              <a:spcBef>
                <a:spcPts val="0"/>
              </a:spcBef>
              <a:spcAft>
                <a:spcPts val="0"/>
              </a:spcAft>
              <a:buClr>
                <a:schemeClr val="dk1"/>
              </a:buClr>
              <a:buSzPts val="1100"/>
              <a:buFont typeface="Arial"/>
              <a:buNone/>
            </a:pPr>
            <a:r>
              <a:rPr lang="zh-TW" sz="1300">
                <a:solidFill>
                  <a:schemeClr val="dk1"/>
                </a:solidFill>
              </a:rPr>
              <a:t>X2:面積超過 25,000 平方英尺的住宅用地比例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X3:</a:t>
            </a:r>
            <a:r>
              <a:rPr lang="zh-TW" sz="1300">
                <a:solidFill>
                  <a:schemeClr val="dk1"/>
                </a:solidFill>
              </a:rPr>
              <a:t>每個城鎮非零售商業面積的比例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X4:</a:t>
            </a:r>
            <a:r>
              <a:rPr lang="zh-TW" sz="1300">
                <a:solidFill>
                  <a:schemeClr val="dk1"/>
                </a:solidFill>
              </a:rPr>
              <a:t>查爾斯河虛擬變數-是否鄰近查爾斯河（如果區域邊界為河流，則為 1；否則為 0）</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X5:</a:t>
            </a:r>
            <a:r>
              <a:rPr lang="zh-TW" sz="1300">
                <a:solidFill>
                  <a:schemeClr val="dk1"/>
                </a:solidFill>
              </a:rPr>
              <a:t>一氧化氮濃度（千萬分之一）</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X6:</a:t>
            </a:r>
            <a:r>
              <a:rPr lang="zh-TW" sz="1300">
                <a:solidFill>
                  <a:schemeClr val="dk1"/>
                </a:solidFill>
              </a:rPr>
              <a:t>每套住宅的平均房間數</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X7:</a:t>
            </a:r>
            <a:r>
              <a:rPr lang="zh-TW" sz="1300">
                <a:solidFill>
                  <a:schemeClr val="dk1"/>
                </a:solidFill>
              </a:rPr>
              <a:t>1940 年以前建成的自住房屋比例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X8:</a:t>
            </a:r>
            <a:r>
              <a:rPr lang="zh-TW" sz="1300">
                <a:solidFill>
                  <a:schemeClr val="dk1"/>
                </a:solidFill>
              </a:rPr>
              <a:t>到五個波士頓就業中心的加權距離</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X9:</a:t>
            </a:r>
            <a:r>
              <a:rPr lang="zh-TW" sz="1300">
                <a:solidFill>
                  <a:schemeClr val="dk1"/>
                </a:solidFill>
              </a:rPr>
              <a:t>高速公路的可及性指數</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X10:</a:t>
            </a:r>
            <a:r>
              <a:rPr lang="zh-TW" sz="1300">
                <a:solidFill>
                  <a:schemeClr val="dk1"/>
                </a:solidFill>
              </a:rPr>
              <a:t>每 10,000 美元的全額財產稅率</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X11:</a:t>
            </a:r>
            <a:r>
              <a:rPr lang="zh-TW" sz="1300">
                <a:solidFill>
                  <a:schemeClr val="dk1"/>
                </a:solidFill>
              </a:rPr>
              <a:t>以城鎮劃分的師生比例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X12:</a:t>
            </a:r>
            <a:r>
              <a:rPr lang="zh-TW" sz="1300">
                <a:solidFill>
                  <a:schemeClr val="dk1"/>
                </a:solidFill>
              </a:rPr>
              <a:t>1000(Bk - 0.63)^2 其中 Bk 是按城鎮劃分的黑人比例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X13:</a:t>
            </a:r>
            <a:r>
              <a:rPr lang="zh-TW" sz="1300">
                <a:solidFill>
                  <a:schemeClr val="dk1"/>
                </a:solidFill>
              </a:rPr>
              <a:t>社會地位較低的人口占全部的百分比</a:t>
            </a:r>
            <a:endParaRPr sz="1300">
              <a:solidFill>
                <a:schemeClr val="dk1"/>
              </a:solidFill>
            </a:endParaRPr>
          </a:p>
          <a:p>
            <a:pPr indent="0" lvl="0" marL="0" rtl="0" algn="just">
              <a:spcBef>
                <a:spcPts val="0"/>
              </a:spcBef>
              <a:spcAft>
                <a:spcPts val="0"/>
              </a:spcAft>
              <a:buClr>
                <a:schemeClr val="dk1"/>
              </a:buClr>
              <a:buSzPts val="1100"/>
              <a:buFont typeface="Arial"/>
              <a:buNone/>
            </a:pPr>
            <a:r>
              <a:rPr lang="zh-TW" sz="1200">
                <a:solidFill>
                  <a:schemeClr val="dk1"/>
                </a:solidFill>
                <a:highlight>
                  <a:srgbClr val="FFFFFF"/>
                </a:highlight>
              </a:rPr>
              <a:t>以Y為反應變數，Y:</a:t>
            </a:r>
            <a:r>
              <a:rPr lang="zh-TW" sz="1300">
                <a:solidFill>
                  <a:schemeClr val="dk1"/>
                </a:solidFill>
              </a:rPr>
              <a:t>自住房屋的中位數價值（1/1000 美元）</a:t>
            </a:r>
            <a:endParaRPr sz="1300">
              <a:solidFill>
                <a:schemeClr val="dk1"/>
              </a:solidFill>
            </a:endParaRPr>
          </a:p>
          <a:p>
            <a:pPr indent="0" lvl="0" marL="0" rtl="0" algn="just">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1200"/>
              </a:spcAft>
              <a:buNone/>
            </a:pPr>
            <a:r>
              <a:t/>
            </a:r>
            <a:endParaRPr/>
          </a:p>
        </p:txBody>
      </p:sp>
      <p:sp>
        <p:nvSpPr>
          <p:cNvPr id="303" name="Google Shape;303;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 type="body"/>
          </p:nvPr>
        </p:nvSpPr>
        <p:spPr>
          <a:xfrm>
            <a:off x="311700" y="265300"/>
            <a:ext cx="8520600" cy="430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a:p>
        </p:txBody>
      </p:sp>
      <p:sp>
        <p:nvSpPr>
          <p:cNvPr id="309" name="Google Shape;309;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10" name="Google Shape;310;p45"/>
          <p:cNvPicPr preferRelativeResize="0"/>
          <p:nvPr/>
        </p:nvPicPr>
        <p:blipFill>
          <a:blip r:embed="rId3">
            <a:alphaModFix/>
          </a:blip>
          <a:stretch>
            <a:fillRect/>
          </a:stretch>
        </p:blipFill>
        <p:spPr>
          <a:xfrm>
            <a:off x="4012550" y="465525"/>
            <a:ext cx="4459899" cy="1538400"/>
          </a:xfrm>
          <a:prstGeom prst="rect">
            <a:avLst/>
          </a:prstGeom>
          <a:noFill/>
          <a:ln>
            <a:noFill/>
          </a:ln>
        </p:spPr>
      </p:pic>
      <p:pic>
        <p:nvPicPr>
          <p:cNvPr id="311" name="Google Shape;311;p45"/>
          <p:cNvPicPr preferRelativeResize="0"/>
          <p:nvPr/>
        </p:nvPicPr>
        <p:blipFill rotWithShape="1">
          <a:blip r:embed="rId4">
            <a:alphaModFix/>
          </a:blip>
          <a:srcRect b="0" l="12153" r="7993" t="2477"/>
          <a:stretch/>
        </p:blipFill>
        <p:spPr>
          <a:xfrm>
            <a:off x="311700" y="265300"/>
            <a:ext cx="3618300" cy="3114350"/>
          </a:xfrm>
          <a:prstGeom prst="rect">
            <a:avLst/>
          </a:prstGeom>
          <a:noFill/>
          <a:ln>
            <a:noFill/>
          </a:ln>
        </p:spPr>
      </p:pic>
      <p:pic>
        <p:nvPicPr>
          <p:cNvPr id="312" name="Google Shape;312;p45"/>
          <p:cNvPicPr preferRelativeResize="0"/>
          <p:nvPr/>
        </p:nvPicPr>
        <p:blipFill>
          <a:blip r:embed="rId5">
            <a:alphaModFix/>
          </a:blip>
          <a:stretch>
            <a:fillRect/>
          </a:stretch>
        </p:blipFill>
        <p:spPr>
          <a:xfrm>
            <a:off x="4012550" y="2003925"/>
            <a:ext cx="4617100" cy="1135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zh-TW" sz="1600">
                <a:highlight>
                  <a:srgbClr val="FFFFFF"/>
                </a:highlight>
              </a:rPr>
              <a:t>第二節 單一參數t檢定</a:t>
            </a:r>
            <a:endParaRPr b="1" sz="1600">
              <a:highlight>
                <a:srgbClr val="FFFFFF"/>
              </a:highlight>
            </a:endParaRPr>
          </a:p>
          <a:p>
            <a:pPr indent="0" lvl="0" marL="0" rtl="0" algn="l">
              <a:spcBef>
                <a:spcPts val="0"/>
              </a:spcBef>
              <a:spcAft>
                <a:spcPts val="0"/>
              </a:spcAft>
              <a:buNone/>
            </a:pPr>
            <a:r>
              <a:t/>
            </a:r>
            <a:endParaRPr/>
          </a:p>
        </p:txBody>
      </p:sp>
      <p:sp>
        <p:nvSpPr>
          <p:cNvPr id="318" name="Google Shape;318;p46"/>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單一參數t檢定得知𝛽值之後，接著判斷各解釋變數</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a:t>
            </a:r>
            <a:r>
              <a:rPr lang="zh-TW" sz="1300">
                <a:solidFill>
                  <a:schemeClr val="dk1"/>
                </a:solidFill>
              </a:rPr>
              <a:t>以城鎮劃分的人均犯罪率)</a:t>
            </a:r>
            <a:endParaRPr sz="1300">
              <a:solidFill>
                <a:schemeClr val="dk1"/>
              </a:solidFill>
            </a:endParaRPr>
          </a:p>
          <a:p>
            <a:pPr indent="0" lvl="0" marL="0" rtl="0" algn="just">
              <a:spcBef>
                <a:spcPts val="0"/>
              </a:spcBef>
              <a:spcAft>
                <a:spcPts val="0"/>
              </a:spcAft>
              <a:buClr>
                <a:schemeClr val="dk1"/>
              </a:buClr>
              <a:buSzPts val="1100"/>
              <a:buFont typeface="Arial"/>
              <a:buNone/>
            </a:pPr>
            <a:r>
              <a:rPr lang="zh-TW" sz="1300">
                <a:solidFill>
                  <a:schemeClr val="dk1"/>
                </a:solidFill>
              </a:rPr>
              <a:t>X2:(面積超過 25,000 平方英尺的住宅用地比例)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X3:(</a:t>
            </a:r>
            <a:r>
              <a:rPr lang="zh-TW" sz="1300">
                <a:solidFill>
                  <a:schemeClr val="dk1"/>
                </a:solidFill>
              </a:rPr>
              <a:t>每個城鎮非零售商業面積的比例)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X4:(</a:t>
            </a:r>
            <a:r>
              <a:rPr lang="zh-TW" sz="1300">
                <a:solidFill>
                  <a:schemeClr val="dk1"/>
                </a:solidFill>
              </a:rPr>
              <a:t>查爾斯河虛擬變數-是否鄰近查爾斯河（如果區域邊界為河流，則為1；否則為 0）)</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X5:(</a:t>
            </a:r>
            <a:r>
              <a:rPr lang="zh-TW" sz="1300">
                <a:solidFill>
                  <a:schemeClr val="dk1"/>
                </a:solidFill>
              </a:rPr>
              <a:t>一氧化氮濃度（千萬分之一）)</a:t>
            </a:r>
            <a:endParaRPr sz="1300">
              <a:solidFill>
                <a:schemeClr val="dk1"/>
              </a:solidFill>
            </a:endParaRPr>
          </a:p>
          <a:p>
            <a:pPr indent="0" lvl="0" marL="0" rtl="0" algn="just">
              <a:spcBef>
                <a:spcPts val="0"/>
              </a:spcBef>
              <a:spcAft>
                <a:spcPts val="0"/>
              </a:spcAft>
              <a:buClr>
                <a:schemeClr val="dk1"/>
              </a:buClr>
              <a:buSzPts val="1100"/>
              <a:buFont typeface="Arial"/>
              <a:buNone/>
            </a:pPr>
            <a:r>
              <a:rPr lang="zh-TW" sz="1300">
                <a:solidFill>
                  <a:schemeClr val="dk1"/>
                </a:solidFill>
              </a:rPr>
              <a:t>X6:(每套住宅的平均房間數)</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X7:(</a:t>
            </a:r>
            <a:r>
              <a:rPr lang="zh-TW" sz="1300">
                <a:solidFill>
                  <a:schemeClr val="dk1"/>
                </a:solidFill>
              </a:rPr>
              <a:t>1940 年以前建成的自住房屋比例)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X8:(</a:t>
            </a:r>
            <a:r>
              <a:rPr lang="zh-TW" sz="1300">
                <a:solidFill>
                  <a:schemeClr val="dk1"/>
                </a:solidFill>
              </a:rPr>
              <a:t>到五個波士頓就業中心的加權距離)</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X9:(</a:t>
            </a:r>
            <a:r>
              <a:rPr lang="zh-TW" sz="1300">
                <a:solidFill>
                  <a:schemeClr val="dk1"/>
                </a:solidFill>
              </a:rPr>
              <a:t>高速公路的可及性指數)</a:t>
            </a:r>
            <a:endParaRPr sz="1500">
              <a:solidFill>
                <a:schemeClr val="dk1"/>
              </a:solidFill>
              <a:highlight>
                <a:srgbClr val="FFFFFF"/>
              </a:highlight>
            </a:endParaRPr>
          </a:p>
          <a:p>
            <a:pPr indent="0" lvl="0" marL="0" rtl="0" algn="just">
              <a:spcBef>
                <a:spcPts val="0"/>
              </a:spcBef>
              <a:spcAft>
                <a:spcPts val="0"/>
              </a:spcAft>
              <a:buNone/>
            </a:pPr>
            <a:r>
              <a:rPr lang="zh-TW" sz="1500">
                <a:solidFill>
                  <a:schemeClr val="dk1"/>
                </a:solidFill>
                <a:highlight>
                  <a:srgbClr val="FFFFFF"/>
                </a:highlight>
              </a:rPr>
              <a:t>X10:(</a:t>
            </a:r>
            <a:r>
              <a:rPr lang="zh-TW" sz="1300">
                <a:solidFill>
                  <a:schemeClr val="dk1"/>
                </a:solidFill>
              </a:rPr>
              <a:t>每 10,000 美元的全額財產稅率)</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X11:(</a:t>
            </a:r>
            <a:r>
              <a:rPr lang="zh-TW" sz="1300">
                <a:solidFill>
                  <a:schemeClr val="dk1"/>
                </a:solidFill>
              </a:rPr>
              <a:t>以城鎮劃分的師生比例)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X12:(</a:t>
            </a:r>
            <a:r>
              <a:rPr lang="zh-TW" sz="1300">
                <a:solidFill>
                  <a:schemeClr val="dk1"/>
                </a:solidFill>
              </a:rPr>
              <a:t>1000(Bk - 0.63)^2 其中 Bk 是按城鎮劃分的黑人比例)</a:t>
            </a:r>
            <a:endParaRPr sz="15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X13:(</a:t>
            </a:r>
            <a:r>
              <a:rPr lang="zh-TW" sz="1300">
                <a:solidFill>
                  <a:schemeClr val="dk1"/>
                </a:solidFill>
              </a:rPr>
              <a:t>社會地位較低的人口占全部的百分比)</a:t>
            </a:r>
            <a:endParaRPr sz="1300">
              <a:solidFill>
                <a:schemeClr val="dk1"/>
              </a:solidFill>
            </a:endParaRPr>
          </a:p>
          <a:p>
            <a:pPr indent="0" lvl="0" marL="0" rtl="0" algn="just">
              <a:spcBef>
                <a:spcPts val="0"/>
              </a:spcBef>
              <a:spcAft>
                <a:spcPts val="0"/>
              </a:spcAft>
              <a:buClr>
                <a:schemeClr val="dk1"/>
              </a:buClr>
              <a:buSzPts val="1100"/>
              <a:buFont typeface="Arial"/>
              <a:buNone/>
            </a:pPr>
            <a:r>
              <a:rPr lang="zh-TW" sz="1500">
                <a:solidFill>
                  <a:schemeClr val="dk1"/>
                </a:solidFill>
                <a:highlight>
                  <a:srgbClr val="FFFFFF"/>
                </a:highlight>
              </a:rPr>
              <a:t>與Y(</a:t>
            </a:r>
            <a:r>
              <a:rPr lang="zh-TW" sz="1300">
                <a:solidFill>
                  <a:schemeClr val="dk1"/>
                </a:solidFill>
              </a:rPr>
              <a:t>自住房屋的中位數價值（1/1000 美元）)</a:t>
            </a:r>
            <a:r>
              <a:rPr lang="zh-TW" sz="1500">
                <a:solidFill>
                  <a:schemeClr val="dk1"/>
                </a:solidFill>
                <a:highlight>
                  <a:srgbClr val="FFFFFF"/>
                </a:highlight>
              </a:rPr>
              <a:t>是否存在線性關係。</a:t>
            </a:r>
            <a:endParaRPr sz="1500">
              <a:solidFill>
                <a:schemeClr val="dk1"/>
              </a:solidFill>
              <a:highlight>
                <a:srgbClr val="FFFFFF"/>
              </a:highlight>
            </a:endParaRPr>
          </a:p>
          <a:p>
            <a:pPr indent="0" lvl="0" marL="0" rtl="0" algn="l">
              <a:spcBef>
                <a:spcPts val="0"/>
              </a:spcBef>
              <a:spcAft>
                <a:spcPts val="1200"/>
              </a:spcAft>
              <a:buNone/>
            </a:pPr>
            <a:r>
              <a:t/>
            </a:r>
            <a:endParaRPr/>
          </a:p>
        </p:txBody>
      </p:sp>
      <p:sp>
        <p:nvSpPr>
          <p:cNvPr id="319" name="Google Shape;31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25" name="Google Shape;325;p47"/>
          <p:cNvPicPr preferRelativeResize="0"/>
          <p:nvPr/>
        </p:nvPicPr>
        <p:blipFill>
          <a:blip r:embed="rId3">
            <a:alphaModFix/>
          </a:blip>
          <a:stretch>
            <a:fillRect/>
          </a:stretch>
        </p:blipFill>
        <p:spPr>
          <a:xfrm>
            <a:off x="235500" y="288875"/>
            <a:ext cx="8622101" cy="4319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31" name="Google Shape;331;p48"/>
          <p:cNvPicPr preferRelativeResize="0"/>
          <p:nvPr/>
        </p:nvPicPr>
        <p:blipFill>
          <a:blip r:embed="rId3">
            <a:alphaModFix/>
          </a:blip>
          <a:stretch>
            <a:fillRect/>
          </a:stretch>
        </p:blipFill>
        <p:spPr>
          <a:xfrm>
            <a:off x="152400" y="152400"/>
            <a:ext cx="8519719" cy="435841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37" name="Google Shape;337;p49"/>
          <p:cNvPicPr preferRelativeResize="0"/>
          <p:nvPr/>
        </p:nvPicPr>
        <p:blipFill>
          <a:blip r:embed="rId3">
            <a:alphaModFix/>
          </a:blip>
          <a:stretch>
            <a:fillRect/>
          </a:stretch>
        </p:blipFill>
        <p:spPr>
          <a:xfrm>
            <a:off x="152400" y="152400"/>
            <a:ext cx="8330078" cy="435841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43" name="Google Shape;343;p50"/>
          <p:cNvPicPr preferRelativeResize="0"/>
          <p:nvPr/>
        </p:nvPicPr>
        <p:blipFill>
          <a:blip r:embed="rId3">
            <a:alphaModFix/>
          </a:blip>
          <a:stretch>
            <a:fillRect/>
          </a:stretch>
        </p:blipFill>
        <p:spPr>
          <a:xfrm>
            <a:off x="152400" y="152400"/>
            <a:ext cx="8167660" cy="48074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49" name="Google Shape;349;p51"/>
          <p:cNvPicPr preferRelativeResize="0"/>
          <p:nvPr/>
        </p:nvPicPr>
        <p:blipFill>
          <a:blip r:embed="rId3">
            <a:alphaModFix/>
          </a:blip>
          <a:stretch>
            <a:fillRect/>
          </a:stretch>
        </p:blipFill>
        <p:spPr>
          <a:xfrm>
            <a:off x="152400" y="152400"/>
            <a:ext cx="8302505" cy="43584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zh-TW" sz="2200">
                <a:highlight>
                  <a:schemeClr val="lt1"/>
                </a:highlight>
              </a:rPr>
              <a:t>前言</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400">
                <a:solidFill>
                  <a:srgbClr val="374151"/>
                </a:solidFill>
              </a:rPr>
              <a:t>  當談及波士頓的房價時，我們進入了一個動態、充滿活力的話題。波士頓不僅是一個擁有豐富歷史、文化底蘊的城市，更是科技、教育的據點。在這片土地上，每一座建築都承載著過去與現在的交織，而房價則成為一個窗口，透視這座城市的經濟、社會脈動。</a:t>
            </a:r>
            <a:endParaRPr sz="1400">
              <a:solidFill>
                <a:srgbClr val="374151"/>
              </a:solidFill>
            </a:endParaRPr>
          </a:p>
          <a:p>
            <a:pPr indent="0" lvl="0" marL="0" rtl="0" algn="l">
              <a:lnSpc>
                <a:spcPct val="150000"/>
              </a:lnSpc>
              <a:spcBef>
                <a:spcPts val="1500"/>
              </a:spcBef>
              <a:spcAft>
                <a:spcPts val="0"/>
              </a:spcAft>
              <a:buClr>
                <a:schemeClr val="dk1"/>
              </a:buClr>
              <a:buSzPts val="1100"/>
              <a:buFont typeface="Arial"/>
              <a:buNone/>
            </a:pPr>
            <a:r>
              <a:rPr lang="zh-TW" sz="1400">
                <a:solidFill>
                  <a:srgbClr val="374151"/>
                </a:solidFill>
              </a:rPr>
              <a:t>這份報告將探討波士頓房價的複雜面向，從市場趨勢到區域差異，以及房價背後可能隱含的故事。過去，波士頓房地產市場是否繼續保持穩健，或者經歷了何種變遷？我們將透過數據分析和專業見解，助您全面瞭解這座城市的房價格局。</a:t>
            </a:r>
            <a:endParaRPr sz="1400">
              <a:solidFill>
                <a:srgbClr val="374151"/>
              </a:solidFill>
            </a:endParaRPr>
          </a:p>
          <a:p>
            <a:pPr indent="0" lvl="0" marL="0" rtl="0" algn="l">
              <a:lnSpc>
                <a:spcPct val="150000"/>
              </a:lnSpc>
              <a:spcBef>
                <a:spcPts val="1500"/>
              </a:spcBef>
              <a:spcAft>
                <a:spcPts val="0"/>
              </a:spcAft>
              <a:buClr>
                <a:schemeClr val="dk1"/>
              </a:buClr>
              <a:buSzPts val="1100"/>
              <a:buFont typeface="Arial"/>
              <a:buNone/>
            </a:pPr>
            <a:r>
              <a:rPr lang="zh-TW" sz="1400">
                <a:solidFill>
                  <a:srgbClr val="374151"/>
                </a:solidFill>
              </a:rPr>
              <a:t>波士頓的房價不僅僅是一個經濟指標，更是居民生活、城市發展的一個重要指標。透過這份報告，我們將探討波士頓房價的背後故事，揭示其與城市發展、社會變遷的密切關聯。</a:t>
            </a:r>
            <a:endParaRPr sz="1400">
              <a:solidFill>
                <a:srgbClr val="374151"/>
              </a:solidFill>
            </a:endParaRPr>
          </a:p>
          <a:p>
            <a:pPr indent="0" lvl="0" marL="0" rtl="0" algn="l">
              <a:spcBef>
                <a:spcPts val="0"/>
              </a:spcBef>
              <a:spcAft>
                <a:spcPts val="1200"/>
              </a:spcAft>
              <a:buNone/>
            </a:pPr>
            <a:r>
              <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55" name="Google Shape;355;p52"/>
          <p:cNvPicPr preferRelativeResize="0"/>
          <p:nvPr/>
        </p:nvPicPr>
        <p:blipFill>
          <a:blip r:embed="rId3">
            <a:alphaModFix/>
          </a:blip>
          <a:stretch>
            <a:fillRect/>
          </a:stretch>
        </p:blipFill>
        <p:spPr>
          <a:xfrm>
            <a:off x="152400" y="152400"/>
            <a:ext cx="8424693" cy="435841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61" name="Google Shape;361;p53"/>
          <p:cNvPicPr preferRelativeResize="0"/>
          <p:nvPr/>
        </p:nvPicPr>
        <p:blipFill>
          <a:blip r:embed="rId3">
            <a:alphaModFix/>
          </a:blip>
          <a:stretch>
            <a:fillRect/>
          </a:stretch>
        </p:blipFill>
        <p:spPr>
          <a:xfrm>
            <a:off x="152400" y="152400"/>
            <a:ext cx="7965107" cy="435841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67" name="Google Shape;367;p54"/>
          <p:cNvPicPr preferRelativeResize="0"/>
          <p:nvPr/>
        </p:nvPicPr>
        <p:blipFill>
          <a:blip r:embed="rId3">
            <a:alphaModFix/>
          </a:blip>
          <a:stretch>
            <a:fillRect/>
          </a:stretch>
        </p:blipFill>
        <p:spPr>
          <a:xfrm>
            <a:off x="152400" y="152400"/>
            <a:ext cx="7979866" cy="435841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73" name="Google Shape;373;p55"/>
          <p:cNvPicPr preferRelativeResize="0"/>
          <p:nvPr/>
        </p:nvPicPr>
        <p:blipFill>
          <a:blip r:embed="rId3">
            <a:alphaModFix/>
          </a:blip>
          <a:stretch>
            <a:fillRect/>
          </a:stretch>
        </p:blipFill>
        <p:spPr>
          <a:xfrm>
            <a:off x="152400" y="152400"/>
            <a:ext cx="8247211" cy="435841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79" name="Google Shape;379;p56"/>
          <p:cNvPicPr preferRelativeResize="0"/>
          <p:nvPr/>
        </p:nvPicPr>
        <p:blipFill>
          <a:blip r:embed="rId3">
            <a:alphaModFix/>
          </a:blip>
          <a:stretch>
            <a:fillRect/>
          </a:stretch>
        </p:blipFill>
        <p:spPr>
          <a:xfrm>
            <a:off x="152400" y="152400"/>
            <a:ext cx="8105688" cy="435841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85" name="Google Shape;385;p57"/>
          <p:cNvPicPr preferRelativeResize="0"/>
          <p:nvPr/>
        </p:nvPicPr>
        <p:blipFill>
          <a:blip r:embed="rId3">
            <a:alphaModFix/>
          </a:blip>
          <a:stretch>
            <a:fillRect/>
          </a:stretch>
        </p:blipFill>
        <p:spPr>
          <a:xfrm>
            <a:off x="152400" y="152400"/>
            <a:ext cx="8167658" cy="460386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91" name="Google Shape;391;p58"/>
          <p:cNvPicPr preferRelativeResize="0"/>
          <p:nvPr/>
        </p:nvPicPr>
        <p:blipFill>
          <a:blip r:embed="rId3">
            <a:alphaModFix/>
          </a:blip>
          <a:stretch>
            <a:fillRect/>
          </a:stretch>
        </p:blipFill>
        <p:spPr>
          <a:xfrm>
            <a:off x="152400" y="152400"/>
            <a:ext cx="8167656" cy="456233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97" name="Google Shape;397;p59"/>
          <p:cNvPicPr preferRelativeResize="0"/>
          <p:nvPr/>
        </p:nvPicPr>
        <p:blipFill>
          <a:blip r:embed="rId3">
            <a:alphaModFix/>
          </a:blip>
          <a:stretch>
            <a:fillRect/>
          </a:stretch>
        </p:blipFill>
        <p:spPr>
          <a:xfrm>
            <a:off x="152400" y="152400"/>
            <a:ext cx="8167658" cy="470380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403" name="Google Shape;403;p60"/>
          <p:cNvPicPr preferRelativeResize="0"/>
          <p:nvPr/>
        </p:nvPicPr>
        <p:blipFill>
          <a:blip r:embed="rId3">
            <a:alphaModFix/>
          </a:blip>
          <a:stretch>
            <a:fillRect/>
          </a:stretch>
        </p:blipFill>
        <p:spPr>
          <a:xfrm>
            <a:off x="152400" y="152400"/>
            <a:ext cx="8167658" cy="459627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1600"/>
              <a:t>第三節 模型適合度檢定</a:t>
            </a:r>
            <a:endParaRPr/>
          </a:p>
        </p:txBody>
      </p:sp>
      <p:sp>
        <p:nvSpPr>
          <p:cNvPr id="409" name="Google Shape;409;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410" name="Google Shape;410;p61"/>
          <p:cNvPicPr preferRelativeResize="0"/>
          <p:nvPr/>
        </p:nvPicPr>
        <p:blipFill rotWithShape="1">
          <a:blip r:embed="rId3">
            <a:alphaModFix/>
          </a:blip>
          <a:srcRect b="42863" l="0" r="0" t="0"/>
          <a:stretch/>
        </p:blipFill>
        <p:spPr>
          <a:xfrm>
            <a:off x="311700" y="847675"/>
            <a:ext cx="5705576" cy="2070175"/>
          </a:xfrm>
          <a:prstGeom prst="rect">
            <a:avLst/>
          </a:prstGeom>
          <a:noFill/>
          <a:ln>
            <a:noFill/>
          </a:ln>
        </p:spPr>
      </p:pic>
      <p:pic>
        <p:nvPicPr>
          <p:cNvPr id="411" name="Google Shape;411;p61"/>
          <p:cNvPicPr preferRelativeResize="0"/>
          <p:nvPr/>
        </p:nvPicPr>
        <p:blipFill>
          <a:blip r:embed="rId4">
            <a:alphaModFix/>
          </a:blip>
          <a:stretch>
            <a:fillRect/>
          </a:stretch>
        </p:blipFill>
        <p:spPr>
          <a:xfrm>
            <a:off x="375200" y="3789975"/>
            <a:ext cx="6327849" cy="1266850"/>
          </a:xfrm>
          <a:prstGeom prst="rect">
            <a:avLst/>
          </a:prstGeom>
          <a:noFill/>
          <a:ln>
            <a:noFill/>
          </a:ln>
        </p:spPr>
      </p:pic>
      <p:pic>
        <p:nvPicPr>
          <p:cNvPr id="412" name="Google Shape;412;p61"/>
          <p:cNvPicPr preferRelativeResize="0"/>
          <p:nvPr/>
        </p:nvPicPr>
        <p:blipFill rotWithShape="1">
          <a:blip r:embed="rId3">
            <a:alphaModFix/>
          </a:blip>
          <a:srcRect b="0" l="0" r="0" t="71857"/>
          <a:stretch/>
        </p:blipFill>
        <p:spPr>
          <a:xfrm>
            <a:off x="311700" y="2917850"/>
            <a:ext cx="5705576" cy="101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研究動機</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400">
                <a:solidFill>
                  <a:schemeClr val="dk1"/>
                </a:solidFill>
              </a:rPr>
              <a:t>本研究的啟發來自於對波士頓房地產市場的好奇與求知慾，考慮到當前社會經濟環境的不斷變遷，以及房價波動對個人和機構的深遠影響。波士頓地區作為一個重要的經濟樞紐，其房地產市場的穩健運作對於區域經濟發展至關重要。因此，透過深入研究波士頓房價資料集，我們迫切希望解析影響房價波動的各種因素，從而獲得對市場變化的更深層次理解。</a:t>
            </a:r>
            <a:endParaRPr sz="1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400">
                <a:solidFill>
                  <a:schemeClr val="dk1"/>
                </a:solidFill>
              </a:rPr>
              <a:t>此外，隨著科技進步，我們能利用電腦程式，使原本需要龐大人力以及時間才可進行的複迴歸分析，只要運用一些電腦程式進行運算，便可透過十人不到的小組建構一個準確而可靠的迴歸模型，以預測未來波士頓房價的走勢。這對於房地產業者、政府機構、投資者以及一般市民都具有實質價值，有助於制定明智的投資和政策決策。因此，透過深入分析波士頓房價資料，我們尋求揭示潛在趨勢和關聯性，以促進更為智慧和可持續的城市發展，同時提供更精確的預測工具，以應對不確定性的挑戰。這個研究動機不僅有助於學術界對於房地產市場的理論探索，同時也對實際應用和社會發展產生積極而深遠的影響。</a:t>
            </a:r>
            <a:endParaRPr sz="1400">
              <a:solidFill>
                <a:schemeClr val="dk1"/>
              </a:solidFill>
            </a:endParaRPr>
          </a:p>
          <a:p>
            <a:pPr indent="0" lvl="0" marL="0" rtl="0" algn="l">
              <a:spcBef>
                <a:spcPts val="0"/>
              </a:spcBef>
              <a:spcAft>
                <a:spcPts val="1200"/>
              </a:spcAft>
              <a:buNone/>
            </a:pPr>
            <a:r>
              <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1600">
                <a:highlight>
                  <a:srgbClr val="FFFFFF"/>
                </a:highlight>
              </a:rPr>
              <a:t>第四節 模型解釋能力</a:t>
            </a:r>
            <a:endParaRPr b="1" sz="1600">
              <a:highlight>
                <a:srgbClr val="FFFFFF"/>
              </a:highlight>
            </a:endParaRPr>
          </a:p>
          <a:p>
            <a:pPr indent="0" lvl="0" marL="0" rtl="0" algn="l">
              <a:spcBef>
                <a:spcPts val="0"/>
              </a:spcBef>
              <a:spcAft>
                <a:spcPts val="0"/>
              </a:spcAft>
              <a:buNone/>
            </a:pPr>
            <a:r>
              <a:t/>
            </a:r>
            <a:endParaRPr/>
          </a:p>
        </p:txBody>
      </p:sp>
      <p:sp>
        <p:nvSpPr>
          <p:cNvPr id="418" name="Google Shape;418;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419" name="Google Shape;419;p62"/>
          <p:cNvPicPr preferRelativeResize="0"/>
          <p:nvPr/>
        </p:nvPicPr>
        <p:blipFill>
          <a:blip r:embed="rId3">
            <a:alphaModFix/>
          </a:blip>
          <a:stretch>
            <a:fillRect/>
          </a:stretch>
        </p:blipFill>
        <p:spPr>
          <a:xfrm>
            <a:off x="381000" y="911675"/>
            <a:ext cx="7358125" cy="2078975"/>
          </a:xfrm>
          <a:prstGeom prst="rect">
            <a:avLst/>
          </a:prstGeom>
          <a:noFill/>
          <a:ln>
            <a:noFill/>
          </a:ln>
        </p:spPr>
      </p:pic>
      <p:pic>
        <p:nvPicPr>
          <p:cNvPr id="420" name="Google Shape;420;p62"/>
          <p:cNvPicPr preferRelativeResize="0"/>
          <p:nvPr/>
        </p:nvPicPr>
        <p:blipFill rotWithShape="1">
          <a:blip r:embed="rId4">
            <a:alphaModFix/>
          </a:blip>
          <a:srcRect b="2503" l="21754" r="21754" t="65230"/>
          <a:stretch/>
        </p:blipFill>
        <p:spPr>
          <a:xfrm>
            <a:off x="76200" y="2990650"/>
            <a:ext cx="4162425" cy="1247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426" name="Google Shape;42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第肆章 模型的選取方法</a:t>
            </a:r>
            <a:endParaRPr/>
          </a:p>
        </p:txBody>
      </p:sp>
      <p:sp>
        <p:nvSpPr>
          <p:cNvPr id="427" name="Google Shape;427;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第一節  向前選取法(Forword)</a:t>
            </a:r>
            <a:endParaRPr/>
          </a:p>
          <a:p>
            <a:pPr indent="0" lvl="0" marL="0" rtl="0" algn="l">
              <a:lnSpc>
                <a:spcPct val="100000"/>
              </a:lnSpc>
              <a:spcBef>
                <a:spcPts val="1200"/>
              </a:spcBef>
              <a:spcAft>
                <a:spcPts val="0"/>
              </a:spcAft>
              <a:buClr>
                <a:schemeClr val="dk1"/>
              </a:buClr>
              <a:buSzPts val="1100"/>
              <a:buFont typeface="Arial"/>
              <a:buNone/>
            </a:pPr>
            <a:r>
              <a:rPr lang="zh-TW" sz="1900">
                <a:solidFill>
                  <a:schemeClr val="dk1"/>
                </a:solidFill>
                <a:highlight>
                  <a:srgbClr val="FFFFFF"/>
                </a:highlight>
                <a:latin typeface="Microsoft JhengHei"/>
                <a:ea typeface="Microsoft JhengHei"/>
                <a:cs typeface="Microsoft JhengHei"/>
                <a:sym typeface="Microsoft JhengHei"/>
              </a:rPr>
              <a:t>一開始模型中沒有任何的變數，且須設定進入模型的條件，一般來說會假設進入模型的值以0.15為準，接著，針對各別的變數做檢定，檢定結果須滿足P-value小於0.15中最顯著的變數，則此變數將優先選入模型中，依此類推至沒有變數可選入模型為止。</a:t>
            </a:r>
            <a:endParaRPr sz="1900">
              <a:solidFill>
                <a:schemeClr val="dk1"/>
              </a:solidFill>
              <a:highlight>
                <a:srgbClr val="FFFFFF"/>
              </a:highlight>
              <a:latin typeface="Microsoft JhengHei"/>
              <a:ea typeface="Microsoft JhengHei"/>
              <a:cs typeface="Microsoft JhengHei"/>
              <a:sym typeface="Microsoft JhengHei"/>
            </a:endParaRPr>
          </a:p>
          <a:p>
            <a:pPr indent="0" lvl="0" marL="0" rtl="0" algn="ctr">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向前選取法</a:t>
            </a:r>
            <a:endParaRPr/>
          </a:p>
        </p:txBody>
      </p:sp>
      <p:sp>
        <p:nvSpPr>
          <p:cNvPr id="433" name="Google Shape;433;p64"/>
          <p:cNvSpPr txBox="1"/>
          <p:nvPr>
            <p:ph idx="1" type="body"/>
          </p:nvPr>
        </p:nvSpPr>
        <p:spPr>
          <a:xfrm>
            <a:off x="387650" y="3922675"/>
            <a:ext cx="8085000" cy="163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a:solidFill>
                  <a:schemeClr val="dk1"/>
                </a:solidFill>
                <a:highlight>
                  <a:srgbClr val="FFFFFF"/>
                </a:highlight>
                <a:latin typeface="Microsoft JhengHei"/>
                <a:ea typeface="Microsoft JhengHei"/>
                <a:cs typeface="Microsoft JhengHei"/>
                <a:sym typeface="Microsoft JhengHei"/>
              </a:rPr>
              <a:t>由上表可知，上述所有變數的p-value都&lt;0.15，因此上述所有變數都應選入模型中。</a:t>
            </a:r>
            <a:r>
              <a:rPr lang="zh-TW">
                <a:solidFill>
                  <a:schemeClr val="dk1"/>
                </a:solidFill>
                <a:highlight>
                  <a:srgbClr val="FFFFFF"/>
                </a:highlight>
              </a:rPr>
              <a:t>Ŷ=33.77742 - 0.11701x</a:t>
            </a:r>
            <a:r>
              <a:rPr baseline="-25000" lang="zh-TW">
                <a:solidFill>
                  <a:schemeClr val="dk1"/>
                </a:solidFill>
                <a:highlight>
                  <a:srgbClr val="FFFFFF"/>
                </a:highlight>
              </a:rPr>
              <a:t>1</a:t>
            </a:r>
            <a:r>
              <a:rPr lang="zh-TW">
                <a:solidFill>
                  <a:schemeClr val="dk1"/>
                </a:solidFill>
                <a:highlight>
                  <a:srgbClr val="FFFFFF"/>
                </a:highlight>
              </a:rPr>
              <a:t> + 0.04474x</a:t>
            </a:r>
            <a:r>
              <a:rPr baseline="-25000" lang="zh-TW">
                <a:solidFill>
                  <a:schemeClr val="dk1"/>
                </a:solidFill>
                <a:highlight>
                  <a:srgbClr val="FFFFFF"/>
                </a:highlight>
              </a:rPr>
              <a:t>2</a:t>
            </a:r>
            <a:r>
              <a:rPr lang="zh-TW">
                <a:solidFill>
                  <a:schemeClr val="dk1"/>
                </a:solidFill>
                <a:highlight>
                  <a:srgbClr val="FFFFFF"/>
                </a:highlight>
              </a:rPr>
              <a:t> + 2.5041x</a:t>
            </a:r>
            <a:r>
              <a:rPr baseline="-25000" lang="zh-TW">
                <a:solidFill>
                  <a:schemeClr val="dk1"/>
                </a:solidFill>
                <a:highlight>
                  <a:srgbClr val="FFFFFF"/>
                </a:highlight>
              </a:rPr>
              <a:t>4</a:t>
            </a:r>
            <a:r>
              <a:rPr lang="zh-TW">
                <a:solidFill>
                  <a:schemeClr val="dk1"/>
                </a:solidFill>
                <a:highlight>
                  <a:srgbClr val="FFFFFF"/>
                </a:highlight>
              </a:rPr>
              <a:t> -17.30442x</a:t>
            </a:r>
            <a:r>
              <a:rPr baseline="-25000" lang="zh-TW">
                <a:solidFill>
                  <a:schemeClr val="dk1"/>
                </a:solidFill>
                <a:highlight>
                  <a:srgbClr val="FFFFFF"/>
                </a:highlight>
              </a:rPr>
              <a:t>5</a:t>
            </a:r>
            <a:r>
              <a:rPr lang="zh-TW">
                <a:solidFill>
                  <a:schemeClr val="dk1"/>
                </a:solidFill>
                <a:highlight>
                  <a:srgbClr val="FFFFFF"/>
                </a:highlight>
              </a:rPr>
              <a:t> +4.0391x</a:t>
            </a:r>
            <a:r>
              <a:rPr baseline="-25000" lang="zh-TW">
                <a:solidFill>
                  <a:schemeClr val="dk1"/>
                </a:solidFill>
                <a:highlight>
                  <a:srgbClr val="FFFFFF"/>
                </a:highlight>
              </a:rPr>
              <a:t>6</a:t>
            </a:r>
            <a:r>
              <a:rPr lang="zh-TW">
                <a:solidFill>
                  <a:schemeClr val="dk1"/>
                </a:solidFill>
                <a:highlight>
                  <a:srgbClr val="FFFFFF"/>
                </a:highlight>
              </a:rPr>
              <a:t> -1.44387x</a:t>
            </a:r>
            <a:r>
              <a:rPr baseline="-25000" lang="zh-TW">
                <a:solidFill>
                  <a:schemeClr val="dk1"/>
                </a:solidFill>
                <a:highlight>
                  <a:srgbClr val="FFFFFF"/>
                </a:highlight>
              </a:rPr>
              <a:t>8</a:t>
            </a:r>
            <a:r>
              <a:rPr lang="zh-TW">
                <a:solidFill>
                  <a:schemeClr val="dk1"/>
                </a:solidFill>
                <a:highlight>
                  <a:srgbClr val="FFFFFF"/>
                </a:highlight>
              </a:rPr>
              <a:t> +0.30166x</a:t>
            </a:r>
            <a:r>
              <a:rPr baseline="-25000" lang="zh-TW">
                <a:solidFill>
                  <a:schemeClr val="dk1"/>
                </a:solidFill>
                <a:highlight>
                  <a:srgbClr val="FFFFFF"/>
                </a:highlight>
              </a:rPr>
              <a:t>9</a:t>
            </a:r>
            <a:r>
              <a:rPr lang="zh-TW">
                <a:solidFill>
                  <a:schemeClr val="dk1"/>
                </a:solidFill>
                <a:highlight>
                  <a:srgbClr val="FFFFFF"/>
                </a:highlight>
              </a:rPr>
              <a:t> -0.01217x</a:t>
            </a:r>
            <a:r>
              <a:rPr baseline="-25000" lang="zh-TW">
                <a:solidFill>
                  <a:schemeClr val="dk1"/>
                </a:solidFill>
                <a:highlight>
                  <a:srgbClr val="FFFFFF"/>
                </a:highlight>
              </a:rPr>
              <a:t>10</a:t>
            </a:r>
            <a:r>
              <a:rPr lang="zh-TW">
                <a:solidFill>
                  <a:schemeClr val="dk1"/>
                </a:solidFill>
                <a:highlight>
                  <a:srgbClr val="FFFFFF"/>
                </a:highlight>
              </a:rPr>
              <a:t> -0.89425x</a:t>
            </a:r>
            <a:r>
              <a:rPr baseline="-25000" lang="zh-TW">
                <a:solidFill>
                  <a:schemeClr val="dk1"/>
                </a:solidFill>
                <a:highlight>
                  <a:srgbClr val="FFFFFF"/>
                </a:highlight>
              </a:rPr>
              <a:t>11</a:t>
            </a:r>
            <a:r>
              <a:rPr lang="zh-TW">
                <a:solidFill>
                  <a:schemeClr val="dk1"/>
                </a:solidFill>
                <a:highlight>
                  <a:srgbClr val="FFFFFF"/>
                </a:highlight>
              </a:rPr>
              <a:t>  +0.00871x</a:t>
            </a:r>
            <a:r>
              <a:rPr baseline="-25000" lang="zh-TW">
                <a:solidFill>
                  <a:schemeClr val="dk1"/>
                </a:solidFill>
                <a:highlight>
                  <a:srgbClr val="FFFFFF"/>
                </a:highlight>
              </a:rPr>
              <a:t>12</a:t>
            </a:r>
            <a:r>
              <a:rPr lang="zh-TW">
                <a:solidFill>
                  <a:schemeClr val="dk1"/>
                </a:solidFill>
                <a:highlight>
                  <a:srgbClr val="FFFFFF"/>
                </a:highlight>
              </a:rPr>
              <a:t> -0.49879x</a:t>
            </a:r>
            <a:r>
              <a:rPr baseline="-25000" lang="zh-TW">
                <a:solidFill>
                  <a:schemeClr val="dk1"/>
                </a:solidFill>
                <a:highlight>
                  <a:srgbClr val="FFFFFF"/>
                </a:highlight>
              </a:rPr>
              <a:t>13</a:t>
            </a:r>
            <a:endParaRPr sz="2400"/>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rgbClr val="FFFFFF"/>
              </a:highlight>
              <a:latin typeface="Microsoft JhengHei"/>
              <a:ea typeface="Microsoft JhengHei"/>
              <a:cs typeface="Microsoft JhengHei"/>
              <a:sym typeface="Microsoft JhengHei"/>
            </a:endParaRPr>
          </a:p>
          <a:p>
            <a:pPr indent="0" lvl="0" marL="0" rtl="0" algn="ctr">
              <a:lnSpc>
                <a:spcPct val="100000"/>
              </a:lnSpc>
              <a:spcBef>
                <a:spcPts val="0"/>
              </a:spcBef>
              <a:spcAft>
                <a:spcPts val="0"/>
              </a:spcAft>
              <a:buClr>
                <a:schemeClr val="dk1"/>
              </a:buClr>
              <a:buSzPts val="1100"/>
              <a:buFont typeface="Arial"/>
              <a:buNone/>
            </a:pPr>
            <a:r>
              <a:t/>
            </a:r>
            <a:endParaRPr sz="2400"/>
          </a:p>
        </p:txBody>
      </p:sp>
      <p:sp>
        <p:nvSpPr>
          <p:cNvPr id="434" name="Google Shape;434;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435" name="Google Shape;435;p64"/>
          <p:cNvPicPr preferRelativeResize="0"/>
          <p:nvPr/>
        </p:nvPicPr>
        <p:blipFill>
          <a:blip r:embed="rId3">
            <a:alphaModFix/>
          </a:blip>
          <a:stretch>
            <a:fillRect/>
          </a:stretch>
        </p:blipFill>
        <p:spPr>
          <a:xfrm>
            <a:off x="311700" y="1152475"/>
            <a:ext cx="7880825" cy="27701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第二節 向後消去法</a:t>
            </a:r>
            <a:endParaRPr/>
          </a:p>
        </p:txBody>
      </p:sp>
      <p:sp>
        <p:nvSpPr>
          <p:cNvPr id="441" name="Google Shape;441;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900">
              <a:solidFill>
                <a:schemeClr val="dk1"/>
              </a:solidFill>
              <a:highlight>
                <a:srgbClr val="FFFFFF"/>
              </a:highlight>
              <a:latin typeface="Microsoft JhengHei"/>
              <a:ea typeface="Microsoft JhengHei"/>
              <a:cs typeface="Microsoft JhengHei"/>
              <a:sym typeface="Microsoft JhengHei"/>
            </a:endParaRPr>
          </a:p>
          <a:p>
            <a:pPr indent="0" lvl="0" marL="0" rtl="0" algn="l">
              <a:lnSpc>
                <a:spcPct val="100000"/>
              </a:lnSpc>
              <a:spcBef>
                <a:spcPts val="0"/>
              </a:spcBef>
              <a:spcAft>
                <a:spcPts val="0"/>
              </a:spcAft>
              <a:buNone/>
            </a:pPr>
            <a:r>
              <a:rPr lang="zh-TW" sz="1900">
                <a:solidFill>
                  <a:schemeClr val="dk1"/>
                </a:solidFill>
                <a:highlight>
                  <a:srgbClr val="FFFFFF"/>
                </a:highlight>
                <a:latin typeface="Microsoft JhengHei"/>
                <a:ea typeface="Microsoft JhengHei"/>
                <a:cs typeface="Microsoft JhengHei"/>
                <a:sym typeface="Microsoft JhengHei"/>
              </a:rPr>
              <a:t>向後消去法 : 一開始把所有的變數放在模型中，且須假設離開模型的值(通常為0.15)，接著對整個模型做檢定，選出所有p-value大於0.15中最不顯著的變數，將優先離開模型，依此類推至沒有變數離開模型。</a:t>
            </a:r>
            <a:endParaRPr sz="1900">
              <a:solidFill>
                <a:schemeClr val="dk1"/>
              </a:solidFill>
              <a:highlight>
                <a:srgbClr val="FFFFFF"/>
              </a:highlight>
              <a:latin typeface="Microsoft JhengHei"/>
              <a:ea typeface="Microsoft JhengHei"/>
              <a:cs typeface="Microsoft JhengHei"/>
              <a:sym typeface="Microsoft JhengHei"/>
            </a:endParaRPr>
          </a:p>
          <a:p>
            <a:pPr indent="0" lvl="0" marL="0" rtl="0" algn="l">
              <a:lnSpc>
                <a:spcPct val="100000"/>
              </a:lnSpc>
              <a:spcBef>
                <a:spcPts val="0"/>
              </a:spcBef>
              <a:spcAft>
                <a:spcPts val="0"/>
              </a:spcAft>
              <a:buNone/>
            </a:pPr>
            <a:r>
              <a:t/>
            </a:r>
            <a:endParaRPr sz="1900">
              <a:solidFill>
                <a:schemeClr val="dk1"/>
              </a:solidFill>
              <a:highlight>
                <a:srgbClr val="FFFFFF"/>
              </a:highlight>
              <a:latin typeface="Microsoft JhengHei"/>
              <a:ea typeface="Microsoft JhengHei"/>
              <a:cs typeface="Microsoft JhengHei"/>
              <a:sym typeface="Microsoft JhengHei"/>
            </a:endParaRPr>
          </a:p>
          <a:p>
            <a:pPr indent="0" lvl="0" marL="0" rtl="0" algn="l">
              <a:lnSpc>
                <a:spcPct val="100000"/>
              </a:lnSpc>
              <a:spcBef>
                <a:spcPts val="0"/>
              </a:spcBef>
              <a:spcAft>
                <a:spcPts val="0"/>
              </a:spcAft>
              <a:buNone/>
            </a:pPr>
            <a:r>
              <a:rPr lang="zh-TW" sz="2000">
                <a:solidFill>
                  <a:schemeClr val="dk1"/>
                </a:solidFill>
                <a:highlight>
                  <a:srgbClr val="FFFFFF"/>
                </a:highlight>
              </a:rPr>
              <a:t>Ŷ = 33.77742 - 0.11701x</a:t>
            </a:r>
            <a:r>
              <a:rPr baseline="-25000" lang="zh-TW" sz="2000">
                <a:solidFill>
                  <a:schemeClr val="dk1"/>
                </a:solidFill>
                <a:highlight>
                  <a:srgbClr val="FFFFFF"/>
                </a:highlight>
              </a:rPr>
              <a:t>1</a:t>
            </a:r>
            <a:r>
              <a:rPr lang="zh-TW" sz="2000">
                <a:solidFill>
                  <a:schemeClr val="dk1"/>
                </a:solidFill>
                <a:highlight>
                  <a:srgbClr val="FFFFFF"/>
                </a:highlight>
              </a:rPr>
              <a:t> + 0.04474x</a:t>
            </a:r>
            <a:r>
              <a:rPr baseline="-25000" lang="zh-TW" sz="2000">
                <a:solidFill>
                  <a:schemeClr val="dk1"/>
                </a:solidFill>
                <a:highlight>
                  <a:srgbClr val="FFFFFF"/>
                </a:highlight>
              </a:rPr>
              <a:t>2</a:t>
            </a:r>
            <a:r>
              <a:rPr lang="zh-TW" sz="2000">
                <a:solidFill>
                  <a:schemeClr val="dk1"/>
                </a:solidFill>
                <a:highlight>
                  <a:srgbClr val="FFFFFF"/>
                </a:highlight>
              </a:rPr>
              <a:t> + 2.5041x</a:t>
            </a:r>
            <a:r>
              <a:rPr baseline="-25000" lang="zh-TW" sz="2000">
                <a:solidFill>
                  <a:schemeClr val="dk1"/>
                </a:solidFill>
                <a:highlight>
                  <a:srgbClr val="FFFFFF"/>
                </a:highlight>
              </a:rPr>
              <a:t>4</a:t>
            </a:r>
            <a:r>
              <a:rPr lang="zh-TW" sz="2000">
                <a:solidFill>
                  <a:schemeClr val="dk1"/>
                </a:solidFill>
                <a:highlight>
                  <a:srgbClr val="FFFFFF"/>
                </a:highlight>
              </a:rPr>
              <a:t> -17.30442x</a:t>
            </a:r>
            <a:r>
              <a:rPr baseline="-25000" lang="zh-TW" sz="2000">
                <a:solidFill>
                  <a:schemeClr val="dk1"/>
                </a:solidFill>
                <a:highlight>
                  <a:srgbClr val="FFFFFF"/>
                </a:highlight>
              </a:rPr>
              <a:t>5</a:t>
            </a:r>
            <a:r>
              <a:rPr lang="zh-TW" sz="2000">
                <a:solidFill>
                  <a:schemeClr val="dk1"/>
                </a:solidFill>
                <a:highlight>
                  <a:srgbClr val="FFFFFF"/>
                </a:highlight>
              </a:rPr>
              <a:t> +4.0391x</a:t>
            </a:r>
            <a:r>
              <a:rPr baseline="-25000" lang="zh-TW" sz="2000">
                <a:solidFill>
                  <a:schemeClr val="dk1"/>
                </a:solidFill>
                <a:highlight>
                  <a:srgbClr val="FFFFFF"/>
                </a:highlight>
              </a:rPr>
              <a:t>6</a:t>
            </a:r>
            <a:endParaRPr sz="2000">
              <a:solidFill>
                <a:schemeClr val="dk1"/>
              </a:solidFill>
              <a:highlight>
                <a:srgbClr val="FFFFFF"/>
              </a:highlight>
            </a:endParaRPr>
          </a:p>
          <a:p>
            <a:pPr indent="0" lvl="0" marL="0" rtl="0" algn="l">
              <a:lnSpc>
                <a:spcPct val="100000"/>
              </a:lnSpc>
              <a:spcBef>
                <a:spcPts val="0"/>
              </a:spcBef>
              <a:spcAft>
                <a:spcPts val="0"/>
              </a:spcAft>
              <a:buNone/>
            </a:pPr>
            <a:r>
              <a:t/>
            </a:r>
            <a:endParaRPr sz="2000">
              <a:solidFill>
                <a:schemeClr val="dk1"/>
              </a:solidFill>
              <a:highlight>
                <a:srgbClr val="FFFFFF"/>
              </a:highlight>
            </a:endParaRPr>
          </a:p>
          <a:p>
            <a:pPr indent="0" lvl="0" marL="0" rtl="0" algn="l">
              <a:lnSpc>
                <a:spcPct val="100000"/>
              </a:lnSpc>
              <a:spcBef>
                <a:spcPts val="0"/>
              </a:spcBef>
              <a:spcAft>
                <a:spcPts val="0"/>
              </a:spcAft>
              <a:buNone/>
            </a:pPr>
            <a:r>
              <a:rPr lang="zh-TW" sz="2000">
                <a:solidFill>
                  <a:schemeClr val="dk1"/>
                </a:solidFill>
                <a:highlight>
                  <a:srgbClr val="FFFFFF"/>
                </a:highlight>
              </a:rPr>
              <a:t>-1.44387x</a:t>
            </a:r>
            <a:r>
              <a:rPr baseline="-25000" lang="zh-TW" sz="2000">
                <a:solidFill>
                  <a:schemeClr val="dk1"/>
                </a:solidFill>
                <a:highlight>
                  <a:srgbClr val="FFFFFF"/>
                </a:highlight>
              </a:rPr>
              <a:t>8</a:t>
            </a:r>
            <a:r>
              <a:rPr lang="zh-TW" sz="2000">
                <a:solidFill>
                  <a:schemeClr val="dk1"/>
                </a:solidFill>
                <a:highlight>
                  <a:srgbClr val="FFFFFF"/>
                </a:highlight>
              </a:rPr>
              <a:t> +0.30166x</a:t>
            </a:r>
            <a:r>
              <a:rPr baseline="-25000" lang="zh-TW" sz="2000">
                <a:solidFill>
                  <a:schemeClr val="dk1"/>
                </a:solidFill>
                <a:highlight>
                  <a:srgbClr val="FFFFFF"/>
                </a:highlight>
              </a:rPr>
              <a:t>9</a:t>
            </a:r>
            <a:r>
              <a:rPr lang="zh-TW" sz="2000">
                <a:solidFill>
                  <a:schemeClr val="dk1"/>
                </a:solidFill>
                <a:highlight>
                  <a:srgbClr val="FFFFFF"/>
                </a:highlight>
              </a:rPr>
              <a:t> -0.01217x</a:t>
            </a:r>
            <a:r>
              <a:rPr baseline="-25000" lang="zh-TW" sz="2000">
                <a:solidFill>
                  <a:schemeClr val="dk1"/>
                </a:solidFill>
                <a:highlight>
                  <a:srgbClr val="FFFFFF"/>
                </a:highlight>
              </a:rPr>
              <a:t>10</a:t>
            </a:r>
            <a:r>
              <a:rPr lang="zh-TW" sz="2000">
                <a:solidFill>
                  <a:schemeClr val="dk1"/>
                </a:solidFill>
                <a:highlight>
                  <a:srgbClr val="FFFFFF"/>
                </a:highlight>
              </a:rPr>
              <a:t> -0.89425x</a:t>
            </a:r>
            <a:r>
              <a:rPr baseline="-25000" lang="zh-TW" sz="2000">
                <a:solidFill>
                  <a:schemeClr val="dk1"/>
                </a:solidFill>
                <a:highlight>
                  <a:srgbClr val="FFFFFF"/>
                </a:highlight>
              </a:rPr>
              <a:t>11</a:t>
            </a:r>
            <a:r>
              <a:rPr lang="zh-TW" sz="2000">
                <a:solidFill>
                  <a:schemeClr val="dk1"/>
                </a:solidFill>
                <a:highlight>
                  <a:srgbClr val="FFFFFF"/>
                </a:highlight>
              </a:rPr>
              <a:t>  +0.00871x</a:t>
            </a:r>
            <a:r>
              <a:rPr baseline="-25000" lang="zh-TW" sz="2000">
                <a:solidFill>
                  <a:schemeClr val="dk1"/>
                </a:solidFill>
                <a:highlight>
                  <a:srgbClr val="FFFFFF"/>
                </a:highlight>
              </a:rPr>
              <a:t>12</a:t>
            </a:r>
            <a:r>
              <a:rPr lang="zh-TW" sz="2000">
                <a:solidFill>
                  <a:schemeClr val="dk1"/>
                </a:solidFill>
                <a:highlight>
                  <a:srgbClr val="FFFFFF"/>
                </a:highlight>
              </a:rPr>
              <a:t> -0.49879x</a:t>
            </a:r>
            <a:r>
              <a:rPr baseline="-25000" lang="zh-TW" sz="2000">
                <a:solidFill>
                  <a:schemeClr val="dk1"/>
                </a:solidFill>
                <a:highlight>
                  <a:srgbClr val="FFFFFF"/>
                </a:highlight>
              </a:rPr>
              <a:t>13</a:t>
            </a:r>
            <a:endParaRPr baseline="-25000" sz="2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900">
              <a:solidFill>
                <a:schemeClr val="dk1"/>
              </a:solidFill>
              <a:highlight>
                <a:srgbClr val="FFFFFF"/>
              </a:highlight>
              <a:latin typeface="Microsoft JhengHei"/>
              <a:ea typeface="Microsoft JhengHei"/>
              <a:cs typeface="Microsoft JhengHei"/>
              <a:sym typeface="Microsoft JhengHei"/>
            </a:endParaRPr>
          </a:p>
        </p:txBody>
      </p:sp>
      <p:sp>
        <p:nvSpPr>
          <p:cNvPr id="442" name="Google Shape;442;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第三節 逐步選取法</a:t>
            </a:r>
            <a:endParaRPr/>
          </a:p>
        </p:txBody>
      </p:sp>
      <p:sp>
        <p:nvSpPr>
          <p:cNvPr id="448" name="Google Shape;448;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zh-TW" sz="1900">
                <a:solidFill>
                  <a:schemeClr val="dk1"/>
                </a:solidFill>
                <a:highlight>
                  <a:srgbClr val="FFFFFF"/>
                </a:highlight>
                <a:latin typeface="Microsoft JhengHei"/>
                <a:ea typeface="Microsoft JhengHei"/>
                <a:cs typeface="Microsoft JhengHei"/>
                <a:sym typeface="Microsoft JhengHei"/>
              </a:rPr>
              <a:t>是向前選取法與向後選取法的結合。一開始模型中沒有任何的變數，且須假設進出模型的值(通常進出模型的準則預設為0.15)。首先檢定所有的變數，接著須滿足p-value小於0.15中最顯著的變數優先放入模型，接著再選出第二顯著的變數進入，此時，模型中已有兩個變數，再將這兩個變數做檢定，如果符合標準則留在模型裡，若不符合標準則離開模型，反覆執行直到沒有任何的變數進出為止。</a:t>
            </a:r>
            <a:endParaRPr sz="1900"/>
          </a:p>
        </p:txBody>
      </p:sp>
      <p:sp>
        <p:nvSpPr>
          <p:cNvPr id="449" name="Google Shape;449;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第四節 其他選取法</a:t>
            </a:r>
            <a:endParaRPr/>
          </a:p>
        </p:txBody>
      </p:sp>
      <p:sp>
        <p:nvSpPr>
          <p:cNvPr id="455" name="Google Shape;455;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900"/>
              <a:t>一、</a:t>
            </a:r>
            <a:endParaRPr sz="1900"/>
          </a:p>
          <a:p>
            <a:pPr indent="0" lvl="0" marL="0" rtl="0" algn="l">
              <a:spcBef>
                <a:spcPts val="1200"/>
              </a:spcBef>
              <a:spcAft>
                <a:spcPts val="1200"/>
              </a:spcAft>
              <a:buNone/>
            </a:pPr>
            <a:r>
              <a:rPr lang="zh-TW" sz="1900">
                <a:solidFill>
                  <a:schemeClr val="dk1"/>
                </a:solidFill>
                <a:latin typeface="Calibri"/>
                <a:ea typeface="Calibri"/>
                <a:cs typeface="Calibri"/>
                <a:sym typeface="Calibri"/>
              </a:rPr>
              <a:t>複判定係數法 : </a:t>
            </a:r>
            <a:r>
              <a:rPr lang="zh-TW" sz="1900">
                <a:solidFill>
                  <a:schemeClr val="dk1"/>
                </a:solidFill>
                <a:highlight>
                  <a:srgbClr val="FFFFFF"/>
                </a:highlight>
              </a:rPr>
              <a:t>R</a:t>
            </a:r>
            <a:r>
              <a:rPr baseline="30000" lang="zh-TW" sz="1900">
                <a:solidFill>
                  <a:schemeClr val="dk1"/>
                </a:solidFill>
                <a:highlight>
                  <a:srgbClr val="FFFFFF"/>
                </a:highlight>
              </a:rPr>
              <a:t>2</a:t>
            </a:r>
            <a:r>
              <a:rPr lang="zh-TW" sz="1900">
                <a:solidFill>
                  <a:schemeClr val="dk1"/>
                </a:solidFill>
                <a:highlight>
                  <a:srgbClr val="FFFFFF"/>
                </a:highlight>
              </a:rPr>
              <a:t>表示Y之總變異中和使用X變數有關的部份。R</a:t>
            </a:r>
            <a:r>
              <a:rPr baseline="30000" lang="zh-TW" sz="1900">
                <a:solidFill>
                  <a:schemeClr val="dk1"/>
                </a:solidFill>
                <a:highlight>
                  <a:srgbClr val="FFFFFF"/>
                </a:highlight>
              </a:rPr>
              <a:t>2</a:t>
            </a:r>
            <a:r>
              <a:rPr lang="zh-TW" sz="1900">
                <a:solidFill>
                  <a:schemeClr val="dk1"/>
                </a:solidFill>
                <a:highlight>
                  <a:srgbClr val="FFFFFF"/>
                </a:highlight>
              </a:rPr>
              <a:t>值高並不一定表示配適模型最好。且即使R</a:t>
            </a:r>
            <a:r>
              <a:rPr baseline="30000" lang="zh-TW" sz="1900">
                <a:solidFill>
                  <a:schemeClr val="dk1"/>
                </a:solidFill>
                <a:highlight>
                  <a:srgbClr val="FFFFFF"/>
                </a:highlight>
              </a:rPr>
              <a:t>2</a:t>
            </a:r>
            <a:r>
              <a:rPr lang="zh-TW" sz="1900">
                <a:solidFill>
                  <a:schemeClr val="dk1"/>
                </a:solidFill>
                <a:highlight>
                  <a:srgbClr val="FFFFFF"/>
                </a:highlight>
              </a:rPr>
              <a:t>很高，其MSE可能太大而實際上卻需要高</a:t>
            </a:r>
            <a:r>
              <a:rPr lang="zh-TW" sz="1900">
                <a:solidFill>
                  <a:schemeClr val="dk1"/>
                </a:solidFill>
                <a:highlight>
                  <a:srgbClr val="FFFFFF"/>
                </a:highlight>
                <a:latin typeface="Courier New"/>
                <a:ea typeface="Courier New"/>
                <a:cs typeface="Courier New"/>
                <a:sym typeface="Courier New"/>
              </a:rPr>
              <a:t>精</a:t>
            </a:r>
            <a:r>
              <a:rPr lang="zh-TW" sz="1900">
                <a:solidFill>
                  <a:schemeClr val="dk1"/>
                </a:solidFill>
                <a:highlight>
                  <a:srgbClr val="FFFFFF"/>
                </a:highlight>
              </a:rPr>
              <a:t>確度故不符實用。</a:t>
            </a:r>
            <a:r>
              <a:rPr lang="zh-TW" sz="1900">
                <a:solidFill>
                  <a:schemeClr val="dk1"/>
                </a:solidFill>
              </a:rPr>
              <a:t>投入變數 </a:t>
            </a:r>
            <a:r>
              <a:rPr lang="zh-TW" sz="1900">
                <a:solidFill>
                  <a:schemeClr val="dk1"/>
                </a:solidFill>
                <a:highlight>
                  <a:srgbClr val="FFFFFF"/>
                </a:highlight>
              </a:rPr>
              <a:t>x</a:t>
            </a:r>
            <a:r>
              <a:rPr baseline="-25000" lang="zh-TW" sz="1900">
                <a:solidFill>
                  <a:schemeClr val="dk1"/>
                </a:solidFill>
                <a:highlight>
                  <a:srgbClr val="FFFFFF"/>
                </a:highlight>
              </a:rPr>
              <a:t>1</a:t>
            </a:r>
            <a:r>
              <a:rPr lang="zh-TW" sz="1900">
                <a:solidFill>
                  <a:schemeClr val="dk1"/>
                </a:solidFill>
                <a:highlight>
                  <a:srgbClr val="FFFFFF"/>
                </a:highlight>
              </a:rPr>
              <a:t> x</a:t>
            </a:r>
            <a:r>
              <a:rPr baseline="-25000" lang="zh-TW" sz="1900">
                <a:solidFill>
                  <a:schemeClr val="dk1"/>
                </a:solidFill>
                <a:highlight>
                  <a:srgbClr val="FFFFFF"/>
                </a:highlight>
              </a:rPr>
              <a:t>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3</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4</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5</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6</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7</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8</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9</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10</a:t>
            </a:r>
            <a:r>
              <a:rPr lang="zh-TW" sz="1900">
                <a:solidFill>
                  <a:schemeClr val="dk1"/>
                </a:solidFill>
                <a:highlight>
                  <a:srgbClr val="FFFFFF"/>
                </a:highlight>
              </a:rPr>
              <a:t>  x</a:t>
            </a:r>
            <a:r>
              <a:rPr baseline="-25000" lang="zh-TW" sz="1900">
                <a:solidFill>
                  <a:schemeClr val="dk1"/>
                </a:solidFill>
                <a:highlight>
                  <a:srgbClr val="FFFFFF"/>
                </a:highlight>
              </a:rPr>
              <a:t>11</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12</a:t>
            </a:r>
            <a:r>
              <a:rPr lang="zh-TW" sz="1900">
                <a:solidFill>
                  <a:schemeClr val="dk1"/>
                </a:solidFill>
                <a:highlight>
                  <a:srgbClr val="FFFFFF"/>
                </a:highlight>
              </a:rPr>
              <a:t> x</a:t>
            </a:r>
            <a:r>
              <a:rPr baseline="-25000" lang="zh-TW" sz="1900">
                <a:solidFill>
                  <a:schemeClr val="dk1"/>
                </a:solidFill>
                <a:highlight>
                  <a:srgbClr val="FFFFFF"/>
                </a:highlight>
              </a:rPr>
              <a:t>13</a:t>
            </a:r>
            <a:r>
              <a:rPr lang="zh-TW" sz="1900">
                <a:solidFill>
                  <a:schemeClr val="dk1"/>
                </a:solidFill>
                <a:highlight>
                  <a:srgbClr val="FFFFFF"/>
                </a:highlight>
              </a:rPr>
              <a:t> 時，R</a:t>
            </a:r>
            <a:r>
              <a:rPr baseline="30000" lang="zh-TW" sz="1900">
                <a:solidFill>
                  <a:schemeClr val="dk1"/>
                </a:solidFill>
                <a:highlight>
                  <a:srgbClr val="FFFFFF"/>
                </a:highlight>
              </a:rPr>
              <a:t>2</a:t>
            </a:r>
            <a:r>
              <a:rPr lang="zh-TW" sz="1900">
                <a:solidFill>
                  <a:schemeClr val="dk1"/>
                </a:solidFill>
                <a:highlight>
                  <a:srgbClr val="FFFFFF"/>
                </a:highlight>
              </a:rPr>
              <a:t>=</a:t>
            </a:r>
            <a:r>
              <a:rPr lang="zh-TW" sz="1900">
                <a:solidFill>
                  <a:schemeClr val="dk1"/>
                </a:solidFill>
              </a:rPr>
              <a:t>0.7482，與投入</a:t>
            </a:r>
            <a:r>
              <a:rPr lang="zh-TW" sz="1900">
                <a:solidFill>
                  <a:schemeClr val="dk1"/>
                </a:solidFill>
                <a:highlight>
                  <a:srgbClr val="FFFFFF"/>
                </a:highlight>
              </a:rPr>
              <a:t>x</a:t>
            </a:r>
            <a:r>
              <a:rPr baseline="-25000" lang="zh-TW" sz="1900">
                <a:solidFill>
                  <a:schemeClr val="dk1"/>
                </a:solidFill>
                <a:highlight>
                  <a:srgbClr val="FFFFFF"/>
                </a:highlight>
              </a:rPr>
              <a:t>1</a:t>
            </a:r>
            <a:r>
              <a:rPr lang="zh-TW" sz="1900">
                <a:solidFill>
                  <a:schemeClr val="dk1"/>
                </a:solidFill>
                <a:highlight>
                  <a:srgbClr val="FFFFFF"/>
                </a:highlight>
              </a:rPr>
              <a:t> x</a:t>
            </a:r>
            <a:r>
              <a:rPr baseline="-25000" lang="zh-TW" sz="1900">
                <a:solidFill>
                  <a:schemeClr val="dk1"/>
                </a:solidFill>
                <a:highlight>
                  <a:srgbClr val="FFFFFF"/>
                </a:highlight>
              </a:rPr>
              <a:t>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4</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5</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6</a:t>
            </a:r>
            <a:r>
              <a:rPr lang="zh-TW" sz="1900">
                <a:solidFill>
                  <a:schemeClr val="dk1"/>
                </a:solidFill>
                <a:highlight>
                  <a:srgbClr val="FFFFFF"/>
                </a:highlight>
              </a:rPr>
              <a:t> x</a:t>
            </a:r>
            <a:r>
              <a:rPr baseline="-25000" lang="zh-TW" sz="1900">
                <a:solidFill>
                  <a:schemeClr val="dk1"/>
                </a:solidFill>
                <a:highlight>
                  <a:srgbClr val="FFFFFF"/>
                </a:highlight>
              </a:rPr>
              <a:t>8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9</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10</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11</a:t>
            </a:r>
            <a:r>
              <a:rPr lang="zh-TW" sz="1900">
                <a:solidFill>
                  <a:schemeClr val="dk1"/>
                </a:solidFill>
                <a:highlight>
                  <a:srgbClr val="FFFFFF"/>
                </a:highlight>
              </a:rPr>
              <a:t>  x</a:t>
            </a:r>
            <a:r>
              <a:rPr baseline="-25000" lang="zh-TW" sz="1900">
                <a:solidFill>
                  <a:schemeClr val="dk1"/>
                </a:solidFill>
                <a:highlight>
                  <a:srgbClr val="FFFFFF"/>
                </a:highlight>
              </a:rPr>
              <a:t>12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13</a:t>
            </a:r>
            <a:r>
              <a:rPr lang="zh-TW" sz="1900">
                <a:solidFill>
                  <a:schemeClr val="dk1"/>
                </a:solidFill>
                <a:highlight>
                  <a:srgbClr val="FFFFFF"/>
                </a:highlight>
              </a:rPr>
              <a:t> 時的R</a:t>
            </a:r>
            <a:r>
              <a:rPr baseline="30000" lang="zh-TW" sz="1900">
                <a:solidFill>
                  <a:schemeClr val="dk1"/>
                </a:solidFill>
                <a:highlight>
                  <a:srgbClr val="FFFFFF"/>
                </a:highlight>
              </a:rPr>
              <a:t>2</a:t>
            </a:r>
            <a:r>
              <a:rPr lang="zh-TW" sz="1900">
                <a:solidFill>
                  <a:schemeClr val="dk1"/>
                </a:solidFill>
                <a:highlight>
                  <a:srgbClr val="FFFFFF"/>
                </a:highlight>
              </a:rPr>
              <a:t>=0.7417 差異不大，即多了</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3 </a:t>
            </a:r>
            <a:r>
              <a:rPr lang="zh-TW" sz="1900">
                <a:solidFill>
                  <a:schemeClr val="dk1"/>
                </a:solidFill>
                <a:highlight>
                  <a:srgbClr val="FFFFFF"/>
                </a:highlight>
              </a:rPr>
              <a:t>x</a:t>
            </a:r>
            <a:r>
              <a:rPr baseline="-25000" lang="zh-TW" sz="1900">
                <a:solidFill>
                  <a:schemeClr val="dk1"/>
                </a:solidFill>
                <a:highlight>
                  <a:srgbClr val="FFFFFF"/>
                </a:highlight>
              </a:rPr>
              <a:t>7</a:t>
            </a:r>
            <a:r>
              <a:rPr lang="zh-TW" sz="1900">
                <a:solidFill>
                  <a:schemeClr val="dk1"/>
                </a:solidFill>
                <a:highlight>
                  <a:srgbClr val="FFFFFF"/>
                </a:highlight>
              </a:rPr>
              <a:t> 其貢獻度不大，所以我們最後選擇 x</a:t>
            </a:r>
            <a:r>
              <a:rPr baseline="-25000" lang="zh-TW" sz="1900">
                <a:solidFill>
                  <a:schemeClr val="dk1"/>
                </a:solidFill>
                <a:highlight>
                  <a:srgbClr val="FFFFFF"/>
                </a:highlight>
              </a:rPr>
              <a:t>1</a:t>
            </a:r>
            <a:r>
              <a:rPr lang="zh-TW" sz="1900">
                <a:solidFill>
                  <a:schemeClr val="dk1"/>
                </a:solidFill>
                <a:highlight>
                  <a:srgbClr val="FFFFFF"/>
                </a:highlight>
              </a:rPr>
              <a:t> x</a:t>
            </a:r>
            <a:r>
              <a:rPr baseline="-25000" lang="zh-TW" sz="1900">
                <a:solidFill>
                  <a:schemeClr val="dk1"/>
                </a:solidFill>
                <a:highlight>
                  <a:srgbClr val="FFFFFF"/>
                </a:highlight>
              </a:rPr>
              <a:t>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4</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5</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6</a:t>
            </a:r>
            <a:r>
              <a:rPr lang="zh-TW" sz="1900">
                <a:solidFill>
                  <a:schemeClr val="dk1"/>
                </a:solidFill>
                <a:highlight>
                  <a:srgbClr val="FFFFFF"/>
                </a:highlight>
              </a:rPr>
              <a:t> x</a:t>
            </a:r>
            <a:r>
              <a:rPr baseline="-25000" lang="zh-TW" sz="1900">
                <a:solidFill>
                  <a:schemeClr val="dk1"/>
                </a:solidFill>
                <a:highlight>
                  <a:srgbClr val="FFFFFF"/>
                </a:highlight>
              </a:rPr>
              <a:t>8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9</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10</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11</a:t>
            </a:r>
            <a:r>
              <a:rPr lang="zh-TW" sz="1900">
                <a:solidFill>
                  <a:schemeClr val="dk1"/>
                </a:solidFill>
                <a:highlight>
                  <a:srgbClr val="FFFFFF"/>
                </a:highlight>
              </a:rPr>
              <a:t>  x</a:t>
            </a:r>
            <a:r>
              <a:rPr baseline="-25000" lang="zh-TW" sz="1900">
                <a:solidFill>
                  <a:schemeClr val="dk1"/>
                </a:solidFill>
                <a:highlight>
                  <a:srgbClr val="FFFFFF"/>
                </a:highlight>
              </a:rPr>
              <a:t>12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13</a:t>
            </a:r>
            <a:r>
              <a:rPr lang="zh-TW" sz="1900">
                <a:solidFill>
                  <a:schemeClr val="dk1"/>
                </a:solidFill>
                <a:highlight>
                  <a:srgbClr val="FFFFFF"/>
                </a:highlight>
              </a:rPr>
              <a:t> </a:t>
            </a:r>
            <a:r>
              <a:rPr lang="zh-TW" sz="1900">
                <a:solidFill>
                  <a:schemeClr val="dk1"/>
                </a:solidFill>
              </a:rPr>
              <a:t>等11個解釋變數來建立回歸模型。</a:t>
            </a:r>
            <a:endParaRPr sz="1900">
              <a:solidFill>
                <a:schemeClr val="dk1"/>
              </a:solidFill>
              <a:latin typeface="Calibri"/>
              <a:ea typeface="Calibri"/>
              <a:cs typeface="Calibri"/>
              <a:sym typeface="Calibri"/>
            </a:endParaRPr>
          </a:p>
        </p:txBody>
      </p:sp>
      <p:sp>
        <p:nvSpPr>
          <p:cNvPr id="456" name="Google Shape;456;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其他選取法</a:t>
            </a:r>
            <a:endParaRPr/>
          </a:p>
        </p:txBody>
      </p:sp>
      <p:sp>
        <p:nvSpPr>
          <p:cNvPr id="462" name="Google Shape;46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900"/>
              <a:t>二、</a:t>
            </a:r>
            <a:endParaRPr sz="1900"/>
          </a:p>
          <a:p>
            <a:pPr indent="0" lvl="0" marL="0" rtl="0" algn="l">
              <a:lnSpc>
                <a:spcPct val="100000"/>
              </a:lnSpc>
              <a:spcBef>
                <a:spcPts val="1200"/>
              </a:spcBef>
              <a:spcAft>
                <a:spcPts val="0"/>
              </a:spcAft>
              <a:buClr>
                <a:schemeClr val="dk1"/>
              </a:buClr>
              <a:buSzPts val="1100"/>
              <a:buFont typeface="Arial"/>
              <a:buNone/>
            </a:pPr>
            <a:r>
              <a:rPr lang="zh-TW" sz="1900">
                <a:solidFill>
                  <a:schemeClr val="dk1"/>
                </a:solidFill>
              </a:rPr>
              <a:t>C</a:t>
            </a:r>
            <a:r>
              <a:rPr baseline="-25000" lang="zh-TW" sz="1900">
                <a:solidFill>
                  <a:schemeClr val="dk1"/>
                </a:solidFill>
              </a:rPr>
              <a:t>P</a:t>
            </a:r>
            <a:r>
              <a:rPr lang="zh-TW" sz="1900">
                <a:solidFill>
                  <a:schemeClr val="dk1"/>
                </a:solidFill>
              </a:rPr>
              <a:t>準則 : </a:t>
            </a:r>
            <a:r>
              <a:rPr lang="zh-TW" sz="1900">
                <a:solidFill>
                  <a:schemeClr val="dk1"/>
                </a:solidFill>
                <a:highlight>
                  <a:srgbClr val="FFFFFF"/>
                </a:highlight>
              </a:rPr>
              <a:t>此準則關心的是每一子集迴歸模型n個配適值的總均方誤差。當子集有較小的𝐶𝑃值時，總均方誤差會很小，迴歸模型的偏誤也會較小。我們選擇投入 x</a:t>
            </a:r>
            <a:r>
              <a:rPr baseline="-25000" lang="zh-TW" sz="1900">
                <a:solidFill>
                  <a:schemeClr val="dk1"/>
                </a:solidFill>
                <a:highlight>
                  <a:srgbClr val="FFFFFF"/>
                </a:highlight>
              </a:rPr>
              <a:t>1</a:t>
            </a:r>
            <a:r>
              <a:rPr lang="zh-TW" sz="1900">
                <a:solidFill>
                  <a:schemeClr val="dk1"/>
                </a:solidFill>
                <a:highlight>
                  <a:srgbClr val="FFFFFF"/>
                </a:highlight>
              </a:rPr>
              <a:t> x</a:t>
            </a:r>
            <a:r>
              <a:rPr baseline="-25000" lang="zh-TW" sz="1900">
                <a:solidFill>
                  <a:schemeClr val="dk1"/>
                </a:solidFill>
                <a:highlight>
                  <a:srgbClr val="FFFFFF"/>
                </a:highlight>
              </a:rPr>
              <a:t>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4</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5</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6</a:t>
            </a:r>
            <a:r>
              <a:rPr lang="zh-TW" sz="1900">
                <a:solidFill>
                  <a:schemeClr val="dk1"/>
                </a:solidFill>
                <a:highlight>
                  <a:srgbClr val="FFFFFF"/>
                </a:highlight>
              </a:rPr>
              <a:t> x</a:t>
            </a:r>
            <a:r>
              <a:rPr baseline="-25000" lang="zh-TW" sz="1900">
                <a:solidFill>
                  <a:schemeClr val="dk1"/>
                </a:solidFill>
                <a:highlight>
                  <a:srgbClr val="FFFFFF"/>
                </a:highlight>
              </a:rPr>
              <a:t>8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9</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10</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11</a:t>
            </a:r>
            <a:r>
              <a:rPr lang="zh-TW" sz="1900">
                <a:solidFill>
                  <a:schemeClr val="dk1"/>
                </a:solidFill>
                <a:highlight>
                  <a:srgbClr val="FFFFFF"/>
                </a:highlight>
              </a:rPr>
              <a:t>  x</a:t>
            </a:r>
            <a:r>
              <a:rPr baseline="-25000" lang="zh-TW" sz="1900">
                <a:solidFill>
                  <a:schemeClr val="dk1"/>
                </a:solidFill>
                <a:highlight>
                  <a:srgbClr val="FFFFFF"/>
                </a:highlight>
              </a:rPr>
              <a:t>12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13</a:t>
            </a:r>
            <a:r>
              <a:rPr lang="zh-TW" sz="1900">
                <a:solidFill>
                  <a:schemeClr val="dk1"/>
                </a:solidFill>
                <a:highlight>
                  <a:srgbClr val="FFFFFF"/>
                </a:highlight>
              </a:rPr>
              <a:t>來建立回歸模型組合。</a:t>
            </a:r>
            <a:endParaRPr sz="1900">
              <a:solidFill>
                <a:schemeClr val="dk1"/>
              </a:solidFill>
              <a:highlight>
                <a:srgbClr val="FFFFFF"/>
              </a:highlight>
            </a:endParaRPr>
          </a:p>
          <a:p>
            <a:pPr indent="0" lvl="0" marL="0" rtl="0" algn="l">
              <a:spcBef>
                <a:spcPts val="0"/>
              </a:spcBef>
              <a:spcAft>
                <a:spcPts val="0"/>
              </a:spcAft>
              <a:buNone/>
            </a:pPr>
            <a:r>
              <a:rPr lang="zh-TW" sz="1900"/>
              <a:t>三、</a:t>
            </a:r>
            <a:endParaRPr sz="1900"/>
          </a:p>
          <a:p>
            <a:pPr indent="0" lvl="0" marL="0" rtl="0" algn="l">
              <a:spcBef>
                <a:spcPts val="1200"/>
              </a:spcBef>
              <a:spcAft>
                <a:spcPts val="0"/>
              </a:spcAft>
              <a:buNone/>
            </a:pPr>
            <a:r>
              <a:rPr lang="zh-TW" sz="1900">
                <a:solidFill>
                  <a:schemeClr val="dk1"/>
                </a:solidFill>
                <a:highlight>
                  <a:srgbClr val="FFFFFF"/>
                </a:highlight>
              </a:rPr>
              <a:t>SBC、AIC法 : </a:t>
            </a:r>
            <a:endParaRPr sz="1900">
              <a:solidFill>
                <a:schemeClr val="dk1"/>
              </a:solidFill>
              <a:highlight>
                <a:srgbClr val="FFFFFF"/>
              </a:highlight>
            </a:endParaRPr>
          </a:p>
          <a:p>
            <a:pPr indent="0" lvl="0" marL="0" rtl="0" algn="l">
              <a:spcBef>
                <a:spcPts val="1200"/>
              </a:spcBef>
              <a:spcAft>
                <a:spcPts val="1200"/>
              </a:spcAft>
              <a:buNone/>
            </a:pPr>
            <a:r>
              <a:rPr lang="zh-TW" sz="1900">
                <a:solidFill>
                  <a:schemeClr val="dk1"/>
                </a:solidFill>
                <a:highlight>
                  <a:srgbClr val="FFFFFF"/>
                </a:highlight>
              </a:rPr>
              <a:t>從AIC法中，我們選擇變數</a:t>
            </a:r>
            <a:r>
              <a:rPr lang="zh-TW" sz="1900">
                <a:solidFill>
                  <a:schemeClr val="dk1"/>
                </a:solidFill>
                <a:highlight>
                  <a:srgbClr val="FFFFFF"/>
                </a:highlight>
              </a:rPr>
              <a:t>x</a:t>
            </a:r>
            <a:r>
              <a:rPr baseline="-25000" lang="zh-TW" sz="1900">
                <a:solidFill>
                  <a:schemeClr val="dk1"/>
                </a:solidFill>
                <a:highlight>
                  <a:srgbClr val="FFFFFF"/>
                </a:highlight>
              </a:rPr>
              <a:t>1</a:t>
            </a:r>
            <a:r>
              <a:rPr lang="zh-TW" sz="1900">
                <a:solidFill>
                  <a:schemeClr val="dk1"/>
                </a:solidFill>
                <a:highlight>
                  <a:srgbClr val="FFFFFF"/>
                </a:highlight>
              </a:rPr>
              <a:t> x</a:t>
            </a:r>
            <a:r>
              <a:rPr baseline="-25000" lang="zh-TW" sz="1900">
                <a:solidFill>
                  <a:schemeClr val="dk1"/>
                </a:solidFill>
                <a:highlight>
                  <a:srgbClr val="FFFFFF"/>
                </a:highlight>
              </a:rPr>
              <a:t>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4</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5</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6</a:t>
            </a:r>
            <a:r>
              <a:rPr lang="zh-TW" sz="1900">
                <a:solidFill>
                  <a:schemeClr val="dk1"/>
                </a:solidFill>
                <a:highlight>
                  <a:srgbClr val="FFFFFF"/>
                </a:highlight>
              </a:rPr>
              <a:t> x</a:t>
            </a:r>
            <a:r>
              <a:rPr baseline="-25000" lang="zh-TW" sz="1900">
                <a:solidFill>
                  <a:schemeClr val="dk1"/>
                </a:solidFill>
                <a:highlight>
                  <a:srgbClr val="FFFFFF"/>
                </a:highlight>
              </a:rPr>
              <a:t>8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9</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10</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11</a:t>
            </a:r>
            <a:r>
              <a:rPr lang="zh-TW" sz="1900">
                <a:solidFill>
                  <a:schemeClr val="dk1"/>
                </a:solidFill>
                <a:highlight>
                  <a:srgbClr val="FFFFFF"/>
                </a:highlight>
              </a:rPr>
              <a:t>  x</a:t>
            </a:r>
            <a:r>
              <a:rPr baseline="-25000" lang="zh-TW" sz="1900">
                <a:solidFill>
                  <a:schemeClr val="dk1"/>
                </a:solidFill>
                <a:highlight>
                  <a:srgbClr val="FFFFFF"/>
                </a:highlight>
              </a:rPr>
              <a:t>12</a:t>
            </a:r>
            <a:r>
              <a:rPr lang="zh-TW" sz="1900">
                <a:solidFill>
                  <a:schemeClr val="dk1"/>
                </a:solidFill>
                <a:highlight>
                  <a:srgbClr val="FFFFFF"/>
                </a:highlight>
              </a:rPr>
              <a:t> </a:t>
            </a:r>
            <a:r>
              <a:rPr lang="zh-TW" sz="1900">
                <a:solidFill>
                  <a:schemeClr val="dk1"/>
                </a:solidFill>
              </a:rPr>
              <a:t> </a:t>
            </a:r>
            <a:r>
              <a:rPr lang="zh-TW" sz="1900">
                <a:solidFill>
                  <a:schemeClr val="dk1"/>
                </a:solidFill>
                <a:highlight>
                  <a:srgbClr val="FFFFFF"/>
                </a:highlight>
              </a:rPr>
              <a:t>x</a:t>
            </a:r>
            <a:r>
              <a:rPr baseline="-25000" lang="zh-TW" sz="1900">
                <a:solidFill>
                  <a:schemeClr val="dk1"/>
                </a:solidFill>
                <a:highlight>
                  <a:srgbClr val="FFFFFF"/>
                </a:highlight>
              </a:rPr>
              <a:t>13</a:t>
            </a:r>
            <a:r>
              <a:rPr lang="zh-TW" sz="1900">
                <a:solidFill>
                  <a:schemeClr val="dk1"/>
                </a:solidFill>
                <a:highlight>
                  <a:srgbClr val="FFFFFF"/>
                </a:highlight>
              </a:rPr>
              <a:t>時，其AIC值=1412.7214為最小值，因此選取以上變數為最佳回歸模型。SBC法中，選取同AIC法的變數，其SBC值=1462.19127為最小值。</a:t>
            </a:r>
            <a:endParaRPr sz="1900"/>
          </a:p>
        </p:txBody>
      </p:sp>
      <p:sp>
        <p:nvSpPr>
          <p:cNvPr id="463" name="Google Shape;463;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第五節 結論</a:t>
            </a:r>
            <a:endParaRPr/>
          </a:p>
        </p:txBody>
      </p:sp>
      <p:sp>
        <p:nvSpPr>
          <p:cNvPr id="469" name="Google Shape;469;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470" name="Google Shape;470;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471" name="Google Shape;471;p69"/>
          <p:cNvPicPr preferRelativeResize="0"/>
          <p:nvPr/>
        </p:nvPicPr>
        <p:blipFill>
          <a:blip r:embed="rId3">
            <a:alphaModFix/>
          </a:blip>
          <a:stretch>
            <a:fillRect/>
          </a:stretch>
        </p:blipFill>
        <p:spPr>
          <a:xfrm>
            <a:off x="682588" y="1057650"/>
            <a:ext cx="7778824" cy="36060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結論</a:t>
            </a:r>
            <a:endParaRPr/>
          </a:p>
        </p:txBody>
      </p:sp>
      <p:sp>
        <p:nvSpPr>
          <p:cNvPr id="477" name="Google Shape;477;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zh-TW" sz="2000">
                <a:solidFill>
                  <a:schemeClr val="dk1"/>
                </a:solidFill>
                <a:highlight>
                  <a:srgbClr val="FFFFFF"/>
                </a:highlight>
              </a:rPr>
              <a:t>由以上圖表可知，我們應剔除x</a:t>
            </a:r>
            <a:r>
              <a:rPr baseline="-25000" lang="zh-TW" sz="2000">
                <a:solidFill>
                  <a:schemeClr val="dk1"/>
                </a:solidFill>
                <a:highlight>
                  <a:srgbClr val="FFFFFF"/>
                </a:highlight>
              </a:rPr>
              <a:t>3</a:t>
            </a:r>
            <a:r>
              <a:rPr lang="zh-TW" sz="2000">
                <a:solidFill>
                  <a:schemeClr val="dk1"/>
                </a:solidFill>
                <a:highlight>
                  <a:srgbClr val="FFFFFF"/>
                </a:highlight>
              </a:rPr>
              <a:t> x</a:t>
            </a:r>
            <a:r>
              <a:rPr baseline="-25000" lang="zh-TW" sz="2000">
                <a:solidFill>
                  <a:schemeClr val="dk1"/>
                </a:solidFill>
                <a:highlight>
                  <a:srgbClr val="FFFFFF"/>
                </a:highlight>
              </a:rPr>
              <a:t>7</a:t>
            </a:r>
            <a:r>
              <a:rPr lang="zh-TW" sz="2000">
                <a:solidFill>
                  <a:schemeClr val="dk1"/>
                </a:solidFill>
                <a:highlight>
                  <a:srgbClr val="FFFFFF"/>
                </a:highlight>
              </a:rPr>
              <a:t> </a:t>
            </a:r>
            <a:r>
              <a:rPr lang="zh-TW" sz="2000">
                <a:solidFill>
                  <a:schemeClr val="dk1"/>
                </a:solidFill>
              </a:rPr>
              <a:t>，即可求得最佳回歸模型 :</a:t>
            </a:r>
            <a:endParaRPr sz="2000">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zh-TW" sz="2000">
                <a:solidFill>
                  <a:schemeClr val="dk1"/>
                </a:solidFill>
                <a:highlight>
                  <a:srgbClr val="FFFFFF"/>
                </a:highlight>
              </a:rPr>
              <a:t>Ŷ = 33.77742 - 0.11701x</a:t>
            </a:r>
            <a:r>
              <a:rPr baseline="-25000" lang="zh-TW" sz="2000">
                <a:solidFill>
                  <a:schemeClr val="dk1"/>
                </a:solidFill>
                <a:highlight>
                  <a:srgbClr val="FFFFFF"/>
                </a:highlight>
              </a:rPr>
              <a:t>1</a:t>
            </a:r>
            <a:r>
              <a:rPr lang="zh-TW" sz="2000">
                <a:solidFill>
                  <a:schemeClr val="dk1"/>
                </a:solidFill>
                <a:highlight>
                  <a:srgbClr val="FFFFFF"/>
                </a:highlight>
              </a:rPr>
              <a:t> + 0.04474x</a:t>
            </a:r>
            <a:r>
              <a:rPr baseline="-25000" lang="zh-TW" sz="2000">
                <a:solidFill>
                  <a:schemeClr val="dk1"/>
                </a:solidFill>
                <a:highlight>
                  <a:srgbClr val="FFFFFF"/>
                </a:highlight>
              </a:rPr>
              <a:t>2</a:t>
            </a:r>
            <a:r>
              <a:rPr lang="zh-TW" sz="2000">
                <a:solidFill>
                  <a:schemeClr val="dk1"/>
                </a:solidFill>
                <a:highlight>
                  <a:srgbClr val="FFFFFF"/>
                </a:highlight>
              </a:rPr>
              <a:t> + 2.5041x</a:t>
            </a:r>
            <a:r>
              <a:rPr baseline="-25000" lang="zh-TW" sz="2000">
                <a:solidFill>
                  <a:schemeClr val="dk1"/>
                </a:solidFill>
                <a:highlight>
                  <a:srgbClr val="FFFFFF"/>
                </a:highlight>
              </a:rPr>
              <a:t>4</a:t>
            </a:r>
            <a:r>
              <a:rPr lang="zh-TW" sz="2000">
                <a:solidFill>
                  <a:schemeClr val="dk1"/>
                </a:solidFill>
                <a:highlight>
                  <a:srgbClr val="FFFFFF"/>
                </a:highlight>
              </a:rPr>
              <a:t> -17.30442x</a:t>
            </a:r>
            <a:r>
              <a:rPr baseline="-25000" lang="zh-TW" sz="2000">
                <a:solidFill>
                  <a:schemeClr val="dk1"/>
                </a:solidFill>
                <a:highlight>
                  <a:srgbClr val="FFFFFF"/>
                </a:highlight>
              </a:rPr>
              <a:t>5</a:t>
            </a:r>
            <a:r>
              <a:rPr lang="zh-TW" sz="2000">
                <a:solidFill>
                  <a:schemeClr val="dk1"/>
                </a:solidFill>
                <a:highlight>
                  <a:srgbClr val="FFFFFF"/>
                </a:highlight>
              </a:rPr>
              <a:t> +4.0391x</a:t>
            </a:r>
            <a:r>
              <a:rPr baseline="-25000" lang="zh-TW" sz="2000">
                <a:solidFill>
                  <a:schemeClr val="dk1"/>
                </a:solidFill>
                <a:highlight>
                  <a:srgbClr val="FFFFFF"/>
                </a:highlight>
              </a:rPr>
              <a:t>6</a:t>
            </a:r>
            <a:endParaRPr sz="2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zh-TW" sz="2000">
                <a:solidFill>
                  <a:schemeClr val="dk1"/>
                </a:solidFill>
                <a:highlight>
                  <a:srgbClr val="FFFFFF"/>
                </a:highlight>
              </a:rPr>
              <a:t>-1.44387x</a:t>
            </a:r>
            <a:r>
              <a:rPr baseline="-25000" lang="zh-TW" sz="2000">
                <a:solidFill>
                  <a:schemeClr val="dk1"/>
                </a:solidFill>
                <a:highlight>
                  <a:srgbClr val="FFFFFF"/>
                </a:highlight>
              </a:rPr>
              <a:t>8</a:t>
            </a:r>
            <a:r>
              <a:rPr lang="zh-TW" sz="2000">
                <a:solidFill>
                  <a:schemeClr val="dk1"/>
                </a:solidFill>
                <a:highlight>
                  <a:srgbClr val="FFFFFF"/>
                </a:highlight>
              </a:rPr>
              <a:t> +0.30166x</a:t>
            </a:r>
            <a:r>
              <a:rPr baseline="-25000" lang="zh-TW" sz="2000">
                <a:solidFill>
                  <a:schemeClr val="dk1"/>
                </a:solidFill>
                <a:highlight>
                  <a:srgbClr val="FFFFFF"/>
                </a:highlight>
              </a:rPr>
              <a:t>9</a:t>
            </a:r>
            <a:r>
              <a:rPr lang="zh-TW" sz="2000">
                <a:solidFill>
                  <a:schemeClr val="dk1"/>
                </a:solidFill>
                <a:highlight>
                  <a:srgbClr val="FFFFFF"/>
                </a:highlight>
              </a:rPr>
              <a:t> -0.01217x</a:t>
            </a:r>
            <a:r>
              <a:rPr baseline="-25000" lang="zh-TW" sz="2000">
                <a:solidFill>
                  <a:schemeClr val="dk1"/>
                </a:solidFill>
                <a:highlight>
                  <a:srgbClr val="FFFFFF"/>
                </a:highlight>
              </a:rPr>
              <a:t>10</a:t>
            </a:r>
            <a:r>
              <a:rPr lang="zh-TW" sz="2000">
                <a:solidFill>
                  <a:schemeClr val="dk1"/>
                </a:solidFill>
                <a:highlight>
                  <a:srgbClr val="FFFFFF"/>
                </a:highlight>
              </a:rPr>
              <a:t> -0.89425x</a:t>
            </a:r>
            <a:r>
              <a:rPr baseline="-25000" lang="zh-TW" sz="2000">
                <a:solidFill>
                  <a:schemeClr val="dk1"/>
                </a:solidFill>
                <a:highlight>
                  <a:srgbClr val="FFFFFF"/>
                </a:highlight>
              </a:rPr>
              <a:t>11</a:t>
            </a:r>
            <a:r>
              <a:rPr lang="zh-TW" sz="2000">
                <a:solidFill>
                  <a:schemeClr val="dk1"/>
                </a:solidFill>
                <a:highlight>
                  <a:srgbClr val="FFFFFF"/>
                </a:highlight>
              </a:rPr>
              <a:t>  +0.00871x</a:t>
            </a:r>
            <a:r>
              <a:rPr baseline="-25000" lang="zh-TW" sz="2000">
                <a:solidFill>
                  <a:schemeClr val="dk1"/>
                </a:solidFill>
                <a:highlight>
                  <a:srgbClr val="FFFFFF"/>
                </a:highlight>
              </a:rPr>
              <a:t>12</a:t>
            </a:r>
            <a:r>
              <a:rPr lang="zh-TW" sz="2000">
                <a:solidFill>
                  <a:schemeClr val="dk1"/>
                </a:solidFill>
                <a:highlight>
                  <a:srgbClr val="FFFFFF"/>
                </a:highlight>
              </a:rPr>
              <a:t> -0.49879x</a:t>
            </a:r>
            <a:r>
              <a:rPr baseline="-25000" lang="zh-TW" sz="2000">
                <a:solidFill>
                  <a:schemeClr val="dk1"/>
                </a:solidFill>
                <a:highlight>
                  <a:srgbClr val="FFFFFF"/>
                </a:highlight>
              </a:rPr>
              <a:t>13</a:t>
            </a:r>
            <a:endParaRPr sz="2000"/>
          </a:p>
        </p:txBody>
      </p:sp>
      <p:sp>
        <p:nvSpPr>
          <p:cNvPr id="478" name="Google Shape;478;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第伍章 離群值以及影響點之檢定</a:t>
            </a:r>
            <a:endParaRPr/>
          </a:p>
        </p:txBody>
      </p:sp>
      <p:sp>
        <p:nvSpPr>
          <p:cNvPr id="484" name="Google Shape;4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第一節 離群值</a:t>
            </a:r>
            <a:endParaRPr b="1"/>
          </a:p>
          <a:p>
            <a:pPr indent="0" lvl="0" marL="0" rtl="0" algn="l">
              <a:spcBef>
                <a:spcPts val="1200"/>
              </a:spcBef>
              <a:spcAft>
                <a:spcPts val="0"/>
              </a:spcAft>
              <a:buNone/>
            </a:pPr>
            <a:r>
              <a:rPr lang="zh-TW"/>
              <a:t>離群值(Outlier)是表示一個或是數個數據資料與大部分其他數值相比，差異很大的觀察值。因離群值會影響實驗結果，所以我們要使用一些檢定方法使其消除。</a:t>
            </a:r>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最初模型: </a:t>
            </a:r>
            <a:r>
              <a:rPr lang="zh-TW" sz="2000">
                <a:solidFill>
                  <a:schemeClr val="dk1"/>
                </a:solidFill>
                <a:highlight>
                  <a:schemeClr val="lt1"/>
                </a:highlight>
              </a:rPr>
              <a:t>Ŷ</a:t>
            </a:r>
            <a:r>
              <a:rPr lang="zh-TW">
                <a:solidFill>
                  <a:schemeClr val="dk1"/>
                </a:solidFill>
                <a:highlight>
                  <a:srgbClr val="FFFFFF"/>
                </a:highlight>
              </a:rPr>
              <a:t>= 33.77742 - 0.11701x</a:t>
            </a:r>
            <a:r>
              <a:rPr baseline="-25000" lang="zh-TW">
                <a:solidFill>
                  <a:schemeClr val="dk1"/>
                </a:solidFill>
                <a:highlight>
                  <a:srgbClr val="FFFFFF"/>
                </a:highlight>
              </a:rPr>
              <a:t>1</a:t>
            </a:r>
            <a:r>
              <a:rPr lang="zh-TW">
                <a:solidFill>
                  <a:schemeClr val="dk1"/>
                </a:solidFill>
                <a:highlight>
                  <a:srgbClr val="FFFFFF"/>
                </a:highlight>
              </a:rPr>
              <a:t> + 0.04474x</a:t>
            </a:r>
            <a:r>
              <a:rPr baseline="-25000" lang="zh-TW">
                <a:solidFill>
                  <a:schemeClr val="dk1"/>
                </a:solidFill>
                <a:highlight>
                  <a:srgbClr val="FFFFFF"/>
                </a:highlight>
              </a:rPr>
              <a:t>2</a:t>
            </a:r>
            <a:r>
              <a:rPr lang="zh-TW">
                <a:solidFill>
                  <a:schemeClr val="dk1"/>
                </a:solidFill>
                <a:highlight>
                  <a:srgbClr val="FFFFFF"/>
                </a:highlight>
              </a:rPr>
              <a:t> + 2.5041x</a:t>
            </a:r>
            <a:r>
              <a:rPr baseline="-25000" lang="zh-TW">
                <a:solidFill>
                  <a:schemeClr val="dk1"/>
                </a:solidFill>
                <a:highlight>
                  <a:srgbClr val="FFFFFF"/>
                </a:highlight>
              </a:rPr>
              <a:t>4</a:t>
            </a:r>
            <a:r>
              <a:rPr lang="zh-TW">
                <a:solidFill>
                  <a:schemeClr val="dk1"/>
                </a:solidFill>
                <a:highlight>
                  <a:srgbClr val="FFFFFF"/>
                </a:highlight>
              </a:rPr>
              <a:t> -17.30442x</a:t>
            </a:r>
            <a:r>
              <a:rPr baseline="-25000" lang="zh-TW">
                <a:solidFill>
                  <a:schemeClr val="dk1"/>
                </a:solidFill>
                <a:highlight>
                  <a:srgbClr val="FFFFFF"/>
                </a:highlight>
              </a:rPr>
              <a:t>5</a:t>
            </a:r>
            <a:r>
              <a:rPr lang="zh-TW">
                <a:solidFill>
                  <a:schemeClr val="dk1"/>
                </a:solidFill>
                <a:highlight>
                  <a:srgbClr val="FFFFFF"/>
                </a:highlight>
              </a:rPr>
              <a:t> +4.0391x</a:t>
            </a:r>
            <a:r>
              <a:rPr baseline="-25000" lang="zh-TW">
                <a:solidFill>
                  <a:schemeClr val="dk1"/>
                </a:solidFill>
                <a:highlight>
                  <a:srgbClr val="FFFFFF"/>
                </a:highlight>
              </a:rPr>
              <a:t>6</a:t>
            </a:r>
            <a:r>
              <a:rPr lang="zh-TW">
                <a:solidFill>
                  <a:schemeClr val="dk1"/>
                </a:solidFill>
                <a:highlight>
                  <a:srgbClr val="FFFFFF"/>
                </a:highlight>
              </a:rPr>
              <a:t> -1.44387x</a:t>
            </a:r>
            <a:r>
              <a:rPr baseline="-25000" lang="zh-TW">
                <a:solidFill>
                  <a:schemeClr val="dk1"/>
                </a:solidFill>
                <a:highlight>
                  <a:srgbClr val="FFFFFF"/>
                </a:highlight>
              </a:rPr>
              <a:t>8</a:t>
            </a:r>
            <a:r>
              <a:rPr lang="zh-TW">
                <a:solidFill>
                  <a:schemeClr val="dk1"/>
                </a:solidFill>
                <a:highlight>
                  <a:srgbClr val="FFFFFF"/>
                </a:highlight>
              </a:rPr>
              <a:t> +0.30166x</a:t>
            </a:r>
            <a:r>
              <a:rPr baseline="-25000" lang="zh-TW">
                <a:solidFill>
                  <a:schemeClr val="dk1"/>
                </a:solidFill>
                <a:highlight>
                  <a:srgbClr val="FFFFFF"/>
                </a:highlight>
              </a:rPr>
              <a:t>9</a:t>
            </a:r>
            <a:r>
              <a:rPr lang="zh-TW">
                <a:solidFill>
                  <a:schemeClr val="dk1"/>
                </a:solidFill>
                <a:highlight>
                  <a:srgbClr val="FFFFFF"/>
                </a:highlight>
              </a:rPr>
              <a:t> -0.01217x</a:t>
            </a:r>
            <a:r>
              <a:rPr baseline="-25000" lang="zh-TW">
                <a:solidFill>
                  <a:schemeClr val="dk1"/>
                </a:solidFill>
                <a:highlight>
                  <a:srgbClr val="FFFFFF"/>
                </a:highlight>
              </a:rPr>
              <a:t>10</a:t>
            </a:r>
            <a:r>
              <a:rPr lang="zh-TW">
                <a:solidFill>
                  <a:schemeClr val="dk1"/>
                </a:solidFill>
                <a:highlight>
                  <a:srgbClr val="FFFFFF"/>
                </a:highlight>
              </a:rPr>
              <a:t> -0.89425x</a:t>
            </a:r>
            <a:r>
              <a:rPr baseline="-25000" lang="zh-TW">
                <a:solidFill>
                  <a:schemeClr val="dk1"/>
                </a:solidFill>
                <a:highlight>
                  <a:srgbClr val="FFFFFF"/>
                </a:highlight>
              </a:rPr>
              <a:t>11</a:t>
            </a:r>
            <a:r>
              <a:rPr lang="zh-TW">
                <a:solidFill>
                  <a:schemeClr val="dk1"/>
                </a:solidFill>
                <a:highlight>
                  <a:srgbClr val="FFFFFF"/>
                </a:highlight>
              </a:rPr>
              <a:t>  +0.00871x</a:t>
            </a:r>
            <a:r>
              <a:rPr baseline="-25000" lang="zh-TW">
                <a:solidFill>
                  <a:schemeClr val="dk1"/>
                </a:solidFill>
                <a:highlight>
                  <a:srgbClr val="FFFFFF"/>
                </a:highlight>
              </a:rPr>
              <a:t>12</a:t>
            </a:r>
            <a:r>
              <a:rPr lang="zh-TW">
                <a:solidFill>
                  <a:schemeClr val="dk1"/>
                </a:solidFill>
                <a:highlight>
                  <a:srgbClr val="FFFFFF"/>
                </a:highlight>
              </a:rPr>
              <a:t> -0.49879x</a:t>
            </a:r>
            <a:r>
              <a:rPr baseline="-25000" lang="zh-TW">
                <a:solidFill>
                  <a:schemeClr val="dk1"/>
                </a:solidFill>
                <a:highlight>
                  <a:srgbClr val="FFFFFF"/>
                </a:highlight>
              </a:rPr>
              <a:t>13</a:t>
            </a:r>
            <a:endParaRPr/>
          </a:p>
        </p:txBody>
      </p:sp>
      <p:sp>
        <p:nvSpPr>
          <p:cNvPr id="485" name="Google Shape;485;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研究目的</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400">
                <a:solidFill>
                  <a:schemeClr val="dk1"/>
                </a:solidFill>
              </a:rPr>
              <a:t>本研究旨在利用波士頓房價資料集，以房價作為反應變數，探索並確定其中的解釋變數，以構建適切的迴歸模型。透過精確挑選相關變數，本研究尋求建立一個有效的統計模型，以深入理解房價與其他相關因素之間的關聯性。最終目標在於提高預測模型的準確性，以滿足實際需求，並為房價變動提供可靠的解釋。透過此研究，期望能夠為不同需求背景下的房價預測提供實質可行的方法，進一步拓展對於波士頓房地產市場的深入了解。</a:t>
            </a:r>
            <a:endParaRPr sz="1400">
              <a:solidFill>
                <a:schemeClr val="dk1"/>
              </a:solidFill>
            </a:endParaRPr>
          </a:p>
          <a:p>
            <a:pPr indent="0" lvl="0" marL="0" rtl="0" algn="l">
              <a:spcBef>
                <a:spcPts val="0"/>
              </a:spcBef>
              <a:spcAft>
                <a:spcPts val="1200"/>
              </a:spcAft>
              <a:buNone/>
            </a:pPr>
            <a:r>
              <a:t/>
            </a:r>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highlight>
                  <a:srgbClr val="FFFFFF"/>
                </a:highlight>
              </a:rPr>
              <a:t>一、標準化殘差值</a:t>
            </a:r>
            <a:endParaRPr/>
          </a:p>
        </p:txBody>
      </p:sp>
      <p:sp>
        <p:nvSpPr>
          <p:cNvPr id="491" name="Google Shape;491;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取絕對值大於兩個標準化殘差的值，即為離群值。</a:t>
            </a:r>
            <a:endParaRPr>
              <a:solidFill>
                <a:schemeClr val="dk1"/>
              </a:solidFill>
              <a:highlight>
                <a:srgbClr val="FFFFFF"/>
              </a:highlight>
            </a:endParaRPr>
          </a:p>
          <a:p>
            <a:pPr indent="0" lvl="0" marL="0" rtl="0" algn="l">
              <a:spcBef>
                <a:spcPts val="0"/>
              </a:spcBef>
              <a:spcAft>
                <a:spcPts val="0"/>
              </a:spcAft>
              <a:buNone/>
            </a:pPr>
            <a:r>
              <a:rPr lang="zh-TW">
                <a:solidFill>
                  <a:schemeClr val="dk1"/>
                </a:solidFill>
                <a:highlight>
                  <a:srgbClr val="FFFFFF"/>
                </a:highlight>
              </a:rPr>
              <a:t>本資料共選出22筆資料(第60、129、148、149、170、193、203、206、211、230、331、332、333、334、335、336、338、339、365、376、378、456)為離群值。</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1200"/>
              </a:spcAft>
              <a:buNone/>
            </a:pPr>
            <a:r>
              <a:t/>
            </a:r>
            <a:endParaRPr/>
          </a:p>
        </p:txBody>
      </p:sp>
      <p:sp>
        <p:nvSpPr>
          <p:cNvPr id="492" name="Google Shape;492;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498" name="Google Shape;498;p73"/>
          <p:cNvPicPr preferRelativeResize="0"/>
          <p:nvPr/>
        </p:nvPicPr>
        <p:blipFill>
          <a:blip r:embed="rId3">
            <a:alphaModFix/>
          </a:blip>
          <a:stretch>
            <a:fillRect/>
          </a:stretch>
        </p:blipFill>
        <p:spPr>
          <a:xfrm>
            <a:off x="2796075" y="73400"/>
            <a:ext cx="3551850" cy="49966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highlight>
                  <a:srgbClr val="FFFFFF"/>
                </a:highlight>
              </a:rPr>
              <a:t>二、Y outlier</a:t>
            </a:r>
            <a:endParaRPr/>
          </a:p>
        </p:txBody>
      </p:sp>
      <p:sp>
        <p:nvSpPr>
          <p:cNvPr id="504" name="Google Shape;504;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由Student residual，當|</a:t>
            </a:r>
            <a:r>
              <a:rPr lang="zh-TW">
                <a:solidFill>
                  <a:schemeClr val="dk1"/>
                </a:solidFill>
                <a:highlight>
                  <a:schemeClr val="lt1"/>
                </a:highlight>
              </a:rPr>
              <a:t>t</a:t>
            </a:r>
            <a:r>
              <a:rPr baseline="-25000" lang="zh-TW" sz="2100">
                <a:solidFill>
                  <a:schemeClr val="dk1"/>
                </a:solidFill>
                <a:highlight>
                  <a:schemeClr val="lt1"/>
                </a:highlight>
              </a:rPr>
              <a:t>i</a:t>
            </a:r>
            <a:r>
              <a:rPr lang="zh-TW">
                <a:solidFill>
                  <a:schemeClr val="dk1"/>
                </a:solidFill>
                <a:highlight>
                  <a:srgbClr val="FFFFFF"/>
                </a:highlight>
              </a:rPr>
              <a:t>|</a:t>
            </a:r>
            <a:r>
              <a:rPr lang="zh-TW">
                <a:solidFill>
                  <a:schemeClr val="dk1"/>
                </a:solidFill>
                <a:highlight>
                  <a:srgbClr val="FFFFFF"/>
                </a:highlight>
                <a:latin typeface="Times New Roman"/>
                <a:ea typeface="Times New Roman"/>
                <a:cs typeface="Times New Roman"/>
                <a:sym typeface="Times New Roman"/>
              </a:rPr>
              <a:t>≧t(1-</a:t>
            </a:r>
            <a:r>
              <a:rPr lang="zh-TW">
                <a:solidFill>
                  <a:schemeClr val="dk1"/>
                </a:solidFill>
                <a:highlight>
                  <a:srgbClr val="FFFFFF"/>
                </a:highlight>
                <a:latin typeface="Meiryo"/>
                <a:ea typeface="Meiryo"/>
                <a:cs typeface="Meiryo"/>
                <a:sym typeface="Meiryo"/>
              </a:rPr>
              <a:t>α2n,n-p-1)</a:t>
            </a:r>
            <a:r>
              <a:rPr lang="zh-TW">
                <a:solidFill>
                  <a:schemeClr val="dk1"/>
                </a:solidFill>
                <a:highlight>
                  <a:srgbClr val="FFFFFF"/>
                </a:highlight>
                <a:latin typeface="Times New Roman"/>
                <a:ea typeface="Times New Roman"/>
                <a:cs typeface="Times New Roman"/>
                <a:sym typeface="Times New Roman"/>
              </a:rPr>
              <a:t>，</a:t>
            </a:r>
            <a:r>
              <a:rPr lang="zh-TW">
                <a:solidFill>
                  <a:schemeClr val="dk1"/>
                </a:solidFill>
                <a:highlight>
                  <a:srgbClr val="FFFFFF"/>
                </a:highlight>
              </a:rPr>
              <a:t>則第i個點即為Y outlier，p為參數</a:t>
            </a:r>
            <a:r>
              <a:rPr lang="zh-TW">
                <a:solidFill>
                  <a:schemeClr val="dk1"/>
                </a:solidFill>
                <a:highlight>
                  <a:srgbClr val="FFFFFF"/>
                </a:highlight>
                <a:latin typeface="Meiryo"/>
                <a:ea typeface="Meiryo"/>
                <a:cs typeface="Meiryo"/>
                <a:sym typeface="Meiryo"/>
              </a:rPr>
              <a:t>β的個數。</a:t>
            </a:r>
            <a:endParaRPr>
              <a:solidFill>
                <a:schemeClr val="dk1"/>
              </a:solidFill>
              <a:highlight>
                <a:srgbClr val="FFFFFF"/>
              </a:highlight>
              <a:latin typeface="Meiryo"/>
              <a:ea typeface="Meiryo"/>
              <a:cs typeface="Meiryo"/>
              <a:sym typeface="Meiryo"/>
            </a:endParaRPr>
          </a:p>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latin typeface="Meiryo"/>
                <a:ea typeface="Meiryo"/>
                <a:cs typeface="Meiryo"/>
                <a:sym typeface="Meiryo"/>
              </a:rPr>
              <a:t>顯著水準</a:t>
            </a:r>
            <a:r>
              <a:rPr lang="zh-TW">
                <a:solidFill>
                  <a:schemeClr val="dk1"/>
                </a:solidFill>
                <a:highlight>
                  <a:srgbClr val="FFFFFF"/>
                </a:highlight>
              </a:rPr>
              <a:t>α=0.05之下，p=11，n=456，則|</a:t>
            </a:r>
            <a:r>
              <a:rPr lang="zh-TW">
                <a:solidFill>
                  <a:schemeClr val="dk1"/>
                </a:solidFill>
                <a:highlight>
                  <a:schemeClr val="lt1"/>
                </a:highlight>
              </a:rPr>
              <a:t>t</a:t>
            </a:r>
            <a:r>
              <a:rPr baseline="-25000" lang="zh-TW" sz="2100">
                <a:solidFill>
                  <a:schemeClr val="dk1"/>
                </a:solidFill>
                <a:highlight>
                  <a:schemeClr val="lt1"/>
                </a:highlight>
              </a:rPr>
              <a:t>i</a:t>
            </a:r>
            <a:r>
              <a:rPr lang="zh-TW">
                <a:solidFill>
                  <a:schemeClr val="dk1"/>
                </a:solidFill>
                <a:highlight>
                  <a:srgbClr val="FFFFFF"/>
                </a:highlight>
              </a:rPr>
              <a:t>|</a:t>
            </a:r>
            <a:r>
              <a:rPr lang="zh-TW">
                <a:solidFill>
                  <a:schemeClr val="dk1"/>
                </a:solidFill>
                <a:highlight>
                  <a:srgbClr val="FFFFFF"/>
                </a:highlight>
                <a:latin typeface="Times New Roman"/>
                <a:ea typeface="Times New Roman"/>
                <a:cs typeface="Times New Roman"/>
                <a:sym typeface="Times New Roman"/>
              </a:rPr>
              <a:t>≧t(1-</a:t>
            </a:r>
            <a:r>
              <a:rPr lang="zh-TW">
                <a:solidFill>
                  <a:schemeClr val="dk1"/>
                </a:solidFill>
                <a:highlight>
                  <a:srgbClr val="FFFFFF"/>
                </a:highlight>
                <a:latin typeface="Meiryo"/>
                <a:ea typeface="Meiryo"/>
                <a:cs typeface="Meiryo"/>
                <a:sym typeface="Meiryo"/>
              </a:rPr>
              <a:t>0.052*456,456-11-1)=3.902431</a:t>
            </a:r>
            <a:r>
              <a:rPr lang="zh-TW">
                <a:solidFill>
                  <a:schemeClr val="dk1"/>
                </a:solidFill>
                <a:highlight>
                  <a:srgbClr val="FFFFFF"/>
                </a:highlight>
              </a:rPr>
              <a:t>時為離群值，找出第333、334、336筆資料|</a:t>
            </a:r>
            <a:r>
              <a:rPr lang="zh-TW">
                <a:solidFill>
                  <a:schemeClr val="dk1"/>
                </a:solidFill>
                <a:highlight>
                  <a:schemeClr val="lt1"/>
                </a:highlight>
              </a:rPr>
              <a:t>t</a:t>
            </a:r>
            <a:r>
              <a:rPr baseline="-25000" lang="zh-TW" sz="2100">
                <a:solidFill>
                  <a:schemeClr val="dk1"/>
                </a:solidFill>
                <a:highlight>
                  <a:schemeClr val="lt1"/>
                </a:highlight>
              </a:rPr>
              <a:t>i</a:t>
            </a:r>
            <a:r>
              <a:rPr lang="zh-TW">
                <a:solidFill>
                  <a:schemeClr val="dk1"/>
                </a:solidFill>
                <a:highlight>
                  <a:srgbClr val="FFFFFF"/>
                </a:highlight>
              </a:rPr>
              <a:t>|=&gt;3.902431，共找到3筆離群值。</a:t>
            </a:r>
            <a:endParaRPr>
              <a:solidFill>
                <a:schemeClr val="dk1"/>
              </a:solidFill>
              <a:highlight>
                <a:srgbClr val="FFFFFF"/>
              </a:highlight>
            </a:endParaRPr>
          </a:p>
          <a:p>
            <a:pPr indent="0" lvl="0" marL="0" rtl="0" algn="l">
              <a:spcBef>
                <a:spcPts val="0"/>
              </a:spcBef>
              <a:spcAft>
                <a:spcPts val="1200"/>
              </a:spcAft>
              <a:buNone/>
            </a:pPr>
            <a:r>
              <a:t/>
            </a:r>
            <a:endParaRPr/>
          </a:p>
        </p:txBody>
      </p:sp>
      <p:sp>
        <p:nvSpPr>
          <p:cNvPr id="505" name="Google Shape;505;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06" name="Google Shape;506;p74"/>
          <p:cNvPicPr preferRelativeResize="0"/>
          <p:nvPr/>
        </p:nvPicPr>
        <p:blipFill>
          <a:blip r:embed="rId3">
            <a:alphaModFix/>
          </a:blip>
          <a:stretch>
            <a:fillRect/>
          </a:stretch>
        </p:blipFill>
        <p:spPr>
          <a:xfrm>
            <a:off x="740713" y="2875975"/>
            <a:ext cx="7662575" cy="169289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highlight>
                  <a:srgbClr val="FFFFFF"/>
                </a:highlight>
              </a:rPr>
              <a:t>三、X outlier</a:t>
            </a:r>
            <a:endParaRPr/>
          </a:p>
        </p:txBody>
      </p:sp>
      <p:sp>
        <p:nvSpPr>
          <p:cNvPr id="512" name="Google Shape;512;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利用帽子矩陣，當H&gt;2p/n=2*11/456=0.04824，此時資料即為離群值。由SAS可得知，第9  46 52 130 131 132 133 134 135 136 139 140 141 142 143 146 147 149 150 184 185 189 190 199 230 259 320 321 322 324 325 331 332 333 334 335 338 344 362 368 369 374 376 378 381 384 386 440 441 442 443 444筆資料皆為離群值。</a:t>
            </a:r>
            <a:endParaRPr/>
          </a:p>
        </p:txBody>
      </p:sp>
      <p:sp>
        <p:nvSpPr>
          <p:cNvPr id="513" name="Google Shape;513;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19" name="Google Shape;519;p76"/>
          <p:cNvPicPr preferRelativeResize="0"/>
          <p:nvPr/>
        </p:nvPicPr>
        <p:blipFill>
          <a:blip r:embed="rId3">
            <a:alphaModFix/>
          </a:blip>
          <a:stretch>
            <a:fillRect/>
          </a:stretch>
        </p:blipFill>
        <p:spPr>
          <a:xfrm>
            <a:off x="2159050" y="86675"/>
            <a:ext cx="1295400" cy="5056825"/>
          </a:xfrm>
          <a:prstGeom prst="rect">
            <a:avLst/>
          </a:prstGeom>
          <a:noFill/>
          <a:ln>
            <a:noFill/>
          </a:ln>
        </p:spPr>
      </p:pic>
      <p:pic>
        <p:nvPicPr>
          <p:cNvPr id="520" name="Google Shape;520;p76"/>
          <p:cNvPicPr preferRelativeResize="0"/>
          <p:nvPr/>
        </p:nvPicPr>
        <p:blipFill>
          <a:blip r:embed="rId4">
            <a:alphaModFix/>
          </a:blip>
          <a:stretch>
            <a:fillRect/>
          </a:stretch>
        </p:blipFill>
        <p:spPr>
          <a:xfrm>
            <a:off x="5125375" y="86675"/>
            <a:ext cx="1323975" cy="50568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a:highlight>
                  <a:srgbClr val="FFFFFF"/>
                </a:highlight>
              </a:rPr>
              <a:t>第二節 影響點</a:t>
            </a:r>
            <a:endParaRPr/>
          </a:p>
        </p:txBody>
      </p:sp>
      <p:sp>
        <p:nvSpPr>
          <p:cNvPr id="526" name="Google Shape;526;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highlight>
                  <a:srgbClr val="FFFFFF"/>
                </a:highlight>
              </a:rPr>
              <a:t>一、 DFFITS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5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zh-TW">
                <a:solidFill>
                  <a:schemeClr val="dk1"/>
                </a:solidFill>
                <a:highlight>
                  <a:srgbClr val="FFFFFF"/>
                </a:highlight>
                <a:latin typeface="Calibri"/>
                <a:ea typeface="Calibri"/>
                <a:cs typeface="Calibri"/>
                <a:sym typeface="Calibri"/>
              </a:rPr>
              <a:t>這個方程式表示為個案 i 對配適值    之影響力，當|DFFITS|&gt; 2         =2         =0.3244428                                       ，即為影響點。此資料中，第 60、129、135、136、148、149、150、170、184、185、193、203、211、230、238、243、259、331、332、333、334、335、336、337、338、339、344、376、378、381、456即為影響點。</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Calibri"/>
              <a:ea typeface="Calibri"/>
              <a:cs typeface="Calibri"/>
              <a:sym typeface="Calibri"/>
            </a:endParaRPr>
          </a:p>
        </p:txBody>
      </p:sp>
      <p:sp>
        <p:nvSpPr>
          <p:cNvPr id="527" name="Google Shape;527;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28" name="Google Shape;528;p77"/>
          <p:cNvPicPr preferRelativeResize="0"/>
          <p:nvPr/>
        </p:nvPicPr>
        <p:blipFill>
          <a:blip r:embed="rId3">
            <a:alphaModFix/>
          </a:blip>
          <a:stretch>
            <a:fillRect/>
          </a:stretch>
        </p:blipFill>
        <p:spPr>
          <a:xfrm>
            <a:off x="3433750" y="1466200"/>
            <a:ext cx="2276475" cy="781050"/>
          </a:xfrm>
          <a:prstGeom prst="rect">
            <a:avLst/>
          </a:prstGeom>
          <a:noFill/>
          <a:ln>
            <a:noFill/>
          </a:ln>
        </p:spPr>
      </p:pic>
      <p:pic>
        <p:nvPicPr>
          <p:cNvPr id="529" name="Google Shape;529;p77"/>
          <p:cNvPicPr preferRelativeResize="0"/>
          <p:nvPr/>
        </p:nvPicPr>
        <p:blipFill>
          <a:blip r:embed="rId4">
            <a:alphaModFix/>
          </a:blip>
          <a:stretch>
            <a:fillRect/>
          </a:stretch>
        </p:blipFill>
        <p:spPr>
          <a:xfrm>
            <a:off x="3750550" y="2313080"/>
            <a:ext cx="226102" cy="393600"/>
          </a:xfrm>
          <a:prstGeom prst="rect">
            <a:avLst/>
          </a:prstGeom>
          <a:noFill/>
          <a:ln>
            <a:noFill/>
          </a:ln>
        </p:spPr>
      </p:pic>
      <p:pic>
        <p:nvPicPr>
          <p:cNvPr id="530" name="Google Shape;530;p77"/>
          <p:cNvPicPr preferRelativeResize="0"/>
          <p:nvPr/>
        </p:nvPicPr>
        <p:blipFill>
          <a:blip r:embed="rId5">
            <a:alphaModFix/>
          </a:blip>
          <a:stretch>
            <a:fillRect/>
          </a:stretch>
        </p:blipFill>
        <p:spPr>
          <a:xfrm>
            <a:off x="6529875" y="2374950"/>
            <a:ext cx="350677" cy="393600"/>
          </a:xfrm>
          <a:prstGeom prst="rect">
            <a:avLst/>
          </a:prstGeom>
          <a:noFill/>
          <a:ln>
            <a:noFill/>
          </a:ln>
        </p:spPr>
      </p:pic>
      <p:pic>
        <p:nvPicPr>
          <p:cNvPr id="531" name="Google Shape;531;p77"/>
          <p:cNvPicPr preferRelativeResize="0"/>
          <p:nvPr/>
        </p:nvPicPr>
        <p:blipFill>
          <a:blip r:embed="rId6">
            <a:alphaModFix/>
          </a:blip>
          <a:stretch>
            <a:fillRect/>
          </a:stretch>
        </p:blipFill>
        <p:spPr>
          <a:xfrm>
            <a:off x="7152600" y="2405900"/>
            <a:ext cx="453618" cy="3317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37" name="Google Shape;537;p78"/>
          <p:cNvPicPr preferRelativeResize="0"/>
          <p:nvPr/>
        </p:nvPicPr>
        <p:blipFill>
          <a:blip r:embed="rId3">
            <a:alphaModFix/>
          </a:blip>
          <a:stretch>
            <a:fillRect/>
          </a:stretch>
        </p:blipFill>
        <p:spPr>
          <a:xfrm>
            <a:off x="4119563" y="85238"/>
            <a:ext cx="904875" cy="48863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2000">
                <a:highlight>
                  <a:srgbClr val="FFFFFF"/>
                </a:highlight>
              </a:rPr>
              <a:t>二、COOKS’D</a:t>
            </a:r>
            <a:endParaRPr sz="3200"/>
          </a:p>
        </p:txBody>
      </p:sp>
      <p:sp>
        <p:nvSpPr>
          <p:cNvPr id="543" name="Google Shape;543;p79"/>
          <p:cNvSpPr txBox="1"/>
          <p:nvPr>
            <p:ph idx="1" type="body"/>
          </p:nvPr>
        </p:nvSpPr>
        <p:spPr>
          <a:xfrm>
            <a:off x="311700" y="1059275"/>
            <a:ext cx="8520600" cy="3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highlight>
                  <a:srgbClr val="FFFFFF"/>
                </a:highlight>
              </a:rPr>
              <a:t>此為個案 i 對所有配適值Y1的影響力，當COOKS’D &gt; F</a:t>
            </a:r>
            <a:r>
              <a:rPr baseline="-25000" lang="zh-TW">
                <a:solidFill>
                  <a:schemeClr val="dk1"/>
                </a:solidFill>
                <a:highlight>
                  <a:schemeClr val="lt1"/>
                </a:highlight>
              </a:rPr>
              <a:t>0.5</a:t>
            </a:r>
            <a:r>
              <a:rPr lang="zh-TW">
                <a:solidFill>
                  <a:schemeClr val="dk1"/>
                </a:solidFill>
                <a:highlight>
                  <a:srgbClr val="FFFFFF"/>
                </a:highlight>
              </a:rPr>
              <a:t>(p , n - p)</a:t>
            </a:r>
            <a:endParaRPr>
              <a:solidFill>
                <a:schemeClr val="dk1"/>
              </a:solidFill>
              <a:highlight>
                <a:srgbClr val="FFFFFF"/>
              </a:highlight>
            </a:endParaRPr>
          </a:p>
          <a:p>
            <a:pPr indent="0" lvl="0" marL="0" rtl="0" algn="l">
              <a:spcBef>
                <a:spcPts val="0"/>
              </a:spcBef>
              <a:spcAft>
                <a:spcPts val="0"/>
              </a:spcAft>
              <a:buNone/>
            </a:pPr>
            <a:r>
              <a:rPr lang="zh-TW">
                <a:solidFill>
                  <a:schemeClr val="dk1"/>
                </a:solidFill>
                <a:highlight>
                  <a:srgbClr val="FFFFFF"/>
                </a:highlight>
              </a:rPr>
              <a:t>時，即為影響點。此資料中，當COOKS’D &gt; F</a:t>
            </a:r>
            <a:r>
              <a:rPr baseline="-25000" lang="zh-TW">
                <a:solidFill>
                  <a:schemeClr val="dk1"/>
                </a:solidFill>
                <a:highlight>
                  <a:schemeClr val="lt1"/>
                </a:highlight>
              </a:rPr>
              <a:t>0.5</a:t>
            </a:r>
            <a:r>
              <a:rPr lang="zh-TW">
                <a:solidFill>
                  <a:schemeClr val="dk1"/>
                </a:solidFill>
                <a:highlight>
                  <a:srgbClr val="FFFFFF"/>
                </a:highlight>
              </a:rPr>
              <a:t>(11,445)</a:t>
            </a:r>
            <a:endParaRPr>
              <a:solidFill>
                <a:schemeClr val="dk1"/>
              </a:solidFill>
              <a:highlight>
                <a:srgbClr val="FFFFFF"/>
              </a:highlight>
            </a:endParaRPr>
          </a:p>
          <a:p>
            <a:pPr indent="0" lvl="0" marL="0" rtl="0" algn="l">
              <a:spcBef>
                <a:spcPts val="0"/>
              </a:spcBef>
              <a:spcAft>
                <a:spcPts val="0"/>
              </a:spcAft>
              <a:buNone/>
            </a:pPr>
            <a:r>
              <a:rPr lang="zh-TW">
                <a:solidFill>
                  <a:schemeClr val="dk1"/>
                </a:solidFill>
                <a:highlight>
                  <a:srgbClr val="FFFFFF"/>
                </a:highlight>
              </a:rPr>
              <a:t>=0.941509，此資料並無大於0.94的值，故在此檢驗中，找不到影響點。</a:t>
            </a:r>
            <a:endParaRPr>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rPr lang="zh-TW" sz="2000">
                <a:solidFill>
                  <a:schemeClr val="dk1"/>
                </a:solidFill>
                <a:highlight>
                  <a:srgbClr val="FFFFFF"/>
                </a:highlight>
              </a:rPr>
              <a:t>三、DFBETAS</a:t>
            </a:r>
            <a:endParaRPr sz="2000">
              <a:solidFill>
                <a:schemeClr val="dk1"/>
              </a:solidFill>
              <a:highlight>
                <a:srgbClr val="FFFFFF"/>
              </a:highlight>
            </a:endParaRPr>
          </a:p>
          <a:p>
            <a:pPr indent="0" lvl="0" marL="0" rtl="0" algn="l">
              <a:spcBef>
                <a:spcPts val="0"/>
              </a:spcBef>
              <a:spcAft>
                <a:spcPts val="0"/>
              </a:spcAft>
              <a:buNone/>
            </a:pPr>
            <a:r>
              <a:rPr lang="zh-TW">
                <a:solidFill>
                  <a:schemeClr val="dk1"/>
                </a:solidFill>
                <a:highlight>
                  <a:srgbClr val="FFFFFF"/>
                </a:highlight>
              </a:rPr>
              <a:t>此為個案 i 對第 k 個迴歸係數的影響力，當|DFBETAS</a:t>
            </a:r>
            <a:r>
              <a:rPr baseline="-25000" lang="zh-TW">
                <a:solidFill>
                  <a:schemeClr val="dk1"/>
                </a:solidFill>
                <a:highlight>
                  <a:schemeClr val="lt1"/>
                </a:highlight>
              </a:rPr>
              <a:t>k(i)</a:t>
            </a:r>
            <a:r>
              <a:rPr lang="zh-TW">
                <a:solidFill>
                  <a:schemeClr val="dk1"/>
                </a:solidFill>
                <a:highlight>
                  <a:srgbClr val="FFFFFF"/>
                </a:highlight>
              </a:rPr>
              <a:t>| &gt; 1</a:t>
            </a:r>
            <a:endParaRPr>
              <a:solidFill>
                <a:schemeClr val="dk1"/>
              </a:solidFill>
              <a:highlight>
                <a:srgbClr val="FFFFFF"/>
              </a:highlight>
            </a:endParaRPr>
          </a:p>
          <a:p>
            <a:pPr indent="0" lvl="0" marL="0" rtl="0" algn="l">
              <a:spcBef>
                <a:spcPts val="0"/>
              </a:spcBef>
              <a:spcAft>
                <a:spcPts val="0"/>
              </a:spcAft>
              <a:buNone/>
            </a:pPr>
            <a:r>
              <a:rPr lang="zh-TW">
                <a:solidFill>
                  <a:schemeClr val="dk1"/>
                </a:solidFill>
                <a:highlight>
                  <a:srgbClr val="FFFFFF"/>
                </a:highlight>
              </a:rPr>
              <a:t>(or n →∞ DFBETAS &gt;        )，表第 i 個案對迴歸係數b</a:t>
            </a:r>
            <a:r>
              <a:rPr baseline="-25000" lang="zh-TW">
                <a:solidFill>
                  <a:schemeClr val="dk1"/>
                </a:solidFill>
                <a:highlight>
                  <a:schemeClr val="lt1"/>
                </a:highlight>
              </a:rPr>
              <a:t>k</a:t>
            </a:r>
            <a:r>
              <a:rPr lang="zh-TW">
                <a:solidFill>
                  <a:schemeClr val="dk1"/>
                </a:solidFill>
                <a:highlight>
                  <a:srgbClr val="FFFFFF"/>
                </a:highlight>
              </a:rPr>
              <a:t>有影響力。此資料有一筆|DFBETAS</a:t>
            </a:r>
            <a:r>
              <a:rPr baseline="-25000" lang="zh-TW">
                <a:solidFill>
                  <a:schemeClr val="dk1"/>
                </a:solidFill>
                <a:highlight>
                  <a:schemeClr val="lt1"/>
                </a:highlight>
              </a:rPr>
              <a:t>k(i)</a:t>
            </a:r>
            <a:r>
              <a:rPr lang="zh-TW">
                <a:solidFill>
                  <a:schemeClr val="dk1"/>
                </a:solidFill>
                <a:highlight>
                  <a:srgbClr val="FFFFFF"/>
                </a:highlight>
              </a:rPr>
              <a:t>| &gt; 1的影響點，為第333筆資料。</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chemeClr val="dk1"/>
              </a:solidFill>
              <a:highlight>
                <a:srgbClr val="FFFFFF"/>
              </a:highlight>
            </a:endParaRPr>
          </a:p>
        </p:txBody>
      </p:sp>
      <p:sp>
        <p:nvSpPr>
          <p:cNvPr id="544" name="Google Shape;544;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45" name="Google Shape;545;p79"/>
          <p:cNvPicPr preferRelativeResize="0"/>
          <p:nvPr/>
        </p:nvPicPr>
        <p:blipFill>
          <a:blip r:embed="rId3">
            <a:alphaModFix/>
          </a:blip>
          <a:stretch>
            <a:fillRect/>
          </a:stretch>
        </p:blipFill>
        <p:spPr>
          <a:xfrm>
            <a:off x="252700" y="3708900"/>
            <a:ext cx="8403325" cy="1200250"/>
          </a:xfrm>
          <a:prstGeom prst="rect">
            <a:avLst/>
          </a:prstGeom>
          <a:noFill/>
          <a:ln>
            <a:noFill/>
          </a:ln>
        </p:spPr>
      </p:pic>
      <p:pic>
        <p:nvPicPr>
          <p:cNvPr id="546" name="Google Shape;546;p79"/>
          <p:cNvPicPr preferRelativeResize="0"/>
          <p:nvPr/>
        </p:nvPicPr>
        <p:blipFill>
          <a:blip r:embed="rId4">
            <a:alphaModFix/>
          </a:blip>
          <a:stretch>
            <a:fillRect/>
          </a:stretch>
        </p:blipFill>
        <p:spPr>
          <a:xfrm>
            <a:off x="2721500" y="2969650"/>
            <a:ext cx="371475" cy="3936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a:highlight>
                  <a:srgbClr val="FFFFFF"/>
                </a:highlight>
              </a:rPr>
              <a:t>第三節 結論</a:t>
            </a:r>
            <a:endParaRPr/>
          </a:p>
        </p:txBody>
      </p:sp>
      <p:sp>
        <p:nvSpPr>
          <p:cNvPr id="552" name="Google Shape;552;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solidFill>
                  <a:schemeClr val="dk1"/>
                </a:solidFill>
                <a:highlight>
                  <a:srgbClr val="FFFFFF"/>
                </a:highlight>
              </a:rPr>
              <a:t>將離群值與影響點經過整理過後，可以得知下表:</a:t>
            </a:r>
            <a:endParaRPr sz="15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chemeClr val="dk1"/>
              </a:solidFill>
              <a:highlight>
                <a:srgbClr val="FFFFFF"/>
              </a:highlight>
            </a:endParaRPr>
          </a:p>
        </p:txBody>
      </p:sp>
      <p:sp>
        <p:nvSpPr>
          <p:cNvPr id="553" name="Google Shape;553;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54" name="Google Shape;554;p80"/>
          <p:cNvPicPr preferRelativeResize="0"/>
          <p:nvPr/>
        </p:nvPicPr>
        <p:blipFill>
          <a:blip r:embed="rId3">
            <a:alphaModFix/>
          </a:blip>
          <a:stretch>
            <a:fillRect/>
          </a:stretch>
        </p:blipFill>
        <p:spPr>
          <a:xfrm>
            <a:off x="717850" y="1504050"/>
            <a:ext cx="7200900" cy="32194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刪除離群值與影響點:</a:t>
            </a:r>
            <a:endParaRPr/>
          </a:p>
        </p:txBody>
      </p:sp>
      <p:sp>
        <p:nvSpPr>
          <p:cNvPr id="560" name="Google Shape;560;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當某值同時為離群值與影響點時，應要刪除。由上表可知兩者之交集為:第60、129、135、136、148、149、150、170、184、185、193、203、211、230、259、331、332、333、334、335、336、338、339、344、376、378、381、456筆資料，且將其刪除。</a:t>
            </a:r>
            <a:endParaRPr/>
          </a:p>
        </p:txBody>
      </p:sp>
      <p:sp>
        <p:nvSpPr>
          <p:cNvPr id="561" name="Google Shape;561;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zh-TW" sz="1100">
                <a:solidFill>
                  <a:schemeClr val="dk1"/>
                </a:solidFill>
                <a:highlight>
                  <a:srgbClr val="FFFFFF"/>
                </a:highlight>
              </a:rPr>
              <a:t> </a:t>
            </a:r>
            <a:r>
              <a:rPr lang="zh-TW" sz="1100">
                <a:solidFill>
                  <a:schemeClr val="dk1"/>
                </a:solidFill>
              </a:rPr>
              <a:t>變數解釋:</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CRIM（以城鎮劃分的人均犯罪率）：</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衡量該地區城市犯罪率的變數，犯罪率的高低可能影響房價，因為人們傾向於選擇住在相對安全的社區。</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ZN（面積超過 25,000 平方英尺的住宅用地比例）：</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表示居住區的土地面積比例，可能影響該地區的房屋密度和居住環境。</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INDUS（每個城鎮非零售商業面積的比例）：</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指示城市中非零售業商用土地的比例，可能反映了該地區的工業化程度。</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CHAS（查爾斯河虛擬變數-是否鄰近查爾斯河（如果區域邊界為河流，則為 1；否則為 0））：</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是一個虛擬變數，表示房屋是否鄰近查爾斯河，可能與景觀、環境品質有關。</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NOX（一氧化氮濃度（千萬分之一））：</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衡量空氣中的一氧化氮濃度，可能與環境品質和居住健康相關。</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RM（每套住宅的平均房間數）：</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反映了房屋的大小，對於房價有直接的影響，通常房間數越多，房價越高。</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AGE（1940 年以前建成的自住房屋比例）：</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表示社區中老舊房屋的比例，可能與居住狀態和建築品質相關。</a:t>
            </a:r>
            <a:endParaRPr sz="1100">
              <a:solidFill>
                <a:schemeClr val="dk1"/>
              </a:solidFill>
            </a:endParaRPr>
          </a:p>
          <a:p>
            <a:pPr indent="0" lvl="0" marL="0" rtl="0" algn="l">
              <a:spcBef>
                <a:spcPts val="0"/>
              </a:spcBef>
              <a:spcAft>
                <a:spcPts val="1200"/>
              </a:spcAft>
              <a:buNone/>
            </a:pPr>
            <a:r>
              <a:t/>
            </a:r>
            <a:endParaRPr/>
          </a:p>
        </p:txBody>
      </p:sp>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研究對象</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2"/>
          <p:cNvSpPr txBox="1"/>
          <p:nvPr>
            <p:ph idx="1" type="body"/>
          </p:nvPr>
        </p:nvSpPr>
        <p:spPr>
          <a:xfrm>
            <a:off x="4410550" y="11322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經過校正之後，可建立最適迴歸模型為:</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Y = 19.40031 - 0.10844</a:t>
            </a:r>
            <a:r>
              <a:rPr lang="zh-TW">
                <a:solidFill>
                  <a:schemeClr val="dk1"/>
                </a:solidFill>
                <a:highlight>
                  <a:schemeClr val="lt1"/>
                </a:highlight>
              </a:rPr>
              <a:t>X</a:t>
            </a:r>
            <a:r>
              <a:rPr baseline="-25000" lang="zh-TW" sz="2100">
                <a:solidFill>
                  <a:schemeClr val="dk1"/>
                </a:solidFill>
                <a:highlight>
                  <a:schemeClr val="lt1"/>
                </a:highlight>
              </a:rPr>
              <a:t>1</a:t>
            </a:r>
            <a:r>
              <a:rPr lang="zh-TW">
                <a:solidFill>
                  <a:schemeClr val="dk1"/>
                </a:solidFill>
                <a:highlight>
                  <a:srgbClr val="FFFFFF"/>
                </a:highlight>
              </a:rPr>
              <a:t> + 0.03743</a:t>
            </a:r>
            <a:r>
              <a:rPr lang="zh-TW">
                <a:solidFill>
                  <a:schemeClr val="dk1"/>
                </a:solidFill>
                <a:highlight>
                  <a:schemeClr val="lt1"/>
                </a:highlight>
              </a:rPr>
              <a:t>X</a:t>
            </a:r>
            <a:r>
              <a:rPr baseline="-25000" lang="zh-TW" sz="2100">
                <a:solidFill>
                  <a:schemeClr val="dk1"/>
                </a:solidFill>
                <a:highlight>
                  <a:schemeClr val="lt1"/>
                </a:highlight>
              </a:rPr>
              <a:t>2</a:t>
            </a:r>
            <a:r>
              <a:rPr lang="zh-TW">
                <a:solidFill>
                  <a:schemeClr val="dk1"/>
                </a:solidFill>
                <a:highlight>
                  <a:srgbClr val="FFFFFF"/>
                </a:highlight>
              </a:rPr>
              <a:t> + 0.80540</a:t>
            </a:r>
            <a:r>
              <a:rPr lang="zh-TW">
                <a:solidFill>
                  <a:schemeClr val="dk1"/>
                </a:solidFill>
                <a:highlight>
                  <a:schemeClr val="lt1"/>
                </a:highlight>
              </a:rPr>
              <a:t>X</a:t>
            </a:r>
            <a:r>
              <a:rPr baseline="-25000" lang="zh-TW" sz="2100">
                <a:solidFill>
                  <a:schemeClr val="dk1"/>
                </a:solidFill>
                <a:highlight>
                  <a:schemeClr val="lt1"/>
                </a:highlight>
              </a:rPr>
              <a:t>4</a:t>
            </a:r>
            <a:r>
              <a:rPr lang="zh-TW">
                <a:solidFill>
                  <a:schemeClr val="dk1"/>
                </a:solidFill>
                <a:highlight>
                  <a:srgbClr val="FFFFFF"/>
                </a:highlight>
              </a:rPr>
              <a:t> - 12.03860</a:t>
            </a:r>
            <a:r>
              <a:rPr lang="zh-TW">
                <a:solidFill>
                  <a:schemeClr val="dk1"/>
                </a:solidFill>
                <a:highlight>
                  <a:schemeClr val="lt1"/>
                </a:highlight>
              </a:rPr>
              <a:t>X</a:t>
            </a:r>
            <a:r>
              <a:rPr baseline="-25000" lang="zh-TW" sz="2100">
                <a:solidFill>
                  <a:schemeClr val="dk1"/>
                </a:solidFill>
                <a:highlight>
                  <a:schemeClr val="lt1"/>
                </a:highlight>
              </a:rPr>
              <a:t>5</a:t>
            </a:r>
            <a:r>
              <a:rPr lang="zh-TW">
                <a:solidFill>
                  <a:schemeClr val="dk1"/>
                </a:solidFill>
                <a:highlight>
                  <a:srgbClr val="FFFFFF"/>
                </a:highlight>
              </a:rPr>
              <a:t> + 5.03998</a:t>
            </a:r>
            <a:r>
              <a:rPr lang="zh-TW">
                <a:solidFill>
                  <a:schemeClr val="dk1"/>
                </a:solidFill>
                <a:highlight>
                  <a:schemeClr val="lt1"/>
                </a:highlight>
              </a:rPr>
              <a:t>X</a:t>
            </a:r>
            <a:r>
              <a:rPr baseline="-25000" lang="zh-TW" sz="2100">
                <a:solidFill>
                  <a:schemeClr val="dk1"/>
                </a:solidFill>
                <a:highlight>
                  <a:schemeClr val="lt1"/>
                </a:highlight>
              </a:rPr>
              <a:t>6</a:t>
            </a:r>
            <a:r>
              <a:rPr lang="zh-TW">
                <a:solidFill>
                  <a:schemeClr val="dk1"/>
                </a:solidFill>
                <a:highlight>
                  <a:srgbClr val="FFFFFF"/>
                </a:highlight>
              </a:rPr>
              <a:t> - 1.05617</a:t>
            </a:r>
            <a:r>
              <a:rPr lang="zh-TW">
                <a:solidFill>
                  <a:schemeClr val="dk1"/>
                </a:solidFill>
                <a:highlight>
                  <a:schemeClr val="lt1"/>
                </a:highlight>
              </a:rPr>
              <a:t>X</a:t>
            </a:r>
            <a:r>
              <a:rPr baseline="-25000" lang="zh-TW" sz="2100">
                <a:solidFill>
                  <a:schemeClr val="dk1"/>
                </a:solidFill>
                <a:highlight>
                  <a:schemeClr val="lt1"/>
                </a:highlight>
              </a:rPr>
              <a:t>8</a:t>
            </a:r>
            <a:r>
              <a:rPr lang="zh-TW">
                <a:solidFill>
                  <a:schemeClr val="dk1"/>
                </a:solidFill>
                <a:highlight>
                  <a:srgbClr val="FFFFFF"/>
                </a:highlight>
              </a:rPr>
              <a:t> + 0.21599</a:t>
            </a:r>
            <a:r>
              <a:rPr lang="zh-TW">
                <a:solidFill>
                  <a:schemeClr val="dk1"/>
                </a:solidFill>
                <a:highlight>
                  <a:schemeClr val="lt1"/>
                </a:highlight>
              </a:rPr>
              <a:t>X</a:t>
            </a:r>
            <a:r>
              <a:rPr baseline="-25000" lang="zh-TW" sz="2100">
                <a:solidFill>
                  <a:schemeClr val="dk1"/>
                </a:solidFill>
                <a:highlight>
                  <a:schemeClr val="lt1"/>
                </a:highlight>
              </a:rPr>
              <a:t>9</a:t>
            </a:r>
            <a:r>
              <a:rPr lang="zh-TW">
                <a:solidFill>
                  <a:schemeClr val="dk1"/>
                </a:solidFill>
                <a:highlight>
                  <a:srgbClr val="FFFFFF"/>
                </a:highlight>
              </a:rPr>
              <a:t> - 0.01313</a:t>
            </a:r>
            <a:r>
              <a:rPr lang="zh-TW">
                <a:solidFill>
                  <a:schemeClr val="dk1"/>
                </a:solidFill>
                <a:highlight>
                  <a:schemeClr val="lt1"/>
                </a:highlight>
              </a:rPr>
              <a:t>X</a:t>
            </a:r>
            <a:r>
              <a:rPr baseline="-25000" lang="zh-TW" sz="2100">
                <a:solidFill>
                  <a:schemeClr val="dk1"/>
                </a:solidFill>
                <a:highlight>
                  <a:schemeClr val="lt1"/>
                </a:highlight>
              </a:rPr>
              <a:t>10</a:t>
            </a:r>
            <a:r>
              <a:rPr lang="zh-TW">
                <a:solidFill>
                  <a:schemeClr val="dk1"/>
                </a:solidFill>
                <a:highlight>
                  <a:srgbClr val="FFFFFF"/>
                </a:highlight>
              </a:rPr>
              <a:t> - 0.78058</a:t>
            </a:r>
            <a:r>
              <a:rPr lang="zh-TW">
                <a:solidFill>
                  <a:schemeClr val="dk1"/>
                </a:solidFill>
                <a:highlight>
                  <a:schemeClr val="lt1"/>
                </a:highlight>
              </a:rPr>
              <a:t>X</a:t>
            </a:r>
            <a:r>
              <a:rPr baseline="-25000" lang="zh-TW" sz="2100">
                <a:solidFill>
                  <a:schemeClr val="dk1"/>
                </a:solidFill>
                <a:highlight>
                  <a:schemeClr val="lt1"/>
                </a:highlight>
              </a:rPr>
              <a:t>11</a:t>
            </a:r>
            <a:r>
              <a:rPr lang="zh-TW">
                <a:solidFill>
                  <a:schemeClr val="dk1"/>
                </a:solidFill>
                <a:highlight>
                  <a:srgbClr val="FFFFFF"/>
                </a:highlight>
              </a:rPr>
              <a:t>+ 0.01101</a:t>
            </a:r>
            <a:r>
              <a:rPr lang="zh-TW">
                <a:solidFill>
                  <a:schemeClr val="dk1"/>
                </a:solidFill>
                <a:highlight>
                  <a:schemeClr val="lt1"/>
                </a:highlight>
              </a:rPr>
              <a:t>X</a:t>
            </a:r>
            <a:r>
              <a:rPr baseline="-25000" lang="zh-TW" sz="2100">
                <a:solidFill>
                  <a:schemeClr val="dk1"/>
                </a:solidFill>
                <a:highlight>
                  <a:schemeClr val="lt1"/>
                </a:highlight>
              </a:rPr>
              <a:t>12</a:t>
            </a:r>
            <a:r>
              <a:rPr lang="zh-TW">
                <a:solidFill>
                  <a:schemeClr val="dk1"/>
                </a:solidFill>
                <a:highlight>
                  <a:srgbClr val="FFFFFF"/>
                </a:highlight>
              </a:rPr>
              <a:t> - 0.38099</a:t>
            </a:r>
            <a:r>
              <a:rPr lang="zh-TW">
                <a:solidFill>
                  <a:schemeClr val="dk1"/>
                </a:solidFill>
                <a:highlight>
                  <a:schemeClr val="lt1"/>
                </a:highlight>
              </a:rPr>
              <a:t>X</a:t>
            </a:r>
            <a:r>
              <a:rPr baseline="-25000" lang="zh-TW" sz="2100">
                <a:solidFill>
                  <a:schemeClr val="dk1"/>
                </a:solidFill>
                <a:highlight>
                  <a:schemeClr val="lt1"/>
                </a:highlight>
              </a:rPr>
              <a:t>13</a:t>
            </a:r>
            <a:endParaRPr/>
          </a:p>
        </p:txBody>
      </p:sp>
      <p:sp>
        <p:nvSpPr>
          <p:cNvPr id="567" name="Google Shape;567;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68" name="Google Shape;568;p82"/>
          <p:cNvPicPr preferRelativeResize="0"/>
          <p:nvPr/>
        </p:nvPicPr>
        <p:blipFill>
          <a:blip r:embed="rId3">
            <a:alphaModFix/>
          </a:blip>
          <a:stretch>
            <a:fillRect/>
          </a:stretch>
        </p:blipFill>
        <p:spPr>
          <a:xfrm>
            <a:off x="311688" y="43338"/>
            <a:ext cx="3955475" cy="5056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第陸章</a:t>
            </a:r>
            <a:endParaRPr b="1"/>
          </a:p>
        </p:txBody>
      </p:sp>
      <p:sp>
        <p:nvSpPr>
          <p:cNvPr id="574" name="Google Shape;574;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solidFill>
                  <a:schemeClr val="dk1"/>
                </a:solidFill>
                <a:highlight>
                  <a:srgbClr val="FFFFFF"/>
                </a:highlight>
              </a:rPr>
              <a:t>第一節 均質性</a:t>
            </a:r>
            <a:endParaRPr sz="1500">
              <a:solidFill>
                <a:schemeClr val="dk1"/>
              </a:solidFill>
              <a:highlight>
                <a:srgbClr val="FFFFFF"/>
              </a:highlight>
            </a:endParaRPr>
          </a:p>
          <a:p>
            <a:pPr indent="0" lvl="0" marL="0" rtl="0" algn="l">
              <a:spcBef>
                <a:spcPts val="1200"/>
              </a:spcBef>
              <a:spcAft>
                <a:spcPts val="0"/>
              </a:spcAft>
              <a:buNone/>
            </a:pPr>
            <a:r>
              <a:rPr lang="zh-TW" sz="1400">
                <a:solidFill>
                  <a:schemeClr val="dk1"/>
                </a:solidFill>
                <a:highlight>
                  <a:srgbClr val="FFFFFF"/>
                </a:highlight>
              </a:rPr>
              <a:t>均質性檢定</a:t>
            </a:r>
            <a:endParaRPr sz="1400">
              <a:solidFill>
                <a:schemeClr val="dk1"/>
              </a:solidFill>
              <a:highlight>
                <a:srgbClr val="FFFFFF"/>
              </a:highlight>
            </a:endParaRPr>
          </a:p>
          <a:p>
            <a:pPr indent="0" lvl="0" marL="0" rtl="0" algn="l">
              <a:spcBef>
                <a:spcPts val="1200"/>
              </a:spcBef>
              <a:spcAft>
                <a:spcPts val="0"/>
              </a:spcAft>
              <a:buNone/>
            </a:pPr>
            <a:r>
              <a:rPr lang="zh-TW" sz="1500">
                <a:solidFill>
                  <a:schemeClr val="dk1"/>
                </a:solidFill>
                <a:highlight>
                  <a:srgbClr val="FFFFFF"/>
                </a:highlight>
              </a:rPr>
              <a:t>H0:誤差項無異質變異</a:t>
            </a:r>
            <a:endParaRPr sz="1500">
              <a:solidFill>
                <a:schemeClr val="dk1"/>
              </a:solidFill>
              <a:highlight>
                <a:srgbClr val="FFFFFF"/>
              </a:highlight>
            </a:endParaRPr>
          </a:p>
          <a:p>
            <a:pPr indent="0" lvl="0" marL="0" rtl="0" algn="l">
              <a:spcBef>
                <a:spcPts val="1200"/>
              </a:spcBef>
              <a:spcAft>
                <a:spcPts val="0"/>
              </a:spcAft>
              <a:buNone/>
            </a:pPr>
            <a:r>
              <a:rPr lang="zh-TW" sz="1500">
                <a:solidFill>
                  <a:schemeClr val="dk1"/>
                </a:solidFill>
                <a:highlight>
                  <a:srgbClr val="FFFFFF"/>
                </a:highlight>
              </a:rPr>
              <a:t>H1:誤差項有異質變異</a:t>
            </a:r>
            <a:endParaRPr sz="1500">
              <a:solidFill>
                <a:schemeClr val="dk1"/>
              </a:solidFill>
              <a:highlight>
                <a:srgbClr val="FFFFFF"/>
              </a:highlight>
            </a:endParaRPr>
          </a:p>
          <a:p>
            <a:pPr indent="0" lvl="0" marL="0" rtl="0" algn="l">
              <a:spcBef>
                <a:spcPts val="1200"/>
              </a:spcBef>
              <a:spcAft>
                <a:spcPts val="0"/>
              </a:spcAft>
              <a:buNone/>
            </a:pPr>
            <a:r>
              <a:rPr lang="zh-TW" sz="1500">
                <a:solidFill>
                  <a:schemeClr val="dk1"/>
                </a:solidFill>
                <a:highlight>
                  <a:srgbClr val="FFFFFF"/>
                </a:highlight>
              </a:rPr>
              <a:t>那看表可知0.0774&gt;0.05=</a:t>
            </a:r>
            <a:r>
              <a:rPr lang="zh-TW" sz="1450">
                <a:solidFill>
                  <a:schemeClr val="dk1"/>
                </a:solidFill>
                <a:highlight>
                  <a:srgbClr val="FFFFFF"/>
                </a:highlight>
              </a:rPr>
              <a:t>α,</a:t>
            </a:r>
            <a:r>
              <a:rPr lang="zh-TW" sz="1500">
                <a:solidFill>
                  <a:schemeClr val="dk1"/>
                </a:solidFill>
                <a:highlight>
                  <a:srgbClr val="FFFFFF"/>
                </a:highlight>
              </a:rPr>
              <a:t>所以不拒絕H0，故我們沒有足夠的證據顯示誤差項有異質變異，即符合均質性假設。</a:t>
            </a:r>
            <a:endParaRPr sz="1400">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t/>
            </a:r>
            <a:endParaRPr sz="1500">
              <a:solidFill>
                <a:schemeClr val="dk1"/>
              </a:solidFill>
              <a:highlight>
                <a:srgbClr val="FFFFFF"/>
              </a:highlight>
            </a:endParaRPr>
          </a:p>
        </p:txBody>
      </p:sp>
      <p:sp>
        <p:nvSpPr>
          <p:cNvPr id="575" name="Google Shape;575;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76" name="Google Shape;576;p83"/>
          <p:cNvPicPr preferRelativeResize="0"/>
          <p:nvPr/>
        </p:nvPicPr>
        <p:blipFill>
          <a:blip r:embed="rId3">
            <a:alphaModFix/>
          </a:blip>
          <a:stretch>
            <a:fillRect/>
          </a:stretch>
        </p:blipFill>
        <p:spPr>
          <a:xfrm>
            <a:off x="3399225" y="1931200"/>
            <a:ext cx="3114675" cy="8096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solidFill>
                  <a:schemeClr val="dk1"/>
                </a:solidFill>
                <a:highlight>
                  <a:srgbClr val="FFFFFF"/>
                </a:highlight>
                <a:latin typeface="Times New Roman"/>
                <a:ea typeface="Times New Roman"/>
                <a:cs typeface="Times New Roman"/>
                <a:sym typeface="Times New Roman"/>
              </a:rPr>
              <a:t>由SAS分析的結果,可以發現殘差都落在正負10之間,</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zh-TW" sz="1500">
                <a:solidFill>
                  <a:schemeClr val="dk1"/>
                </a:solidFill>
                <a:highlight>
                  <a:srgbClr val="FFFFFF"/>
                </a:highlight>
                <a:latin typeface="Times New Roman"/>
                <a:ea typeface="Times New Roman"/>
                <a:cs typeface="Times New Roman"/>
                <a:sym typeface="Times New Roman"/>
              </a:rPr>
              <a:t>以0為界線上下隨機分布,我們也就可以滿足變異數</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zh-TW" sz="1500">
                <a:solidFill>
                  <a:schemeClr val="dk1"/>
                </a:solidFill>
                <a:highlight>
                  <a:srgbClr val="FFFFFF"/>
                </a:highlight>
                <a:latin typeface="Times New Roman"/>
                <a:ea typeface="Times New Roman"/>
                <a:cs typeface="Times New Roman"/>
                <a:sym typeface="Times New Roman"/>
              </a:rPr>
              <a:t>為常數的假設。</a:t>
            </a:r>
            <a:endParaRPr/>
          </a:p>
        </p:txBody>
      </p:sp>
      <p:sp>
        <p:nvSpPr>
          <p:cNvPr id="583" name="Google Shape;583;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84" name="Google Shape;584;p84"/>
          <p:cNvPicPr preferRelativeResize="0"/>
          <p:nvPr/>
        </p:nvPicPr>
        <p:blipFill>
          <a:blip r:embed="rId3">
            <a:alphaModFix/>
          </a:blip>
          <a:stretch>
            <a:fillRect/>
          </a:stretch>
        </p:blipFill>
        <p:spPr>
          <a:xfrm>
            <a:off x="4942300" y="1247313"/>
            <a:ext cx="2524125" cy="28479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第一節</a:t>
            </a:r>
            <a:r>
              <a:rPr b="1" lang="zh-TW"/>
              <a:t> 結論</a:t>
            </a:r>
            <a:endParaRPr b="1"/>
          </a:p>
        </p:txBody>
      </p:sp>
      <p:sp>
        <p:nvSpPr>
          <p:cNvPr id="590" name="Google Shape;590;p85"/>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TW">
                <a:solidFill>
                  <a:schemeClr val="dk1"/>
                </a:solidFill>
              </a:rPr>
              <a:t>由檢定和殘差都落在以0為界線上下隨機分布，我們就可以得知滿足均質性。</a:t>
            </a:r>
            <a:endParaRPr>
              <a:solidFill>
                <a:schemeClr val="dk1"/>
              </a:solidFill>
            </a:endParaRPr>
          </a:p>
        </p:txBody>
      </p:sp>
      <p:sp>
        <p:nvSpPr>
          <p:cNvPr id="591" name="Google Shape;591;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zh-TW" sz="2000">
                <a:highlight>
                  <a:srgbClr val="FFFFFF"/>
                </a:highlight>
                <a:latin typeface="Times New Roman"/>
                <a:ea typeface="Times New Roman"/>
                <a:cs typeface="Times New Roman"/>
                <a:sym typeface="Times New Roman"/>
              </a:rPr>
              <a:t>第二節 常態性</a:t>
            </a:r>
            <a:endParaRPr b="1" sz="3300"/>
          </a:p>
        </p:txBody>
      </p:sp>
      <p:sp>
        <p:nvSpPr>
          <p:cNvPr id="597" name="Google Shape;597;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598" name="Google Shape;598;p86"/>
          <p:cNvPicPr preferRelativeResize="0"/>
          <p:nvPr/>
        </p:nvPicPr>
        <p:blipFill>
          <a:blip r:embed="rId3">
            <a:alphaModFix/>
          </a:blip>
          <a:stretch>
            <a:fillRect/>
          </a:stretch>
        </p:blipFill>
        <p:spPr>
          <a:xfrm>
            <a:off x="4277925" y="966800"/>
            <a:ext cx="3829050" cy="1409700"/>
          </a:xfrm>
          <a:prstGeom prst="rect">
            <a:avLst/>
          </a:prstGeom>
          <a:noFill/>
          <a:ln>
            <a:noFill/>
          </a:ln>
        </p:spPr>
      </p:pic>
      <p:sp>
        <p:nvSpPr>
          <p:cNvPr id="599" name="Google Shape;599;p86"/>
          <p:cNvSpPr txBox="1"/>
          <p:nvPr/>
        </p:nvSpPr>
        <p:spPr>
          <a:xfrm>
            <a:off x="251200" y="857425"/>
            <a:ext cx="3780000" cy="357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TW">
                <a:highlight>
                  <a:srgbClr val="FFFFFF"/>
                </a:highlight>
              </a:rPr>
              <a:t>未轉換常態性檢定</a:t>
            </a:r>
            <a:endParaRPr sz="1800">
              <a:highlight>
                <a:srgbClr val="FFFFFF"/>
              </a:highlight>
            </a:endParaRPr>
          </a:p>
          <a:p>
            <a:pPr indent="0" lvl="0" marL="0" rtl="0" algn="l">
              <a:lnSpc>
                <a:spcPct val="115000"/>
              </a:lnSpc>
              <a:spcBef>
                <a:spcPts val="0"/>
              </a:spcBef>
              <a:spcAft>
                <a:spcPts val="0"/>
              </a:spcAft>
              <a:buNone/>
            </a:pPr>
            <a:r>
              <a:rPr lang="zh-TW">
                <a:highlight>
                  <a:srgbClr val="FFFFFF"/>
                </a:highlight>
                <a:latin typeface="Times New Roman"/>
                <a:ea typeface="Times New Roman"/>
                <a:cs typeface="Times New Roman"/>
                <a:sym typeface="Times New Roman"/>
              </a:rPr>
              <a:t>統計假設如下:</a:t>
            </a:r>
            <a:endParaRPr>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TW">
                <a:highlight>
                  <a:srgbClr val="FFFFFF"/>
                </a:highlight>
                <a:latin typeface="Times New Roman"/>
                <a:ea typeface="Times New Roman"/>
                <a:cs typeface="Times New Roman"/>
                <a:sym typeface="Times New Roman"/>
              </a:rPr>
              <a:t>H0誤差項服從常態分配</a:t>
            </a:r>
            <a:endParaRPr>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TW">
                <a:highlight>
                  <a:srgbClr val="FFFFFF"/>
                </a:highlight>
                <a:latin typeface="Times New Roman"/>
                <a:ea typeface="Times New Roman"/>
                <a:cs typeface="Times New Roman"/>
                <a:sym typeface="Times New Roman"/>
              </a:rPr>
              <a:t>H1:誤差項不服從常態分配</a:t>
            </a:r>
            <a:endParaRPr>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TW">
                <a:highlight>
                  <a:srgbClr val="FFFFFF"/>
                </a:highlight>
                <a:latin typeface="Times New Roman"/>
                <a:ea typeface="Times New Roman"/>
                <a:cs typeface="Times New Roman"/>
                <a:sym typeface="Times New Roman"/>
              </a:rPr>
              <a:t>取顯著水準α=0.05在虛無假設下的拒絕域為：</a:t>
            </a:r>
            <a:r>
              <a:rPr lang="zh-TW">
                <a:highlight>
                  <a:srgbClr val="FFFFFF"/>
                </a:highlight>
                <a:latin typeface="Cambria Math"/>
                <a:ea typeface="Cambria Math"/>
                <a:cs typeface="Cambria Math"/>
                <a:sym typeface="Cambria Math"/>
              </a:rPr>
              <a:t>𝑝</a:t>
            </a:r>
            <a:r>
              <a:rPr lang="zh-TW">
                <a:highlight>
                  <a:srgbClr val="FFFFFF"/>
                </a:highlight>
                <a:latin typeface="MS Mincho"/>
                <a:ea typeface="MS Mincho"/>
                <a:cs typeface="MS Mincho"/>
                <a:sym typeface="MS Mincho"/>
              </a:rPr>
              <a:t>−</a:t>
            </a:r>
            <a:r>
              <a:rPr lang="zh-TW">
                <a:highlight>
                  <a:srgbClr val="FFFFFF"/>
                </a:highlight>
                <a:latin typeface="Times New Roman"/>
                <a:ea typeface="Times New Roman"/>
                <a:cs typeface="Times New Roman"/>
                <a:sym typeface="Times New Roman"/>
              </a:rPr>
              <a:t> </a:t>
            </a:r>
            <a:r>
              <a:rPr lang="zh-TW">
                <a:highlight>
                  <a:srgbClr val="FFFFFF"/>
                </a:highlight>
                <a:latin typeface="Cambria Math"/>
                <a:ea typeface="Cambria Math"/>
                <a:cs typeface="Cambria Math"/>
                <a:sym typeface="Cambria Math"/>
              </a:rPr>
              <a:t>𝑣𝑎𝑙𝑢𝑒</a:t>
            </a:r>
            <a:r>
              <a:rPr lang="zh-TW">
                <a:highlight>
                  <a:srgbClr val="FFFFFF"/>
                </a:highlight>
                <a:latin typeface="Times New Roman"/>
                <a:ea typeface="Times New Roman"/>
                <a:cs typeface="Times New Roman"/>
                <a:sym typeface="Times New Roman"/>
              </a:rPr>
              <a:t>&lt; </a:t>
            </a:r>
            <a:r>
              <a:rPr lang="zh-TW">
                <a:highlight>
                  <a:srgbClr val="FFFFFF"/>
                </a:highlight>
                <a:latin typeface="Cambria Math"/>
                <a:ea typeface="Cambria Math"/>
                <a:cs typeface="Cambria Math"/>
                <a:sym typeface="Cambria Math"/>
              </a:rPr>
              <a:t>𝛼</a:t>
            </a:r>
            <a:r>
              <a:rPr lang="zh-TW">
                <a:highlight>
                  <a:srgbClr val="FFFFFF"/>
                </a:highlight>
                <a:latin typeface="Times New Roman"/>
                <a:ea typeface="Times New Roman"/>
                <a:cs typeface="Times New Roman"/>
                <a:sym typeface="Times New Roman"/>
              </a:rPr>
              <a:t>= 0.05。</a:t>
            </a:r>
            <a:endParaRPr>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TW">
                <a:highlight>
                  <a:srgbClr val="FFFFFF"/>
                </a:highlight>
                <a:latin typeface="Times New Roman"/>
                <a:ea typeface="Times New Roman"/>
                <a:cs typeface="Times New Roman"/>
                <a:sym typeface="Times New Roman"/>
              </a:rPr>
              <a:t>檢定如下：因為p</a:t>
            </a:r>
            <a:r>
              <a:rPr lang="zh-TW">
                <a:highlight>
                  <a:srgbClr val="FFFFFF"/>
                </a:highlight>
                <a:latin typeface="MS Mincho"/>
                <a:ea typeface="MS Mincho"/>
                <a:cs typeface="MS Mincho"/>
                <a:sym typeface="MS Mincho"/>
              </a:rPr>
              <a:t>−</a:t>
            </a:r>
            <a:r>
              <a:rPr lang="zh-TW">
                <a:highlight>
                  <a:srgbClr val="FFFFFF"/>
                </a:highlight>
                <a:latin typeface="Times New Roman"/>
                <a:ea typeface="Times New Roman"/>
                <a:cs typeface="Times New Roman"/>
                <a:sym typeface="Times New Roman"/>
              </a:rPr>
              <a:t>value&lt;0.0001&gt;0.05=α，所以拒絕H0，代表有足夠的證據顯示誤差項不服從常態分配。→即不符合常態性假設。</a:t>
            </a:r>
            <a:endParaRPr>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zh-TW">
                <a:highlight>
                  <a:srgbClr val="FFFFFF"/>
                </a:highlight>
                <a:latin typeface="Times New Roman"/>
                <a:ea typeface="Times New Roman"/>
                <a:cs typeface="Times New Roman"/>
                <a:sym typeface="Times New Roman"/>
              </a:rPr>
              <a:t>所以我們必須接著去做轉換</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2000">
                <a:highlight>
                  <a:schemeClr val="lt1"/>
                </a:highlight>
              </a:rPr>
              <a:t>box-cox 轉換</a:t>
            </a:r>
            <a:endParaRPr b="1" sz="3400"/>
          </a:p>
          <a:p>
            <a:pPr indent="0" lvl="0" marL="0" rtl="0" algn="l">
              <a:spcBef>
                <a:spcPts val="0"/>
              </a:spcBef>
              <a:spcAft>
                <a:spcPts val="0"/>
              </a:spcAft>
              <a:buNone/>
            </a:pPr>
            <a:r>
              <a:t/>
            </a:r>
            <a:endParaRPr/>
          </a:p>
        </p:txBody>
      </p:sp>
      <p:sp>
        <p:nvSpPr>
          <p:cNvPr id="605" name="Google Shape;605;p87"/>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TW" sz="2400">
                <a:solidFill>
                  <a:schemeClr val="dk1"/>
                </a:solidFill>
              </a:rPr>
              <a:t>公式:</a:t>
            </a:r>
            <a:endParaRPr b="1" sz="24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b="1" lang="zh-TW" sz="1300">
                <a:solidFill>
                  <a:srgbClr val="3A3A3A"/>
                </a:solidFill>
                <a:highlight>
                  <a:srgbClr val="FFFFFF"/>
                </a:highlight>
              </a:rPr>
              <a:t>λ是轉換參數，它介於-5到5之間。某些λ值會對應到其他的轉換方法，例如λ=1等於沒做轉換，λ=0是對數轉換，λ=0.5 是平方根轉換。</a:t>
            </a:r>
            <a:endParaRPr b="1" sz="1300">
              <a:solidFill>
                <a:srgbClr val="3A3A3A"/>
              </a:solidFill>
              <a:highlight>
                <a:srgbClr val="FFFFFF"/>
              </a:highlight>
            </a:endParaRPr>
          </a:p>
          <a:p>
            <a:pPr indent="0" lvl="0" marL="0" rtl="0" algn="l">
              <a:spcBef>
                <a:spcPts val="1200"/>
              </a:spcBef>
              <a:spcAft>
                <a:spcPts val="1200"/>
              </a:spcAft>
              <a:buNone/>
            </a:pPr>
            <a:r>
              <a:rPr b="1" lang="zh-TW" sz="1300">
                <a:solidFill>
                  <a:srgbClr val="3A3A3A"/>
                </a:solidFill>
                <a:highlight>
                  <a:srgbClr val="FFFFFF"/>
                </a:highlight>
              </a:rPr>
              <a:t>要轉換的資料值必須是正數才能使用Box-Cox轉換。</a:t>
            </a:r>
            <a:endParaRPr b="1" sz="1900"/>
          </a:p>
        </p:txBody>
      </p:sp>
      <p:sp>
        <p:nvSpPr>
          <p:cNvPr id="606" name="Google Shape;606;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607" name="Google Shape;607;p87"/>
          <p:cNvPicPr preferRelativeResize="0"/>
          <p:nvPr/>
        </p:nvPicPr>
        <p:blipFill rotWithShape="1">
          <a:blip r:embed="rId3">
            <a:alphaModFix/>
          </a:blip>
          <a:srcRect b="0" l="0" r="0" t="0"/>
          <a:stretch/>
        </p:blipFill>
        <p:spPr>
          <a:xfrm>
            <a:off x="1714500" y="1347775"/>
            <a:ext cx="5715000" cy="19335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2000">
                <a:highlight>
                  <a:srgbClr val="FFFFFF"/>
                </a:highlight>
              </a:rPr>
              <a:t>box-cox 轉換</a:t>
            </a:r>
            <a:endParaRPr b="1" sz="3400"/>
          </a:p>
        </p:txBody>
      </p:sp>
      <p:sp>
        <p:nvSpPr>
          <p:cNvPr id="613" name="Google Shape;613;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統計假設如下:</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H0誤差項服從常態分配</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H1:誤差項不服從常態分配</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取顯著水準α=0.05在虛無假設下的拒絕域為：</a:t>
            </a:r>
            <a:r>
              <a:rPr lang="zh-TW" sz="1400">
                <a:solidFill>
                  <a:schemeClr val="dk1"/>
                </a:solidFill>
                <a:highlight>
                  <a:srgbClr val="FFFFFF"/>
                </a:highlight>
                <a:latin typeface="Cambria Math"/>
                <a:ea typeface="Cambria Math"/>
                <a:cs typeface="Cambria Math"/>
                <a:sym typeface="Cambria Math"/>
              </a:rPr>
              <a:t>𝑝</a:t>
            </a:r>
            <a:r>
              <a:rPr lang="zh-TW" sz="1400">
                <a:solidFill>
                  <a:schemeClr val="dk1"/>
                </a:solidFill>
                <a:highlight>
                  <a:srgbClr val="FFFFFF"/>
                </a:highlight>
                <a:latin typeface="MS Mincho"/>
                <a:ea typeface="MS Mincho"/>
                <a:cs typeface="MS Mincho"/>
                <a:sym typeface="MS Mincho"/>
              </a:rPr>
              <a:t>−</a:t>
            </a:r>
            <a:r>
              <a:rPr lang="zh-TW" sz="1400">
                <a:solidFill>
                  <a:schemeClr val="dk1"/>
                </a:solidFill>
                <a:highlight>
                  <a:srgbClr val="FFFFFF"/>
                </a:highlight>
                <a:latin typeface="Times New Roman"/>
                <a:ea typeface="Times New Roman"/>
                <a:cs typeface="Times New Roman"/>
                <a:sym typeface="Times New Roman"/>
              </a:rPr>
              <a:t> </a:t>
            </a:r>
            <a:r>
              <a:rPr lang="zh-TW" sz="1400">
                <a:solidFill>
                  <a:schemeClr val="dk1"/>
                </a:solidFill>
                <a:highlight>
                  <a:srgbClr val="FFFFFF"/>
                </a:highlight>
                <a:latin typeface="Cambria Math"/>
                <a:ea typeface="Cambria Math"/>
                <a:cs typeface="Cambria Math"/>
                <a:sym typeface="Cambria Math"/>
              </a:rPr>
              <a:t>𝑣𝑎𝑙𝑢𝑒</a:t>
            </a:r>
            <a:r>
              <a:rPr lang="zh-TW" sz="1400">
                <a:solidFill>
                  <a:schemeClr val="dk1"/>
                </a:solidFill>
                <a:highlight>
                  <a:srgbClr val="FFFFFF"/>
                </a:highlight>
                <a:latin typeface="Times New Roman"/>
                <a:ea typeface="Times New Roman"/>
                <a:cs typeface="Times New Roman"/>
                <a:sym typeface="Times New Roman"/>
              </a:rPr>
              <a:t>&lt; </a:t>
            </a:r>
            <a:r>
              <a:rPr lang="zh-TW" sz="1400">
                <a:solidFill>
                  <a:schemeClr val="dk1"/>
                </a:solidFill>
                <a:highlight>
                  <a:srgbClr val="FFFFFF"/>
                </a:highlight>
                <a:latin typeface="Cambria Math"/>
                <a:ea typeface="Cambria Math"/>
                <a:cs typeface="Cambria Math"/>
                <a:sym typeface="Cambria Math"/>
              </a:rPr>
              <a:t>𝛼</a:t>
            </a:r>
            <a:r>
              <a:rPr lang="zh-TW" sz="1400">
                <a:solidFill>
                  <a:schemeClr val="dk1"/>
                </a:solidFill>
                <a:highlight>
                  <a:srgbClr val="FFFFFF"/>
                </a:highlight>
                <a:latin typeface="Times New Roman"/>
                <a:ea typeface="Times New Roman"/>
                <a:cs typeface="Times New Roman"/>
                <a:sym typeface="Times New Roman"/>
              </a:rPr>
              <a:t>= 0.05。</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檢定如下：因為p</a:t>
            </a:r>
            <a:r>
              <a:rPr lang="zh-TW" sz="1400">
                <a:solidFill>
                  <a:schemeClr val="dk1"/>
                </a:solidFill>
                <a:highlight>
                  <a:srgbClr val="FFFFFF"/>
                </a:highlight>
                <a:latin typeface="MS Mincho"/>
                <a:ea typeface="MS Mincho"/>
                <a:cs typeface="MS Mincho"/>
                <a:sym typeface="MS Mincho"/>
              </a:rPr>
              <a:t>−</a:t>
            </a:r>
            <a:r>
              <a:rPr lang="zh-TW" sz="1400">
                <a:solidFill>
                  <a:schemeClr val="dk1"/>
                </a:solidFill>
                <a:highlight>
                  <a:srgbClr val="FFFFFF"/>
                </a:highlight>
                <a:latin typeface="Times New Roman"/>
                <a:ea typeface="Times New Roman"/>
                <a:cs typeface="Times New Roman"/>
                <a:sym typeface="Times New Roman"/>
              </a:rPr>
              <a:t>value=0.0004&lt;0.05=α，所以拒絕H0，代表有足夠的證據顯示誤差項不服從常態分配。→即不符合常態性假設。</a:t>
            </a:r>
            <a:endParaRPr sz="1400">
              <a:solidFill>
                <a:schemeClr val="dk1"/>
              </a:solidFill>
              <a:highlight>
                <a:srgbClr val="FFFFFF"/>
              </a:highlight>
            </a:endParaRPr>
          </a:p>
          <a:p>
            <a:pPr indent="0" lvl="0" marL="0" rtl="0" algn="l">
              <a:spcBef>
                <a:spcPts val="1200"/>
              </a:spcBef>
              <a:spcAft>
                <a:spcPts val="1200"/>
              </a:spcAft>
              <a:buNone/>
            </a:pPr>
            <a:r>
              <a:t/>
            </a:r>
            <a:endParaRPr/>
          </a:p>
        </p:txBody>
      </p:sp>
      <p:sp>
        <p:nvSpPr>
          <p:cNvPr id="614" name="Google Shape;614;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615" name="Google Shape;615;p88"/>
          <p:cNvPicPr preferRelativeResize="0"/>
          <p:nvPr/>
        </p:nvPicPr>
        <p:blipFill>
          <a:blip r:embed="rId3">
            <a:alphaModFix/>
          </a:blip>
          <a:stretch>
            <a:fillRect/>
          </a:stretch>
        </p:blipFill>
        <p:spPr>
          <a:xfrm>
            <a:off x="4685100" y="838200"/>
            <a:ext cx="3905250" cy="14478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2000">
                <a:highlight>
                  <a:srgbClr val="FFFFFF"/>
                </a:highlight>
              </a:rPr>
              <a:t>log轉換</a:t>
            </a:r>
            <a:endParaRPr b="1" sz="3400"/>
          </a:p>
        </p:txBody>
      </p:sp>
      <p:sp>
        <p:nvSpPr>
          <p:cNvPr id="621" name="Google Shape;621;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統計假設如下:</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H0誤差項服從常態分配</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H1:誤差項不服從常態分配</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取顯著水準α=0.05在虛無假設下的拒絕域為：</a:t>
            </a:r>
            <a:r>
              <a:rPr lang="zh-TW" sz="1400">
                <a:solidFill>
                  <a:schemeClr val="dk1"/>
                </a:solidFill>
                <a:highlight>
                  <a:srgbClr val="FFFFFF"/>
                </a:highlight>
                <a:latin typeface="Cambria Math"/>
                <a:ea typeface="Cambria Math"/>
                <a:cs typeface="Cambria Math"/>
                <a:sym typeface="Cambria Math"/>
              </a:rPr>
              <a:t>𝑝</a:t>
            </a:r>
            <a:r>
              <a:rPr lang="zh-TW" sz="1400">
                <a:solidFill>
                  <a:schemeClr val="dk1"/>
                </a:solidFill>
                <a:highlight>
                  <a:srgbClr val="FFFFFF"/>
                </a:highlight>
                <a:latin typeface="MS Mincho"/>
                <a:ea typeface="MS Mincho"/>
                <a:cs typeface="MS Mincho"/>
                <a:sym typeface="MS Mincho"/>
              </a:rPr>
              <a:t>−</a:t>
            </a:r>
            <a:r>
              <a:rPr lang="zh-TW" sz="1400">
                <a:solidFill>
                  <a:schemeClr val="dk1"/>
                </a:solidFill>
                <a:highlight>
                  <a:srgbClr val="FFFFFF"/>
                </a:highlight>
                <a:latin typeface="Times New Roman"/>
                <a:ea typeface="Times New Roman"/>
                <a:cs typeface="Times New Roman"/>
                <a:sym typeface="Times New Roman"/>
              </a:rPr>
              <a:t> </a:t>
            </a:r>
            <a:r>
              <a:rPr lang="zh-TW" sz="1400">
                <a:solidFill>
                  <a:schemeClr val="dk1"/>
                </a:solidFill>
                <a:highlight>
                  <a:srgbClr val="FFFFFF"/>
                </a:highlight>
                <a:latin typeface="Cambria Math"/>
                <a:ea typeface="Cambria Math"/>
                <a:cs typeface="Cambria Math"/>
                <a:sym typeface="Cambria Math"/>
              </a:rPr>
              <a:t>𝑣𝑎𝑙𝑢𝑒</a:t>
            </a:r>
            <a:r>
              <a:rPr lang="zh-TW" sz="1400">
                <a:solidFill>
                  <a:schemeClr val="dk1"/>
                </a:solidFill>
                <a:highlight>
                  <a:srgbClr val="FFFFFF"/>
                </a:highlight>
                <a:latin typeface="Times New Roman"/>
                <a:ea typeface="Times New Roman"/>
                <a:cs typeface="Times New Roman"/>
                <a:sym typeface="Times New Roman"/>
              </a:rPr>
              <a:t>&lt; </a:t>
            </a:r>
            <a:r>
              <a:rPr lang="zh-TW" sz="1400">
                <a:solidFill>
                  <a:schemeClr val="dk1"/>
                </a:solidFill>
                <a:highlight>
                  <a:srgbClr val="FFFFFF"/>
                </a:highlight>
                <a:latin typeface="Cambria Math"/>
                <a:ea typeface="Cambria Math"/>
                <a:cs typeface="Cambria Math"/>
                <a:sym typeface="Cambria Math"/>
              </a:rPr>
              <a:t>𝛼</a:t>
            </a:r>
            <a:r>
              <a:rPr lang="zh-TW" sz="1400">
                <a:solidFill>
                  <a:schemeClr val="dk1"/>
                </a:solidFill>
                <a:highlight>
                  <a:srgbClr val="FFFFFF"/>
                </a:highlight>
                <a:latin typeface="Times New Roman"/>
                <a:ea typeface="Times New Roman"/>
                <a:cs typeface="Times New Roman"/>
                <a:sym typeface="Times New Roman"/>
              </a:rPr>
              <a:t>= 0.05。</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檢定如下：因為p</a:t>
            </a:r>
            <a:r>
              <a:rPr lang="zh-TW" sz="1400">
                <a:solidFill>
                  <a:schemeClr val="dk1"/>
                </a:solidFill>
                <a:highlight>
                  <a:srgbClr val="FFFFFF"/>
                </a:highlight>
                <a:latin typeface="MS Mincho"/>
                <a:ea typeface="MS Mincho"/>
                <a:cs typeface="MS Mincho"/>
                <a:sym typeface="MS Mincho"/>
              </a:rPr>
              <a:t>−</a:t>
            </a:r>
            <a:r>
              <a:rPr lang="zh-TW" sz="1400">
                <a:solidFill>
                  <a:schemeClr val="dk1"/>
                </a:solidFill>
                <a:highlight>
                  <a:srgbClr val="FFFFFF"/>
                </a:highlight>
                <a:latin typeface="Times New Roman"/>
                <a:ea typeface="Times New Roman"/>
                <a:cs typeface="Times New Roman"/>
                <a:sym typeface="Times New Roman"/>
              </a:rPr>
              <a:t>value&lt;0.0001&lt;0.05=α，所以不拒絕H0，代表沒有足夠的證據顯示誤差項不服從常態分配。→即不符合常態性假設。</a:t>
            </a:r>
            <a:endParaRPr/>
          </a:p>
        </p:txBody>
      </p:sp>
      <p:sp>
        <p:nvSpPr>
          <p:cNvPr id="622" name="Google Shape;622;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623" name="Google Shape;623;p89"/>
          <p:cNvPicPr preferRelativeResize="0"/>
          <p:nvPr/>
        </p:nvPicPr>
        <p:blipFill>
          <a:blip r:embed="rId3">
            <a:alphaModFix/>
          </a:blip>
          <a:stretch>
            <a:fillRect/>
          </a:stretch>
        </p:blipFill>
        <p:spPr>
          <a:xfrm>
            <a:off x="4170750" y="945350"/>
            <a:ext cx="3762375" cy="13811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2000">
                <a:highlight>
                  <a:srgbClr val="FFFFFF"/>
                </a:highlight>
              </a:rPr>
              <a:t>平方根轉換</a:t>
            </a:r>
            <a:endParaRPr b="1" sz="3400"/>
          </a:p>
        </p:txBody>
      </p:sp>
      <p:sp>
        <p:nvSpPr>
          <p:cNvPr id="629" name="Google Shape;629;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統計假設如下:</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H0誤差項服從常態分配</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H1:誤差項不服從常態分配</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取顯著水準α=0.05在虛無假設下的拒絕域為：</a:t>
            </a:r>
            <a:r>
              <a:rPr lang="zh-TW" sz="1400">
                <a:solidFill>
                  <a:schemeClr val="dk1"/>
                </a:solidFill>
                <a:highlight>
                  <a:srgbClr val="FFFFFF"/>
                </a:highlight>
                <a:latin typeface="Cambria Math"/>
                <a:ea typeface="Cambria Math"/>
                <a:cs typeface="Cambria Math"/>
                <a:sym typeface="Cambria Math"/>
              </a:rPr>
              <a:t>𝑝</a:t>
            </a:r>
            <a:r>
              <a:rPr lang="zh-TW" sz="1400">
                <a:solidFill>
                  <a:schemeClr val="dk1"/>
                </a:solidFill>
                <a:highlight>
                  <a:srgbClr val="FFFFFF"/>
                </a:highlight>
                <a:latin typeface="MS Mincho"/>
                <a:ea typeface="MS Mincho"/>
                <a:cs typeface="MS Mincho"/>
                <a:sym typeface="MS Mincho"/>
              </a:rPr>
              <a:t>−</a:t>
            </a:r>
            <a:r>
              <a:rPr lang="zh-TW" sz="1400">
                <a:solidFill>
                  <a:schemeClr val="dk1"/>
                </a:solidFill>
                <a:highlight>
                  <a:srgbClr val="FFFFFF"/>
                </a:highlight>
                <a:latin typeface="Times New Roman"/>
                <a:ea typeface="Times New Roman"/>
                <a:cs typeface="Times New Roman"/>
                <a:sym typeface="Times New Roman"/>
              </a:rPr>
              <a:t> </a:t>
            </a:r>
            <a:r>
              <a:rPr lang="zh-TW" sz="1400">
                <a:solidFill>
                  <a:schemeClr val="dk1"/>
                </a:solidFill>
                <a:highlight>
                  <a:srgbClr val="FFFFFF"/>
                </a:highlight>
                <a:latin typeface="Cambria Math"/>
                <a:ea typeface="Cambria Math"/>
                <a:cs typeface="Cambria Math"/>
                <a:sym typeface="Cambria Math"/>
              </a:rPr>
              <a:t>𝑣𝑎𝑙𝑢𝑒</a:t>
            </a:r>
            <a:r>
              <a:rPr lang="zh-TW" sz="1400">
                <a:solidFill>
                  <a:schemeClr val="dk1"/>
                </a:solidFill>
                <a:highlight>
                  <a:srgbClr val="FFFFFF"/>
                </a:highlight>
                <a:latin typeface="Times New Roman"/>
                <a:ea typeface="Times New Roman"/>
                <a:cs typeface="Times New Roman"/>
                <a:sym typeface="Times New Roman"/>
              </a:rPr>
              <a:t>&lt; </a:t>
            </a:r>
            <a:r>
              <a:rPr lang="zh-TW" sz="1400">
                <a:solidFill>
                  <a:schemeClr val="dk1"/>
                </a:solidFill>
                <a:highlight>
                  <a:srgbClr val="FFFFFF"/>
                </a:highlight>
                <a:latin typeface="Cambria Math"/>
                <a:ea typeface="Cambria Math"/>
                <a:cs typeface="Cambria Math"/>
                <a:sym typeface="Cambria Math"/>
              </a:rPr>
              <a:t>𝛼</a:t>
            </a:r>
            <a:r>
              <a:rPr lang="zh-TW" sz="1400">
                <a:solidFill>
                  <a:schemeClr val="dk1"/>
                </a:solidFill>
                <a:highlight>
                  <a:srgbClr val="FFFFFF"/>
                </a:highlight>
                <a:latin typeface="Times New Roman"/>
                <a:ea typeface="Times New Roman"/>
                <a:cs typeface="Times New Roman"/>
                <a:sym typeface="Times New Roman"/>
              </a:rPr>
              <a:t>= 0.05。</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檢定如下：因為p</a:t>
            </a:r>
            <a:r>
              <a:rPr lang="zh-TW" sz="1400">
                <a:solidFill>
                  <a:schemeClr val="dk1"/>
                </a:solidFill>
                <a:highlight>
                  <a:srgbClr val="FFFFFF"/>
                </a:highlight>
                <a:latin typeface="MS Mincho"/>
                <a:ea typeface="MS Mincho"/>
                <a:cs typeface="MS Mincho"/>
                <a:sym typeface="MS Mincho"/>
              </a:rPr>
              <a:t>−</a:t>
            </a:r>
            <a:r>
              <a:rPr lang="zh-TW" sz="1400">
                <a:solidFill>
                  <a:schemeClr val="dk1"/>
                </a:solidFill>
                <a:highlight>
                  <a:srgbClr val="FFFFFF"/>
                </a:highlight>
                <a:latin typeface="Times New Roman"/>
                <a:ea typeface="Times New Roman"/>
                <a:cs typeface="Times New Roman"/>
                <a:sym typeface="Times New Roman"/>
              </a:rPr>
              <a:t>value=0.0002&lt;0.05=α，所以不拒絕H0，代表沒有足夠的證據顯示誤差項不服從常態分配。→即不符合常態性假設。</a:t>
            </a:r>
            <a:endParaRPr/>
          </a:p>
        </p:txBody>
      </p:sp>
      <p:sp>
        <p:nvSpPr>
          <p:cNvPr id="630" name="Google Shape;630;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631" name="Google Shape;631;p90"/>
          <p:cNvPicPr preferRelativeResize="0"/>
          <p:nvPr/>
        </p:nvPicPr>
        <p:blipFill>
          <a:blip r:embed="rId3">
            <a:alphaModFix/>
          </a:blip>
          <a:stretch>
            <a:fillRect/>
          </a:stretch>
        </p:blipFill>
        <p:spPr>
          <a:xfrm>
            <a:off x="4127900" y="934625"/>
            <a:ext cx="3829050" cy="14382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第二節結論</a:t>
            </a:r>
            <a:endParaRPr/>
          </a:p>
        </p:txBody>
      </p:sp>
      <p:sp>
        <p:nvSpPr>
          <p:cNvPr id="637" name="Google Shape;637;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TW">
                <a:solidFill>
                  <a:schemeClr val="dk1"/>
                </a:solidFill>
              </a:rPr>
              <a:t>在一開始未經轉換的情況下，無法去證明符合常態性的假設，雖然我們對資料室了三種不同的轉換，但還是無法使p 值夠大去不拒絕原先的假設，所以我們無法證明符合常態性。</a:t>
            </a:r>
            <a:endParaRPr>
              <a:solidFill>
                <a:schemeClr val="dk1"/>
              </a:solidFill>
            </a:endParaRPr>
          </a:p>
        </p:txBody>
      </p:sp>
      <p:sp>
        <p:nvSpPr>
          <p:cNvPr id="638" name="Google Shape;638;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DIS（到五個波士頓就業中心的加權距離）：</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考慮到就業機會的接近程度，對於房價有一定影響。</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RAD（高速公路的可及性指數）：</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表示附近高速公路的便利性，可能影響居民的交通狀況和生活便利度。</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TAX（每 10,000 美元的全額財產稅率）：</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衡量地區的財政負擔，高稅率可能影響購房者的選擇。</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PTRATIO（以城鎮劃分的師生比例）：</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反映當地的教育資源和教育品質，對於有子女的家庭可能影響房屋選擇。</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B（1000(Bk - 0.63)^2 其中 Bk 是按城鎮劃分的黑人比例）：</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衡量社區的種族結構，可能影響社區的多樣性和文化氛圍。</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*因SAS程式對 'B'有預設，後基本以BLAC或blac表示</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LSTAT（社會地位較低的人口占全部的百分比）：</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反映社區中低收入人群的比例，可能與社區的經濟狀況和房價相關。</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MEDV（自住房屋的中位數價值（1/1000 美元））：</a:t>
            </a:r>
            <a:endParaRPr sz="1100">
              <a:solidFill>
                <a:schemeClr val="dk1"/>
              </a:solidFill>
            </a:endParaRPr>
          </a:p>
          <a:p>
            <a:pPr indent="-228600" lvl="0" marL="457200" rtl="0" algn="l">
              <a:lnSpc>
                <a:spcPct val="150000"/>
              </a:lnSpc>
              <a:spcBef>
                <a:spcPts val="0"/>
              </a:spcBef>
              <a:spcAft>
                <a:spcPts val="0"/>
              </a:spcAft>
              <a:buClr>
                <a:schemeClr val="dk1"/>
              </a:buClr>
              <a:buSzPts val="1100"/>
              <a:buNone/>
            </a:pPr>
            <a:r>
              <a:rPr lang="zh-TW" sz="1100">
                <a:solidFill>
                  <a:schemeClr val="dk1"/>
                </a:solidFill>
              </a:rPr>
              <a:t>是本研究的反應變數，代表自住房屋的中位數價格，是研究房價波動的核心目標。</a:t>
            </a:r>
            <a:endParaRPr sz="1100">
              <a:solidFill>
                <a:srgbClr val="374151"/>
              </a:solidFill>
            </a:endParaRPr>
          </a:p>
          <a:p>
            <a:pPr indent="0" lvl="0" marL="0" rtl="0" algn="l">
              <a:lnSpc>
                <a:spcPct val="150000"/>
              </a:lnSpc>
              <a:spcBef>
                <a:spcPts val="1500"/>
              </a:spcBef>
              <a:spcAft>
                <a:spcPts val="0"/>
              </a:spcAft>
              <a:buClr>
                <a:schemeClr val="dk1"/>
              </a:buClr>
              <a:buSzPts val="1100"/>
              <a:buFont typeface="Arial"/>
              <a:buNone/>
            </a:pPr>
            <a:r>
              <a:t/>
            </a:r>
            <a:endParaRPr sz="1200">
              <a:solidFill>
                <a:srgbClr val="374151"/>
              </a:solidFill>
            </a:endParaRPr>
          </a:p>
          <a:p>
            <a:pPr indent="0" lvl="0" marL="0" rtl="0" algn="l">
              <a:spcBef>
                <a:spcPts val="0"/>
              </a:spcBef>
              <a:spcAft>
                <a:spcPts val="1200"/>
              </a:spcAft>
              <a:buNone/>
            </a:pPr>
            <a:r>
              <a:t/>
            </a:r>
            <a:endParaRPr/>
          </a:p>
        </p:txBody>
      </p:sp>
      <p:sp>
        <p:nvSpPr>
          <p:cNvPr id="103" name="Google Shape;10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研究對象</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zh-TW" sz="2000">
                <a:highlight>
                  <a:srgbClr val="FFFFFF"/>
                </a:highlight>
                <a:latin typeface="Times New Roman"/>
                <a:ea typeface="Times New Roman"/>
                <a:cs typeface="Times New Roman"/>
                <a:sym typeface="Times New Roman"/>
              </a:rPr>
              <a:t>第三節 獨立性</a:t>
            </a:r>
            <a:endParaRPr b="1" sz="3300"/>
          </a:p>
        </p:txBody>
      </p:sp>
      <p:sp>
        <p:nvSpPr>
          <p:cNvPr id="644" name="Google Shape;644;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統計假設如下:</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Cambria Math"/>
                <a:ea typeface="Cambria Math"/>
                <a:cs typeface="Cambria Math"/>
                <a:sym typeface="Cambria Math"/>
              </a:rPr>
              <a:t>𝐻</a:t>
            </a:r>
            <a:r>
              <a:rPr lang="zh-TW" sz="1400">
                <a:solidFill>
                  <a:schemeClr val="dk1"/>
                </a:solidFill>
                <a:highlight>
                  <a:srgbClr val="FFFFFF"/>
                </a:highlight>
                <a:latin typeface="Times New Roman"/>
                <a:ea typeface="Times New Roman"/>
                <a:cs typeface="Times New Roman"/>
                <a:sym typeface="Times New Roman"/>
              </a:rPr>
              <a:t>0:</a:t>
            </a:r>
            <a:r>
              <a:rPr lang="zh-TW" sz="1400">
                <a:solidFill>
                  <a:schemeClr val="dk1"/>
                </a:solidFill>
                <a:highlight>
                  <a:srgbClr val="FFFFFF"/>
                </a:highlight>
                <a:latin typeface="Cambria Math"/>
                <a:ea typeface="Cambria Math"/>
                <a:cs typeface="Cambria Math"/>
                <a:sym typeface="Cambria Math"/>
              </a:rPr>
              <a:t>𝜌</a:t>
            </a:r>
            <a:r>
              <a:rPr lang="zh-TW" sz="1400">
                <a:solidFill>
                  <a:schemeClr val="dk1"/>
                </a:solidFill>
                <a:highlight>
                  <a:srgbClr val="FFFFFF"/>
                </a:highlight>
                <a:latin typeface="Times New Roman"/>
                <a:ea typeface="Times New Roman"/>
                <a:cs typeface="Times New Roman"/>
                <a:sym typeface="Times New Roman"/>
              </a:rPr>
              <a:t>=0</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Cambria Math"/>
                <a:ea typeface="Cambria Math"/>
                <a:cs typeface="Cambria Math"/>
                <a:sym typeface="Cambria Math"/>
              </a:rPr>
              <a:t>𝐻</a:t>
            </a:r>
            <a:r>
              <a:rPr lang="zh-TW" sz="1400">
                <a:solidFill>
                  <a:schemeClr val="dk1"/>
                </a:solidFill>
                <a:highlight>
                  <a:srgbClr val="FFFFFF"/>
                </a:highlight>
                <a:latin typeface="Times New Roman"/>
                <a:ea typeface="Times New Roman"/>
                <a:cs typeface="Times New Roman"/>
                <a:sym typeface="Times New Roman"/>
              </a:rPr>
              <a:t>1:</a:t>
            </a:r>
            <a:r>
              <a:rPr lang="zh-TW" sz="1400">
                <a:solidFill>
                  <a:schemeClr val="dk1"/>
                </a:solidFill>
                <a:highlight>
                  <a:srgbClr val="FFFFFF"/>
                </a:highlight>
                <a:latin typeface="Cambria Math"/>
                <a:ea typeface="Cambria Math"/>
                <a:cs typeface="Cambria Math"/>
                <a:sym typeface="Cambria Math"/>
              </a:rPr>
              <a:t>𝜌</a:t>
            </a:r>
            <a:r>
              <a:rPr lang="zh-TW" sz="1400">
                <a:solidFill>
                  <a:schemeClr val="dk1"/>
                </a:solidFill>
                <a:highlight>
                  <a:srgbClr val="FFFFFF"/>
                </a:highlight>
                <a:latin typeface="Times New Roman"/>
                <a:ea typeface="Times New Roman"/>
                <a:cs typeface="Times New Roman"/>
                <a:sym typeface="Times New Roman"/>
              </a:rPr>
              <a:t>≠0</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Durbin-Watsontest</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zh-TW" sz="1400">
                <a:solidFill>
                  <a:schemeClr val="dk1"/>
                </a:solidFill>
                <a:highlight>
                  <a:srgbClr val="FFFFFF"/>
                </a:highlight>
                <a:latin typeface="Times New Roman"/>
                <a:ea typeface="Times New Roman"/>
                <a:cs typeface="Times New Roman"/>
                <a:sym typeface="Times New Roman"/>
              </a:rPr>
              <a:t>判斷方法:當檢定統計量D，越趨近於2，即代表樣本間沒有一階自我相關性存在。由表可知，D=1.075，所以拒絕</a:t>
            </a:r>
            <a:r>
              <a:rPr lang="zh-TW" sz="1400">
                <a:solidFill>
                  <a:schemeClr val="dk1"/>
                </a:solidFill>
                <a:highlight>
                  <a:srgbClr val="FFFFFF"/>
                </a:highlight>
                <a:latin typeface="Cambria Math"/>
                <a:ea typeface="Cambria Math"/>
                <a:cs typeface="Cambria Math"/>
                <a:sym typeface="Cambria Math"/>
              </a:rPr>
              <a:t>𝐻</a:t>
            </a:r>
            <a:r>
              <a:rPr lang="zh-TW" sz="1400">
                <a:solidFill>
                  <a:schemeClr val="dk1"/>
                </a:solidFill>
                <a:highlight>
                  <a:srgbClr val="FFFFFF"/>
                </a:highlight>
                <a:latin typeface="Times New Roman"/>
                <a:ea typeface="Times New Roman"/>
                <a:cs typeface="Times New Roman"/>
                <a:sym typeface="Times New Roman"/>
              </a:rPr>
              <a:t>0，表示有足夠證據顯示，誤差項有一階自我相關性存在。→即誤差項沒有符合獨立性假設。</a:t>
            </a:r>
            <a:endParaRPr/>
          </a:p>
        </p:txBody>
      </p:sp>
      <p:sp>
        <p:nvSpPr>
          <p:cNvPr id="645" name="Google Shape;645;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646" name="Google Shape;646;p92"/>
          <p:cNvPicPr preferRelativeResize="0"/>
          <p:nvPr/>
        </p:nvPicPr>
        <p:blipFill>
          <a:blip r:embed="rId3">
            <a:alphaModFix/>
          </a:blip>
          <a:stretch>
            <a:fillRect/>
          </a:stretch>
        </p:blipFill>
        <p:spPr>
          <a:xfrm>
            <a:off x="4235050" y="1152475"/>
            <a:ext cx="3590925" cy="13239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第三節結論</a:t>
            </a:r>
            <a:endParaRPr/>
          </a:p>
        </p:txBody>
      </p:sp>
      <p:sp>
        <p:nvSpPr>
          <p:cNvPr id="652" name="Google Shape;652;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TW">
                <a:solidFill>
                  <a:schemeClr val="dk1"/>
                </a:solidFill>
              </a:rPr>
              <a:t>我們可以由檢定拒絕原先的假設的結果去得知，此回歸模型不符合獨立性。</a:t>
            </a:r>
            <a:endParaRPr>
              <a:solidFill>
                <a:schemeClr val="dk1"/>
              </a:solidFill>
            </a:endParaRPr>
          </a:p>
        </p:txBody>
      </p:sp>
      <p:sp>
        <p:nvSpPr>
          <p:cNvPr id="653" name="Google Shape;653;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zh-TW" sz="2250">
                <a:highlight>
                  <a:schemeClr val="lt1"/>
                </a:highlight>
              </a:rPr>
              <a:t>第柒章  模型確認</a:t>
            </a:r>
            <a:endParaRPr/>
          </a:p>
          <a:p>
            <a:pPr indent="0" lvl="0" marL="0" rtl="0" algn="l">
              <a:spcBef>
                <a:spcPts val="0"/>
              </a:spcBef>
              <a:spcAft>
                <a:spcPts val="0"/>
              </a:spcAft>
              <a:buNone/>
            </a:pPr>
            <a:r>
              <a:t/>
            </a:r>
            <a:endParaRPr/>
          </a:p>
        </p:txBody>
      </p:sp>
      <p:sp>
        <p:nvSpPr>
          <p:cNvPr id="659" name="Google Shape;659;p94"/>
          <p:cNvSpPr txBox="1"/>
          <p:nvPr>
            <p:ph idx="1" type="body"/>
          </p:nvPr>
        </p:nvSpPr>
        <p:spPr>
          <a:xfrm>
            <a:off x="311700" y="724875"/>
            <a:ext cx="6615300" cy="13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zh-TW" sz="1300">
                <a:solidFill>
                  <a:schemeClr val="dk1"/>
                </a:solidFill>
                <a:highlight>
                  <a:srgbClr val="FFFFFF"/>
                </a:highlight>
              </a:rPr>
              <a:t>最終回歸模型:</a:t>
            </a:r>
            <a:endParaRPr b="1"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1300">
              <a:solidFill>
                <a:schemeClr val="dk1"/>
              </a:solidFill>
              <a:highlight>
                <a:srgbClr val="FFFFFF"/>
              </a:highlight>
            </a:endParaRPr>
          </a:p>
          <a:p>
            <a:pPr indent="0" lvl="0" marL="0" rtl="0" algn="l">
              <a:spcBef>
                <a:spcPts val="0"/>
              </a:spcBef>
              <a:spcAft>
                <a:spcPts val="0"/>
              </a:spcAft>
              <a:buNone/>
            </a:pPr>
            <a:r>
              <a:rPr b="1" lang="zh-TW" sz="1300">
                <a:solidFill>
                  <a:schemeClr val="dk1"/>
                </a:solidFill>
                <a:highlight>
                  <a:srgbClr val="FFFFFF"/>
                </a:highlight>
              </a:rPr>
              <a:t>Y = 19.40031 - 0.10844X1 + 0.03743X2 + 0.80540X4 - 12.03860X5 + 5.03998X6 - 1.05617X8 + 0.21599X9 - 0.01313X10 - 0.78058X11 + 0.01101X12 - 0.38099X13</a:t>
            </a:r>
            <a:endParaRPr b="1" sz="1300">
              <a:solidFill>
                <a:schemeClr val="dk1"/>
              </a:solidFill>
              <a:highlight>
                <a:srgbClr val="FFFFFF"/>
              </a:highlight>
            </a:endParaRPr>
          </a:p>
          <a:p>
            <a:pPr indent="0" lvl="0" marL="0" rtl="0" algn="l">
              <a:spcBef>
                <a:spcPts val="0"/>
              </a:spcBef>
              <a:spcAft>
                <a:spcPts val="0"/>
              </a:spcAft>
              <a:buNone/>
            </a:pPr>
            <a:r>
              <a:t/>
            </a:r>
            <a:endParaRPr b="1" sz="1300">
              <a:solidFill>
                <a:schemeClr val="dk1"/>
              </a:solidFill>
              <a:highlight>
                <a:srgbClr val="FFFFFF"/>
              </a:highlight>
            </a:endParaRPr>
          </a:p>
          <a:p>
            <a:pPr indent="0" lvl="0" marL="0" rtl="0" algn="l">
              <a:spcBef>
                <a:spcPts val="0"/>
              </a:spcBef>
              <a:spcAft>
                <a:spcPts val="0"/>
              </a:spcAft>
              <a:buNone/>
            </a:pPr>
            <a:r>
              <a:t/>
            </a:r>
            <a:endParaRPr b="1"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1300">
              <a:solidFill>
                <a:schemeClr val="dk1"/>
              </a:solidFill>
              <a:highlight>
                <a:srgbClr val="FFFFFF"/>
              </a:highlight>
            </a:endParaRPr>
          </a:p>
        </p:txBody>
      </p:sp>
      <p:sp>
        <p:nvSpPr>
          <p:cNvPr id="660" name="Google Shape;660;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661" name="Google Shape;661;p94"/>
          <p:cNvSpPr txBox="1"/>
          <p:nvPr/>
        </p:nvSpPr>
        <p:spPr>
          <a:xfrm>
            <a:off x="1062350" y="2739850"/>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graphicFrame>
        <p:nvGraphicFramePr>
          <p:cNvPr id="662" name="Google Shape;662;p94"/>
          <p:cNvGraphicFramePr/>
          <p:nvPr/>
        </p:nvGraphicFramePr>
        <p:xfrm>
          <a:off x="2083063" y="3201550"/>
          <a:ext cx="3000000" cy="3000000"/>
        </p:xfrm>
        <a:graphic>
          <a:graphicData uri="http://schemas.openxmlformats.org/drawingml/2006/table">
            <a:tbl>
              <a:tblPr>
                <a:noFill/>
                <a:tableStyleId>{BBA226DD-64EB-47FB-A4AE-CBBC7E3658F9}</a:tableStyleId>
              </a:tblPr>
              <a:tblGrid>
                <a:gridCol w="962025"/>
                <a:gridCol w="1085850"/>
                <a:gridCol w="933450"/>
                <a:gridCol w="1085850"/>
              </a:tblGrid>
              <a:tr h="361975">
                <a:tc>
                  <a:txBody>
                    <a:bodyPr/>
                    <a:lstStyle/>
                    <a:p>
                      <a:pPr indent="0" lvl="0" marL="0" rtl="0" algn="ctr">
                        <a:spcBef>
                          <a:spcPts val="0"/>
                        </a:spcBef>
                        <a:spcAft>
                          <a:spcPts val="0"/>
                        </a:spcAft>
                        <a:buNone/>
                      </a:pPr>
                      <a:r>
                        <a:rPr b="1" lang="zh-TW" sz="1300"/>
                        <a:t>根 MSE</a:t>
                      </a:r>
                      <a:endParaRPr b="1" sz="13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3"/>
                    </a:solidFill>
                  </a:tcPr>
                </a:tc>
                <a:tc>
                  <a:txBody>
                    <a:bodyPr/>
                    <a:lstStyle/>
                    <a:p>
                      <a:pPr indent="0" lvl="0" marL="0" rtl="0" algn="ctr">
                        <a:lnSpc>
                          <a:spcPct val="115000"/>
                        </a:lnSpc>
                        <a:spcBef>
                          <a:spcPts val="0"/>
                        </a:spcBef>
                        <a:spcAft>
                          <a:spcPts val="0"/>
                        </a:spcAft>
                        <a:buNone/>
                      </a:pPr>
                      <a:r>
                        <a:rPr b="1" lang="zh-TW" sz="1300">
                          <a:highlight>
                            <a:srgbClr val="FFFFFF"/>
                          </a:highlight>
                        </a:rPr>
                        <a:t>3.32592</a:t>
                      </a:r>
                      <a:endParaRPr b="1" sz="13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zh-TW" sz="1300"/>
                        <a:t>R²</a:t>
                      </a:r>
                      <a:endParaRPr b="1" sz="18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3"/>
                    </a:solidFill>
                  </a:tcPr>
                </a:tc>
                <a:tc>
                  <a:txBody>
                    <a:bodyPr/>
                    <a:lstStyle/>
                    <a:p>
                      <a:pPr indent="0" lvl="0" marL="0" rtl="0" algn="ctr">
                        <a:spcBef>
                          <a:spcPts val="0"/>
                        </a:spcBef>
                        <a:spcAft>
                          <a:spcPts val="0"/>
                        </a:spcAft>
                        <a:buNone/>
                      </a:pPr>
                      <a:r>
                        <a:rPr b="1" lang="zh-TW" sz="1300"/>
                        <a:t>0.8312</a:t>
                      </a:r>
                      <a:endParaRPr b="1" sz="13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solidFill>
                  </a:tcPr>
                </a:tc>
              </a:tr>
              <a:tr h="361975">
                <a:tc>
                  <a:txBody>
                    <a:bodyPr/>
                    <a:lstStyle/>
                    <a:p>
                      <a:pPr indent="0" lvl="0" marL="0" rtl="0" algn="ctr">
                        <a:spcBef>
                          <a:spcPts val="0"/>
                        </a:spcBef>
                        <a:spcAft>
                          <a:spcPts val="0"/>
                        </a:spcAft>
                        <a:buNone/>
                      </a:pPr>
                      <a:r>
                        <a:rPr b="1" lang="zh-TW" sz="1300"/>
                        <a:t>應變平均值</a:t>
                      </a:r>
                      <a:endParaRPr b="1" sz="13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3"/>
                    </a:solidFill>
                  </a:tcPr>
                </a:tc>
                <a:tc>
                  <a:txBody>
                    <a:bodyPr/>
                    <a:lstStyle/>
                    <a:p>
                      <a:pPr indent="0" lvl="0" marL="0" rtl="0" algn="ctr">
                        <a:lnSpc>
                          <a:spcPct val="115000"/>
                        </a:lnSpc>
                        <a:spcBef>
                          <a:spcPts val="0"/>
                        </a:spcBef>
                        <a:spcAft>
                          <a:spcPts val="0"/>
                        </a:spcAft>
                        <a:buNone/>
                      </a:pPr>
                      <a:r>
                        <a:rPr b="1" lang="zh-TW" sz="1300">
                          <a:highlight>
                            <a:srgbClr val="FFFFFF"/>
                          </a:highlight>
                        </a:rPr>
                        <a:t>21.94674</a:t>
                      </a:r>
                      <a:endParaRPr b="1" sz="13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zh-TW" sz="1300"/>
                        <a:t>調整R²</a:t>
                      </a:r>
                      <a:endParaRPr b="1" sz="18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3"/>
                    </a:solidFill>
                  </a:tcPr>
                </a:tc>
                <a:tc>
                  <a:txBody>
                    <a:bodyPr/>
                    <a:lstStyle/>
                    <a:p>
                      <a:pPr indent="0" lvl="0" marL="0" rtl="0" algn="ctr">
                        <a:lnSpc>
                          <a:spcPct val="115000"/>
                        </a:lnSpc>
                        <a:spcBef>
                          <a:spcPts val="0"/>
                        </a:spcBef>
                        <a:spcAft>
                          <a:spcPts val="0"/>
                        </a:spcAft>
                        <a:buNone/>
                      </a:pPr>
                      <a:r>
                        <a:rPr b="1" lang="zh-TW" sz="1300">
                          <a:highlight>
                            <a:srgbClr val="FFFFFF"/>
                          </a:highlight>
                        </a:rPr>
                        <a:t>0.8268</a:t>
                      </a:r>
                      <a:endParaRPr b="1" sz="13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325">
                <a:tc>
                  <a:txBody>
                    <a:bodyPr/>
                    <a:lstStyle/>
                    <a:p>
                      <a:pPr indent="0" lvl="0" marL="0" rtl="0" algn="ctr">
                        <a:spcBef>
                          <a:spcPts val="0"/>
                        </a:spcBef>
                        <a:spcAft>
                          <a:spcPts val="0"/>
                        </a:spcAft>
                        <a:buNone/>
                      </a:pPr>
                      <a:r>
                        <a:rPr b="1" lang="zh-TW" sz="1300"/>
                        <a:t>變異係數</a:t>
                      </a:r>
                      <a:endParaRPr b="1" sz="13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3"/>
                    </a:solidFill>
                  </a:tcPr>
                </a:tc>
                <a:tc>
                  <a:txBody>
                    <a:bodyPr/>
                    <a:lstStyle/>
                    <a:p>
                      <a:pPr indent="0" lvl="0" marL="0" rtl="0" algn="ctr">
                        <a:lnSpc>
                          <a:spcPct val="115000"/>
                        </a:lnSpc>
                        <a:spcBef>
                          <a:spcPts val="0"/>
                        </a:spcBef>
                        <a:spcAft>
                          <a:spcPts val="0"/>
                        </a:spcAft>
                        <a:buNone/>
                      </a:pPr>
                      <a:r>
                        <a:rPr b="1" lang="zh-TW" sz="1300">
                          <a:highlight>
                            <a:srgbClr val="FFFFFF"/>
                          </a:highlight>
                        </a:rPr>
                        <a:t>15.15449</a:t>
                      </a:r>
                      <a:endParaRPr b="1" sz="13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8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8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63" name="Google Shape;663;p94"/>
          <p:cNvSpPr txBox="1"/>
          <p:nvPr/>
        </p:nvSpPr>
        <p:spPr>
          <a:xfrm>
            <a:off x="311700" y="2166000"/>
            <a:ext cx="6360900" cy="112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zh-TW" sz="1800">
                <a:highlight>
                  <a:srgbClr val="FFFFFF"/>
                </a:highlight>
              </a:rPr>
              <a:t>第一節 最終模型解釋能力</a:t>
            </a:r>
            <a:endParaRPr b="1" sz="1800">
              <a:highlight>
                <a:srgbClr val="FFFFFF"/>
              </a:highlight>
            </a:endParaRPr>
          </a:p>
          <a:p>
            <a:pPr indent="0" lvl="0" marL="0" rtl="0" algn="ctr">
              <a:lnSpc>
                <a:spcPct val="115000"/>
              </a:lnSpc>
              <a:spcBef>
                <a:spcPts val="0"/>
              </a:spcBef>
              <a:spcAft>
                <a:spcPts val="0"/>
              </a:spcAft>
              <a:buNone/>
            </a:pPr>
            <a:r>
              <a:t/>
            </a:r>
            <a:endParaRPr b="1">
              <a:highlight>
                <a:srgbClr val="FFFFFF"/>
              </a:highlight>
            </a:endParaRPr>
          </a:p>
          <a:p>
            <a:pPr indent="457200" lvl="0" marL="1828800" rtl="0" algn="l">
              <a:lnSpc>
                <a:spcPct val="115000"/>
              </a:lnSpc>
              <a:spcBef>
                <a:spcPts val="0"/>
              </a:spcBef>
              <a:spcAft>
                <a:spcPts val="0"/>
              </a:spcAft>
              <a:buNone/>
            </a:pPr>
            <a:r>
              <a:rPr lang="zh-TW">
                <a:highlight>
                  <a:srgbClr val="FFFFFF"/>
                </a:highlight>
              </a:rPr>
              <a:t>表 7-1 配適模型解釋能力分析</a:t>
            </a:r>
            <a:endParaRPr>
              <a:highlight>
                <a:srgbClr val="FFFFFF"/>
              </a:high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5"/>
          <p:cNvSpPr txBox="1"/>
          <p:nvPr>
            <p:ph idx="1" type="body"/>
          </p:nvPr>
        </p:nvSpPr>
        <p:spPr>
          <a:xfrm>
            <a:off x="311700" y="432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配適模型:</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zh-TW">
                <a:solidFill>
                  <a:schemeClr val="dk1"/>
                </a:solidFill>
                <a:highlight>
                  <a:srgbClr val="FFFFFF"/>
                </a:highlight>
              </a:rPr>
              <a:t>				    </a:t>
            </a:r>
            <a:r>
              <a:rPr lang="zh-TW">
                <a:solidFill>
                  <a:schemeClr val="dk1"/>
                </a:solidFill>
                <a:highlight>
                  <a:srgbClr val="FFFFFF"/>
                </a:highlight>
                <a:latin typeface="DFKai-SB"/>
                <a:ea typeface="DFKai-SB"/>
                <a:cs typeface="DFKai-SB"/>
                <a:sym typeface="DFKai-SB"/>
              </a:rPr>
              <a:t>R²=0.8312	</a:t>
            </a:r>
            <a:endParaRPr>
              <a:solidFill>
                <a:schemeClr val="dk1"/>
              </a:solidFill>
              <a:highlight>
                <a:srgbClr val="FFFFFF"/>
              </a:highlight>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DFKai-SB"/>
              <a:ea typeface="DFKai-SB"/>
              <a:cs typeface="DFKai-SB"/>
              <a:sym typeface="DFKai-SB"/>
            </a:endParaRPr>
          </a:p>
          <a:p>
            <a:pPr indent="0" lvl="0" marL="0" rtl="0" algn="l">
              <a:spcBef>
                <a:spcPts val="0"/>
              </a:spcBef>
              <a:spcAft>
                <a:spcPts val="0"/>
              </a:spcAft>
              <a:buNone/>
            </a:pPr>
            <a:r>
              <a:rPr lang="zh-TW">
                <a:solidFill>
                  <a:schemeClr val="dk1"/>
                </a:solidFill>
                <a:highlight>
                  <a:srgbClr val="FFFFFF"/>
                </a:highlight>
                <a:latin typeface="DFKai-SB"/>
                <a:ea typeface="DFKai-SB"/>
                <a:cs typeface="DFKai-SB"/>
                <a:sym typeface="DFKai-SB"/>
              </a:rPr>
              <a:t>			      調整R²=0.8268	</a:t>
            </a:r>
            <a:endParaRPr>
              <a:solidFill>
                <a:schemeClr val="dk1"/>
              </a:solidFill>
              <a:highlight>
                <a:srgbClr val="FFFFFF"/>
              </a:highlight>
              <a:latin typeface="DFKai-SB"/>
              <a:ea typeface="DFKai-SB"/>
              <a:cs typeface="DFKai-SB"/>
              <a:sym typeface="DFKai-SB"/>
            </a:endParaRPr>
          </a:p>
          <a:p>
            <a:pPr indent="0" lvl="0" marL="0" rtl="0" algn="l">
              <a:spcBef>
                <a:spcPts val="0"/>
              </a:spcBef>
              <a:spcAft>
                <a:spcPts val="0"/>
              </a:spcAft>
              <a:buNone/>
            </a:pPr>
            <a:r>
              <a:t/>
            </a:r>
            <a:endParaRPr>
              <a:solidFill>
                <a:schemeClr val="dk1"/>
              </a:solidFill>
              <a:highlight>
                <a:srgbClr val="FFFFFF"/>
              </a:highlight>
              <a:latin typeface="DFKai-SB"/>
              <a:ea typeface="DFKai-SB"/>
              <a:cs typeface="DFKai-SB"/>
              <a:sym typeface="DFKai-SB"/>
            </a:endParaRPr>
          </a:p>
          <a:p>
            <a:pPr indent="0" lvl="0" marL="0" rtl="0" algn="l">
              <a:spcBef>
                <a:spcPts val="0"/>
              </a:spcBef>
              <a:spcAft>
                <a:spcPts val="0"/>
              </a:spcAft>
              <a:buNone/>
            </a:pPr>
            <a:r>
              <a:t/>
            </a:r>
            <a:endParaRPr>
              <a:solidFill>
                <a:schemeClr val="dk1"/>
              </a:solidFill>
              <a:highlight>
                <a:srgbClr val="FFFFFF"/>
              </a:highlight>
              <a:latin typeface="DFKai-SB"/>
              <a:ea typeface="DFKai-SB"/>
              <a:cs typeface="DFKai-SB"/>
              <a:sym typeface="DFKai-SB"/>
            </a:endParaRPr>
          </a:p>
          <a:p>
            <a:pPr indent="457200" lvl="0" marL="0" rtl="0" algn="l">
              <a:spcBef>
                <a:spcPts val="0"/>
              </a:spcBef>
              <a:spcAft>
                <a:spcPts val="0"/>
              </a:spcAft>
              <a:buClr>
                <a:schemeClr val="dk1"/>
              </a:buClr>
              <a:buSzPts val="1100"/>
              <a:buFont typeface="Arial"/>
              <a:buNone/>
            </a:pPr>
            <a:r>
              <a:rPr lang="zh-TW">
                <a:solidFill>
                  <a:schemeClr val="dk1"/>
                </a:solidFill>
                <a:highlight>
                  <a:srgbClr val="FFFFFF"/>
                </a:highlight>
                <a:latin typeface="DFKai-SB"/>
                <a:ea typeface="DFKai-SB"/>
                <a:cs typeface="DFKai-SB"/>
                <a:sym typeface="DFKai-SB"/>
              </a:rPr>
              <a:t>配適模型的R²，表示此迴歸能解釋 83.12%的 Y(波士頓房價)變異，校正過後的調整R²些微低了 0.0044，表示配適模型𝑋𝑖 ， 𝑖 = 1.2 … 13，對Y(犯罪率)具有相當程度的解釋能力。</a:t>
            </a:r>
            <a:endParaRPr>
              <a:solidFill>
                <a:schemeClr val="dk1"/>
              </a:solidFill>
              <a:highlight>
                <a:srgbClr val="FFFFFF"/>
              </a:highlight>
              <a:latin typeface="DFKai-SB"/>
              <a:ea typeface="DFKai-SB"/>
              <a:cs typeface="DFKai-SB"/>
              <a:sym typeface="DFKai-SB"/>
            </a:endParaRPr>
          </a:p>
          <a:p>
            <a:pPr indent="0" lvl="0" marL="0" rtl="0" algn="l">
              <a:spcBef>
                <a:spcPts val="0"/>
              </a:spcBef>
              <a:spcAft>
                <a:spcPts val="1200"/>
              </a:spcAft>
              <a:buNone/>
            </a:pPr>
            <a:r>
              <a:t/>
            </a:r>
            <a:endParaRPr/>
          </a:p>
        </p:txBody>
      </p:sp>
      <p:sp>
        <p:nvSpPr>
          <p:cNvPr id="669" name="Google Shape;669;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675" name="Google Shape;675;p96"/>
          <p:cNvGraphicFramePr/>
          <p:nvPr/>
        </p:nvGraphicFramePr>
        <p:xfrm>
          <a:off x="1757350" y="1301975"/>
          <a:ext cx="3000000" cy="3000000"/>
        </p:xfrm>
        <a:graphic>
          <a:graphicData uri="http://schemas.openxmlformats.org/drawingml/2006/table">
            <a:tbl>
              <a:tblPr>
                <a:noFill/>
                <a:tableStyleId>{5A182A27-B7FF-4811-8F1B-98C77220C378}</a:tableStyleId>
              </a:tblPr>
              <a:tblGrid>
                <a:gridCol w="1876425"/>
                <a:gridCol w="1876425"/>
                <a:gridCol w="1876425"/>
              </a:tblGrid>
              <a:tr h="180975">
                <a:tc>
                  <a:txBody>
                    <a:bodyPr/>
                    <a:lstStyle/>
                    <a:p>
                      <a:pPr indent="0" lvl="0" marL="0" rtl="0" algn="ctr">
                        <a:lnSpc>
                          <a:spcPct val="115000"/>
                        </a:lnSpc>
                        <a:spcBef>
                          <a:spcPts val="1200"/>
                        </a:spcBef>
                        <a:spcAft>
                          <a:spcPts val="1200"/>
                        </a:spcAft>
                        <a:buNone/>
                      </a:pPr>
                      <a:r>
                        <a:rPr b="1" lang="zh-TW"/>
                        <a:t>模型 </a:t>
                      </a:r>
                      <a:endParaRPr b="1"/>
                    </a:p>
                  </a:txBody>
                  <a:tcPr marT="0" marB="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4B083"/>
                    </a:solidFill>
                  </a:tcPr>
                </a:tc>
                <a:tc>
                  <a:txBody>
                    <a:bodyPr/>
                    <a:lstStyle/>
                    <a:p>
                      <a:pPr indent="0" lvl="0" marL="0" rtl="0" algn="ctr">
                        <a:lnSpc>
                          <a:spcPct val="115000"/>
                        </a:lnSpc>
                        <a:spcBef>
                          <a:spcPts val="1200"/>
                        </a:spcBef>
                        <a:spcAft>
                          <a:spcPts val="1200"/>
                        </a:spcAft>
                        <a:buNone/>
                      </a:pPr>
                      <a:r>
                        <a:rPr b="1" lang="zh-TW"/>
                        <a:t>R²</a:t>
                      </a:r>
                      <a:endParaRPr b="1"/>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4B083"/>
                    </a:solidFill>
                  </a:tcPr>
                </a:tc>
                <a:tc>
                  <a:txBody>
                    <a:bodyPr/>
                    <a:lstStyle/>
                    <a:p>
                      <a:pPr indent="0" lvl="0" marL="0" rtl="0" algn="ctr">
                        <a:lnSpc>
                          <a:spcPct val="115000"/>
                        </a:lnSpc>
                        <a:spcBef>
                          <a:spcPts val="1200"/>
                        </a:spcBef>
                        <a:spcAft>
                          <a:spcPts val="1200"/>
                        </a:spcAft>
                        <a:buNone/>
                      </a:pPr>
                      <a:r>
                        <a:rPr b="1" lang="zh-TW"/>
                        <a:t> 調整R²</a:t>
                      </a:r>
                      <a:endParaRPr b="1"/>
                    </a:p>
                  </a:txBody>
                  <a:tcPr marT="0" marB="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4B083"/>
                    </a:solidFill>
                  </a:tcPr>
                </a:tc>
              </a:tr>
              <a:tr h="180975">
                <a:tc>
                  <a:txBody>
                    <a:bodyPr/>
                    <a:lstStyle/>
                    <a:p>
                      <a:pPr indent="0" lvl="0" marL="0" rtl="0" algn="ctr">
                        <a:lnSpc>
                          <a:spcPct val="115000"/>
                        </a:lnSpc>
                        <a:spcBef>
                          <a:spcPts val="1200"/>
                        </a:spcBef>
                        <a:spcAft>
                          <a:spcPts val="1200"/>
                        </a:spcAft>
                        <a:buNone/>
                      </a:pPr>
                      <a:r>
                        <a:rPr b="1" lang="zh-TW"/>
                        <a:t> 原模型</a:t>
                      </a:r>
                      <a:endParaRPr b="1"/>
                    </a:p>
                  </a:txBody>
                  <a:tcPr marT="0" marB="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4B083"/>
                    </a:solidFill>
                  </a:tcPr>
                </a:tc>
                <a:tc>
                  <a:txBody>
                    <a:bodyPr/>
                    <a:lstStyle/>
                    <a:p>
                      <a:pPr indent="0" lvl="0" marL="0" rtl="0" algn="ctr">
                        <a:lnSpc>
                          <a:spcPct val="115000"/>
                        </a:lnSpc>
                        <a:spcBef>
                          <a:spcPts val="1200"/>
                        </a:spcBef>
                        <a:spcAft>
                          <a:spcPts val="1200"/>
                        </a:spcAft>
                        <a:buNone/>
                      </a:pPr>
                      <a:r>
                        <a:rPr b="1" lang="zh-TW"/>
                        <a:t>0.7482 </a:t>
                      </a:r>
                      <a:endParaRPr b="1"/>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a:t>0.7408</a:t>
                      </a:r>
                      <a:endParaRPr b="1"/>
                    </a:p>
                  </a:txBody>
                  <a:tcPr marT="0" marB="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180975">
                <a:tc>
                  <a:txBody>
                    <a:bodyPr/>
                    <a:lstStyle/>
                    <a:p>
                      <a:pPr indent="0" lvl="0" marL="0" rtl="0" algn="ctr">
                        <a:lnSpc>
                          <a:spcPct val="115000"/>
                        </a:lnSpc>
                        <a:spcBef>
                          <a:spcPts val="1200"/>
                        </a:spcBef>
                        <a:spcAft>
                          <a:spcPts val="1200"/>
                        </a:spcAft>
                        <a:buNone/>
                      </a:pPr>
                      <a:r>
                        <a:rPr b="1" lang="zh-TW"/>
                        <a:t> 配適模型</a:t>
                      </a:r>
                      <a:endParaRPr b="1"/>
                    </a:p>
                  </a:txBody>
                  <a:tcPr marT="0" marB="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3"/>
                    </a:solidFill>
                  </a:tcPr>
                </a:tc>
                <a:tc>
                  <a:txBody>
                    <a:bodyPr/>
                    <a:lstStyle/>
                    <a:p>
                      <a:pPr indent="0" lvl="0" marL="0" rtl="0" algn="ctr">
                        <a:lnSpc>
                          <a:spcPct val="115000"/>
                        </a:lnSpc>
                        <a:spcBef>
                          <a:spcPts val="1200"/>
                        </a:spcBef>
                        <a:spcAft>
                          <a:spcPts val="1200"/>
                        </a:spcAft>
                        <a:buNone/>
                      </a:pPr>
                      <a:r>
                        <a:rPr b="1" lang="zh-TW"/>
                        <a:t> 0.8312</a:t>
                      </a:r>
                      <a:endParaRPr b="1"/>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a:t>0.8268</a:t>
                      </a:r>
                      <a:endParaRPr b="1"/>
                    </a:p>
                  </a:txBody>
                  <a:tcPr marT="0" marB="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76" name="Google Shape;676;p96"/>
          <p:cNvSpPr txBox="1"/>
          <p:nvPr/>
        </p:nvSpPr>
        <p:spPr>
          <a:xfrm>
            <a:off x="454800" y="904200"/>
            <a:ext cx="8234400" cy="3335100"/>
          </a:xfrm>
          <a:prstGeom prst="rect">
            <a:avLst/>
          </a:prstGeom>
          <a:noFill/>
          <a:ln>
            <a:noFill/>
          </a:ln>
        </p:spPr>
        <p:txBody>
          <a:bodyPr anchorCtr="0" anchor="ctr" bIns="91425" lIns="91425" spcFirstLastPara="1" rIns="91425" wrap="square" tIns="91425">
            <a:noAutofit/>
          </a:bodyPr>
          <a:lstStyle/>
          <a:p>
            <a:pPr indent="457200" lvl="0" marL="1371600" rtl="0" algn="l">
              <a:lnSpc>
                <a:spcPct val="115000"/>
              </a:lnSpc>
              <a:spcBef>
                <a:spcPts val="0"/>
              </a:spcBef>
              <a:spcAft>
                <a:spcPts val="0"/>
              </a:spcAft>
              <a:buNone/>
            </a:pPr>
            <a:r>
              <a:rPr lang="zh-TW" sz="1600">
                <a:highlight>
                  <a:srgbClr val="FFFFFF"/>
                </a:highlight>
              </a:rPr>
              <a:t>表 7-2 原始模型與配適模型解釋能力之比較</a:t>
            </a:r>
            <a:endParaRPr sz="1600">
              <a:highlight>
                <a:srgbClr val="FFFFFF"/>
              </a:highlight>
            </a:endParaRPr>
          </a:p>
          <a:p>
            <a:pPr indent="0" lvl="0" marL="0" rtl="0" algn="l">
              <a:lnSpc>
                <a:spcPct val="115000"/>
              </a:lnSpc>
              <a:spcBef>
                <a:spcPts val="0"/>
              </a:spcBef>
              <a:spcAft>
                <a:spcPts val="0"/>
              </a:spcAft>
              <a:buNone/>
            </a:pPr>
            <a:r>
              <a:t/>
            </a:r>
            <a:endParaRPr sz="1600">
              <a:highlight>
                <a:srgbClr val="FFFFFF"/>
              </a:highlight>
            </a:endParaRPr>
          </a:p>
          <a:p>
            <a:pPr indent="0" lvl="0" marL="0" rtl="0" algn="l">
              <a:lnSpc>
                <a:spcPct val="115000"/>
              </a:lnSpc>
              <a:spcBef>
                <a:spcPts val="0"/>
              </a:spcBef>
              <a:spcAft>
                <a:spcPts val="0"/>
              </a:spcAft>
              <a:buNone/>
            </a:pPr>
            <a:r>
              <a:t/>
            </a:r>
            <a:endParaRPr sz="1600">
              <a:highlight>
                <a:srgbClr val="FFFFFF"/>
              </a:highlight>
            </a:endParaRPr>
          </a:p>
          <a:p>
            <a:pPr indent="0" lvl="0" marL="0" rtl="0" algn="l">
              <a:lnSpc>
                <a:spcPct val="115000"/>
              </a:lnSpc>
              <a:spcBef>
                <a:spcPts val="0"/>
              </a:spcBef>
              <a:spcAft>
                <a:spcPts val="0"/>
              </a:spcAft>
              <a:buNone/>
            </a:pPr>
            <a:r>
              <a:t/>
            </a:r>
            <a:endParaRPr sz="1600">
              <a:highlight>
                <a:srgbClr val="FFFFFF"/>
              </a:highlight>
            </a:endParaRPr>
          </a:p>
          <a:p>
            <a:pPr indent="0" lvl="0" marL="0" rtl="0" algn="l">
              <a:lnSpc>
                <a:spcPct val="115000"/>
              </a:lnSpc>
              <a:spcBef>
                <a:spcPts val="0"/>
              </a:spcBef>
              <a:spcAft>
                <a:spcPts val="0"/>
              </a:spcAft>
              <a:buNone/>
            </a:pPr>
            <a:r>
              <a:t/>
            </a:r>
            <a:endParaRPr sz="1600">
              <a:highlight>
                <a:srgbClr val="FFFFFF"/>
              </a:highlight>
            </a:endParaRPr>
          </a:p>
          <a:p>
            <a:pPr indent="0" lvl="0" marL="0" rtl="0" algn="l">
              <a:lnSpc>
                <a:spcPct val="115000"/>
              </a:lnSpc>
              <a:spcBef>
                <a:spcPts val="0"/>
              </a:spcBef>
              <a:spcAft>
                <a:spcPts val="0"/>
              </a:spcAft>
              <a:buNone/>
            </a:pPr>
            <a:r>
              <a:t/>
            </a:r>
            <a:endParaRPr sz="1600">
              <a:highlight>
                <a:srgbClr val="FFFFFF"/>
              </a:highlight>
            </a:endParaRPr>
          </a:p>
          <a:p>
            <a:pPr indent="0" lvl="0" marL="0" rtl="0" algn="l">
              <a:lnSpc>
                <a:spcPct val="115000"/>
              </a:lnSpc>
              <a:spcBef>
                <a:spcPts val="0"/>
              </a:spcBef>
              <a:spcAft>
                <a:spcPts val="0"/>
              </a:spcAft>
              <a:buNone/>
            </a:pPr>
            <a:r>
              <a:t/>
            </a:r>
            <a:endParaRPr sz="1600">
              <a:highlight>
                <a:srgbClr val="FFFFFF"/>
              </a:highlight>
            </a:endParaRPr>
          </a:p>
          <a:p>
            <a:pPr indent="0" lvl="0" marL="0" rtl="0" algn="l">
              <a:lnSpc>
                <a:spcPct val="115000"/>
              </a:lnSpc>
              <a:spcBef>
                <a:spcPts val="0"/>
              </a:spcBef>
              <a:spcAft>
                <a:spcPts val="0"/>
              </a:spcAft>
              <a:buNone/>
            </a:pPr>
            <a:r>
              <a:t/>
            </a:r>
            <a:endParaRPr sz="1600">
              <a:highlight>
                <a:srgbClr val="FFFFFF"/>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None/>
            </a:pPr>
            <a:r>
              <a:rPr lang="zh-TW" sz="1600">
                <a:highlight>
                  <a:srgbClr val="FFFFFF"/>
                </a:highlight>
                <a:latin typeface="DFKai-SB"/>
                <a:ea typeface="DFKai-SB"/>
                <a:cs typeface="DFKai-SB"/>
                <a:sym typeface="DFKai-SB"/>
              </a:rPr>
              <a:t>由表 7-2 可知，配適模型比原模型能多解釋 8.3%的 Y(波士頓房價)變異，表示經修正過後，模型對變異量的解釋有所提升，此模型也較精簡，故我們選擇此配適模型作為最終模型</a:t>
            </a:r>
            <a:endParaRPr sz="1600"/>
          </a:p>
        </p:txBody>
      </p:sp>
      <p:cxnSp>
        <p:nvCxnSpPr>
          <p:cNvPr id="677" name="Google Shape;677;p96"/>
          <p:cNvCxnSpPr/>
          <p:nvPr/>
        </p:nvCxnSpPr>
        <p:spPr>
          <a:xfrm flipH="1">
            <a:off x="1762200" y="1827825"/>
            <a:ext cx="5620800" cy="21300"/>
          </a:xfrm>
          <a:prstGeom prst="straightConnector1">
            <a:avLst/>
          </a:prstGeom>
          <a:noFill/>
          <a:ln cap="flat" cmpd="sng" w="9525">
            <a:solidFill>
              <a:schemeClr val="dk1"/>
            </a:solidFill>
            <a:prstDash val="solid"/>
            <a:round/>
            <a:headEnd len="med" w="med" type="none"/>
            <a:tailEnd len="med" w="med" type="none"/>
          </a:ln>
        </p:spPr>
      </p:cxnSp>
      <p:cxnSp>
        <p:nvCxnSpPr>
          <p:cNvPr id="678" name="Google Shape;678;p96"/>
          <p:cNvCxnSpPr/>
          <p:nvPr/>
        </p:nvCxnSpPr>
        <p:spPr>
          <a:xfrm rot="10800000">
            <a:off x="3618100" y="1297450"/>
            <a:ext cx="21300" cy="1654500"/>
          </a:xfrm>
          <a:prstGeom prst="straightConnector1">
            <a:avLst/>
          </a:prstGeom>
          <a:noFill/>
          <a:ln cap="flat" cmpd="sng" w="9525">
            <a:solidFill>
              <a:schemeClr val="dk1"/>
            </a:solidFill>
            <a:prstDash val="solid"/>
            <a:round/>
            <a:headEnd len="med" w="med" type="none"/>
            <a:tailEnd len="med" w="med" type="none"/>
          </a:ln>
        </p:spPr>
      </p:cxnSp>
      <p:cxnSp>
        <p:nvCxnSpPr>
          <p:cNvPr id="679" name="Google Shape;679;p96"/>
          <p:cNvCxnSpPr/>
          <p:nvPr/>
        </p:nvCxnSpPr>
        <p:spPr>
          <a:xfrm flipH="1" rot="10800000">
            <a:off x="1762275" y="2411200"/>
            <a:ext cx="5620800" cy="10500"/>
          </a:xfrm>
          <a:prstGeom prst="straightConnector1">
            <a:avLst/>
          </a:prstGeom>
          <a:noFill/>
          <a:ln cap="flat" cmpd="sng" w="9525">
            <a:solidFill>
              <a:schemeClr val="dk1"/>
            </a:solidFill>
            <a:prstDash val="solid"/>
            <a:round/>
            <a:headEnd len="med" w="med" type="none"/>
            <a:tailEnd len="med" w="med" type="none"/>
          </a:ln>
        </p:spPr>
      </p:cxnSp>
      <p:cxnSp>
        <p:nvCxnSpPr>
          <p:cNvPr id="680" name="Google Shape;680;p96"/>
          <p:cNvCxnSpPr/>
          <p:nvPr/>
        </p:nvCxnSpPr>
        <p:spPr>
          <a:xfrm>
            <a:off x="5484700" y="1318775"/>
            <a:ext cx="10500" cy="1654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1800"/>
              <a:t>第二節 最終模型預測能力 </a:t>
            </a:r>
            <a:endParaRPr b="1" sz="1800"/>
          </a:p>
          <a:p>
            <a:pPr indent="0" lvl="0" marL="0" rtl="0" algn="l">
              <a:lnSpc>
                <a:spcPct val="115000"/>
              </a:lnSpc>
              <a:spcBef>
                <a:spcPts val="0"/>
              </a:spcBef>
              <a:spcAft>
                <a:spcPts val="0"/>
              </a:spcAft>
              <a:buClr>
                <a:schemeClr val="dk1"/>
              </a:buClr>
              <a:buSzPts val="1100"/>
              <a:buFont typeface="Arial"/>
              <a:buNone/>
            </a:pPr>
            <a:r>
              <a:t/>
            </a:r>
            <a:endParaRPr b="1" sz="1800"/>
          </a:p>
          <a:p>
            <a:pPr indent="0" lvl="0" marL="0" rtl="0" algn="l">
              <a:lnSpc>
                <a:spcPct val="115000"/>
              </a:lnSpc>
              <a:spcBef>
                <a:spcPts val="0"/>
              </a:spcBef>
              <a:spcAft>
                <a:spcPts val="0"/>
              </a:spcAft>
              <a:buClr>
                <a:schemeClr val="dk1"/>
              </a:buClr>
              <a:buSzPts val="1100"/>
              <a:buFont typeface="Arial"/>
              <a:buNone/>
            </a:pPr>
            <a:r>
              <a:rPr lang="zh-TW" sz="1600"/>
              <a:t>一、 MAPE </a:t>
            </a:r>
            <a:endParaRPr sz="1600"/>
          </a:p>
          <a:p>
            <a:pPr indent="0" lvl="0" marL="0" rtl="0" algn="l">
              <a:lnSpc>
                <a:spcPct val="115000"/>
              </a:lnSpc>
              <a:spcBef>
                <a:spcPts val="0"/>
              </a:spcBef>
              <a:spcAft>
                <a:spcPts val="0"/>
              </a:spcAft>
              <a:buClr>
                <a:schemeClr val="dk1"/>
              </a:buClr>
              <a:buSzPts val="1100"/>
              <a:buFont typeface="Arial"/>
              <a:buNone/>
            </a:pPr>
            <a:r>
              <a:t/>
            </a:r>
            <a:endParaRPr sz="1600"/>
          </a:p>
          <a:p>
            <a:pPr indent="457200" lvl="0" marL="0" rtl="0" algn="l">
              <a:lnSpc>
                <a:spcPct val="115000"/>
              </a:lnSpc>
              <a:spcBef>
                <a:spcPts val="0"/>
              </a:spcBef>
              <a:spcAft>
                <a:spcPts val="0"/>
              </a:spcAft>
              <a:buClr>
                <a:schemeClr val="dk1"/>
              </a:buClr>
              <a:buSzPts val="1100"/>
              <a:buFont typeface="Arial"/>
              <a:buNone/>
            </a:pPr>
            <a:r>
              <a:rPr lang="zh-TW" sz="1400"/>
              <a:t>為證明此模型為正確的，我們利用預先分割出的50筆資料建立一個「確認資料集」， 檢測此模型的平均絕對誤差(MAPE)，來確認此模型是否具有預測能力。 </a:t>
            </a:r>
            <a:endParaRPr sz="1400"/>
          </a:p>
          <a:p>
            <a:pPr indent="45720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b="1" lang="zh-TW" sz="1400"/>
              <a:t>Step1: </a:t>
            </a:r>
            <a:endParaRPr b="1" sz="1400"/>
          </a:p>
          <a:p>
            <a:pPr indent="0" lvl="0" marL="0" rtl="0" algn="l">
              <a:spcBef>
                <a:spcPts val="0"/>
              </a:spcBef>
              <a:spcAft>
                <a:spcPts val="0"/>
              </a:spcAft>
              <a:buNone/>
            </a:pPr>
            <a:r>
              <a:t/>
            </a:r>
            <a:endParaRPr/>
          </a:p>
        </p:txBody>
      </p:sp>
      <p:sp>
        <p:nvSpPr>
          <p:cNvPr id="686" name="Google Shape;686;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687" name="Google Shape;687;p97"/>
          <p:cNvGraphicFramePr/>
          <p:nvPr/>
        </p:nvGraphicFramePr>
        <p:xfrm>
          <a:off x="1757363" y="2932300"/>
          <a:ext cx="3000000" cy="3000000"/>
        </p:xfrm>
        <a:graphic>
          <a:graphicData uri="http://schemas.openxmlformats.org/drawingml/2006/table">
            <a:tbl>
              <a:tblPr>
                <a:noFill/>
                <a:tableStyleId>{5A182A27-B7FF-4811-8F1B-98C77220C378}</a:tableStyleId>
              </a:tblPr>
              <a:tblGrid>
                <a:gridCol w="1114425"/>
                <a:gridCol w="762000"/>
                <a:gridCol w="1152525"/>
                <a:gridCol w="1038225"/>
                <a:gridCol w="800100"/>
                <a:gridCol w="762000"/>
              </a:tblGrid>
              <a:tr h="352425">
                <a:tc>
                  <a:txBody>
                    <a:bodyPr/>
                    <a:lstStyle/>
                    <a:p>
                      <a:pPr indent="0" lvl="0" marL="0" rtl="0" algn="ctr">
                        <a:lnSpc>
                          <a:spcPct val="115000"/>
                        </a:lnSpc>
                        <a:spcBef>
                          <a:spcPts val="1200"/>
                        </a:spcBef>
                        <a:spcAft>
                          <a:spcPts val="1200"/>
                        </a:spcAft>
                        <a:buNone/>
                      </a:pPr>
                      <a:r>
                        <a:rPr b="1" lang="zh-TW" sz="1200"/>
                        <a:t> 來源</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solidFill>
                  </a:tcPr>
                </a:tc>
                <a:tc>
                  <a:txBody>
                    <a:bodyPr/>
                    <a:lstStyle/>
                    <a:p>
                      <a:pPr indent="0" lvl="0" marL="0" rtl="0" algn="ctr">
                        <a:lnSpc>
                          <a:spcPct val="115000"/>
                        </a:lnSpc>
                        <a:spcBef>
                          <a:spcPts val="1200"/>
                        </a:spcBef>
                        <a:spcAft>
                          <a:spcPts val="1200"/>
                        </a:spcAft>
                        <a:buNone/>
                      </a:pPr>
                      <a:r>
                        <a:rPr b="1" lang="zh-TW" sz="1200"/>
                        <a:t> 自由度</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solidFill>
                  </a:tcPr>
                </a:tc>
                <a:tc>
                  <a:txBody>
                    <a:bodyPr/>
                    <a:lstStyle/>
                    <a:p>
                      <a:pPr indent="0" lvl="0" marL="0" rtl="0" algn="ctr">
                        <a:lnSpc>
                          <a:spcPct val="115000"/>
                        </a:lnSpc>
                        <a:spcBef>
                          <a:spcPts val="1200"/>
                        </a:spcBef>
                        <a:spcAft>
                          <a:spcPts val="1200"/>
                        </a:spcAft>
                        <a:buNone/>
                      </a:pPr>
                      <a:r>
                        <a:rPr b="1" lang="zh-TW" sz="1200"/>
                        <a:t> 平方和</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solidFill>
                  </a:tcPr>
                </a:tc>
                <a:tc>
                  <a:txBody>
                    <a:bodyPr/>
                    <a:lstStyle/>
                    <a:p>
                      <a:pPr indent="0" lvl="0" marL="0" rtl="0" algn="ctr">
                        <a:lnSpc>
                          <a:spcPct val="115000"/>
                        </a:lnSpc>
                        <a:spcBef>
                          <a:spcPts val="1200"/>
                        </a:spcBef>
                        <a:spcAft>
                          <a:spcPts val="1200"/>
                        </a:spcAft>
                        <a:buNone/>
                      </a:pPr>
                      <a:r>
                        <a:rPr b="1" lang="zh-TW" sz="1200"/>
                        <a:t> 平均值平方</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solidFill>
                  </a:tcPr>
                </a:tc>
                <a:tc>
                  <a:txBody>
                    <a:bodyPr/>
                    <a:lstStyle/>
                    <a:p>
                      <a:pPr indent="0" lvl="0" marL="0" rtl="0" algn="ctr">
                        <a:lnSpc>
                          <a:spcPct val="115000"/>
                        </a:lnSpc>
                        <a:spcBef>
                          <a:spcPts val="1200"/>
                        </a:spcBef>
                        <a:spcAft>
                          <a:spcPts val="1200"/>
                        </a:spcAft>
                        <a:buNone/>
                      </a:pPr>
                      <a:r>
                        <a:rPr b="1" lang="zh-TW" sz="1200"/>
                        <a:t> F 值</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solidFill>
                  </a:tcPr>
                </a:tc>
                <a:tc>
                  <a:txBody>
                    <a:bodyPr/>
                    <a:lstStyle/>
                    <a:p>
                      <a:pPr indent="0" lvl="0" marL="0" rtl="0" algn="ctr">
                        <a:lnSpc>
                          <a:spcPct val="115000"/>
                        </a:lnSpc>
                        <a:spcBef>
                          <a:spcPts val="1200"/>
                        </a:spcBef>
                        <a:spcAft>
                          <a:spcPts val="1200"/>
                        </a:spcAft>
                        <a:buNone/>
                      </a:pPr>
                      <a:r>
                        <a:rPr b="1" lang="zh-TW" sz="1200"/>
                        <a:t> Pr &gt; F</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solidFill>
                  </a:tcPr>
                </a:tc>
              </a:tr>
              <a:tr h="390525">
                <a:tc>
                  <a:txBody>
                    <a:bodyPr/>
                    <a:lstStyle/>
                    <a:p>
                      <a:pPr indent="0" lvl="0" marL="0" rtl="0" algn="ctr">
                        <a:lnSpc>
                          <a:spcPct val="115000"/>
                        </a:lnSpc>
                        <a:spcBef>
                          <a:spcPts val="1200"/>
                        </a:spcBef>
                        <a:spcAft>
                          <a:spcPts val="1200"/>
                        </a:spcAft>
                        <a:buNone/>
                      </a:pPr>
                      <a:r>
                        <a:rPr b="1" lang="zh-TW" sz="1200"/>
                        <a:t> 模型</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11</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22770</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2070.03532</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187.13</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&lt;.0001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050">
                <a:tc>
                  <a:txBody>
                    <a:bodyPr/>
                    <a:lstStyle/>
                    <a:p>
                      <a:pPr indent="0" lvl="0" marL="0" rtl="0" algn="ctr">
                        <a:lnSpc>
                          <a:spcPct val="115000"/>
                        </a:lnSpc>
                        <a:spcBef>
                          <a:spcPts val="1200"/>
                        </a:spcBef>
                        <a:spcAft>
                          <a:spcPts val="1200"/>
                        </a:spcAft>
                        <a:buNone/>
                      </a:pPr>
                      <a:r>
                        <a:rPr b="1" lang="zh-TW" sz="1200"/>
                        <a:t> 誤差</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418</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4623.80192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11.06173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5E0B3"/>
                    </a:solidFill>
                  </a:tcPr>
                </a:tc>
                <a:tc>
                  <a:txBody>
                    <a:bodyPr/>
                    <a:lstStyle/>
                    <a:p>
                      <a:pPr indent="0" lvl="0" marL="0" rtl="0" algn="ctr">
                        <a:lnSpc>
                          <a:spcPct val="115000"/>
                        </a:lnSpc>
                        <a:spcBef>
                          <a:spcPts val="1200"/>
                        </a:spcBef>
                        <a:spcAft>
                          <a:spcPts val="1200"/>
                        </a:spcAft>
                        <a:buNone/>
                      </a:pPr>
                      <a:r>
                        <a:rPr b="1" lang="zh-TW" sz="1200"/>
                        <a:t>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725">
                <a:tc>
                  <a:txBody>
                    <a:bodyPr/>
                    <a:lstStyle/>
                    <a:p>
                      <a:pPr indent="0" lvl="0" marL="0" rtl="0" algn="ctr">
                        <a:lnSpc>
                          <a:spcPct val="115000"/>
                        </a:lnSpc>
                        <a:spcBef>
                          <a:spcPts val="1200"/>
                        </a:spcBef>
                        <a:spcAft>
                          <a:spcPts val="1200"/>
                        </a:spcAft>
                        <a:buNone/>
                      </a:pPr>
                      <a:r>
                        <a:rPr b="1" lang="zh-TW" sz="1200"/>
                        <a:t> 已校正的總計</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429</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27394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TW" sz="1200"/>
                        <a:t> </a:t>
                      </a:r>
                      <a:endParaRPr b="1" sz="1200"/>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88" name="Google Shape;688;p97"/>
          <p:cNvSpPr txBox="1"/>
          <p:nvPr/>
        </p:nvSpPr>
        <p:spPr>
          <a:xfrm>
            <a:off x="3180450" y="2421700"/>
            <a:ext cx="2783100" cy="51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TW" sz="1200"/>
              <a:t>表 7-3「最終模型資料集」 ANOVA 表</a:t>
            </a:r>
            <a:endParaRPr sz="12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8"/>
          <p:cNvSpPr txBox="1"/>
          <p:nvPr>
            <p:ph type="title"/>
          </p:nvPr>
        </p:nvSpPr>
        <p:spPr>
          <a:xfrm>
            <a:off x="449575" y="2859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1400"/>
              <a:t>Step2:						</a:t>
            </a:r>
            <a:endParaRPr b="1" sz="1400"/>
          </a:p>
          <a:p>
            <a:pPr indent="457200" lvl="0" marL="2743200" rtl="0" algn="l">
              <a:lnSpc>
                <a:spcPct val="115000"/>
              </a:lnSpc>
              <a:spcBef>
                <a:spcPts val="0"/>
              </a:spcBef>
              <a:spcAft>
                <a:spcPts val="0"/>
              </a:spcAft>
              <a:buNone/>
            </a:pPr>
            <a:r>
              <a:rPr lang="zh-TW" sz="1400"/>
              <a:t>確認模型資料集</a:t>
            </a:r>
            <a:endParaRPr sz="1400"/>
          </a:p>
          <a:p>
            <a:pPr indent="0" lvl="0" marL="0" rtl="0" algn="l">
              <a:lnSpc>
                <a:spcPct val="115000"/>
              </a:lnSpc>
              <a:spcBef>
                <a:spcPts val="0"/>
              </a:spcBef>
              <a:spcAft>
                <a:spcPts val="0"/>
              </a:spcAft>
              <a:buClr>
                <a:schemeClr val="dk1"/>
              </a:buClr>
              <a:buSzPts val="1100"/>
              <a:buFont typeface="Arial"/>
              <a:buNone/>
            </a:pPr>
            <a:r>
              <a:t/>
            </a:r>
            <a:endParaRPr sz="1200"/>
          </a:p>
        </p:txBody>
      </p:sp>
      <p:sp>
        <p:nvSpPr>
          <p:cNvPr id="694" name="Google Shape;694;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695" name="Google Shape;695;p98"/>
          <p:cNvPicPr preferRelativeResize="0"/>
          <p:nvPr/>
        </p:nvPicPr>
        <p:blipFill>
          <a:blip r:embed="rId3">
            <a:alphaModFix/>
          </a:blip>
          <a:stretch>
            <a:fillRect/>
          </a:stretch>
        </p:blipFill>
        <p:spPr>
          <a:xfrm>
            <a:off x="2160000" y="858625"/>
            <a:ext cx="4823999" cy="1794975"/>
          </a:xfrm>
          <a:prstGeom prst="rect">
            <a:avLst/>
          </a:prstGeom>
          <a:noFill/>
          <a:ln>
            <a:noFill/>
          </a:ln>
        </p:spPr>
      </p:pic>
      <p:pic>
        <p:nvPicPr>
          <p:cNvPr id="696" name="Google Shape;696;p98"/>
          <p:cNvPicPr preferRelativeResize="0"/>
          <p:nvPr/>
        </p:nvPicPr>
        <p:blipFill rotWithShape="1">
          <a:blip r:embed="rId4">
            <a:alphaModFix/>
          </a:blip>
          <a:srcRect b="18752" l="9526" r="8634" t="10750"/>
          <a:stretch/>
        </p:blipFill>
        <p:spPr>
          <a:xfrm>
            <a:off x="449575" y="2653600"/>
            <a:ext cx="5559837" cy="23345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sz="1600"/>
              <a:t>二、最終模型的應用</a:t>
            </a:r>
            <a:endParaRPr b="1" sz="1600"/>
          </a:p>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Clr>
                <a:schemeClr val="dk1"/>
              </a:buClr>
              <a:buSzPts val="1100"/>
              <a:buFont typeface="Arial"/>
              <a:buNone/>
            </a:pPr>
            <a:r>
              <a:rPr lang="zh-TW" sz="1600"/>
              <a:t>	現假設波士頓有一房子，</a:t>
            </a:r>
            <a:endParaRPr sz="1600"/>
          </a:p>
          <a:p>
            <a:pPr indent="0" lvl="0" marL="0" rtl="0" algn="l">
              <a:lnSpc>
                <a:spcPct val="115000"/>
              </a:lnSpc>
              <a:spcBef>
                <a:spcPts val="0"/>
              </a:spcBef>
              <a:spcAft>
                <a:spcPts val="0"/>
              </a:spcAft>
              <a:buClr>
                <a:schemeClr val="dk1"/>
              </a:buClr>
              <a:buSzPts val="1100"/>
              <a:buFont typeface="Arial"/>
              <a:buNone/>
            </a:pPr>
            <a:r>
              <a:rPr lang="zh-TW" sz="1600"/>
              <a:t>而該地區城市犯罪率為0.5341;</a:t>
            </a:r>
            <a:endParaRPr sz="1600"/>
          </a:p>
          <a:p>
            <a:pPr indent="0" lvl="0" marL="0" rtl="0" algn="l">
              <a:lnSpc>
                <a:spcPct val="115000"/>
              </a:lnSpc>
              <a:spcBef>
                <a:spcPts val="0"/>
              </a:spcBef>
              <a:spcAft>
                <a:spcPts val="0"/>
              </a:spcAft>
              <a:buClr>
                <a:schemeClr val="dk1"/>
              </a:buClr>
              <a:buSzPts val="1100"/>
              <a:buFont typeface="Arial"/>
              <a:buNone/>
            </a:pPr>
            <a:r>
              <a:rPr lang="zh-TW" sz="1600"/>
              <a:t>面積超過 25,000 平方英尺的住宅用地比例為20;</a:t>
            </a:r>
            <a:endParaRPr sz="1600"/>
          </a:p>
          <a:p>
            <a:pPr indent="0" lvl="0" marL="0" rtl="0" algn="l">
              <a:lnSpc>
                <a:spcPct val="115000"/>
              </a:lnSpc>
              <a:spcBef>
                <a:spcPts val="0"/>
              </a:spcBef>
              <a:spcAft>
                <a:spcPts val="0"/>
              </a:spcAft>
              <a:buClr>
                <a:schemeClr val="dk1"/>
              </a:buClr>
              <a:buSzPts val="1100"/>
              <a:buFont typeface="Arial"/>
              <a:buNone/>
            </a:pPr>
            <a:r>
              <a:rPr lang="zh-TW" sz="1600"/>
              <a:t>不再查爾斯河附近(虛擬變數0);</a:t>
            </a:r>
            <a:endParaRPr sz="1600"/>
          </a:p>
          <a:p>
            <a:pPr indent="0" lvl="0" marL="0" rtl="0" algn="l">
              <a:lnSpc>
                <a:spcPct val="115000"/>
              </a:lnSpc>
              <a:spcBef>
                <a:spcPts val="0"/>
              </a:spcBef>
              <a:spcAft>
                <a:spcPts val="0"/>
              </a:spcAft>
              <a:buClr>
                <a:schemeClr val="dk1"/>
              </a:buClr>
              <a:buSzPts val="1100"/>
              <a:buFont typeface="Arial"/>
              <a:buNone/>
            </a:pPr>
            <a:r>
              <a:rPr lang="zh-TW" sz="1600"/>
              <a:t>空氣中的一氧化氮濃度的千萬分之一為0.647;</a:t>
            </a:r>
            <a:endParaRPr sz="1600"/>
          </a:p>
          <a:p>
            <a:pPr indent="0" lvl="0" marL="0" rtl="0" algn="l">
              <a:lnSpc>
                <a:spcPct val="115000"/>
              </a:lnSpc>
              <a:spcBef>
                <a:spcPts val="0"/>
              </a:spcBef>
              <a:spcAft>
                <a:spcPts val="0"/>
              </a:spcAft>
              <a:buClr>
                <a:schemeClr val="dk1"/>
              </a:buClr>
              <a:buSzPts val="1100"/>
              <a:buFont typeface="Arial"/>
              <a:buNone/>
            </a:pPr>
            <a:r>
              <a:rPr lang="zh-TW" sz="1600"/>
              <a:t>每套住宅的平均房間數為7.52間;</a:t>
            </a:r>
            <a:endParaRPr sz="1600"/>
          </a:p>
          <a:p>
            <a:pPr indent="0" lvl="0" marL="0" rtl="0" algn="l">
              <a:lnSpc>
                <a:spcPct val="115000"/>
              </a:lnSpc>
              <a:spcBef>
                <a:spcPts val="0"/>
              </a:spcBef>
              <a:spcAft>
                <a:spcPts val="0"/>
              </a:spcAft>
              <a:buClr>
                <a:schemeClr val="dk1"/>
              </a:buClr>
              <a:buSzPts val="1100"/>
              <a:buFont typeface="Arial"/>
              <a:buNone/>
            </a:pPr>
            <a:r>
              <a:rPr lang="zh-TW" sz="1600"/>
              <a:t>到五個波士頓就業中心的加權距離為2.1398;</a:t>
            </a:r>
            <a:endParaRPr sz="1600"/>
          </a:p>
          <a:p>
            <a:pPr indent="0" lvl="0" marL="0" rtl="0" algn="l">
              <a:lnSpc>
                <a:spcPct val="115000"/>
              </a:lnSpc>
              <a:spcBef>
                <a:spcPts val="0"/>
              </a:spcBef>
              <a:spcAft>
                <a:spcPts val="0"/>
              </a:spcAft>
              <a:buClr>
                <a:schemeClr val="dk1"/>
              </a:buClr>
              <a:buSzPts val="1100"/>
              <a:buFont typeface="Arial"/>
              <a:buNone/>
            </a:pPr>
            <a:r>
              <a:rPr lang="zh-TW" sz="1600"/>
              <a:t>高速公路的可及性指數為5;</a:t>
            </a:r>
            <a:endParaRPr sz="1600"/>
          </a:p>
          <a:p>
            <a:pPr indent="0" lvl="0" marL="0" rtl="0" algn="l">
              <a:lnSpc>
                <a:spcPct val="115000"/>
              </a:lnSpc>
              <a:spcBef>
                <a:spcPts val="0"/>
              </a:spcBef>
              <a:spcAft>
                <a:spcPts val="0"/>
              </a:spcAft>
              <a:buClr>
                <a:schemeClr val="dk1"/>
              </a:buClr>
              <a:buSzPts val="1100"/>
              <a:buFont typeface="Arial"/>
              <a:buNone/>
            </a:pPr>
            <a:r>
              <a:rPr lang="zh-TW" sz="1600"/>
              <a:t>每 10,000 美元的全額財產稅率為264;</a:t>
            </a:r>
            <a:endParaRPr sz="1600"/>
          </a:p>
          <a:p>
            <a:pPr indent="0" lvl="0" marL="0" rtl="0" algn="l">
              <a:lnSpc>
                <a:spcPct val="115000"/>
              </a:lnSpc>
              <a:spcBef>
                <a:spcPts val="0"/>
              </a:spcBef>
              <a:spcAft>
                <a:spcPts val="0"/>
              </a:spcAft>
              <a:buClr>
                <a:schemeClr val="dk1"/>
              </a:buClr>
              <a:buSzPts val="1100"/>
              <a:buFont typeface="Arial"/>
              <a:buNone/>
            </a:pPr>
            <a:r>
              <a:rPr lang="zh-TW" sz="1600"/>
              <a:t>師生比例為13;</a:t>
            </a:r>
            <a:endParaRPr sz="1600"/>
          </a:p>
          <a:p>
            <a:pPr indent="0" lvl="0" marL="0" rtl="0" algn="l">
              <a:lnSpc>
                <a:spcPct val="115000"/>
              </a:lnSpc>
              <a:spcBef>
                <a:spcPts val="0"/>
              </a:spcBef>
              <a:spcAft>
                <a:spcPts val="0"/>
              </a:spcAft>
              <a:buClr>
                <a:schemeClr val="dk1"/>
              </a:buClr>
              <a:buSzPts val="1100"/>
              <a:buFont typeface="Arial"/>
              <a:buNone/>
            </a:pPr>
            <a:r>
              <a:rPr lang="zh-TW" sz="1600"/>
              <a:t>黑人比例指數為388.37;</a:t>
            </a:r>
            <a:endParaRPr sz="1600"/>
          </a:p>
          <a:p>
            <a:pPr indent="0" lvl="0" marL="0" rtl="0" algn="l">
              <a:lnSpc>
                <a:spcPct val="115000"/>
              </a:lnSpc>
              <a:spcBef>
                <a:spcPts val="0"/>
              </a:spcBef>
              <a:spcAft>
                <a:spcPts val="0"/>
              </a:spcAft>
              <a:buClr>
                <a:schemeClr val="dk1"/>
              </a:buClr>
              <a:buSzPts val="1100"/>
              <a:buFont typeface="Arial"/>
              <a:buNone/>
            </a:pPr>
            <a:r>
              <a:rPr lang="zh-TW" sz="1600"/>
              <a:t>社會地位較低的人口占全部的百分比為7.26。</a:t>
            </a:r>
            <a:endParaRPr sz="1600"/>
          </a:p>
        </p:txBody>
      </p:sp>
      <p:sp>
        <p:nvSpPr>
          <p:cNvPr id="702" name="Google Shape;702;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0"/>
          <p:cNvSpPr txBox="1"/>
          <p:nvPr>
            <p:ph idx="1" type="body"/>
          </p:nvPr>
        </p:nvSpPr>
        <p:spPr>
          <a:xfrm>
            <a:off x="311700" y="643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TW" sz="1700">
                <a:solidFill>
                  <a:schemeClr val="dk1"/>
                </a:solidFill>
                <a:highlight>
                  <a:srgbClr val="FFFFFF"/>
                </a:highlight>
              </a:rPr>
              <a:t>有了這些訊息，可以利用最終回歸模型: </a:t>
            </a:r>
            <a:endParaRPr b="1" sz="17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17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zh-TW" sz="1700">
                <a:solidFill>
                  <a:schemeClr val="dk1"/>
                </a:solidFill>
                <a:highlight>
                  <a:srgbClr val="FFFFFF"/>
                </a:highlight>
              </a:rPr>
              <a:t>Y = 19.40031 - 0.10844X1 + 0.03743X2 + 0.80540X4 - 12.03860X5 + 5.03998X6 - 1.05617X8 + 0.21599X9 - 0.01313X10 - 0.78058X11 + 0.01101X12 - 0.38099X13</a:t>
            </a:r>
            <a:endParaRPr b="1" sz="17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zh-TW" sz="1700">
                <a:solidFill>
                  <a:schemeClr val="dk1"/>
                </a:solidFill>
              </a:rPr>
              <a:t>得出最終我們判斷自住房屋的中位數價值（1/1000 美元)的結果為18.130412，將此數值乘以1000，得出實際自住房屋的中位數價值為18130.412美元。</a:t>
            </a:r>
            <a:endParaRPr sz="1700">
              <a:solidFill>
                <a:schemeClr val="dk1"/>
              </a:solidFill>
            </a:endParaRPr>
          </a:p>
          <a:p>
            <a:pPr indent="0" lvl="0" marL="0" rtl="0" algn="l">
              <a:spcBef>
                <a:spcPts val="0"/>
              </a:spcBef>
              <a:spcAft>
                <a:spcPts val="1200"/>
              </a:spcAft>
              <a:buNone/>
            </a:pPr>
            <a:r>
              <a:t/>
            </a:r>
            <a:endParaRPr/>
          </a:p>
        </p:txBody>
      </p:sp>
      <p:sp>
        <p:nvSpPr>
          <p:cNvPr id="708" name="Google Shape;708;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結論</a:t>
            </a:r>
            <a:endParaRPr/>
          </a:p>
        </p:txBody>
      </p:sp>
      <p:sp>
        <p:nvSpPr>
          <p:cNvPr id="714" name="Google Shape;714;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zh-TW" sz="1400">
                <a:solidFill>
                  <a:schemeClr val="dk1"/>
                </a:solidFill>
                <a:highlight>
                  <a:srgbClr val="FFFFFF"/>
                </a:highlight>
                <a:latin typeface="DFKai-SB"/>
                <a:ea typeface="DFKai-SB"/>
                <a:cs typeface="DFKai-SB"/>
                <a:sym typeface="DFKai-SB"/>
              </a:rPr>
              <a:t>本次的迴歸報告主要是想藉由美國波士頓房價資料集了解該地區房價組成因素。</a:t>
            </a:r>
            <a:endParaRPr sz="1400">
              <a:solidFill>
                <a:schemeClr val="dk1"/>
              </a:solidFill>
              <a:highlight>
                <a:srgbClr val="FFFFFF"/>
              </a:highlight>
              <a:latin typeface="DFKai-SB"/>
              <a:ea typeface="DFKai-SB"/>
              <a:cs typeface="DFKai-SB"/>
              <a:sym typeface="DFKai-SB"/>
            </a:endParaRPr>
          </a:p>
          <a:p>
            <a:pPr indent="457200" lvl="0" marL="0" rtl="0" algn="just">
              <a:lnSpc>
                <a:spcPct val="150000"/>
              </a:lnSpc>
              <a:spcBef>
                <a:spcPts val="0"/>
              </a:spcBef>
              <a:spcAft>
                <a:spcPts val="0"/>
              </a:spcAft>
              <a:buClr>
                <a:schemeClr val="dk1"/>
              </a:buClr>
              <a:buSzPts val="1100"/>
              <a:buFont typeface="Arial"/>
              <a:buNone/>
            </a:pPr>
            <a:r>
              <a:t/>
            </a:r>
            <a:endParaRPr sz="1400">
              <a:solidFill>
                <a:schemeClr val="dk1"/>
              </a:solidFill>
              <a:highlight>
                <a:srgbClr val="FFFFFF"/>
              </a:highlight>
              <a:latin typeface="DFKai-SB"/>
              <a:ea typeface="DFKai-SB"/>
              <a:cs typeface="DFKai-SB"/>
              <a:sym typeface="DFKai-SB"/>
            </a:endParaRPr>
          </a:p>
          <a:p>
            <a:pPr indent="457200" lvl="0" marL="0" rtl="0" algn="just">
              <a:lnSpc>
                <a:spcPct val="150000"/>
              </a:lnSpc>
              <a:spcBef>
                <a:spcPts val="0"/>
              </a:spcBef>
              <a:spcAft>
                <a:spcPts val="0"/>
              </a:spcAft>
              <a:buClr>
                <a:schemeClr val="dk1"/>
              </a:buClr>
              <a:buSzPts val="1100"/>
              <a:buFont typeface="Arial"/>
              <a:buNone/>
            </a:pPr>
            <a:r>
              <a:rPr lang="zh-TW" sz="1400">
                <a:solidFill>
                  <a:schemeClr val="dk1"/>
                </a:solidFill>
                <a:highlight>
                  <a:srgbClr val="FFFFFF"/>
                </a:highlight>
                <a:latin typeface="DFKai-SB"/>
                <a:ea typeface="DFKai-SB"/>
                <a:cs typeface="DFKai-SB"/>
                <a:sym typeface="DFKai-SB"/>
              </a:rPr>
              <a:t>本是想探討</a:t>
            </a:r>
            <a:r>
              <a:rPr lang="zh-TW" sz="1400">
                <a:solidFill>
                  <a:schemeClr val="dk1"/>
                </a:solidFill>
                <a:latin typeface="DFKai-SB"/>
                <a:ea typeface="DFKai-SB"/>
                <a:cs typeface="DFKai-SB"/>
                <a:sym typeface="DFKai-SB"/>
              </a:rPr>
              <a:t>犯罪率</a:t>
            </a:r>
            <a:r>
              <a:rPr lang="zh-TW" sz="1400">
                <a:solidFill>
                  <a:schemeClr val="dk1"/>
                </a:solidFill>
                <a:highlight>
                  <a:srgbClr val="FFFFFF"/>
                </a:highlight>
                <a:latin typeface="DFKai-SB"/>
                <a:ea typeface="DFKai-SB"/>
                <a:cs typeface="DFKai-SB"/>
                <a:sym typeface="DFKai-SB"/>
              </a:rPr>
              <a:t>、</a:t>
            </a:r>
            <a:r>
              <a:rPr lang="zh-TW" sz="1400">
                <a:solidFill>
                  <a:schemeClr val="dk1"/>
                </a:solidFill>
                <a:latin typeface="DFKai-SB"/>
                <a:ea typeface="DFKai-SB"/>
                <a:cs typeface="DFKai-SB"/>
                <a:sym typeface="DFKai-SB"/>
              </a:rPr>
              <a:t>房屋密度和居住環境、工業化程度、景觀、環境品質、居住健康、房間數、居住狀態和建築品質、到五個波士頓就業中心的加權距離、交通狀況和生活便利度、地區的財政負擔、教育資源和教育品質、種族結構、社區中低收入人群的比例，這13項因素對於</a:t>
            </a:r>
            <a:r>
              <a:rPr lang="zh-TW" sz="1400">
                <a:solidFill>
                  <a:schemeClr val="dk1"/>
                </a:solidFill>
                <a:highlight>
                  <a:srgbClr val="FFFFFF"/>
                </a:highlight>
                <a:latin typeface="DFKai-SB"/>
                <a:ea typeface="DFKai-SB"/>
                <a:cs typeface="DFKai-SB"/>
                <a:sym typeface="DFKai-SB"/>
              </a:rPr>
              <a:t>房價的影響。	</a:t>
            </a:r>
            <a:endParaRPr b="1" sz="1400">
              <a:solidFill>
                <a:schemeClr val="dk1"/>
              </a:solidFill>
              <a:latin typeface="DFKai-SB"/>
              <a:ea typeface="DFKai-SB"/>
              <a:cs typeface="DFKai-SB"/>
              <a:sym typeface="DFKai-SB"/>
            </a:endParaRPr>
          </a:p>
          <a:p>
            <a:pPr indent="45720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rPr lang="zh-TW" sz="1400">
                <a:solidFill>
                  <a:schemeClr val="dk1"/>
                </a:solidFill>
                <a:latin typeface="DFKai-SB"/>
                <a:ea typeface="DFKai-SB"/>
                <a:cs typeface="DFKai-SB"/>
                <a:sym typeface="DFKai-SB"/>
              </a:rPr>
              <a:t>以此建立的原始模型為:</a:t>
            </a:r>
            <a:endParaRPr sz="1400">
              <a:solidFill>
                <a:schemeClr val="dk1"/>
              </a:solidFill>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rPr lang="zh-TW" sz="1400">
                <a:solidFill>
                  <a:schemeClr val="dk1"/>
                </a:solidFill>
                <a:latin typeface="DFKai-SB"/>
                <a:ea typeface="DFKai-SB"/>
                <a:cs typeface="DFKai-SB"/>
                <a:sym typeface="DFKai-SB"/>
              </a:rPr>
              <a:t>Y=33.90330-0.11626X1+0.04512X2+0.03779X3+2.45448X4-17.73700X5+4.08181X6-0.00296X7-1.43143X8+0.31154X9-0.01310X10-0.90406X11+0.00881X12-0.49781X13</a:t>
            </a:r>
            <a:endParaRPr sz="1400">
              <a:solidFill>
                <a:schemeClr val="dk1"/>
              </a:solidFill>
              <a:latin typeface="DFKai-SB"/>
              <a:ea typeface="DFKai-SB"/>
              <a:cs typeface="DFKai-SB"/>
              <a:sym typeface="DFKai-SB"/>
            </a:endParaRPr>
          </a:p>
          <a:p>
            <a:pPr indent="0" lvl="0" marL="0" rtl="0" algn="l">
              <a:spcBef>
                <a:spcPts val="0"/>
              </a:spcBef>
              <a:spcAft>
                <a:spcPts val="1200"/>
              </a:spcAft>
              <a:buNone/>
            </a:pPr>
            <a:r>
              <a:t/>
            </a:r>
            <a:endParaRPr/>
          </a:p>
        </p:txBody>
      </p:sp>
      <p:sp>
        <p:nvSpPr>
          <p:cNvPr id="715" name="Google Shape;715;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zh-TW" sz="2000">
                <a:highlight>
                  <a:srgbClr val="FFFFFF"/>
                </a:highlight>
              </a:rPr>
              <a:t>第四節  研究方法</a:t>
            </a:r>
            <a:endParaRPr sz="1100"/>
          </a:p>
          <a:p>
            <a:pPr indent="0" lvl="0" marL="0" rtl="0" algn="l">
              <a:spcBef>
                <a:spcPts val="0"/>
              </a:spcBef>
              <a:spcAft>
                <a:spcPts val="0"/>
              </a:spcAft>
              <a:buNone/>
            </a:pPr>
            <a:r>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00"/>
              </a:spcBef>
              <a:spcAft>
                <a:spcPts val="0"/>
              </a:spcAft>
              <a:buClr>
                <a:schemeClr val="dk1"/>
              </a:buClr>
              <a:buSzPts val="1100"/>
              <a:buFont typeface="Arial"/>
              <a:buNone/>
            </a:pPr>
            <a:r>
              <a:rPr lang="zh-TW" sz="1500">
                <a:solidFill>
                  <a:schemeClr val="dk1"/>
                </a:solidFill>
              </a:rPr>
              <a:t>我們根據多倫多大學提供的完整資料集為基準。首先，使用R把原始資料隨機分割成9:1的訓練集和測試集(原始資料集共506筆，訓練集456筆，測試集50筆資料/觀察值)，進行基本資料分析，。之後建立以房屋中位數價值 (MEDV)為反映變數的初步的回歸模型並參考各種選取法以R2為參考的參數用來篩選掉不合適的解釋變數，並將同時具有離群值及影響點特值的樣本刪除，得到最適迴歸模型後進行齊一性、常態性、獨立性三項檢定。用以預測訓練集資料。</a:t>
            </a:r>
            <a:endParaRPr sz="1500">
              <a:solidFill>
                <a:schemeClr val="dk1"/>
              </a:solidFill>
            </a:endParaRPr>
          </a:p>
          <a:p>
            <a:pPr indent="0" lvl="0" marL="0" rtl="0" algn="l">
              <a:spcBef>
                <a:spcPts val="0"/>
              </a:spcBef>
              <a:spcAft>
                <a:spcPts val="1200"/>
              </a:spcAft>
              <a:buNone/>
            </a:pPr>
            <a:r>
              <a:t/>
            </a:r>
            <a:endParaRPr/>
          </a:p>
        </p:txBody>
      </p:sp>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結論</a:t>
            </a:r>
            <a:endParaRPr/>
          </a:p>
        </p:txBody>
      </p:sp>
      <p:sp>
        <p:nvSpPr>
          <p:cNvPr id="721" name="Google Shape;721;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zh-TW" sz="1400">
                <a:solidFill>
                  <a:schemeClr val="dk1"/>
                </a:solidFill>
                <a:highlight>
                  <a:srgbClr val="FFFFFF"/>
                </a:highlight>
                <a:latin typeface="DFKai-SB"/>
                <a:ea typeface="DFKai-SB"/>
                <a:cs typeface="DFKai-SB"/>
                <a:sym typeface="DFKai-SB"/>
              </a:rPr>
              <a:t>後使用向前選取法、後退刪去法、逐步迴歸法、其他選取法(R2、調整R2、C(p)準則法、AIC法和SBC法)，來篩選影響力較小的變數以得到最適合的迴歸模型。</a:t>
            </a:r>
            <a:endParaRPr sz="1400">
              <a:solidFill>
                <a:schemeClr val="dk1"/>
              </a:solidFill>
              <a:highlight>
                <a:srgbClr val="FFFFFF"/>
              </a:highlight>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rPr lang="zh-TW" sz="1400">
                <a:solidFill>
                  <a:schemeClr val="dk1"/>
                </a:solidFill>
                <a:latin typeface="DFKai-SB"/>
                <a:ea typeface="DFKai-SB"/>
                <a:cs typeface="DFKai-SB"/>
                <a:sym typeface="DFKai-SB"/>
              </a:rPr>
              <a:t>以此建立</a:t>
            </a:r>
            <a:r>
              <a:rPr lang="zh-TW" sz="1400">
                <a:solidFill>
                  <a:schemeClr val="dk1"/>
                </a:solidFill>
                <a:highlight>
                  <a:srgbClr val="FFFFFF"/>
                </a:highlight>
                <a:latin typeface="DFKai-SB"/>
                <a:ea typeface="DFKai-SB"/>
                <a:cs typeface="DFKai-SB"/>
                <a:sym typeface="DFKai-SB"/>
              </a:rPr>
              <a:t>最適合的迴歸模型為:</a:t>
            </a:r>
            <a:endParaRPr sz="1400">
              <a:solidFill>
                <a:schemeClr val="dk1"/>
              </a:solidFill>
              <a:highlight>
                <a:srgbClr val="FFFFFF"/>
              </a:highlight>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highlight>
                <a:srgbClr val="FFFFFF"/>
              </a:highlight>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rPr lang="zh-TW" sz="1400">
                <a:solidFill>
                  <a:schemeClr val="dk1"/>
                </a:solidFill>
                <a:highlight>
                  <a:srgbClr val="FFFFFF"/>
                </a:highlight>
                <a:latin typeface="DFKai-SB"/>
                <a:ea typeface="DFKai-SB"/>
                <a:cs typeface="DFKai-SB"/>
                <a:sym typeface="DFKai-SB"/>
              </a:rPr>
              <a:t>𝐘 = 33.77742 - 0.11701x</a:t>
            </a:r>
            <a:r>
              <a:rPr baseline="-25000" lang="zh-TW" sz="1400">
                <a:solidFill>
                  <a:schemeClr val="dk1"/>
                </a:solidFill>
                <a:highlight>
                  <a:srgbClr val="FFFFFF"/>
                </a:highlight>
                <a:latin typeface="DFKai-SB"/>
                <a:ea typeface="DFKai-SB"/>
                <a:cs typeface="DFKai-SB"/>
                <a:sym typeface="DFKai-SB"/>
              </a:rPr>
              <a:t>1</a:t>
            </a:r>
            <a:r>
              <a:rPr lang="zh-TW" sz="1400">
                <a:solidFill>
                  <a:schemeClr val="dk1"/>
                </a:solidFill>
                <a:highlight>
                  <a:srgbClr val="FFFFFF"/>
                </a:highlight>
                <a:latin typeface="DFKai-SB"/>
                <a:ea typeface="DFKai-SB"/>
                <a:cs typeface="DFKai-SB"/>
                <a:sym typeface="DFKai-SB"/>
              </a:rPr>
              <a:t> + 0.04474x</a:t>
            </a:r>
            <a:r>
              <a:rPr baseline="-25000" lang="zh-TW" sz="1400">
                <a:solidFill>
                  <a:schemeClr val="dk1"/>
                </a:solidFill>
                <a:highlight>
                  <a:srgbClr val="FFFFFF"/>
                </a:highlight>
                <a:latin typeface="DFKai-SB"/>
                <a:ea typeface="DFKai-SB"/>
                <a:cs typeface="DFKai-SB"/>
                <a:sym typeface="DFKai-SB"/>
              </a:rPr>
              <a:t>2</a:t>
            </a:r>
            <a:r>
              <a:rPr lang="zh-TW" sz="1400">
                <a:solidFill>
                  <a:schemeClr val="dk1"/>
                </a:solidFill>
                <a:highlight>
                  <a:srgbClr val="FFFFFF"/>
                </a:highlight>
                <a:latin typeface="DFKai-SB"/>
                <a:ea typeface="DFKai-SB"/>
                <a:cs typeface="DFKai-SB"/>
                <a:sym typeface="DFKai-SB"/>
              </a:rPr>
              <a:t> + 2.5041x</a:t>
            </a:r>
            <a:r>
              <a:rPr baseline="-25000" lang="zh-TW" sz="1400">
                <a:solidFill>
                  <a:schemeClr val="dk1"/>
                </a:solidFill>
                <a:highlight>
                  <a:srgbClr val="FFFFFF"/>
                </a:highlight>
                <a:latin typeface="DFKai-SB"/>
                <a:ea typeface="DFKai-SB"/>
                <a:cs typeface="DFKai-SB"/>
                <a:sym typeface="DFKai-SB"/>
              </a:rPr>
              <a:t>4</a:t>
            </a:r>
            <a:r>
              <a:rPr lang="zh-TW" sz="1400">
                <a:solidFill>
                  <a:schemeClr val="dk1"/>
                </a:solidFill>
                <a:highlight>
                  <a:srgbClr val="FFFFFF"/>
                </a:highlight>
                <a:latin typeface="DFKai-SB"/>
                <a:ea typeface="DFKai-SB"/>
                <a:cs typeface="DFKai-SB"/>
                <a:sym typeface="DFKai-SB"/>
              </a:rPr>
              <a:t> -17.30442x</a:t>
            </a:r>
            <a:r>
              <a:rPr baseline="-25000" lang="zh-TW" sz="1400">
                <a:solidFill>
                  <a:schemeClr val="dk1"/>
                </a:solidFill>
                <a:highlight>
                  <a:srgbClr val="FFFFFF"/>
                </a:highlight>
                <a:latin typeface="DFKai-SB"/>
                <a:ea typeface="DFKai-SB"/>
                <a:cs typeface="DFKai-SB"/>
                <a:sym typeface="DFKai-SB"/>
              </a:rPr>
              <a:t>5</a:t>
            </a:r>
            <a:r>
              <a:rPr lang="zh-TW" sz="1400">
                <a:solidFill>
                  <a:schemeClr val="dk1"/>
                </a:solidFill>
                <a:highlight>
                  <a:srgbClr val="FFFFFF"/>
                </a:highlight>
                <a:latin typeface="DFKai-SB"/>
                <a:ea typeface="DFKai-SB"/>
                <a:cs typeface="DFKai-SB"/>
                <a:sym typeface="DFKai-SB"/>
              </a:rPr>
              <a:t> +4.0391x</a:t>
            </a:r>
            <a:r>
              <a:rPr baseline="-25000" lang="zh-TW" sz="1400">
                <a:solidFill>
                  <a:schemeClr val="dk1"/>
                </a:solidFill>
                <a:highlight>
                  <a:srgbClr val="FFFFFF"/>
                </a:highlight>
                <a:latin typeface="DFKai-SB"/>
                <a:ea typeface="DFKai-SB"/>
                <a:cs typeface="DFKai-SB"/>
                <a:sym typeface="DFKai-SB"/>
              </a:rPr>
              <a:t>6</a:t>
            </a:r>
            <a:r>
              <a:rPr lang="zh-TW" sz="1400">
                <a:solidFill>
                  <a:schemeClr val="dk1"/>
                </a:solidFill>
                <a:highlight>
                  <a:srgbClr val="FFFFFF"/>
                </a:highlight>
                <a:latin typeface="DFKai-SB"/>
                <a:ea typeface="DFKai-SB"/>
                <a:cs typeface="DFKai-SB"/>
                <a:sym typeface="DFKai-SB"/>
              </a:rPr>
              <a:t> -1.44387x</a:t>
            </a:r>
            <a:r>
              <a:rPr baseline="-25000" lang="zh-TW" sz="1400">
                <a:solidFill>
                  <a:schemeClr val="dk1"/>
                </a:solidFill>
                <a:highlight>
                  <a:srgbClr val="FFFFFF"/>
                </a:highlight>
                <a:latin typeface="DFKai-SB"/>
                <a:ea typeface="DFKai-SB"/>
                <a:cs typeface="DFKai-SB"/>
                <a:sym typeface="DFKai-SB"/>
              </a:rPr>
              <a:t>8</a:t>
            </a:r>
            <a:r>
              <a:rPr lang="zh-TW" sz="1400">
                <a:solidFill>
                  <a:schemeClr val="dk1"/>
                </a:solidFill>
                <a:highlight>
                  <a:srgbClr val="FFFFFF"/>
                </a:highlight>
                <a:latin typeface="DFKai-SB"/>
                <a:ea typeface="DFKai-SB"/>
                <a:cs typeface="DFKai-SB"/>
                <a:sym typeface="DFKai-SB"/>
              </a:rPr>
              <a:t> +0.30166x</a:t>
            </a:r>
            <a:r>
              <a:rPr baseline="-25000" lang="zh-TW" sz="1400">
                <a:solidFill>
                  <a:schemeClr val="dk1"/>
                </a:solidFill>
                <a:highlight>
                  <a:srgbClr val="FFFFFF"/>
                </a:highlight>
                <a:latin typeface="DFKai-SB"/>
                <a:ea typeface="DFKai-SB"/>
                <a:cs typeface="DFKai-SB"/>
                <a:sym typeface="DFKai-SB"/>
              </a:rPr>
              <a:t>9</a:t>
            </a:r>
            <a:r>
              <a:rPr lang="zh-TW" sz="1400">
                <a:solidFill>
                  <a:schemeClr val="dk1"/>
                </a:solidFill>
                <a:highlight>
                  <a:srgbClr val="FFFFFF"/>
                </a:highlight>
                <a:latin typeface="DFKai-SB"/>
                <a:ea typeface="DFKai-SB"/>
                <a:cs typeface="DFKai-SB"/>
                <a:sym typeface="DFKai-SB"/>
              </a:rPr>
              <a:t> -0.01217x</a:t>
            </a:r>
            <a:r>
              <a:rPr baseline="-25000" lang="zh-TW" sz="1400">
                <a:solidFill>
                  <a:schemeClr val="dk1"/>
                </a:solidFill>
                <a:highlight>
                  <a:srgbClr val="FFFFFF"/>
                </a:highlight>
                <a:latin typeface="DFKai-SB"/>
                <a:ea typeface="DFKai-SB"/>
                <a:cs typeface="DFKai-SB"/>
                <a:sym typeface="DFKai-SB"/>
              </a:rPr>
              <a:t>10</a:t>
            </a:r>
            <a:r>
              <a:rPr lang="zh-TW" sz="1400">
                <a:solidFill>
                  <a:schemeClr val="dk1"/>
                </a:solidFill>
                <a:highlight>
                  <a:srgbClr val="FFFFFF"/>
                </a:highlight>
                <a:latin typeface="DFKai-SB"/>
                <a:ea typeface="DFKai-SB"/>
                <a:cs typeface="DFKai-SB"/>
                <a:sym typeface="DFKai-SB"/>
              </a:rPr>
              <a:t> -0.89425x</a:t>
            </a:r>
            <a:r>
              <a:rPr baseline="-25000" lang="zh-TW" sz="1400">
                <a:solidFill>
                  <a:schemeClr val="dk1"/>
                </a:solidFill>
                <a:highlight>
                  <a:srgbClr val="FFFFFF"/>
                </a:highlight>
                <a:latin typeface="DFKai-SB"/>
                <a:ea typeface="DFKai-SB"/>
                <a:cs typeface="DFKai-SB"/>
                <a:sym typeface="DFKai-SB"/>
              </a:rPr>
              <a:t>11</a:t>
            </a:r>
            <a:r>
              <a:rPr lang="zh-TW" sz="1400">
                <a:solidFill>
                  <a:schemeClr val="dk1"/>
                </a:solidFill>
                <a:highlight>
                  <a:srgbClr val="FFFFFF"/>
                </a:highlight>
                <a:latin typeface="DFKai-SB"/>
                <a:ea typeface="DFKai-SB"/>
                <a:cs typeface="DFKai-SB"/>
                <a:sym typeface="DFKai-SB"/>
              </a:rPr>
              <a:t>  +0.00871x</a:t>
            </a:r>
            <a:r>
              <a:rPr baseline="-25000" lang="zh-TW" sz="1400">
                <a:solidFill>
                  <a:schemeClr val="dk1"/>
                </a:solidFill>
                <a:highlight>
                  <a:srgbClr val="FFFFFF"/>
                </a:highlight>
                <a:latin typeface="DFKai-SB"/>
                <a:ea typeface="DFKai-SB"/>
                <a:cs typeface="DFKai-SB"/>
                <a:sym typeface="DFKai-SB"/>
              </a:rPr>
              <a:t>12</a:t>
            </a:r>
            <a:r>
              <a:rPr lang="zh-TW" sz="1400">
                <a:solidFill>
                  <a:schemeClr val="dk1"/>
                </a:solidFill>
                <a:highlight>
                  <a:srgbClr val="FFFFFF"/>
                </a:highlight>
                <a:latin typeface="DFKai-SB"/>
                <a:ea typeface="DFKai-SB"/>
                <a:cs typeface="DFKai-SB"/>
                <a:sym typeface="DFKai-SB"/>
              </a:rPr>
              <a:t> -0.49879x</a:t>
            </a:r>
            <a:r>
              <a:rPr baseline="-25000" lang="zh-TW" sz="1400">
                <a:solidFill>
                  <a:schemeClr val="dk1"/>
                </a:solidFill>
                <a:highlight>
                  <a:srgbClr val="FFFFFF"/>
                </a:highlight>
                <a:latin typeface="DFKai-SB"/>
                <a:ea typeface="DFKai-SB"/>
                <a:cs typeface="DFKai-SB"/>
                <a:sym typeface="DFKai-SB"/>
              </a:rPr>
              <a:t>13</a:t>
            </a:r>
            <a:endParaRPr sz="1400">
              <a:solidFill>
                <a:schemeClr val="dk1"/>
              </a:solidFill>
              <a:latin typeface="DFKai-SB"/>
              <a:ea typeface="DFKai-SB"/>
              <a:cs typeface="DFKai-SB"/>
              <a:sym typeface="DFKai-SB"/>
            </a:endParaRPr>
          </a:p>
          <a:p>
            <a:pPr indent="0" lvl="0" marL="0" rtl="0" algn="l">
              <a:spcBef>
                <a:spcPts val="0"/>
              </a:spcBef>
              <a:spcAft>
                <a:spcPts val="1200"/>
              </a:spcAft>
              <a:buNone/>
            </a:pPr>
            <a:r>
              <a:t/>
            </a:r>
            <a:endParaRPr/>
          </a:p>
        </p:txBody>
      </p:sp>
      <p:sp>
        <p:nvSpPr>
          <p:cNvPr id="722" name="Google Shape;722;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結論</a:t>
            </a:r>
            <a:endParaRPr/>
          </a:p>
        </p:txBody>
      </p:sp>
      <p:sp>
        <p:nvSpPr>
          <p:cNvPr id="728" name="Google Shape;728;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zh-TW" sz="1400">
                <a:solidFill>
                  <a:schemeClr val="dk1"/>
                </a:solidFill>
                <a:latin typeface="DFKai-SB"/>
                <a:ea typeface="DFKai-SB"/>
                <a:cs typeface="DFKai-SB"/>
                <a:sym typeface="DFKai-SB"/>
              </a:rPr>
              <a:t>再檢測並移除同時為離群值和影響點的資料，經過程式判定，刪去了26筆觀察值，使原本456筆的訓練資料集剩下430筆。後以此資料調整回歸模型的迴歸係數。</a:t>
            </a:r>
            <a:endParaRPr sz="1400">
              <a:solidFill>
                <a:schemeClr val="dk1"/>
              </a:solidFill>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rPr lang="zh-TW" sz="1400">
                <a:solidFill>
                  <a:schemeClr val="dk1"/>
                </a:solidFill>
                <a:latin typeface="DFKai-SB"/>
                <a:ea typeface="DFKai-SB"/>
                <a:cs typeface="DFKai-SB"/>
                <a:sym typeface="DFKai-SB"/>
              </a:rPr>
              <a:t>以此建立的</a:t>
            </a:r>
            <a:r>
              <a:rPr lang="zh-TW" sz="1400">
                <a:solidFill>
                  <a:schemeClr val="dk1"/>
                </a:solidFill>
                <a:highlight>
                  <a:srgbClr val="FFFFFF"/>
                </a:highlight>
                <a:latin typeface="DFKai-SB"/>
                <a:ea typeface="DFKai-SB"/>
                <a:cs typeface="DFKai-SB"/>
                <a:sym typeface="DFKai-SB"/>
              </a:rPr>
              <a:t>最終迴歸模型為:</a:t>
            </a:r>
            <a:endParaRPr sz="1400">
              <a:solidFill>
                <a:schemeClr val="dk1"/>
              </a:solidFill>
              <a:highlight>
                <a:srgbClr val="FFFFFF"/>
              </a:highlight>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rPr lang="zh-TW" sz="1400">
                <a:solidFill>
                  <a:schemeClr val="dk1"/>
                </a:solidFill>
                <a:latin typeface="DFKai-SB"/>
                <a:ea typeface="DFKai-SB"/>
                <a:cs typeface="DFKai-SB"/>
                <a:sym typeface="DFKai-SB"/>
              </a:rPr>
              <a:t>Y = 19.40031 - 0.10844X1 + 0.03743X2 + 0.80540X4 - 12.03860X5 + 5.03998X6 - 1.05617X8 + 0.21599X9 - 0.01313X10 - 0.78058X11 + 0.01101X12 - 0.38099X13</a:t>
            </a:r>
            <a:endParaRPr sz="1400">
              <a:solidFill>
                <a:schemeClr val="dk1"/>
              </a:solidFill>
              <a:latin typeface="DFKai-SB"/>
              <a:ea typeface="DFKai-SB"/>
              <a:cs typeface="DFKai-SB"/>
              <a:sym typeface="DFKai-SB"/>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DFKai-SB"/>
              <a:ea typeface="DFKai-SB"/>
              <a:cs typeface="DFKai-SB"/>
              <a:sym typeface="DFKai-SB"/>
            </a:endParaRPr>
          </a:p>
          <a:p>
            <a:pPr indent="457200" lvl="0" marL="0" rtl="0" algn="just">
              <a:lnSpc>
                <a:spcPct val="150000"/>
              </a:lnSpc>
              <a:spcBef>
                <a:spcPts val="0"/>
              </a:spcBef>
              <a:spcAft>
                <a:spcPts val="0"/>
              </a:spcAft>
              <a:buClr>
                <a:schemeClr val="dk1"/>
              </a:buClr>
              <a:buSzPts val="1100"/>
              <a:buFont typeface="Arial"/>
              <a:buNone/>
            </a:pPr>
            <a:r>
              <a:rPr lang="zh-TW" sz="1400">
                <a:solidFill>
                  <a:schemeClr val="dk1"/>
                </a:solidFill>
                <a:highlight>
                  <a:srgbClr val="FFFFFF"/>
                </a:highlight>
                <a:latin typeface="DFKai-SB"/>
                <a:ea typeface="DFKai-SB"/>
                <a:cs typeface="DFKai-SB"/>
                <a:sym typeface="DFKai-SB"/>
              </a:rPr>
              <a:t>之後以此迴歸模型進行殘差檢定，結果不符合線性回歸三大假設：同質性、常態性、獨立性，故沒有理由選擇此迴歸模型作為最佳迴歸模型，但依舊可以嘗試以此模型進行驗證資料集的模型驗證。</a:t>
            </a:r>
            <a:endParaRPr/>
          </a:p>
        </p:txBody>
      </p:sp>
      <p:sp>
        <p:nvSpPr>
          <p:cNvPr id="729" name="Google Shape;729;p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結論</a:t>
            </a:r>
            <a:endParaRPr/>
          </a:p>
        </p:txBody>
      </p:sp>
      <p:sp>
        <p:nvSpPr>
          <p:cNvPr id="735" name="Google Shape;735;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以測試集驗證模型結果結果:</a:t>
            </a:r>
            <a:endParaRPr>
              <a:solidFill>
                <a:schemeClr val="dk1"/>
              </a:solidFill>
            </a:endParaRPr>
          </a:p>
          <a:p>
            <a:pPr indent="0" lvl="0" marL="0" rtl="0" algn="l">
              <a:spcBef>
                <a:spcPts val="1200"/>
              </a:spcBef>
              <a:spcAft>
                <a:spcPts val="0"/>
              </a:spcAft>
              <a:buNone/>
            </a:pPr>
            <a:r>
              <a:t/>
            </a:r>
            <a:endParaRPr>
              <a:solidFill>
                <a:schemeClr val="dk1"/>
              </a:solidFill>
            </a:endParaRPr>
          </a:p>
          <a:p>
            <a:pPr indent="457200" lvl="0" marL="0" rtl="0" algn="l">
              <a:spcBef>
                <a:spcPts val="1200"/>
              </a:spcBef>
              <a:spcAft>
                <a:spcPts val="0"/>
              </a:spcAft>
              <a:buNone/>
            </a:pPr>
            <a:r>
              <a:rPr lang="zh-TW">
                <a:solidFill>
                  <a:schemeClr val="dk1"/>
                </a:solidFill>
              </a:rPr>
              <a:t>平均絕對預測誤差MAPE=</a:t>
            </a:r>
            <a:endParaRPr>
              <a:solidFill>
                <a:schemeClr val="dk1"/>
              </a:solidFill>
            </a:endParaRPr>
          </a:p>
          <a:p>
            <a:pPr indent="0" lvl="0" marL="0" rtl="0" algn="l">
              <a:spcBef>
                <a:spcPts val="1200"/>
              </a:spcBef>
              <a:spcAft>
                <a:spcPts val="0"/>
              </a:spcAft>
              <a:buNone/>
            </a:pPr>
            <a:r>
              <a:t/>
            </a:r>
            <a:endParaRPr>
              <a:solidFill>
                <a:schemeClr val="dk1"/>
              </a:solidFill>
            </a:endParaRPr>
          </a:p>
          <a:p>
            <a:pPr indent="457200" lvl="0" marL="457200" rtl="0" algn="l">
              <a:spcBef>
                <a:spcPts val="1200"/>
              </a:spcBef>
              <a:spcAft>
                <a:spcPts val="1200"/>
              </a:spcAft>
              <a:buNone/>
            </a:pPr>
            <a:r>
              <a:rPr lang="zh-TW">
                <a:solidFill>
                  <a:schemeClr val="dk1"/>
                </a:solidFill>
              </a:rPr>
              <a:t>說明模型有良好的預測能力。</a:t>
            </a:r>
            <a:endParaRPr>
              <a:solidFill>
                <a:schemeClr val="dk1"/>
              </a:solidFill>
            </a:endParaRPr>
          </a:p>
        </p:txBody>
      </p:sp>
      <p:sp>
        <p:nvSpPr>
          <p:cNvPr id="736" name="Google Shape;736;p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737" name="Google Shape;737;p104"/>
          <p:cNvPicPr preferRelativeResize="0"/>
          <p:nvPr/>
        </p:nvPicPr>
        <p:blipFill rotWithShape="1">
          <a:blip r:embed="rId3">
            <a:alphaModFix/>
          </a:blip>
          <a:srcRect b="0" l="26899" r="1236" t="0"/>
          <a:stretch/>
        </p:blipFill>
        <p:spPr>
          <a:xfrm>
            <a:off x="3456213" y="1928000"/>
            <a:ext cx="2231575" cy="8477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0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報告到此結束，謝謝大家</a:t>
            </a:r>
            <a:endParaRPr/>
          </a:p>
        </p:txBody>
      </p:sp>
      <p:sp>
        <p:nvSpPr>
          <p:cNvPr id="743" name="Google Shape;743;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