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7" r:id="rId3"/>
    <p:sldId id="330" r:id="rId4"/>
    <p:sldId id="271" r:id="rId5"/>
    <p:sldId id="343" r:id="rId6"/>
    <p:sldId id="689" r:id="rId7"/>
    <p:sldId id="690" r:id="rId8"/>
    <p:sldId id="691" r:id="rId9"/>
    <p:sldId id="692" r:id="rId10"/>
    <p:sldId id="693" r:id="rId11"/>
    <p:sldId id="694" r:id="rId12"/>
    <p:sldId id="695" r:id="rId13"/>
    <p:sldId id="349" r:id="rId14"/>
    <p:sldId id="350" r:id="rId15"/>
    <p:sldId id="383" r:id="rId16"/>
    <p:sldId id="696" r:id="rId17"/>
    <p:sldId id="391" r:id="rId18"/>
    <p:sldId id="384" r:id="rId19"/>
    <p:sldId id="360" r:id="rId20"/>
    <p:sldId id="673" r:id="rId21"/>
    <p:sldId id="674" r:id="rId22"/>
    <p:sldId id="697" r:id="rId23"/>
    <p:sldId id="589" r:id="rId24"/>
    <p:sldId id="698" r:id="rId25"/>
    <p:sldId id="378" r:id="rId26"/>
    <p:sldId id="683" r:id="rId27"/>
    <p:sldId id="685" r:id="rId28"/>
    <p:sldId id="686" r:id="rId29"/>
    <p:sldId id="699" r:id="rId30"/>
    <p:sldId id="700" r:id="rId31"/>
    <p:sldId id="701" r:id="rId32"/>
  </p:sldIdLst>
  <p:sldSz cx="9144000" cy="5143500" type="screen16x9"/>
  <p:notesSz cx="7099300" cy="10234613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4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373" algn="l" defTabSz="68574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246" algn="l" defTabSz="68574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120" algn="l" defTabSz="68574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2995" algn="l" defTabSz="68574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400FF"/>
    <a:srgbClr val="D500D6"/>
    <a:srgbClr val="008000"/>
    <a:srgbClr val="FFF6A9"/>
    <a:srgbClr val="FFCC00"/>
    <a:srgbClr val="FF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5359" autoAdjust="0"/>
  </p:normalViewPr>
  <p:slideViewPr>
    <p:cSldViewPr>
      <p:cViewPr varScale="1">
        <p:scale>
          <a:sx n="112" d="100"/>
          <a:sy n="112" d="100"/>
        </p:scale>
        <p:origin x="610" y="8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4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2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49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</a:t>
            </a:r>
            <a:r>
              <a:rPr lang="en-US" baseline="0"/>
              <a:t>and the reference </a:t>
            </a:r>
            <a:r>
              <a:rPr lang="en-US" baseline="0" dirty="0"/>
              <a:t>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type into chat when you recognize the robot (just once!)</a:t>
            </a:r>
          </a:p>
          <a:p>
            <a:r>
              <a:rPr lang="en-US" dirty="0"/>
              <a:t>C3PO,</a:t>
            </a:r>
            <a:r>
              <a:rPr lang="en-US" baseline="0" dirty="0"/>
              <a:t> what does he do?  Essentially </a:t>
            </a:r>
            <a:r>
              <a:rPr lang="en-US" baseline="0" dirty="0" err="1"/>
              <a:t>google</a:t>
            </a:r>
            <a:r>
              <a:rPr lang="en-US" baseline="0" dirty="0"/>
              <a:t> translate, (but with anxiety disorder!)</a:t>
            </a:r>
          </a:p>
          <a:p>
            <a:r>
              <a:rPr lang="en-US" baseline="0" dirty="0"/>
              <a:t>R2D2 – what does he do, yeah, not so sure</a:t>
            </a:r>
          </a:p>
          <a:p>
            <a:r>
              <a:rPr lang="en-US" baseline="0" dirty="0"/>
              <a:t>These are all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3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Futura/Maria</a:t>
            </a:r>
          </a:p>
          <a:p>
            <a:r>
              <a:rPr lang="en-US" dirty="0"/>
              <a:t>HAL</a:t>
            </a:r>
          </a:p>
          <a:p>
            <a:r>
              <a:rPr lang="en-US" dirty="0" err="1"/>
              <a:t>Termainator</a:t>
            </a:r>
            <a:endParaRPr lang="en-US" dirty="0"/>
          </a:p>
          <a:p>
            <a:r>
              <a:rPr lang="en-US" dirty="0"/>
              <a:t>Agent Smith</a:t>
            </a:r>
          </a:p>
          <a:p>
            <a:r>
              <a:rPr lang="en-US" dirty="0"/>
              <a:t>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6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level of abstraction?  Knowledge, circuitry, chemical?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Mountain road example: https://</a:t>
            </a:r>
            <a:r>
              <a:rPr lang="en-US" dirty="0" err="1"/>
              <a:t>www.wired.com</a:t>
            </a:r>
            <a:r>
              <a:rPr lang="en-US" dirty="0"/>
              <a:t>/2010/11/</a:t>
            </a:r>
            <a:r>
              <a:rPr lang="en-US" dirty="0" err="1"/>
              <a:t>audis</a:t>
            </a:r>
            <a:r>
              <a:rPr lang="en-US" dirty="0"/>
              <a:t>-robotic-car-climbs-pikes-peak/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63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observable vs. partially observable</a:t>
            </a:r>
          </a:p>
          <a:p>
            <a:r>
              <a:rPr lang="en-US" dirty="0" smtClean="0"/>
              <a:t>	Environment sensors provide access to complete state of the</a:t>
            </a:r>
          </a:p>
          <a:p>
            <a:pPr lvl="1"/>
            <a:r>
              <a:rPr lang="en-US" dirty="0" smtClean="0"/>
              <a:t>relevant environment at each point in time</a:t>
            </a:r>
          </a:p>
          <a:p>
            <a:r>
              <a:rPr lang="en-US" dirty="0" smtClean="0"/>
              <a:t>Deterministic vs. stochastic / strategic</a:t>
            </a:r>
          </a:p>
          <a:p>
            <a:pPr lvl="1"/>
            <a:r>
              <a:rPr lang="en-US" dirty="0" smtClean="0"/>
              <a:t>If next state completely determined by current and action,</a:t>
            </a:r>
          </a:p>
          <a:p>
            <a:pPr lvl="1"/>
            <a:r>
              <a:rPr lang="en-US" dirty="0" smtClean="0"/>
              <a:t>then deterministic, otherwise stochastic</a:t>
            </a:r>
          </a:p>
          <a:p>
            <a:pPr lvl="1"/>
            <a:r>
              <a:rPr lang="en-US" dirty="0" smtClean="0"/>
              <a:t>If deterministic except for actions of other agents,</a:t>
            </a:r>
          </a:p>
          <a:p>
            <a:pPr lvl="1"/>
            <a:r>
              <a:rPr lang="en-US" dirty="0" smtClean="0"/>
              <a:t>then strategic</a:t>
            </a:r>
          </a:p>
          <a:p>
            <a:r>
              <a:rPr lang="en-US" dirty="0" smtClean="0"/>
              <a:t>Episodic vs. sequential</a:t>
            </a:r>
          </a:p>
          <a:p>
            <a:r>
              <a:rPr lang="en-US" dirty="0" smtClean="0"/>
              <a:t>	Episodic, action choice depends only on current state</a:t>
            </a:r>
          </a:p>
          <a:p>
            <a:r>
              <a:rPr lang="en-US" dirty="0" smtClean="0"/>
              <a:t>	Sequential, current action may affect future actions</a:t>
            </a:r>
          </a:p>
          <a:p>
            <a:r>
              <a:rPr lang="en-US" dirty="0" smtClean="0"/>
              <a:t>Static vs. dynamic</a:t>
            </a:r>
          </a:p>
          <a:p>
            <a:r>
              <a:rPr lang="en-US" dirty="0" smtClean="0"/>
              <a:t>	Dynamic, environment can change while agent is deliberating</a:t>
            </a:r>
          </a:p>
          <a:p>
            <a:r>
              <a:rPr lang="en-US" dirty="0" smtClean="0"/>
              <a:t>Discrete vs. continuous</a:t>
            </a:r>
          </a:p>
          <a:p>
            <a:r>
              <a:rPr lang="en-US" dirty="0" smtClean="0"/>
              <a:t>	Applied to state, time, percepts, or actions</a:t>
            </a:r>
          </a:p>
          <a:p>
            <a:r>
              <a:rPr lang="en-US" dirty="0" smtClean="0"/>
              <a:t>	The way the information is represented</a:t>
            </a:r>
          </a:p>
          <a:p>
            <a:r>
              <a:rPr lang="en-US" dirty="0" smtClean="0"/>
              <a:t>Single agent vs. </a:t>
            </a:r>
            <a:r>
              <a:rPr lang="en-US" dirty="0" err="1" smtClean="0"/>
              <a:t>multiagent</a:t>
            </a:r>
            <a:endParaRPr lang="en-US" dirty="0" smtClean="0"/>
          </a:p>
          <a:p>
            <a:r>
              <a:rPr lang="en-US" dirty="0" smtClean="0"/>
              <a:t>	How distinguish agent from environment?</a:t>
            </a:r>
          </a:p>
          <a:p>
            <a:r>
              <a:rPr lang="en-US" dirty="0" smtClean="0"/>
              <a:t>	if other's behavior maximizes its performance based on</a:t>
            </a:r>
          </a:p>
          <a:p>
            <a:r>
              <a:rPr lang="en-US" dirty="0" smtClean="0"/>
              <a:t>	agent, then it is </a:t>
            </a:r>
            <a:r>
              <a:rPr lang="en-US" dirty="0" err="1" smtClean="0"/>
              <a:t>multiagent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0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 to achieve a goal</a:t>
            </a:r>
          </a:p>
          <a:p>
            <a:r>
              <a:rPr lang="en-US" dirty="0"/>
              <a:t>Pro: use goal to index into actions that might achieve it, </a:t>
            </a:r>
            <a:r>
              <a:rPr lang="en-US" dirty="0" err="1"/>
              <a:t>eg</a:t>
            </a:r>
            <a:r>
              <a:rPr lang="en-US" dirty="0"/>
              <a:t> “Have milk” -&gt; “buy milk”</a:t>
            </a:r>
          </a:p>
          <a:p>
            <a:r>
              <a:rPr lang="en-US" dirty="0"/>
              <a:t>Con: cannot handle tradeoffs among goals, failure probability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2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5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75" indent="0">
              <a:buNone/>
              <a:defRPr sz="1400"/>
            </a:lvl2pPr>
            <a:lvl3pPr marL="685749" indent="0">
              <a:buNone/>
              <a:defRPr sz="1200"/>
            </a:lvl3pPr>
            <a:lvl4pPr marL="1028624" indent="0">
              <a:buNone/>
              <a:defRPr sz="1100"/>
            </a:lvl4pPr>
            <a:lvl5pPr marL="1371498" indent="0">
              <a:buNone/>
              <a:defRPr sz="1100"/>
            </a:lvl5pPr>
            <a:lvl6pPr marL="1714373" indent="0">
              <a:buNone/>
              <a:defRPr sz="1100"/>
            </a:lvl6pPr>
            <a:lvl7pPr marL="2057246" indent="0">
              <a:buNone/>
              <a:defRPr sz="1100"/>
            </a:lvl7pPr>
            <a:lvl8pPr marL="2400120" indent="0">
              <a:buNone/>
              <a:defRPr sz="1100"/>
            </a:lvl8pPr>
            <a:lvl9pPr marL="274299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204791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076328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6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6" tIns="34289" rIns="68576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2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3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6" tIns="34289" rIns="68576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49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24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498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56" indent="-25715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71" indent="-21429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186" indent="-171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060" indent="-171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2935" indent="-171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809" indent="-17143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684" indent="-17143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558" indent="-17143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433" indent="-17143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licebot.blogspot.com/" TargetMode="External"/><Relationship Id="rId2" Type="http://schemas.openxmlformats.org/officeDocument/2006/relationships/hyperlink" Target="http://www.loebner.net/Prizef/loebner-priz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2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 smtClean="0"/>
              <a:t>CSC 2114: </a:t>
            </a:r>
            <a:r>
              <a:rPr lang="en-US" dirty="0"/>
              <a:t>Artificial Intelligence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-76200" y="203835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Introduction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2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6" tIns="34289" rIns="68576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Approach 3: Thinking Rationally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thinking like a logical process where conclusions are drawn based on some logic of symbolic logic.</a:t>
            </a:r>
          </a:p>
          <a:p>
            <a:r>
              <a:rPr lang="en-US" dirty="0" smtClean="0"/>
              <a:t>What are correct arguments or thought processes?</a:t>
            </a:r>
          </a:p>
          <a:p>
            <a:r>
              <a:rPr lang="en-US" dirty="0" smtClean="0"/>
              <a:t>Provided foundation of much of AI</a:t>
            </a:r>
          </a:p>
          <a:p>
            <a:r>
              <a:rPr lang="en-US" dirty="0" smtClean="0"/>
              <a:t>Not all intelligent behavior controlled by logic</a:t>
            </a:r>
          </a:p>
          <a:p>
            <a:r>
              <a:rPr lang="en-US" dirty="0" smtClean="0"/>
              <a:t>What is our goal?  What is the purpose of thinking?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Approach 4: Acting Rationally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 to achieve goals, given set of beliefs</a:t>
            </a:r>
          </a:p>
          <a:p>
            <a:r>
              <a:rPr lang="en-US" dirty="0" smtClean="0"/>
              <a:t>Rational behavior is doing the “right thing”</a:t>
            </a:r>
          </a:p>
          <a:p>
            <a:pPr lvl="1"/>
            <a:r>
              <a:rPr lang="en-US" dirty="0" smtClean="0"/>
              <a:t>Thing which expects to maximize goal achievement</a:t>
            </a:r>
          </a:p>
          <a:p>
            <a:r>
              <a:rPr lang="en-US" dirty="0" smtClean="0"/>
              <a:t>This is approach adopted by Russell &amp; </a:t>
            </a:r>
            <a:r>
              <a:rPr lang="en-US" dirty="0" err="1" smtClean="0"/>
              <a:t>Norvig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3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Foundations of 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200"/>
            <a:ext cx="8305800" cy="40767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450 BC, Socrates asked for algorithm to distinguish pious from non-pious individuals</a:t>
            </a:r>
          </a:p>
          <a:p>
            <a:pPr lvl="1"/>
            <a:r>
              <a:rPr lang="en-US" dirty="0" smtClean="0"/>
              <a:t>Aristotle developed laws for reasoning</a:t>
            </a:r>
          </a:p>
          <a:p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1847, Boole introduced formal language for making logical inference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1776, Smith views economies as consisting of agents maximizing their own well being (payoff)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1861, Study how brains process information</a:t>
            </a:r>
          </a:p>
          <a:p>
            <a:r>
              <a:rPr lang="en-US" dirty="0" smtClean="0"/>
              <a:t>Psychology</a:t>
            </a:r>
          </a:p>
          <a:p>
            <a:pPr lvl="1"/>
            <a:r>
              <a:rPr lang="en-US" dirty="0" smtClean="0"/>
              <a:t>1879, Cognitive psychology initiated</a:t>
            </a:r>
          </a:p>
          <a:p>
            <a:r>
              <a:rPr lang="en-US" dirty="0" smtClean="0"/>
              <a:t>Linguistics</a:t>
            </a:r>
          </a:p>
          <a:p>
            <a:pPr lvl="1"/>
            <a:r>
              <a:rPr lang="en-US" dirty="0" smtClean="0"/>
              <a:t>1957, Skinner studied behaviorist approach to language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4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prehistory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3"/>
            <a:ext cx="8534400" cy="32765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Prehistory: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Philosophy</a:t>
            </a:r>
            <a:r>
              <a:rPr lang="en-US" dirty="0"/>
              <a:t> (reasoning, planning, learning, science, automation)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Mathematics</a:t>
            </a:r>
            <a:r>
              <a:rPr lang="en-US" dirty="0"/>
              <a:t> (logic, probability, optimization)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Neuroscience</a:t>
            </a:r>
            <a:r>
              <a:rPr lang="en-US" dirty="0"/>
              <a:t> (neurons, adaptation)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Economics</a:t>
            </a:r>
            <a:r>
              <a:rPr lang="en-US" dirty="0"/>
              <a:t> (rationality, game theory)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Control theory </a:t>
            </a:r>
            <a:r>
              <a:rPr lang="en-US" dirty="0"/>
              <a:t>(feedback)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Psychology</a:t>
            </a:r>
            <a:r>
              <a:rPr lang="en-US" dirty="0"/>
              <a:t> (learning, cognitive models)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Linguistics</a:t>
            </a:r>
            <a:r>
              <a:rPr lang="en-US" dirty="0"/>
              <a:t> (grammars, formal representation of meaning)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3943352"/>
            <a:ext cx="8534400" cy="129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>
            <a:lvl1pPr marL="257156" indent="-25715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71" indent="-21429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186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060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2935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809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684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558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433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Near miss (1842):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Babbage design for universal machine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Lovelace: “a thinking machine” for “all subjects in the universe.” </a:t>
            </a:r>
          </a:p>
        </p:txBody>
      </p:sp>
    </p:spTree>
    <p:extLst>
      <p:ext uri="{BB962C8B-B14F-4D97-AF65-F5344CB8AC3E}">
        <p14:creationId xmlns:p14="http://schemas.microsoft.com/office/powerpoint/2010/main" val="320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4898" y="977240"/>
            <a:ext cx="6913418" cy="3039341"/>
          </a:xfrm>
        </p:spPr>
        <p:txBody>
          <a:bodyPr>
            <a:normAutofit/>
          </a:bodyPr>
          <a:lstStyle/>
          <a:p>
            <a:pPr marL="18287" indent="0">
              <a:buNone/>
            </a:pPr>
            <a:r>
              <a:rPr lang="en-US" dirty="0"/>
              <a:t>“An attempt will be made to find how to make machines use language, form abstractions and concepts, solve kinds of problems now reserved for humans, and improve themselves. </a:t>
            </a:r>
            <a:r>
              <a:rPr lang="en-US" b="1" i="1" dirty="0">
                <a:solidFill>
                  <a:srgbClr val="CC0000"/>
                </a:solidFill>
              </a:rPr>
              <a:t>We think that a significant advance can be made if we work on it together for a summer.”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868"/>
            <a:ext cx="1371600" cy="173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66990"/>
            <a:ext cx="1373342" cy="161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0" y="3409952"/>
            <a:ext cx="6934200" cy="83099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John McCarthy and Claude Shannon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Dartmouth Workshop Proposal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</p:spPr>
        <p:txBody>
          <a:bodyPr/>
          <a:lstStyle/>
          <a:p>
            <a:r>
              <a:rPr lang="en-US" dirty="0"/>
              <a:t>AI’s official birth: Dartmouth, 1956</a:t>
            </a:r>
          </a:p>
        </p:txBody>
      </p:sp>
    </p:spTree>
    <p:extLst>
      <p:ext uri="{BB962C8B-B14F-4D97-AF65-F5344CB8AC3E}">
        <p14:creationId xmlns:p14="http://schemas.microsoft.com/office/powerpoint/2010/main" val="215821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A (Short) History of AI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5181600" cy="407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400" dirty="0"/>
              <a:t>1940-1950: Early days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1943: McCulloch &amp; Pitts: Boolean circuit model of brain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1950: Turing's “Computing Machinery and Intelligence”</a:t>
            </a:r>
          </a:p>
          <a:p>
            <a:pPr lvl="1" eaLnBrk="1" hangingPunct="1">
              <a:lnSpc>
                <a:spcPct val="80000"/>
              </a:lnSpc>
            </a:pPr>
            <a:endParaRPr lang="en-US" sz="600" dirty="0"/>
          </a:p>
          <a:p>
            <a:pPr eaLnBrk="1" hangingPunct="1">
              <a:lnSpc>
                <a:spcPct val="80000"/>
              </a:lnSpc>
            </a:pPr>
            <a:r>
              <a:rPr lang="en-US" sz="1400" dirty="0"/>
              <a:t>1950—70: Excitement: Look, Ma, no hands!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1950s: Early AI programs: chess, checkers (RL), theorem proving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1956: Dartmouth meeting: “Artificial Intelligence” adopted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1965: Robinson's complete algorithm for logical reasoning</a:t>
            </a:r>
          </a:p>
          <a:p>
            <a:pPr lvl="1" eaLnBrk="1" hangingPunct="1">
              <a:lnSpc>
                <a:spcPct val="80000"/>
              </a:lnSpc>
            </a:pPr>
            <a:endParaRPr lang="en-US" sz="600" dirty="0"/>
          </a:p>
          <a:p>
            <a:pPr eaLnBrk="1" hangingPunct="1">
              <a:lnSpc>
                <a:spcPct val="80000"/>
              </a:lnSpc>
            </a:pPr>
            <a:r>
              <a:rPr lang="en-US" sz="1400" dirty="0"/>
              <a:t>1970—90: Knowledge-based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1969—79: Early development of knowledge-based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1980—88: Expert systems industry booms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1988—93: Expert systems industry busts: “AI Winter”</a:t>
            </a:r>
          </a:p>
          <a:p>
            <a:pPr lvl="1" eaLnBrk="1" hangingPunct="1">
              <a:lnSpc>
                <a:spcPct val="80000"/>
              </a:lnSpc>
            </a:pPr>
            <a:endParaRPr lang="en-US" sz="600" dirty="0"/>
          </a:p>
          <a:p>
            <a:pPr eaLnBrk="1" hangingPunct="1">
              <a:lnSpc>
                <a:spcPct val="80000"/>
              </a:lnSpc>
            </a:pPr>
            <a:r>
              <a:rPr lang="en-US" sz="1400" dirty="0"/>
              <a:t>1990— 2012: Statistical approaches + subfield expertise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Resurgence of probability, focus on uncertainty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General increase in technical depth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/>
              <a:t>Agents and learning systems… “AI Spring”?</a:t>
            </a:r>
          </a:p>
          <a:p>
            <a:pPr lvl="1" eaLnBrk="1" hangingPunct="1">
              <a:lnSpc>
                <a:spcPct val="80000"/>
              </a:lnSpc>
            </a:pPr>
            <a:endParaRPr lang="en-US" sz="700" dirty="0"/>
          </a:p>
          <a:p>
            <a:pPr eaLnBrk="1" hangingPunct="1">
              <a:lnSpc>
                <a:spcPct val="80000"/>
              </a:lnSpc>
            </a:pPr>
            <a:r>
              <a:rPr lang="en-US" sz="1400" dirty="0"/>
              <a:t>2012— ___: Excitement: Look, Ma, no hands again?</a:t>
            </a:r>
            <a:endParaRPr lang="en-US" sz="1400" dirty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100" dirty="0">
                <a:sym typeface="Wingdings" pitchFamily="2" charset="2"/>
              </a:rPr>
              <a:t>Big data, big compute, deep learning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100" dirty="0">
                <a:sym typeface="Wingdings" pitchFamily="2" charset="2"/>
              </a:rPr>
              <a:t>AI used in many industries</a:t>
            </a:r>
          </a:p>
          <a:p>
            <a:pPr lvl="1" eaLnBrk="1" hangingPunct="1">
              <a:lnSpc>
                <a:spcPct val="80000"/>
              </a:lnSpc>
            </a:pPr>
            <a:endParaRPr lang="en-US" sz="1100" dirty="0"/>
          </a:p>
        </p:txBody>
      </p:sp>
      <p:pic>
        <p:nvPicPr>
          <p:cNvPr id="4" name="Picture 1" descr="C:\Temp\ketrina\HistoryOfA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8792" y="1047749"/>
            <a:ext cx="2630808" cy="3657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17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Agents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06640"/>
            <a:ext cx="4800600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706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99058"/>
          <a:lstStyle/>
          <a:p>
            <a:r>
              <a:rPr lang="en-US" dirty="0"/>
              <a:t>AI as Designing Rational Agents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2900" y="957264"/>
            <a:ext cx="5136626" cy="3324222"/>
          </a:xfrm>
        </p:spPr>
        <p:txBody>
          <a:bodyPr rIns="99058"/>
          <a:lstStyle/>
          <a:p>
            <a:pPr marL="342892" indent="-342892">
              <a:spcBef>
                <a:spcPct val="0"/>
              </a:spcBef>
              <a:buClrTx/>
            </a:pPr>
            <a:r>
              <a:rPr lang="en-US" sz="1600" dirty="0"/>
              <a:t>An </a:t>
            </a:r>
            <a:r>
              <a:rPr lang="en-US" sz="1600" b="1" dirty="0"/>
              <a:t>agent</a:t>
            </a:r>
            <a:r>
              <a:rPr lang="en-US" sz="1600" dirty="0"/>
              <a:t> is an entity that </a:t>
            </a:r>
            <a:r>
              <a:rPr lang="en-US" sz="1600" i="1" dirty="0"/>
              <a:t>perceives</a:t>
            </a:r>
            <a:r>
              <a:rPr lang="en-US" sz="1600" dirty="0"/>
              <a:t> and </a:t>
            </a:r>
            <a:r>
              <a:rPr lang="en-US" sz="1600" i="1" dirty="0"/>
              <a:t>acts</a:t>
            </a:r>
            <a:r>
              <a:rPr lang="en-US" sz="1600" dirty="0"/>
              <a:t>.</a:t>
            </a:r>
          </a:p>
          <a:p>
            <a:pPr marL="342892" indent="-342892">
              <a:spcBef>
                <a:spcPts val="1125"/>
              </a:spcBef>
              <a:buClrTx/>
            </a:pPr>
            <a:r>
              <a:rPr lang="en-US" sz="1600" dirty="0"/>
              <a:t>A </a:t>
            </a:r>
            <a:r>
              <a:rPr lang="en-US" sz="1600" b="1" dirty="0"/>
              <a:t>rational agent</a:t>
            </a:r>
            <a:r>
              <a:rPr lang="en-US" sz="1600" b="1" i="1" dirty="0"/>
              <a:t> </a:t>
            </a:r>
            <a:r>
              <a:rPr lang="en-US" sz="1600" dirty="0"/>
              <a:t>selects actions that maximize its expected </a:t>
            </a:r>
            <a:r>
              <a:rPr lang="en-US" sz="1600" b="1" dirty="0"/>
              <a:t>utility</a:t>
            </a:r>
            <a:r>
              <a:rPr lang="en-US" sz="1600" dirty="0"/>
              <a:t>.  </a:t>
            </a:r>
          </a:p>
          <a:p>
            <a:pPr marL="342892" indent="-342892">
              <a:spcBef>
                <a:spcPts val="1125"/>
              </a:spcBef>
              <a:buClrTx/>
            </a:pPr>
            <a:r>
              <a:rPr lang="en-US" sz="1600" dirty="0"/>
              <a:t>Characteristics of the </a:t>
            </a:r>
            <a:r>
              <a:rPr lang="en-US" sz="1600" b="1" dirty="0"/>
              <a:t>sensors, actuators, and environment </a:t>
            </a:r>
            <a:r>
              <a:rPr lang="en-US" sz="1600" dirty="0"/>
              <a:t>dictate techniques for selecting rational actions</a:t>
            </a:r>
          </a:p>
          <a:p>
            <a:pPr marL="342892" indent="-342892">
              <a:spcBef>
                <a:spcPts val="1125"/>
              </a:spcBef>
              <a:buClrTx/>
            </a:pPr>
            <a:r>
              <a:rPr lang="en-US" sz="1600" b="1" dirty="0">
                <a:solidFill>
                  <a:srgbClr val="333399"/>
                </a:solidFill>
                <a:cs typeface="Arial" charset="0"/>
              </a:rPr>
              <a:t>This course </a:t>
            </a:r>
            <a:r>
              <a:rPr lang="en-US" sz="1600" dirty="0">
                <a:solidFill>
                  <a:srgbClr val="333399"/>
                </a:solidFill>
                <a:cs typeface="Arial" charset="0"/>
              </a:rPr>
              <a:t>is about:</a:t>
            </a:r>
          </a:p>
          <a:p>
            <a:pPr marL="629825" lvl="1" indent="-257168">
              <a:lnSpc>
                <a:spcPct val="80000"/>
              </a:lnSpc>
              <a:spcBef>
                <a:spcPts val="554"/>
              </a:spcBef>
              <a:buSzPct val="100000"/>
            </a:pPr>
            <a:r>
              <a:rPr lang="en-US" sz="1600" dirty="0">
                <a:cs typeface="Arial" charset="0"/>
              </a:rPr>
              <a:t>General AI techniques for many problem types</a:t>
            </a:r>
          </a:p>
          <a:p>
            <a:pPr marL="629825" lvl="1" indent="-257168">
              <a:lnSpc>
                <a:spcPct val="80000"/>
              </a:lnSpc>
              <a:spcBef>
                <a:spcPts val="554"/>
              </a:spcBef>
              <a:buSzPct val="100000"/>
            </a:pPr>
            <a:r>
              <a:rPr lang="en-US" sz="1600" dirty="0">
                <a:cs typeface="Arial" charset="0"/>
              </a:rPr>
              <a:t>Learning to choose and apply the technique appropriate for each problem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" y="1200150"/>
            <a:ext cx="9144000" cy="3423536"/>
            <a:chOff x="0" y="1657350"/>
            <a:chExt cx="9144000" cy="3423536"/>
          </a:xfrm>
        </p:grpSpPr>
        <p:grpSp>
          <p:nvGrpSpPr>
            <p:cNvPr id="34" name="Group 33"/>
            <p:cNvGrpSpPr/>
            <p:nvPr/>
          </p:nvGrpSpPr>
          <p:grpSpPr>
            <a:xfrm>
              <a:off x="5562601" y="3423047"/>
              <a:ext cx="2895598" cy="1434703"/>
              <a:chOff x="4616215" y="3194447"/>
              <a:chExt cx="4052397" cy="1434703"/>
            </a:xfrm>
          </p:grpSpPr>
          <p:sp>
            <p:nvSpPr>
              <p:cNvPr id="19" name="AutoShape 7"/>
              <p:cNvSpPr>
                <a:spLocks/>
              </p:cNvSpPr>
              <p:nvPr/>
            </p:nvSpPr>
            <p:spPr bwMode="auto">
              <a:xfrm>
                <a:off x="4616215" y="3200398"/>
                <a:ext cx="1919558" cy="1309688"/>
              </a:xfrm>
              <a:prstGeom prst="roundRect">
                <a:avLst>
                  <a:gd name="adj" fmla="val 10912"/>
                </a:avLst>
              </a:prstGeom>
              <a:solidFill>
                <a:srgbClr val="9FB0D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rot="10800000" flipH="1">
                <a:off x="5611414" y="3564731"/>
                <a:ext cx="0" cy="5310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lIns="68579" tIns="34289" rIns="68579" bIns="34289"/>
              <a:lstStyle/>
              <a:p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21" name="Rectangle 9"/>
              <p:cNvSpPr>
                <a:spLocks/>
              </p:cNvSpPr>
              <p:nvPr/>
            </p:nvSpPr>
            <p:spPr bwMode="auto">
              <a:xfrm rot="16200000">
                <a:off x="4687016" y="3598189"/>
                <a:ext cx="564897" cy="4932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30479" bIns="0"/>
              <a:lstStyle/>
              <a:p>
                <a:pPr marL="29765"/>
                <a:r>
                  <a:rPr lang="en-US" sz="1600" b="1" dirty="0">
                    <a:latin typeface="Calibri" pitchFamily="34" charset="0"/>
                    <a:cs typeface="Arial" charset="0"/>
                  </a:rPr>
                  <a:t>Agent</a:t>
                </a:r>
              </a:p>
            </p:txBody>
          </p:sp>
          <p:grpSp>
            <p:nvGrpSpPr>
              <p:cNvPr id="22" name="Group 10"/>
              <p:cNvGrpSpPr>
                <a:grpSpLocks/>
              </p:cNvGrpSpPr>
              <p:nvPr/>
            </p:nvGrpSpPr>
            <p:grpSpPr bwMode="auto">
              <a:xfrm>
                <a:off x="5363764" y="3652428"/>
                <a:ext cx="476250" cy="342900"/>
                <a:chOff x="0" y="-81"/>
                <a:chExt cx="400" cy="288"/>
              </a:xfrm>
            </p:grpSpPr>
            <p:sp>
              <p:nvSpPr>
                <p:cNvPr id="23" name="AutoShape 11"/>
                <p:cNvSpPr>
                  <a:spLocks/>
                </p:cNvSpPr>
                <p:nvPr/>
              </p:nvSpPr>
              <p:spPr bwMode="auto">
                <a:xfrm>
                  <a:off x="0" y="-81"/>
                  <a:ext cx="400" cy="272"/>
                </a:xfrm>
                <a:prstGeom prst="roundRect">
                  <a:avLst>
                    <a:gd name="adj" fmla="val 28120"/>
                  </a:avLst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600">
                    <a:latin typeface="Calibri" pitchFamily="34" charset="0"/>
                  </a:endParaRPr>
                </a:p>
              </p:txBody>
            </p:sp>
            <p:sp>
              <p:nvSpPr>
                <p:cNvPr id="24" name="Rectangle 12"/>
                <p:cNvSpPr>
                  <a:spLocks/>
                </p:cNvSpPr>
                <p:nvPr/>
              </p:nvSpPr>
              <p:spPr bwMode="auto">
                <a:xfrm>
                  <a:off x="135" y="-29"/>
                  <a:ext cx="139" cy="23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29765" algn="ctr"/>
                  <a:r>
                    <a:rPr lang="en-US" sz="1600" b="1" dirty="0">
                      <a:latin typeface="Calibri" pitchFamily="34" charset="0"/>
                      <a:cs typeface="Arial" charset="0"/>
                    </a:rPr>
                    <a:t>?</a:t>
                  </a:r>
                </a:p>
              </p:txBody>
            </p:sp>
          </p:grpSp>
          <p:grpSp>
            <p:nvGrpSpPr>
              <p:cNvPr id="25" name="Group 13"/>
              <p:cNvGrpSpPr>
                <a:grpSpLocks/>
              </p:cNvGrpSpPr>
              <p:nvPr/>
            </p:nvGrpSpPr>
            <p:grpSpPr bwMode="auto">
              <a:xfrm>
                <a:off x="5073252" y="3333750"/>
                <a:ext cx="1104900" cy="1059657"/>
                <a:chOff x="32" y="-62"/>
                <a:chExt cx="928" cy="890"/>
              </a:xfrm>
            </p:grpSpPr>
            <p:sp>
              <p:nvSpPr>
                <p:cNvPr id="26" name="Rectangle 14"/>
                <p:cNvSpPr>
                  <a:spLocks/>
                </p:cNvSpPr>
                <p:nvPr/>
              </p:nvSpPr>
              <p:spPr bwMode="auto">
                <a:xfrm>
                  <a:off x="84" y="-62"/>
                  <a:ext cx="824" cy="3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29765" algn="ctr"/>
                  <a:r>
                    <a:rPr lang="en-US" sz="1400" dirty="0">
                      <a:latin typeface="Calibri" pitchFamily="34" charset="0"/>
                      <a:cs typeface="Arial" charset="0"/>
                    </a:rPr>
                    <a:t>Sensors</a:t>
                  </a:r>
                </a:p>
              </p:txBody>
            </p:sp>
            <p:sp>
              <p:nvSpPr>
                <p:cNvPr id="27" name="Rectangle 15"/>
                <p:cNvSpPr>
                  <a:spLocks/>
                </p:cNvSpPr>
                <p:nvPr/>
              </p:nvSpPr>
              <p:spPr bwMode="auto">
                <a:xfrm>
                  <a:off x="32" y="580"/>
                  <a:ext cx="928" cy="24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40639" bIns="0"/>
                <a:lstStyle/>
                <a:p>
                  <a:pPr marL="29765" algn="ctr"/>
                  <a:r>
                    <a:rPr lang="en-US" sz="1400" dirty="0">
                      <a:latin typeface="Calibri" pitchFamily="34" charset="0"/>
                      <a:cs typeface="Arial" charset="0"/>
                    </a:rPr>
                    <a:t>Actuators</a:t>
                  </a:r>
                </a:p>
              </p:txBody>
            </p:sp>
          </p:grpSp>
          <p:sp>
            <p:nvSpPr>
              <p:cNvPr id="28" name="AutoShape 16"/>
              <p:cNvSpPr>
                <a:spLocks/>
              </p:cNvSpPr>
              <p:nvPr/>
            </p:nvSpPr>
            <p:spPr bwMode="auto">
              <a:xfrm>
                <a:off x="7815475" y="3194447"/>
                <a:ext cx="853137" cy="1304925"/>
              </a:xfrm>
              <a:prstGeom prst="roundRect">
                <a:avLst>
                  <a:gd name="adj" fmla="val 10944"/>
                </a:avLst>
              </a:prstGeom>
              <a:solidFill>
                <a:srgbClr val="9FB0D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29" name="Rectangle 17"/>
              <p:cNvSpPr>
                <a:spLocks/>
              </p:cNvSpPr>
              <p:nvPr/>
            </p:nvSpPr>
            <p:spPr bwMode="auto">
              <a:xfrm rot="5400000">
                <a:off x="7696859" y="3589450"/>
                <a:ext cx="1157018" cy="4932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30479" bIns="0"/>
              <a:lstStyle/>
              <a:p>
                <a:pPr marL="29765" algn="ctr"/>
                <a:r>
                  <a:rPr lang="en-US" sz="1600" b="1" dirty="0">
                    <a:latin typeface="Calibri" pitchFamily="34" charset="0"/>
                    <a:cs typeface="Arial" charset="0"/>
                  </a:rPr>
                  <a:t>Environment</a:t>
                </a: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6182915" y="3437334"/>
                <a:ext cx="18597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lIns="68579" tIns="34289" rIns="68579" bIns="34289"/>
              <a:lstStyle/>
              <a:p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 flipH="1">
                <a:off x="6275783" y="4324350"/>
                <a:ext cx="176093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lIns="68579" tIns="34289" rIns="68579" bIns="34289"/>
              <a:lstStyle/>
              <a:p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32" name="Rectangle 20"/>
              <p:cNvSpPr>
                <a:spLocks/>
              </p:cNvSpPr>
              <p:nvPr/>
            </p:nvSpPr>
            <p:spPr bwMode="auto">
              <a:xfrm>
                <a:off x="6682977" y="3448050"/>
                <a:ext cx="942975" cy="266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30479" bIns="0"/>
              <a:lstStyle/>
              <a:p>
                <a:pPr marL="29765" algn="ctr"/>
                <a:r>
                  <a:rPr lang="en-US" sz="1100" dirty="0">
                    <a:latin typeface="Calibri" pitchFamily="34" charset="0"/>
                    <a:cs typeface="Arial" charset="0"/>
                  </a:rPr>
                  <a:t>Percepts</a:t>
                </a:r>
              </a:p>
            </p:txBody>
          </p:sp>
          <p:sp>
            <p:nvSpPr>
              <p:cNvPr id="33" name="Rectangle 21"/>
              <p:cNvSpPr>
                <a:spLocks/>
              </p:cNvSpPr>
              <p:nvPr/>
            </p:nvSpPr>
            <p:spPr bwMode="auto">
              <a:xfrm>
                <a:off x="6749652" y="4324350"/>
                <a:ext cx="809625" cy="304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30479" bIns="0"/>
              <a:lstStyle/>
              <a:p>
                <a:pPr marL="29765" algn="ctr"/>
                <a:r>
                  <a:rPr lang="en-US" sz="1100" dirty="0">
                    <a:latin typeface="Calibri" pitchFamily="34" charset="0"/>
                    <a:cs typeface="Arial" charset="0"/>
                  </a:rPr>
                  <a:t>Actions</a:t>
                </a:r>
              </a:p>
            </p:txBody>
          </p:sp>
        </p:grpSp>
        <p:pic>
          <p:nvPicPr>
            <p:cNvPr id="3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86400" y="1657350"/>
              <a:ext cx="3429000" cy="15189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0" y="4857750"/>
              <a:ext cx="9144000" cy="223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9" tIns="34289" rIns="68579" bIns="34289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dirty="0"/>
                <a:t>Pac-Man is a registered trademark of Namco-Bandai Games, used here for educational purposes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052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 bldLvl="5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What Can AI Do?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47750"/>
            <a:ext cx="8534400" cy="354687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solidFill>
                  <a:schemeClr val="tx1"/>
                </a:solidFill>
              </a:rPr>
              <a:t>Quiz: Which of the following can be done at present?</a:t>
            </a:r>
          </a:p>
          <a:p>
            <a:pPr eaLnBrk="1" hangingPunct="1">
              <a:lnSpc>
                <a:spcPct val="8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Play a decent game of table tennis?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Play a decent game of Jeopardy?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Drive safely along a curving mountain road?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Drive safely along Telegraph Avenue?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Buy a week's worth of groceries on the web?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Buy a week's worth of groceries at Berkeley Bowl?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Discover and prove a new mathematical theorem?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Converse successfully with another person for an hour?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Perform a surgical operation?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Translate spoken Chinese into spoken English in real time?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Fold the laundry and put away the dishes?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/>
              <a:t>Write an intentionally funny story?</a:t>
            </a:r>
          </a:p>
        </p:txBody>
      </p:sp>
      <p:sp>
        <p:nvSpPr>
          <p:cNvPr id="541700" name="Freeform 4"/>
          <p:cNvSpPr>
            <a:spLocks/>
          </p:cNvSpPr>
          <p:nvPr/>
        </p:nvSpPr>
        <p:spPr bwMode="auto">
          <a:xfrm>
            <a:off x="609600" y="1504950"/>
            <a:ext cx="238125" cy="17145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541704" name="Freeform 8"/>
          <p:cNvSpPr>
            <a:spLocks/>
          </p:cNvSpPr>
          <p:nvPr/>
        </p:nvSpPr>
        <p:spPr bwMode="auto">
          <a:xfrm>
            <a:off x="628650" y="1962150"/>
            <a:ext cx="238125" cy="17145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541705" name="Freeform 9"/>
          <p:cNvSpPr>
            <a:spLocks/>
          </p:cNvSpPr>
          <p:nvPr/>
        </p:nvSpPr>
        <p:spPr bwMode="auto">
          <a:xfrm>
            <a:off x="619125" y="2419350"/>
            <a:ext cx="238125" cy="17145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541706" name="Freeform 10"/>
          <p:cNvSpPr>
            <a:spLocks/>
          </p:cNvSpPr>
          <p:nvPr/>
        </p:nvSpPr>
        <p:spPr bwMode="auto">
          <a:xfrm>
            <a:off x="619125" y="3576152"/>
            <a:ext cx="238125" cy="17145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541709" name="Freeform 13"/>
          <p:cNvSpPr>
            <a:spLocks/>
          </p:cNvSpPr>
          <p:nvPr/>
        </p:nvSpPr>
        <p:spPr bwMode="auto">
          <a:xfrm>
            <a:off x="628649" y="2647950"/>
            <a:ext cx="170260" cy="17145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541710" name="Freeform 14"/>
          <p:cNvSpPr>
            <a:spLocks/>
          </p:cNvSpPr>
          <p:nvPr/>
        </p:nvSpPr>
        <p:spPr bwMode="auto">
          <a:xfrm>
            <a:off x="628649" y="3105150"/>
            <a:ext cx="170260" cy="17145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9" tIns="34289" rIns="68579" bIns="34289"/>
          <a:lstStyle/>
          <a:p>
            <a:endParaRPr lang="en-US"/>
          </a:p>
        </p:txBody>
      </p:sp>
      <p:sp>
        <p:nvSpPr>
          <p:cNvPr id="541712" name="Freeform 16"/>
          <p:cNvSpPr>
            <a:spLocks/>
          </p:cNvSpPr>
          <p:nvPr/>
        </p:nvSpPr>
        <p:spPr bwMode="auto">
          <a:xfrm>
            <a:off x="628649" y="4019550"/>
            <a:ext cx="170260" cy="17145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9" tIns="34289" rIns="68579" bIns="34289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28649" y="2876550"/>
            <a:ext cx="228600" cy="171450"/>
            <a:chOff x="4896" y="2256"/>
            <a:chExt cx="432" cy="816"/>
          </a:xfrm>
        </p:grpSpPr>
        <p:sp>
          <p:nvSpPr>
            <p:cNvPr id="15380" name="Freeform 21"/>
            <p:cNvSpPr>
              <a:spLocks/>
            </p:cNvSpPr>
            <p:nvPr/>
          </p:nvSpPr>
          <p:spPr bwMode="auto">
            <a:xfrm>
              <a:off x="4896" y="2256"/>
              <a:ext cx="432" cy="624"/>
            </a:xfrm>
            <a:custGeom>
              <a:avLst/>
              <a:gdLst>
                <a:gd name="T0" fmla="*/ 0 w 432"/>
                <a:gd name="T1" fmla="*/ 192 h 624"/>
                <a:gd name="T2" fmla="*/ 96 w 432"/>
                <a:gd name="T3" fmla="*/ 0 h 624"/>
                <a:gd name="T4" fmla="*/ 336 w 432"/>
                <a:gd name="T5" fmla="*/ 0 h 624"/>
                <a:gd name="T6" fmla="*/ 432 w 432"/>
                <a:gd name="T7" fmla="*/ 192 h 624"/>
                <a:gd name="T8" fmla="*/ 336 w 432"/>
                <a:gd name="T9" fmla="*/ 384 h 624"/>
                <a:gd name="T10" fmla="*/ 240 w 432"/>
                <a:gd name="T11" fmla="*/ 432 h 624"/>
                <a:gd name="T12" fmla="*/ 240 w 432"/>
                <a:gd name="T13" fmla="*/ 624 h 624"/>
                <a:gd name="T14" fmla="*/ 144 w 432"/>
                <a:gd name="T15" fmla="*/ 624 h 624"/>
                <a:gd name="T16" fmla="*/ 144 w 432"/>
                <a:gd name="T17" fmla="*/ 384 h 624"/>
                <a:gd name="T18" fmla="*/ 288 w 432"/>
                <a:gd name="T19" fmla="*/ 288 h 624"/>
                <a:gd name="T20" fmla="*/ 336 w 432"/>
                <a:gd name="T21" fmla="*/ 192 h 624"/>
                <a:gd name="T22" fmla="*/ 288 w 432"/>
                <a:gd name="T23" fmla="*/ 96 h 624"/>
                <a:gd name="T24" fmla="*/ 144 w 432"/>
                <a:gd name="T25" fmla="*/ 96 h 624"/>
                <a:gd name="T26" fmla="*/ 96 w 432"/>
                <a:gd name="T27" fmla="*/ 240 h 624"/>
                <a:gd name="T28" fmla="*/ 0 w 432"/>
                <a:gd name="T29" fmla="*/ 192 h 6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624"/>
                <a:gd name="T47" fmla="*/ 432 w 432"/>
                <a:gd name="T48" fmla="*/ 624 h 6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624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Freeform 22"/>
            <p:cNvSpPr>
              <a:spLocks/>
            </p:cNvSpPr>
            <p:nvPr/>
          </p:nvSpPr>
          <p:spPr bwMode="auto">
            <a:xfrm>
              <a:off x="5040" y="2976"/>
              <a:ext cx="96" cy="96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0 h 96"/>
                <a:gd name="T4" fmla="*/ 0 w 96"/>
                <a:gd name="T5" fmla="*/ 96 h 96"/>
                <a:gd name="T6" fmla="*/ 96 w 96"/>
                <a:gd name="T7" fmla="*/ 96 h 96"/>
                <a:gd name="T8" fmla="*/ 96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28649" y="3333750"/>
            <a:ext cx="228600" cy="171450"/>
            <a:chOff x="4896" y="2256"/>
            <a:chExt cx="432" cy="816"/>
          </a:xfrm>
        </p:grpSpPr>
        <p:sp>
          <p:nvSpPr>
            <p:cNvPr id="15378" name="Freeform 24"/>
            <p:cNvSpPr>
              <a:spLocks/>
            </p:cNvSpPr>
            <p:nvPr/>
          </p:nvSpPr>
          <p:spPr bwMode="auto">
            <a:xfrm>
              <a:off x="4896" y="2256"/>
              <a:ext cx="432" cy="624"/>
            </a:xfrm>
            <a:custGeom>
              <a:avLst/>
              <a:gdLst>
                <a:gd name="T0" fmla="*/ 0 w 432"/>
                <a:gd name="T1" fmla="*/ 192 h 624"/>
                <a:gd name="T2" fmla="*/ 96 w 432"/>
                <a:gd name="T3" fmla="*/ 0 h 624"/>
                <a:gd name="T4" fmla="*/ 336 w 432"/>
                <a:gd name="T5" fmla="*/ 0 h 624"/>
                <a:gd name="T6" fmla="*/ 432 w 432"/>
                <a:gd name="T7" fmla="*/ 192 h 624"/>
                <a:gd name="T8" fmla="*/ 336 w 432"/>
                <a:gd name="T9" fmla="*/ 384 h 624"/>
                <a:gd name="T10" fmla="*/ 240 w 432"/>
                <a:gd name="T11" fmla="*/ 432 h 624"/>
                <a:gd name="T12" fmla="*/ 240 w 432"/>
                <a:gd name="T13" fmla="*/ 624 h 624"/>
                <a:gd name="T14" fmla="*/ 144 w 432"/>
                <a:gd name="T15" fmla="*/ 624 h 624"/>
                <a:gd name="T16" fmla="*/ 144 w 432"/>
                <a:gd name="T17" fmla="*/ 384 h 624"/>
                <a:gd name="T18" fmla="*/ 288 w 432"/>
                <a:gd name="T19" fmla="*/ 288 h 624"/>
                <a:gd name="T20" fmla="*/ 336 w 432"/>
                <a:gd name="T21" fmla="*/ 192 h 624"/>
                <a:gd name="T22" fmla="*/ 288 w 432"/>
                <a:gd name="T23" fmla="*/ 96 h 624"/>
                <a:gd name="T24" fmla="*/ 144 w 432"/>
                <a:gd name="T25" fmla="*/ 96 h 624"/>
                <a:gd name="T26" fmla="*/ 96 w 432"/>
                <a:gd name="T27" fmla="*/ 240 h 624"/>
                <a:gd name="T28" fmla="*/ 0 w 432"/>
                <a:gd name="T29" fmla="*/ 192 h 6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624"/>
                <a:gd name="T47" fmla="*/ 432 w 432"/>
                <a:gd name="T48" fmla="*/ 624 h 6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624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Freeform 25"/>
            <p:cNvSpPr>
              <a:spLocks/>
            </p:cNvSpPr>
            <p:nvPr/>
          </p:nvSpPr>
          <p:spPr bwMode="auto">
            <a:xfrm>
              <a:off x="5040" y="2976"/>
              <a:ext cx="96" cy="96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0 h 96"/>
                <a:gd name="T4" fmla="*/ 0 w 96"/>
                <a:gd name="T5" fmla="*/ 96 h 96"/>
                <a:gd name="T6" fmla="*/ 96 w 96"/>
                <a:gd name="T7" fmla="*/ 96 h 96"/>
                <a:gd name="T8" fmla="*/ 96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Freeform 4"/>
          <p:cNvSpPr>
            <a:spLocks/>
          </p:cNvSpPr>
          <p:nvPr/>
        </p:nvSpPr>
        <p:spPr bwMode="auto">
          <a:xfrm>
            <a:off x="619125" y="1733550"/>
            <a:ext cx="238125" cy="17145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9" tIns="34289" rIns="68579" bIns="34289"/>
          <a:lstStyle/>
          <a:p>
            <a:endParaRPr lang="en-US"/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3" cstate="print"/>
          <a:srcRect l="50625" t="52500" r="2500" b="2500"/>
          <a:stretch>
            <a:fillRect/>
          </a:stretch>
        </p:blipFill>
        <p:spPr bwMode="auto">
          <a:xfrm>
            <a:off x="5693833" y="1733550"/>
            <a:ext cx="306916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oup 23">
            <a:extLst>
              <a:ext uri="{FF2B5EF4-FFF2-40B4-BE49-F238E27FC236}">
                <a16:creationId xmlns:a16="http://schemas.microsoft.com/office/drawing/2014/main" xmlns="" id="{1A99008E-0CD4-764A-BA64-7B980EDC28B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98921"/>
            <a:ext cx="228600" cy="171450"/>
            <a:chOff x="4896" y="2256"/>
            <a:chExt cx="432" cy="816"/>
          </a:xfrm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xmlns="" id="{7BCA7538-D882-EA4B-8776-0DE282D8B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256"/>
              <a:ext cx="432" cy="624"/>
            </a:xfrm>
            <a:custGeom>
              <a:avLst/>
              <a:gdLst>
                <a:gd name="T0" fmla="*/ 0 w 432"/>
                <a:gd name="T1" fmla="*/ 192 h 624"/>
                <a:gd name="T2" fmla="*/ 96 w 432"/>
                <a:gd name="T3" fmla="*/ 0 h 624"/>
                <a:gd name="T4" fmla="*/ 336 w 432"/>
                <a:gd name="T5" fmla="*/ 0 h 624"/>
                <a:gd name="T6" fmla="*/ 432 w 432"/>
                <a:gd name="T7" fmla="*/ 192 h 624"/>
                <a:gd name="T8" fmla="*/ 336 w 432"/>
                <a:gd name="T9" fmla="*/ 384 h 624"/>
                <a:gd name="T10" fmla="*/ 240 w 432"/>
                <a:gd name="T11" fmla="*/ 432 h 624"/>
                <a:gd name="T12" fmla="*/ 240 w 432"/>
                <a:gd name="T13" fmla="*/ 624 h 624"/>
                <a:gd name="T14" fmla="*/ 144 w 432"/>
                <a:gd name="T15" fmla="*/ 624 h 624"/>
                <a:gd name="T16" fmla="*/ 144 w 432"/>
                <a:gd name="T17" fmla="*/ 384 h 624"/>
                <a:gd name="T18" fmla="*/ 288 w 432"/>
                <a:gd name="T19" fmla="*/ 288 h 624"/>
                <a:gd name="T20" fmla="*/ 336 w 432"/>
                <a:gd name="T21" fmla="*/ 192 h 624"/>
                <a:gd name="T22" fmla="*/ 288 w 432"/>
                <a:gd name="T23" fmla="*/ 96 h 624"/>
                <a:gd name="T24" fmla="*/ 144 w 432"/>
                <a:gd name="T25" fmla="*/ 96 h 624"/>
                <a:gd name="T26" fmla="*/ 96 w 432"/>
                <a:gd name="T27" fmla="*/ 240 h 624"/>
                <a:gd name="T28" fmla="*/ 0 w 432"/>
                <a:gd name="T29" fmla="*/ 192 h 6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624"/>
                <a:gd name="T47" fmla="*/ 432 w 432"/>
                <a:gd name="T48" fmla="*/ 624 h 6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624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xmlns="" id="{28D30A42-9913-8D4A-AD36-F4BFC31E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2976"/>
              <a:ext cx="96" cy="96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0 h 96"/>
                <a:gd name="T4" fmla="*/ 0 w 96"/>
                <a:gd name="T5" fmla="*/ 96 h 96"/>
                <a:gd name="T6" fmla="*/ 96 w 96"/>
                <a:gd name="T7" fmla="*/ 96 h 96"/>
                <a:gd name="T8" fmla="*/ 96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6D7C98C9-B036-1040-BE7B-036F99867A2A}"/>
              </a:ext>
            </a:extLst>
          </p:cNvPr>
          <p:cNvSpPr>
            <a:spLocks/>
          </p:cNvSpPr>
          <p:nvPr/>
        </p:nvSpPr>
        <p:spPr bwMode="auto">
          <a:xfrm>
            <a:off x="638770" y="2211615"/>
            <a:ext cx="170260" cy="17145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9" tIns="34289" rIns="68579" bIns="342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4" grpId="0" animBg="1"/>
      <p:bldP spid="541705" grpId="0" animBg="1"/>
      <p:bldP spid="541706" grpId="0" animBg="1"/>
      <p:bldP spid="541709" grpId="0" animBg="1"/>
      <p:bldP spid="541710" grpId="0" animBg="1"/>
      <p:bldP spid="541712" grpId="0" animBg="1"/>
      <p:bldP spid="22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84892"/>
            <a:ext cx="8839200" cy="1709734"/>
          </a:xfrm>
        </p:spPr>
        <p:txBody>
          <a:bodyPr/>
          <a:lstStyle/>
          <a:p>
            <a:r>
              <a:rPr lang="en-US" dirty="0"/>
              <a:t>An agent </a:t>
            </a:r>
            <a:r>
              <a:rPr lang="en-US" b="1" i="1" dirty="0">
                <a:solidFill>
                  <a:srgbClr val="FF0000"/>
                </a:solidFill>
              </a:rPr>
              <a:t>perceives</a:t>
            </a:r>
            <a:r>
              <a:rPr lang="en-US" dirty="0"/>
              <a:t> its environment through </a:t>
            </a:r>
            <a:r>
              <a:rPr lang="en-US" b="1" i="1" dirty="0">
                <a:solidFill>
                  <a:srgbClr val="0000FF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acts</a:t>
            </a:r>
            <a:r>
              <a:rPr lang="en-US" dirty="0"/>
              <a:t> upon it through </a:t>
            </a:r>
            <a:r>
              <a:rPr lang="en-US" b="1" i="1" dirty="0">
                <a:solidFill>
                  <a:srgbClr val="0000FF"/>
                </a:solidFill>
              </a:rPr>
              <a:t>actuators</a:t>
            </a:r>
            <a:r>
              <a:rPr lang="en-US" dirty="0"/>
              <a:t> (or </a:t>
            </a:r>
            <a:r>
              <a:rPr lang="en-US" i="1" dirty="0">
                <a:solidFill>
                  <a:srgbClr val="0000FF"/>
                </a:solidFill>
              </a:rPr>
              <a:t>effectors</a:t>
            </a:r>
            <a:r>
              <a:rPr lang="en-US" dirty="0"/>
              <a:t>, depending on whom you ask)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 maps percept sequences to actions</a:t>
            </a:r>
          </a:p>
          <a:p>
            <a:r>
              <a:rPr lang="en-US" dirty="0"/>
              <a:t>It is generated by an </a:t>
            </a:r>
            <a:r>
              <a:rPr lang="en-US" b="1" i="1" dirty="0">
                <a:solidFill>
                  <a:srgbClr val="FF0000"/>
                </a:solidFill>
              </a:rPr>
              <a:t>agent program</a:t>
            </a:r>
            <a:r>
              <a:rPr lang="en-US" dirty="0"/>
              <a:t> running on a </a:t>
            </a:r>
            <a:r>
              <a:rPr lang="en-US" b="1" i="1" dirty="0">
                <a:solidFill>
                  <a:srgbClr val="1400FF"/>
                </a:solidFill>
              </a:rPr>
              <a:t>machine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4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1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Textbook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047751"/>
            <a:ext cx="4267200" cy="339447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sz="800" dirty="0"/>
          </a:p>
          <a:p>
            <a:pPr marL="342875" lvl="1" indent="0" eaLnBrk="1" hangingPunct="1">
              <a:lnSpc>
                <a:spcPct val="80000"/>
              </a:lnSpc>
              <a:buNone/>
            </a:pPr>
            <a:r>
              <a:rPr lang="en-US" sz="1400" dirty="0"/>
              <a:t>Russell &amp; </a:t>
            </a:r>
            <a:r>
              <a:rPr lang="en-US" sz="1400" dirty="0" err="1"/>
              <a:t>Norvig</a:t>
            </a:r>
            <a:r>
              <a:rPr lang="en-US" sz="1400" dirty="0"/>
              <a:t>, </a:t>
            </a:r>
            <a:r>
              <a:rPr lang="en-US" sz="1400" dirty="0" smtClean="0"/>
              <a:t>Artificial Intelligence: </a:t>
            </a:r>
            <a:r>
              <a:rPr lang="en-US" sz="1400" dirty="0"/>
              <a:t>A Modern Approach, </a:t>
            </a:r>
            <a:r>
              <a:rPr lang="en-US" sz="1400" dirty="0" smtClean="0"/>
              <a:t>3rd </a:t>
            </a:r>
            <a:r>
              <a:rPr lang="en-US" sz="1400" dirty="0"/>
              <a:t>Ed.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  <p:pic>
        <p:nvPicPr>
          <p:cNvPr id="2050" name="Picture 2" descr="cover">
            <a:extLst>
              <a:ext uri="{FF2B5EF4-FFF2-40B4-BE49-F238E27FC236}">
                <a16:creationId xmlns:a16="http://schemas.microsoft.com/office/drawing/2014/main" xmlns="" id="{44790727-FA2C-AC49-BAD2-0738D55F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885951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72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Automated taxi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6118"/>
            <a:ext cx="5638800" cy="3714162"/>
          </a:xfrm>
        </p:spPr>
        <p:txBody>
          <a:bodyPr/>
          <a:lstStyle/>
          <a:p>
            <a:r>
              <a:rPr lang="en-US" sz="1800" dirty="0"/>
              <a:t>Performance measure</a:t>
            </a:r>
          </a:p>
          <a:p>
            <a:pPr lvl="1"/>
            <a:r>
              <a:rPr lang="en-US" sz="1800" dirty="0"/>
              <a:t>Income, happy customer, vehicle costs, fines, insurance premiums</a:t>
            </a:r>
          </a:p>
          <a:p>
            <a:r>
              <a:rPr lang="en-US" sz="1800" dirty="0"/>
              <a:t>Environment</a:t>
            </a:r>
          </a:p>
          <a:p>
            <a:pPr lvl="1"/>
            <a:r>
              <a:rPr lang="en-US" sz="1800" dirty="0" smtClean="0"/>
              <a:t>Ugandan </a:t>
            </a:r>
            <a:r>
              <a:rPr lang="en-US" sz="1800" dirty="0"/>
              <a:t>streets, other drivers, customers, weather, police…</a:t>
            </a:r>
          </a:p>
          <a:p>
            <a:r>
              <a:rPr lang="en-US" sz="1800" dirty="0"/>
              <a:t>Actuators</a:t>
            </a:r>
          </a:p>
          <a:p>
            <a:pPr lvl="1"/>
            <a:r>
              <a:rPr lang="en-US" sz="1800" dirty="0"/>
              <a:t>Steering, brake, gas, display/speaker</a:t>
            </a:r>
          </a:p>
          <a:p>
            <a:r>
              <a:rPr lang="en-US" sz="1800" dirty="0"/>
              <a:t>Sensors</a:t>
            </a:r>
          </a:p>
          <a:p>
            <a:pPr lvl="1"/>
            <a:r>
              <a:rPr lang="en-US" sz="1800" dirty="0"/>
              <a:t>Camera, radar, accelerometer, engine sensors, microphone, GPS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80" y="1123951"/>
            <a:ext cx="2243520" cy="31112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4620280"/>
            <a:ext cx="3945880" cy="523214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Image: 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nypost.com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/2014/06/21/how-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google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-might-put-taxi-drivers-out-of-business/</a:t>
            </a:r>
          </a:p>
        </p:txBody>
      </p:sp>
    </p:spTree>
    <p:extLst>
      <p:ext uri="{BB962C8B-B14F-4D97-AF65-F5344CB8AC3E}">
        <p14:creationId xmlns:p14="http://schemas.microsoft.com/office/powerpoint/2010/main" val="122718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529063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805" r="16738" b="3194"/>
          <a:stretch/>
        </p:blipFill>
        <p:spPr>
          <a:xfrm>
            <a:off x="5419344" y="1581150"/>
            <a:ext cx="3419856" cy="26060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504950"/>
            <a:ext cx="3672904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Medical diagnosis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Patient health, cost, reputation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Patients, medical staff, insurers, courts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Screen display, email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Keyboard/mouse</a:t>
            </a:r>
          </a:p>
        </p:txBody>
      </p:sp>
    </p:spTree>
    <p:extLst>
      <p:ext uri="{BB962C8B-B14F-4D97-AF65-F5344CB8AC3E}">
        <p14:creationId xmlns:p14="http://schemas.microsoft.com/office/powerpoint/2010/main" val="31010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Environment 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0150"/>
            <a:ext cx="6172200" cy="3771900"/>
          </a:xfrm>
        </p:spPr>
        <p:txBody>
          <a:bodyPr/>
          <a:lstStyle/>
          <a:p>
            <a:r>
              <a:rPr lang="en-US" dirty="0" smtClean="0"/>
              <a:t>Fully observable vs. partially observable </a:t>
            </a:r>
          </a:p>
          <a:p>
            <a:r>
              <a:rPr lang="en-US" dirty="0" smtClean="0"/>
              <a:t>Deterministic vs. stochastic / strategic </a:t>
            </a:r>
          </a:p>
          <a:p>
            <a:r>
              <a:rPr lang="en-US" dirty="0" smtClean="0"/>
              <a:t>Episodic vs. sequential </a:t>
            </a:r>
          </a:p>
          <a:p>
            <a:r>
              <a:rPr lang="en-US" dirty="0" smtClean="0"/>
              <a:t>Static vs. dynamic </a:t>
            </a:r>
          </a:p>
          <a:p>
            <a:r>
              <a:rPr lang="en-US" dirty="0" smtClean="0"/>
              <a:t>Discrete vs. continuous </a:t>
            </a:r>
          </a:p>
          <a:p>
            <a:r>
              <a:rPr lang="en-US" dirty="0" smtClean="0"/>
              <a:t>Single agent vs. </a:t>
            </a:r>
            <a:r>
              <a:rPr lang="en-US" dirty="0" smtClean="0"/>
              <a:t>multi-agent</a:t>
            </a:r>
          </a:p>
          <a:p>
            <a:pPr eaLnBrk="1" fontAlgn="t" hangingPunct="1"/>
            <a:r>
              <a:rPr lang="en-US" b="1" dirty="0"/>
              <a:t>Known physics?</a:t>
            </a:r>
            <a:endParaRPr lang="en-US" dirty="0"/>
          </a:p>
          <a:p>
            <a:pPr eaLnBrk="1" fontAlgn="t" hangingPunct="1"/>
            <a:r>
              <a:rPr lang="en-US" dirty="0"/>
              <a:t>Known </a:t>
            </a:r>
            <a:r>
              <a:rPr lang="en-US" dirty="0" err="1"/>
              <a:t>perf</a:t>
            </a:r>
            <a:r>
              <a:rPr lang="en-US" dirty="0"/>
              <a:t>. measure?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07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environment type largely determines the agent design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Partially observable </a:t>
            </a:r>
            <a:r>
              <a:rPr lang="en-US" dirty="0"/>
              <a:t>=&gt; agent requires </a:t>
            </a:r>
            <a:r>
              <a:rPr lang="en-US" b="1" i="1" dirty="0">
                <a:solidFill>
                  <a:srgbClr val="FF0000"/>
                </a:solidFill>
              </a:rPr>
              <a:t>memory</a:t>
            </a:r>
            <a:r>
              <a:rPr lang="en-US" dirty="0"/>
              <a:t> (internal state)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Stochastic</a:t>
            </a:r>
            <a:r>
              <a:rPr lang="en-US" dirty="0"/>
              <a:t> =&gt; agent may have to prepare for </a:t>
            </a:r>
            <a:r>
              <a:rPr lang="en-US" b="1" i="1" dirty="0">
                <a:solidFill>
                  <a:srgbClr val="FF0000"/>
                </a:solidFill>
              </a:rPr>
              <a:t>contingencies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Multi-agent </a:t>
            </a:r>
            <a:r>
              <a:rPr lang="en-US" dirty="0"/>
              <a:t>=&gt; agent may need to behave </a:t>
            </a:r>
            <a:r>
              <a:rPr lang="en-US" b="1" i="1" dirty="0">
                <a:solidFill>
                  <a:srgbClr val="FF0000"/>
                </a:solidFill>
              </a:rPr>
              <a:t>randomly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dirty="0"/>
              <a:t>=&gt; agent has time to compute a rational decision</a:t>
            </a:r>
            <a:endParaRPr lang="en-US" b="1" i="1" dirty="0">
              <a:solidFill>
                <a:srgbClr val="0000FF"/>
              </a:solidFill>
            </a:endParaRP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Continuous time </a:t>
            </a:r>
            <a:r>
              <a:rPr lang="en-US" dirty="0"/>
              <a:t>=&gt; continuously operating </a:t>
            </a:r>
            <a:r>
              <a:rPr lang="en-US" b="1" i="1" dirty="0">
                <a:solidFill>
                  <a:srgbClr val="FF0000"/>
                </a:solidFill>
              </a:rPr>
              <a:t>controller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Unknown physics </a:t>
            </a:r>
            <a:r>
              <a:rPr lang="en-US" dirty="0"/>
              <a:t>=&gt; need for </a:t>
            </a:r>
            <a:r>
              <a:rPr lang="en-US" b="1" i="1" dirty="0">
                <a:solidFill>
                  <a:srgbClr val="FF0000"/>
                </a:solidFill>
              </a:rPr>
              <a:t>exploration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Unknown perf. measure </a:t>
            </a:r>
            <a:r>
              <a:rPr lang="en-US" dirty="0"/>
              <a:t>=&gt;  observe/interact with </a:t>
            </a:r>
            <a:r>
              <a:rPr lang="en-US" b="1" i="1" dirty="0">
                <a:solidFill>
                  <a:srgbClr val="FF0000"/>
                </a:solidFill>
              </a:rPr>
              <a:t>human principal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0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Agent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agents (increasing in generality and ability to handle complex environments)</a:t>
            </a:r>
          </a:p>
          <a:p>
            <a:pPr lvl="1"/>
            <a:r>
              <a:rPr lang="en-US" dirty="0" smtClean="0"/>
              <a:t>Simple reflex agents</a:t>
            </a:r>
          </a:p>
          <a:p>
            <a:pPr lvl="1"/>
            <a:r>
              <a:rPr lang="en-US" dirty="0" smtClean="0"/>
              <a:t>Reflex agents with state</a:t>
            </a:r>
          </a:p>
          <a:p>
            <a:pPr lvl="1"/>
            <a:r>
              <a:rPr lang="en-US" dirty="0" smtClean="0"/>
              <a:t>Goal-based agents</a:t>
            </a:r>
          </a:p>
          <a:p>
            <a:pPr lvl="1"/>
            <a:r>
              <a:rPr lang="en-US" dirty="0" smtClean="0"/>
              <a:t>Utility-based agents</a:t>
            </a:r>
          </a:p>
          <a:p>
            <a:pPr lvl="1"/>
            <a:r>
              <a:rPr lang="en-US" dirty="0" smtClean="0"/>
              <a:t>Learning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agents</a:t>
            </a:r>
          </a:p>
        </p:txBody>
      </p:sp>
      <p:pic>
        <p:nvPicPr>
          <p:cNvPr id="4" name="Picture 3" descr="simple-reflex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72604"/>
            <a:ext cx="3962404" cy="3200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3352800" cy="2514601"/>
          </a:xfrm>
        </p:spPr>
        <p:txBody>
          <a:bodyPr/>
          <a:lstStyle/>
          <a:p>
            <a:r>
              <a:rPr lang="en-US" dirty="0" smtClean="0"/>
              <a:t>Use simple “if then” rules</a:t>
            </a:r>
          </a:p>
          <a:p>
            <a:r>
              <a:rPr lang="en-US" dirty="0" smtClean="0"/>
              <a:t>Can be short </a:t>
            </a:r>
            <a:r>
              <a:rPr lang="en-US" dirty="0" smtClean="0"/>
              <a:t>sighted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41935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SimpleReflexAgent</a:t>
            </a:r>
            <a:r>
              <a:rPr lang="en-US" dirty="0" smtClean="0"/>
              <a:t>(percept)</a:t>
            </a:r>
          </a:p>
          <a:p>
            <a:r>
              <a:rPr lang="en-US" dirty="0" smtClean="0"/>
              <a:t>   state   = </a:t>
            </a:r>
            <a:r>
              <a:rPr lang="en-US" dirty="0" err="1" smtClean="0"/>
              <a:t>InterpretInput</a:t>
            </a:r>
            <a:r>
              <a:rPr lang="en-US" dirty="0" smtClean="0"/>
              <a:t>(percept)</a:t>
            </a:r>
          </a:p>
          <a:p>
            <a:r>
              <a:rPr lang="en-US" dirty="0" smtClean="0"/>
              <a:t>   rule     = </a:t>
            </a:r>
            <a:r>
              <a:rPr lang="en-US" dirty="0" err="1" smtClean="0"/>
              <a:t>RuleMatch</a:t>
            </a:r>
            <a:r>
              <a:rPr lang="en-US" dirty="0" smtClean="0"/>
              <a:t>(state, rules)</a:t>
            </a:r>
          </a:p>
          <a:p>
            <a:r>
              <a:rPr lang="en-US" dirty="0" smtClean="0"/>
              <a:t>   action = </a:t>
            </a:r>
            <a:r>
              <a:rPr lang="en-US" dirty="0" err="1" smtClean="0"/>
              <a:t>RuleAction</a:t>
            </a:r>
            <a:r>
              <a:rPr lang="en-US" dirty="0" smtClean="0"/>
              <a:t>(rule)</a:t>
            </a:r>
          </a:p>
          <a:p>
            <a:r>
              <a:rPr lang="en-US" dirty="0" smtClean="0"/>
              <a:t>   Return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67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 </a:t>
            </a:r>
            <a:r>
              <a:rPr lang="en-US" b="1" i="1" dirty="0">
                <a:solidFill>
                  <a:srgbClr val="FF0000"/>
                </a:solidFill>
              </a:rPr>
              <a:t>agent program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500D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GoWestAgent</a:t>
            </a:r>
            <a:r>
              <a:rPr lang="en-US" dirty="0"/>
              <a:t>(Agent):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D500D6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getAction</a:t>
            </a:r>
            <a:r>
              <a:rPr lang="en-US" dirty="0"/>
              <a:t>(</a:t>
            </a:r>
            <a:r>
              <a:rPr lang="en-US" dirty="0">
                <a:solidFill>
                  <a:srgbClr val="D500D6"/>
                </a:solidFill>
              </a:rPr>
              <a:t>self</a:t>
            </a:r>
            <a:r>
              <a:rPr lang="en-US" dirty="0"/>
              <a:t>, percept):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D500D6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Directions.WEST</a:t>
            </a:r>
            <a:r>
              <a:rPr lang="en-US" dirty="0"/>
              <a:t> </a:t>
            </a:r>
            <a:r>
              <a:rPr lang="en-US" dirty="0">
                <a:solidFill>
                  <a:srgbClr val="D500D6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percept.getLegalPacmanActions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D500D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Directions.WEST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D500D6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D500D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Directions.STOP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63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 agents with state</a:t>
            </a:r>
          </a:p>
        </p:txBody>
      </p:sp>
      <p:pic>
        <p:nvPicPr>
          <p:cNvPr id="4" name="Picture 3" descr="model-based-reflex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71550"/>
            <a:ext cx="3581400" cy="33055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39991"/>
            <a:ext cx="4953000" cy="19365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Store previously-observed information</a:t>
            </a:r>
          </a:p>
          <a:p>
            <a:r>
              <a:rPr lang="en-US" sz="2000" dirty="0" smtClean="0"/>
              <a:t>Can reason about unobserved aspects of current state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9501" y="2239678"/>
            <a:ext cx="4657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ReflexAgentWithState</a:t>
            </a:r>
            <a:r>
              <a:rPr lang="en-US" dirty="0" smtClean="0"/>
              <a:t>(percept)</a:t>
            </a:r>
          </a:p>
          <a:p>
            <a:r>
              <a:rPr lang="en-US" dirty="0" smtClean="0"/>
              <a:t>   state   = </a:t>
            </a:r>
            <a:r>
              <a:rPr lang="en-US" dirty="0" err="1" smtClean="0"/>
              <a:t>UpdateDate</a:t>
            </a:r>
            <a:r>
              <a:rPr lang="en-US" dirty="0" smtClean="0"/>
              <a:t>(</a:t>
            </a:r>
            <a:r>
              <a:rPr lang="en-US" dirty="0" err="1" smtClean="0"/>
              <a:t>state,action,percept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rule     = </a:t>
            </a:r>
            <a:r>
              <a:rPr lang="en-US" dirty="0" err="1" smtClean="0"/>
              <a:t>RuleMatch</a:t>
            </a:r>
            <a:r>
              <a:rPr lang="en-US" dirty="0" smtClean="0"/>
              <a:t>(state, rules)</a:t>
            </a:r>
          </a:p>
          <a:p>
            <a:r>
              <a:rPr lang="en-US" dirty="0" smtClean="0"/>
              <a:t>   action = </a:t>
            </a:r>
            <a:r>
              <a:rPr lang="en-US" dirty="0" err="1" smtClean="0"/>
              <a:t>RuleAction</a:t>
            </a:r>
            <a:r>
              <a:rPr lang="en-US" dirty="0" smtClean="0"/>
              <a:t>(rule)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Return </a:t>
            </a:r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35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agents</a:t>
            </a:r>
          </a:p>
        </p:txBody>
      </p:sp>
      <p:pic>
        <p:nvPicPr>
          <p:cNvPr id="4" name="Picture 3" descr="goal-based-ag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71551"/>
            <a:ext cx="4343400" cy="3657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3810000" cy="3657601"/>
          </a:xfrm>
        </p:spPr>
        <p:txBody>
          <a:bodyPr/>
          <a:lstStyle/>
          <a:p>
            <a:r>
              <a:rPr lang="en-US" dirty="0" smtClean="0"/>
              <a:t>Goal reflects desires of agents</a:t>
            </a:r>
          </a:p>
          <a:p>
            <a:r>
              <a:rPr lang="en-US" dirty="0" smtClean="0"/>
              <a:t>May project actions to see if consistent with goals</a:t>
            </a:r>
          </a:p>
          <a:p>
            <a:r>
              <a:rPr lang="en-US" dirty="0" smtClean="0"/>
              <a:t>Takes time, world may change during reasoning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08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0" y="1143000"/>
            <a:ext cx="31432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Utility-Based Agents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3676650" cy="3699273"/>
          </a:xfrm>
        </p:spPr>
        <p:txBody>
          <a:bodyPr/>
          <a:lstStyle/>
          <a:p>
            <a:r>
              <a:rPr lang="en-US" dirty="0" smtClean="0"/>
              <a:t>Evaluation function to measure utility f(state) -&gt; value</a:t>
            </a:r>
          </a:p>
          <a:p>
            <a:r>
              <a:rPr lang="en-US" dirty="0" smtClean="0"/>
              <a:t>Useful for evaluating competing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7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1"/>
            <a:ext cx="5638800" cy="3394472"/>
          </a:xfrm>
        </p:spPr>
        <p:txBody>
          <a:bodyPr/>
          <a:lstStyle/>
          <a:p>
            <a:pPr eaLnBrk="1" hangingPunct="1"/>
            <a:endParaRPr lang="en-US" sz="600" dirty="0"/>
          </a:p>
          <a:p>
            <a:pPr eaLnBrk="1" hangingPunct="1"/>
            <a:r>
              <a:rPr lang="en-US" dirty="0"/>
              <a:t>What is artificial intelligence?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Where are we and how did we get here?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do we think about the design of AI systems?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4213" y="1123952"/>
            <a:ext cx="3037389" cy="3400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89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Learning Agents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9" descr="learning-ag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085850"/>
            <a:ext cx="4402245" cy="28575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410775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2"/>
            <a:ext cx="9144000" cy="3546873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agent</a:t>
            </a:r>
            <a:r>
              <a:rPr lang="en-US" dirty="0"/>
              <a:t> interacts with an </a:t>
            </a:r>
            <a:r>
              <a:rPr lang="en-US" b="1" i="1" dirty="0">
                <a:solidFill>
                  <a:srgbClr val="FF0000"/>
                </a:solidFill>
              </a:rPr>
              <a:t>environment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</a:t>
            </a:r>
            <a:r>
              <a:rPr lang="en-US" b="1" i="1" dirty="0">
                <a:solidFill>
                  <a:srgbClr val="FF0000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actuators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, implemented by an </a:t>
            </a:r>
            <a:r>
              <a:rPr lang="en-US" b="1" i="1" dirty="0">
                <a:solidFill>
                  <a:srgbClr val="FF0000"/>
                </a:solidFill>
              </a:rPr>
              <a:t>agent program </a:t>
            </a:r>
            <a:r>
              <a:rPr lang="en-US" dirty="0"/>
              <a:t>running on a </a:t>
            </a:r>
            <a:r>
              <a:rPr lang="en-US" b="1" i="1" dirty="0">
                <a:solidFill>
                  <a:srgbClr val="FF0000"/>
                </a:solidFill>
              </a:rPr>
              <a:t>machine</a:t>
            </a:r>
            <a:r>
              <a:rPr lang="en-US" dirty="0"/>
              <a:t>, describes what the agent does in all circumstances </a:t>
            </a:r>
          </a:p>
          <a:p>
            <a:r>
              <a:rPr lang="en-US" dirty="0"/>
              <a:t>Rational agents choose actions that maximize their expected utility</a:t>
            </a:r>
          </a:p>
          <a:p>
            <a:r>
              <a:rPr lang="en-US" dirty="0"/>
              <a:t>PEAS descriptions define task environments; precise PEAS specifications are essential and strongly influence agent designs </a:t>
            </a:r>
          </a:p>
          <a:p>
            <a:r>
              <a:rPr lang="en-US" dirty="0"/>
              <a:t>More difficult environments require more complex agent designs and more sophisticated representations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80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What is Artificial Intelligence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1123950"/>
            <a:ext cx="7772400" cy="3429001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>
                <a:solidFill>
                  <a:schemeClr val="accent6"/>
                </a:solidFill>
              </a:rPr>
              <a:t>Is a branch of science that deals with helping machines find solutions to complex problems in a more human like fashion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Involves  </a:t>
            </a:r>
            <a:r>
              <a:rPr lang="en-US" sz="2400" dirty="0">
                <a:solidFill>
                  <a:schemeClr val="accent6"/>
                </a:solidFill>
              </a:rPr>
              <a:t>borrowing characteristics from human intelligence, and applying them as algorithms in a </a:t>
            </a:r>
            <a:r>
              <a:rPr lang="en-US" sz="2400" dirty="0" smtClean="0">
                <a:solidFill>
                  <a:schemeClr val="accent6"/>
                </a:solidFill>
              </a:rPr>
              <a:t>computer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 view Perspectives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588" y="971550"/>
            <a:ext cx="8000612" cy="4057651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Intelligence perspective </a:t>
            </a:r>
            <a:r>
              <a:rPr lang="en-US" sz="2400" dirty="0" smtClean="0">
                <a:solidFill>
                  <a:schemeClr val="accent6"/>
                </a:solidFill>
              </a:rPr>
              <a:t>– Making intelligent machines acting like we would expect people to act.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Business perspective</a:t>
            </a:r>
            <a:r>
              <a:rPr lang="en-US" sz="2400" dirty="0" smtClean="0">
                <a:solidFill>
                  <a:schemeClr val="accent6"/>
                </a:solidFill>
              </a:rPr>
              <a:t>- provides a set of powerful tools  and methodologies for using the tools to solve business problems.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Programming perspective- </a:t>
            </a:r>
            <a:r>
              <a:rPr lang="en-US" sz="2400" dirty="0" smtClean="0">
                <a:solidFill>
                  <a:schemeClr val="accent6"/>
                </a:solidFill>
              </a:rPr>
              <a:t>study of symbolic programming, problem solving and search.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What is the definition of </a:t>
            </a:r>
            <a:r>
              <a:rPr lang="en-US" sz="3000" dirty="0" smtClean="0">
                <a:solidFill>
                  <a:schemeClr val="tx1"/>
                </a:solidFill>
              </a:rPr>
              <a:t>AI Systems?</a:t>
            </a:r>
            <a:endParaRPr lang="en-US" sz="3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97582"/>
              </p:ext>
            </p:extLst>
          </p:nvPr>
        </p:nvGraphicFramePr>
        <p:xfrm>
          <a:off x="609600" y="1143000"/>
          <a:ext cx="7696200" cy="2114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48100"/>
                <a:gridCol w="3848100"/>
              </a:tblGrid>
              <a:tr h="1057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accent2"/>
                          </a:solidFill>
                        </a:rPr>
                        <a:t>Systems that think like humans</a:t>
                      </a:r>
                      <a:endParaRPr lang="en-US" sz="2100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accent2"/>
                          </a:solidFill>
                        </a:rPr>
                        <a:t>Systems that think rationally</a:t>
                      </a:r>
                      <a:endParaRPr lang="en-US" sz="2100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1057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accent2"/>
                          </a:solidFill>
                        </a:rPr>
                        <a:t>Systems that act like humans</a:t>
                      </a:r>
                      <a:endParaRPr lang="en-US" sz="2100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accent2"/>
                          </a:solidFill>
                        </a:rPr>
                        <a:t>Systems that act rationally</a:t>
                      </a:r>
                      <a:endParaRPr lang="en-US" sz="2100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Approach 1: Acting Humanly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57300" y="971550"/>
            <a:ext cx="6629400" cy="1828799"/>
          </a:xfrm>
        </p:spPr>
        <p:txBody>
          <a:bodyPr/>
          <a:lstStyle/>
          <a:p>
            <a:r>
              <a:rPr lang="en-US" dirty="0" smtClean="0"/>
              <a:t>Act like a person</a:t>
            </a:r>
          </a:p>
          <a:p>
            <a:r>
              <a:rPr lang="en-US" dirty="0" smtClean="0"/>
              <a:t>Turing test: ultimate test for acting humanly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Computer and human both interrogated by judge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Computer passes test if judge can’t tell the difference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76552"/>
            <a:ext cx="3314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56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effective is this test?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200150"/>
            <a:ext cx="622935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 must: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Have command of language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Have wide range of knowledge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Demonstrate human traits (humor, emotion)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Be able to reason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Be able to learn</a:t>
            </a:r>
          </a:p>
          <a:p>
            <a:r>
              <a:rPr lang="en-US" dirty="0" err="1" smtClean="0">
                <a:hlinkClick r:id="rId2"/>
              </a:rPr>
              <a:t>Loebner</a:t>
            </a:r>
            <a:r>
              <a:rPr lang="en-US" dirty="0" smtClean="0">
                <a:hlinkClick r:id="rId2"/>
              </a:rPr>
              <a:t> prize</a:t>
            </a:r>
            <a:r>
              <a:rPr lang="en-US" dirty="0" smtClean="0"/>
              <a:t> competition is modern version of Turing Test</a:t>
            </a:r>
          </a:p>
          <a:p>
            <a:pPr lvl="1"/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Alice</a:t>
            </a:r>
            <a:r>
              <a:rPr lang="en-US" dirty="0" smtClean="0"/>
              <a:t>, </a:t>
            </a:r>
            <a:r>
              <a:rPr lang="en-US" dirty="0" err="1" smtClean="0"/>
              <a:t>Loebner</a:t>
            </a:r>
            <a:r>
              <a:rPr lang="en-US" dirty="0" smtClean="0"/>
              <a:t> prize winner for 2000 and 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Approach 2: Thinking Humanly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like a person</a:t>
            </a:r>
          </a:p>
          <a:p>
            <a:r>
              <a:rPr lang="en-US" dirty="0" smtClean="0"/>
              <a:t>Requires knowledge of brain function</a:t>
            </a:r>
          </a:p>
          <a:p>
            <a:r>
              <a:rPr lang="en-US" dirty="0" smtClean="0"/>
              <a:t>What level of abstraction?</a:t>
            </a:r>
          </a:p>
          <a:p>
            <a:r>
              <a:rPr lang="en-US" dirty="0" smtClean="0"/>
              <a:t>How can we validate this</a:t>
            </a:r>
          </a:p>
          <a:p>
            <a:r>
              <a:rPr lang="en-US" dirty="0" smtClean="0"/>
              <a:t>This is the focus of Cognitive Science ( investigation of the mind and Intelligence).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6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44598</TotalTime>
  <Words>1600</Words>
  <Application>Microsoft Office PowerPoint</Application>
  <PresentationFormat>On-screen Show (16:9)</PresentationFormat>
  <Paragraphs>288</Paragraphs>
  <Slides>31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Wingdings</vt:lpstr>
      <vt:lpstr>Wingdings 3</vt:lpstr>
      <vt:lpstr>dan-berkeley-nlp-v1</vt:lpstr>
      <vt:lpstr>CSC 2114: Artificial Intelligence </vt:lpstr>
      <vt:lpstr>Textbook</vt:lpstr>
      <vt:lpstr>Today</vt:lpstr>
      <vt:lpstr>What is Artificial Intelligence</vt:lpstr>
      <vt:lpstr>Artificial Intelligence view Perspectives</vt:lpstr>
      <vt:lpstr>What is the definition of AI Systems?</vt:lpstr>
      <vt:lpstr>Approach 1: Acting Humanly</vt:lpstr>
      <vt:lpstr>How effective is this test?</vt:lpstr>
      <vt:lpstr>Approach 2: Thinking Humanly</vt:lpstr>
      <vt:lpstr>Approach 3: Thinking Rationally</vt:lpstr>
      <vt:lpstr>Approach 4: Acting Rationally</vt:lpstr>
      <vt:lpstr>Foundations of AI</vt:lpstr>
      <vt:lpstr>A short prehistory of AI</vt:lpstr>
      <vt:lpstr>AI’s official birth: Dartmouth, 1956</vt:lpstr>
      <vt:lpstr>A (Short) History of AI</vt:lpstr>
      <vt:lpstr>Rational Agents</vt:lpstr>
      <vt:lpstr>AI as Designing Rational Agents</vt:lpstr>
      <vt:lpstr>What Can AI Do?</vt:lpstr>
      <vt:lpstr>Agents and environments</vt:lpstr>
      <vt:lpstr>PEAS: Automated taxi</vt:lpstr>
      <vt:lpstr>PEAS: Medical diagnosis system</vt:lpstr>
      <vt:lpstr>Environment Properties</vt:lpstr>
      <vt:lpstr>Agent design</vt:lpstr>
      <vt:lpstr>Agent Types</vt:lpstr>
      <vt:lpstr>Simple reflex agents</vt:lpstr>
      <vt:lpstr>Pacman agent program in Python</vt:lpstr>
      <vt:lpstr>Reflex agents with state</vt:lpstr>
      <vt:lpstr>Goal-based agents</vt:lpstr>
      <vt:lpstr>Utility-Based Agents</vt:lpstr>
      <vt:lpstr>Learning Agents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Rose Nakibuule</cp:lastModifiedBy>
  <cp:revision>1642</cp:revision>
  <cp:lastPrinted>2014-01-21T07:51:01Z</cp:lastPrinted>
  <dcterms:created xsi:type="dcterms:W3CDTF">2004-08-27T04:16:05Z</dcterms:created>
  <dcterms:modified xsi:type="dcterms:W3CDTF">2022-01-21T08:47:26Z</dcterms:modified>
</cp:coreProperties>
</file>