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9"/>
  </p:notesMasterIdLst>
  <p:handoutMasterIdLst>
    <p:handoutMasterId r:id="rId40"/>
  </p:handoutMasterIdLst>
  <p:sldIdLst>
    <p:sldId id="446" r:id="rId2"/>
    <p:sldId id="389" r:id="rId3"/>
    <p:sldId id="430" r:id="rId4"/>
    <p:sldId id="466" r:id="rId5"/>
    <p:sldId id="392" r:id="rId6"/>
    <p:sldId id="463" r:id="rId7"/>
    <p:sldId id="435" r:id="rId8"/>
    <p:sldId id="674" r:id="rId9"/>
    <p:sldId id="488" r:id="rId10"/>
    <p:sldId id="467" r:id="rId11"/>
    <p:sldId id="450" r:id="rId12"/>
    <p:sldId id="394" r:id="rId13"/>
    <p:sldId id="400" r:id="rId14"/>
    <p:sldId id="486" r:id="rId15"/>
    <p:sldId id="485" r:id="rId16"/>
    <p:sldId id="676" r:id="rId17"/>
    <p:sldId id="468" r:id="rId18"/>
    <p:sldId id="452" r:id="rId19"/>
    <p:sldId id="677" r:id="rId20"/>
    <p:sldId id="678" r:id="rId21"/>
    <p:sldId id="679" r:id="rId22"/>
    <p:sldId id="438" r:id="rId23"/>
    <p:sldId id="680" r:id="rId24"/>
    <p:sldId id="459" r:id="rId25"/>
    <p:sldId id="401" r:id="rId26"/>
    <p:sldId id="469" r:id="rId27"/>
    <p:sldId id="453" r:id="rId28"/>
    <p:sldId id="455" r:id="rId29"/>
    <p:sldId id="460" r:id="rId30"/>
    <p:sldId id="402" r:id="rId31"/>
    <p:sldId id="406" r:id="rId32"/>
    <p:sldId id="470" r:id="rId33"/>
    <p:sldId id="407" r:id="rId34"/>
    <p:sldId id="424" r:id="rId35"/>
    <p:sldId id="461" r:id="rId36"/>
    <p:sldId id="409" r:id="rId37"/>
    <p:sldId id="457" r:id="rId38"/>
  </p:sldIdLst>
  <p:sldSz cx="12192000" cy="6858000"/>
  <p:notesSz cx="7099300" cy="102346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B7D3C9"/>
    <a:srgbClr val="C3BAD2"/>
    <a:srgbClr val="D0F9FE"/>
    <a:srgbClr val="008000"/>
    <a:srgbClr val="0033CC"/>
    <a:srgbClr val="FF3300"/>
    <a:srgbClr val="D5DFFF"/>
    <a:srgbClr val="B9CAFF"/>
    <a:srgbClr val="7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4" autoAdjust="0"/>
    <p:restoredTop sz="84694" autoAdjust="0"/>
  </p:normalViewPr>
  <p:slideViewPr>
    <p:cSldViewPr>
      <p:cViewPr varScale="1">
        <p:scale>
          <a:sx n="75" d="100"/>
          <a:sy n="75" d="100"/>
        </p:scale>
        <p:origin x="7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0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0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5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61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7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7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7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4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 best when there is a shallow solution, s &lt;&lt; m</a:t>
            </a:r>
          </a:p>
          <a:p>
            <a:r>
              <a:rPr lang="en-US" dirty="0"/>
              <a:t>DFS best when solutions all at m, and fairly common at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11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>
                <a:solidFill>
                  <a:srgbClr val="CC00CC"/>
                </a:solidFill>
              </a:rPr>
              <a:t>1 + (1+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) + (1+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+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baseline="30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) + … + (1+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+…+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i="1" baseline="30000" dirty="0">
                <a:solidFill>
                  <a:srgbClr val="CC00CC"/>
                </a:solidFill>
              </a:rPr>
              <a:t>s</a:t>
            </a:r>
            <a:r>
              <a:rPr lang="en-US" sz="2400" dirty="0">
                <a:solidFill>
                  <a:srgbClr val="CC00CC"/>
                </a:solidFill>
              </a:rPr>
              <a:t>)  = (s+1) + sb + (s-1)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baseline="30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 + … + 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i="1" baseline="30000" dirty="0">
                <a:solidFill>
                  <a:srgbClr val="CC00CC"/>
                </a:solidFill>
              </a:rPr>
              <a:t>s</a:t>
            </a:r>
            <a:r>
              <a:rPr lang="en-US" sz="2400" i="0" baseline="0" dirty="0">
                <a:solidFill>
                  <a:srgbClr val="CC00CC"/>
                </a:solidFill>
              </a:rPr>
              <a:t>  =</a:t>
            </a:r>
            <a:r>
              <a:rPr lang="en-US" sz="2400" dirty="0">
                <a:solidFill>
                  <a:srgbClr val="CC00CC"/>
                </a:solidFill>
              </a:rPr>
              <a:t>  </a:t>
            </a:r>
            <a:r>
              <a:rPr lang="en-US" sz="2400" i="1" dirty="0">
                <a:solidFill>
                  <a:srgbClr val="CC00CC"/>
                </a:solidFill>
              </a:rPr>
              <a:t>O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i="1" baseline="30000" dirty="0">
                <a:solidFill>
                  <a:srgbClr val="CC00CC"/>
                </a:solidFill>
              </a:rPr>
              <a:t>s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7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8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comes back on exams</a:t>
            </a:r>
          </a:p>
          <a:p>
            <a:endParaRPr lang="en-US" dirty="0"/>
          </a:p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endParaRPr lang="en-US" baseline="0" dirty="0"/>
          </a:p>
          <a:p>
            <a:r>
              <a:rPr lang="en-US" baseline="0" dirty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example for “eat-all-dots”: (x, y, dot 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 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209800"/>
            <a:ext cx="7924800" cy="1981200"/>
          </a:xfrm>
        </p:spPr>
        <p:txBody>
          <a:bodyPr/>
          <a:lstStyle/>
          <a:p>
            <a:pPr eaLnBrk="1" hangingPunct="1"/>
            <a:r>
              <a:rPr lang="en-US" sz="4300" dirty="0"/>
              <a:t>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391400" y="1295400"/>
            <a:ext cx="4495800" cy="52578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  <p:sp>
        <p:nvSpPr>
          <p:cNvPr id="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transitions (labeled with actions)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state space graph, each state occurs only once!</a:t>
            </a:r>
          </a:p>
          <a:p>
            <a:pPr lvl="1" eaLnBrk="1" hangingPunct="1"/>
            <a:endParaRPr lang="en-US" sz="2000" dirty="0"/>
          </a:p>
          <a:p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state space graph, each state occurs only once!</a:t>
            </a:r>
          </a:p>
          <a:p>
            <a:pPr lvl="1" eaLnBrk="1" hangingPunct="1"/>
            <a:endParaRPr lang="en-US" sz="2000" dirty="0"/>
          </a:p>
          <a:p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Tiny state space graph for a tiny search problem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the tree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state space 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Space 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this 4-state graph: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big is its search tree (from S)?</a:t>
            </a: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this 4-state graph: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Important: Those who don’t know history are doomed to repeat it!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big is its search tree (from S)?</a:t>
            </a: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2667000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31242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37338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0" y="37338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373380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312420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1800" y="37338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49508" y="434340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10200" y="43434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8170" y="43434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1570" y="43434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3048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609" y="3550167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0746" y="4191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0" y="4191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8800" y="3581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46227" y="3037589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24600" y="3539756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334000" y="3581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248400" y="4191000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029200" y="41910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48768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800600" y="48768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24600" y="48768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19800" y="48768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6800" y="517713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72200" y="51816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17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  <p:bldP spid="18" grpId="0"/>
      <p:bldP spid="19" grpId="0"/>
      <p:bldP spid="20" grpId="0"/>
      <p:bldP spid="22" grpId="0"/>
      <p:bldP spid="25" grpId="0"/>
      <p:bldP spid="28" grpId="0"/>
      <p:bldP spid="29" grpId="0"/>
      <p:bldP spid="30" grpId="0"/>
      <p:bldP spid="31" grpId="0"/>
      <p:bldP spid="32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State Space Graphs vs. Search Trees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a rectangular grid: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410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many states within </a:t>
            </a:r>
            <a:r>
              <a:rPr lang="en-US" sz="2400" i="1" dirty="0">
                <a:solidFill>
                  <a:srgbClr val="CC00CC"/>
                </a:solidFill>
                <a:latin typeface="Calibri" pitchFamily="34" charset="0"/>
              </a:rPr>
              <a:t>d</a:t>
            </a:r>
            <a:r>
              <a:rPr lang="en-US" sz="2400" dirty="0">
                <a:latin typeface="Calibri" pitchFamily="34" charset="0"/>
              </a:rPr>
              <a:t> steps of start?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944847-596D-F042-9F1A-8EEAFA16F078}"/>
              </a:ext>
            </a:extLst>
          </p:cNvPr>
          <p:cNvSpPr txBox="1"/>
          <p:nvPr/>
        </p:nvSpPr>
        <p:spPr>
          <a:xfrm>
            <a:off x="6477000" y="3581400"/>
            <a:ext cx="55626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many states in search tree of depth </a:t>
            </a:r>
            <a:r>
              <a:rPr lang="en-US" sz="2400" i="1" dirty="0">
                <a:solidFill>
                  <a:srgbClr val="CC00CC"/>
                </a:solidFill>
                <a:latin typeface="Calibri" pitchFamily="34" charset="0"/>
              </a:rPr>
              <a:t>d</a:t>
            </a:r>
            <a:r>
              <a:rPr lang="en-US" sz="2400" dirty="0">
                <a:latin typeface="Calibri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AD9CD0-D5BA-CB48-A331-F3CBEF705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71" b="13022"/>
          <a:stretch/>
        </p:blipFill>
        <p:spPr>
          <a:xfrm>
            <a:off x="1245973" y="2286000"/>
            <a:ext cx="3696949" cy="37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Example: Romania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702F9B-FC78-244C-AB0E-7A02DCA5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8991601" cy="5376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5486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Destination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E3E70-F5CA-6346-83A8-CFF69005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search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23567D-9BAD-3948-87B7-7162C059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88"/>
          <a:stretch/>
        </p:blipFill>
        <p:spPr>
          <a:xfrm>
            <a:off x="609600" y="1981200"/>
            <a:ext cx="10972800" cy="28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Agents that Plan Ahead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Search Problems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23567D-9BAD-3948-87B7-7162C059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4" b="33672"/>
          <a:stretch/>
        </p:blipFill>
        <p:spPr>
          <a:xfrm>
            <a:off x="609600" y="1828800"/>
            <a:ext cx="10972800" cy="30357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7896B58A-3AE6-F349-96B3-4AC62791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Creating the search tree</a:t>
            </a:r>
          </a:p>
        </p:txBody>
      </p:sp>
    </p:spTree>
    <p:extLst>
      <p:ext uri="{BB962C8B-B14F-4D97-AF65-F5344CB8AC3E}">
        <p14:creationId xmlns:p14="http://schemas.microsoft.com/office/powerpoint/2010/main" val="187793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23567D-9BAD-3948-87B7-7162C059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8"/>
          <a:stretch/>
        </p:blipFill>
        <p:spPr>
          <a:xfrm>
            <a:off x="609600" y="1828800"/>
            <a:ext cx="10972800" cy="28459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50543EA2-ACB5-0043-AD23-D40EEDA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Creating the search tree</a:t>
            </a:r>
          </a:p>
        </p:txBody>
      </p:sp>
    </p:spTree>
    <p:extLst>
      <p:ext uri="{BB962C8B-B14F-4D97-AF65-F5344CB8AC3E}">
        <p14:creationId xmlns:p14="http://schemas.microsoft.com/office/powerpoint/2010/main" val="3673369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14599" y="5147148"/>
            <a:ext cx="7315200" cy="16346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Main variations: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Which leaf node to expand next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Whether to check for repeated states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Data structures for frontier, expanded nodes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11277599" cy="377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="" xmlns:a16="http://schemas.microsoft.com/office/drawing/2014/main" id="{73A36E30-3FD2-594A-BFF2-916F5F3E59A0}"/>
              </a:ext>
            </a:extLst>
          </p:cNvPr>
          <p:cNvSpPr/>
          <p:nvPr/>
        </p:nvSpPr>
        <p:spPr>
          <a:xfrm>
            <a:off x="4533900" y="1507182"/>
            <a:ext cx="3124200" cy="3124200"/>
          </a:xfrm>
          <a:prstGeom prst="ellipse">
            <a:avLst/>
          </a:prstGeom>
          <a:solidFill>
            <a:srgbClr val="B7D3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15D24-6606-4D43-BCAA-2E82AED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2CDFC2F-3B68-5541-BFC6-CDDC3416ACF0}"/>
              </a:ext>
            </a:extLst>
          </p:cNvPr>
          <p:cNvSpPr/>
          <p:nvPr/>
        </p:nvSpPr>
        <p:spPr>
          <a:xfrm>
            <a:off x="4876800" y="1850082"/>
            <a:ext cx="2438400" cy="2438400"/>
          </a:xfrm>
          <a:prstGeom prst="ellipse">
            <a:avLst/>
          </a:prstGeom>
          <a:solidFill>
            <a:srgbClr val="C3B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expanded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A06E33F-8C6C-2443-82A2-07F9E890D943}"/>
              </a:ext>
            </a:extLst>
          </p:cNvPr>
          <p:cNvSpPr txBox="1"/>
          <p:nvPr/>
        </p:nvSpPr>
        <p:spPr>
          <a:xfrm>
            <a:off x="5465058" y="14478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frontier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9F4A5A-02C4-E54A-B86F-9E486CCE7ACF}"/>
              </a:ext>
            </a:extLst>
          </p:cNvPr>
          <p:cNvSpPr txBox="1"/>
          <p:nvPr/>
        </p:nvSpPr>
        <p:spPr>
          <a:xfrm>
            <a:off x="1981200" y="2607617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unexplored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95A70B-1DEE-FA40-9258-AE40F3495C3C}"/>
              </a:ext>
            </a:extLst>
          </p:cNvPr>
          <p:cNvSpPr txBox="1"/>
          <p:nvPr/>
        </p:nvSpPr>
        <p:spPr>
          <a:xfrm>
            <a:off x="7814150" y="2145952"/>
            <a:ext cx="317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reached = </a:t>
            </a:r>
          </a:p>
          <a:p>
            <a:r>
              <a:rPr lang="en-US" sz="2400" b="1" dirty="0"/>
              <a:t>expanded U frontier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69A50D4-6AAE-9D4C-BB62-AEEDB469077B}"/>
              </a:ext>
            </a:extLst>
          </p:cNvPr>
          <p:cNvSpPr txBox="1"/>
          <p:nvPr/>
        </p:nvSpPr>
        <p:spPr>
          <a:xfrm>
            <a:off x="457200" y="49530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Frontier separates expanded from unexplored region of state-space graph</a:t>
            </a:r>
          </a:p>
          <a:p>
            <a:pPr marL="342900" indent="-342900">
              <a:buAutoNum type="arabicPeriod"/>
            </a:pPr>
            <a:r>
              <a:rPr lang="en-US" sz="2400" dirty="0"/>
              <a:t>Expanding a frontier node:</a:t>
            </a:r>
          </a:p>
          <a:p>
            <a:pPr marL="800055" lvl="1" indent="-342900">
              <a:buFont typeface="+mj-lt"/>
              <a:buAutoNum type="alphaLcPeriod"/>
            </a:pPr>
            <a:r>
              <a:rPr lang="en-US" sz="2400" dirty="0"/>
              <a:t>Moves a node from frontier into expanded</a:t>
            </a:r>
          </a:p>
          <a:p>
            <a:pPr marL="800055" lvl="1" indent="-342900">
              <a:buAutoNum type="alphaLcPeriod"/>
            </a:pPr>
            <a:r>
              <a:rPr lang="en-US" sz="2400" dirty="0"/>
              <a:t>Adds nodes from unexplored into frontier, maintaining property 1</a:t>
            </a:r>
          </a:p>
        </p:txBody>
      </p:sp>
    </p:spTree>
    <p:extLst>
      <p:ext uri="{BB962C8B-B14F-4D97-AF65-F5344CB8AC3E}">
        <p14:creationId xmlns:p14="http://schemas.microsoft.com/office/powerpoint/2010/main" val="364937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Frontier is a LIFO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7328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r>
              <a:rPr lang="en-US" sz="2400" dirty="0"/>
              <a:t>Cartoon of search tree: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</a:rPr>
              <a:t>b</a:t>
            </a:r>
            <a:r>
              <a:rPr lang="en-US" sz="2000" dirty="0"/>
              <a:t> is the branching factor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</a:rPr>
              <a:t>m</a:t>
            </a:r>
            <a:r>
              <a:rPr lang="en-US" sz="2000" dirty="0"/>
              <a:t>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>
                <a:solidFill>
                  <a:srgbClr val="CC00CC"/>
                </a:solidFill>
              </a:rPr>
              <a:t>1 + </a:t>
            </a:r>
            <a:r>
              <a:rPr lang="en-US" sz="2000" i="1" dirty="0">
                <a:solidFill>
                  <a:srgbClr val="CC00CC"/>
                </a:solidFill>
              </a:rPr>
              <a:t>b</a:t>
            </a:r>
            <a:r>
              <a:rPr lang="en-US" sz="2000" dirty="0">
                <a:solidFill>
                  <a:srgbClr val="CC00CC"/>
                </a:solidFill>
              </a:rPr>
              <a:t> + </a:t>
            </a:r>
            <a:r>
              <a:rPr lang="en-US" sz="2000" i="1" dirty="0">
                <a:solidFill>
                  <a:srgbClr val="CC00CC"/>
                </a:solidFill>
              </a:rPr>
              <a:t>b</a:t>
            </a:r>
            <a:r>
              <a:rPr lang="en-US" sz="2000" baseline="30000" dirty="0">
                <a:solidFill>
                  <a:srgbClr val="CC00CC"/>
                </a:solidFill>
              </a:rPr>
              <a:t>2</a:t>
            </a:r>
            <a:r>
              <a:rPr lang="en-US" sz="2000" dirty="0">
                <a:solidFill>
                  <a:srgbClr val="CC00CC"/>
                </a:solidFill>
              </a:rPr>
              <a:t> + …. 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</a:rPr>
              <a:t>m</a:t>
            </a:r>
            <a:r>
              <a:rPr lang="en-US" sz="2000" dirty="0">
                <a:solidFill>
                  <a:srgbClr val="CC00CC"/>
                </a:solidFill>
              </a:rPr>
              <a:t> =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</a:rPr>
              <a:t>m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CC"/>
                </a:solidFill>
              </a:rPr>
              <a:t>1</a:t>
            </a:r>
            <a:r>
              <a:rPr lang="en-US" dirty="0"/>
              <a:t>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/>
              <a:t>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baseline="30000" dirty="0">
                <a:solidFill>
                  <a:srgbClr val="CC00CC"/>
                </a:solidFill>
              </a:rPr>
              <a:t>2</a:t>
            </a:r>
            <a:r>
              <a:rPr lang="en-US" dirty="0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i="1" baseline="30000" dirty="0" err="1">
                <a:solidFill>
                  <a:srgbClr val="CC00CC"/>
                </a:solidFill>
              </a:rPr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m</a:t>
            </a:r>
            <a:r>
              <a:rPr lang="en-US" dirty="0"/>
              <a:t> tiers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CC00CC"/>
                  </a:solidFill>
                </a:rPr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CC00CC"/>
                  </a:solidFill>
                </a:rPr>
                <a:t>1</a:t>
              </a:r>
              <a:r>
                <a:rPr lang="en-US" dirty="0"/>
                <a:t>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CC00CC"/>
                  </a:solidFill>
                </a:rPr>
                <a:t>b</a:t>
              </a:r>
              <a:r>
                <a:rPr lang="en-US" dirty="0"/>
                <a:t>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CC00CC"/>
                  </a:solidFill>
                </a:rPr>
                <a:t>b</a:t>
              </a:r>
              <a:r>
                <a:rPr lang="en-US" baseline="30000" dirty="0">
                  <a:solidFill>
                    <a:srgbClr val="CC00CC"/>
                  </a:solidFill>
                </a:rPr>
                <a:t>2</a:t>
              </a:r>
              <a:r>
                <a:rPr lang="en-US" dirty="0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CC00CC"/>
                  </a:solidFill>
                </a:rPr>
                <a:t>b</a:t>
              </a:r>
              <a:r>
                <a:rPr lang="en-US" i="1" baseline="30000" dirty="0">
                  <a:solidFill>
                    <a:srgbClr val="CC00CC"/>
                  </a:solidFill>
                </a:rPr>
                <a:t>m</a:t>
              </a:r>
              <a:r>
                <a:rPr lang="en-US" dirty="0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CC00CC"/>
                  </a:solidFill>
                </a:rPr>
                <a:t>m</a:t>
              </a:r>
              <a:r>
                <a:rPr lang="en-US" dirty="0"/>
                <a:t>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765800" cy="4729164"/>
          </a:xfrm>
        </p:spPr>
        <p:txBody>
          <a:bodyPr/>
          <a:lstStyle/>
          <a:p>
            <a:r>
              <a:rPr lang="en-US" sz="2400" dirty="0"/>
              <a:t>What nodes does DFS expand?</a:t>
            </a:r>
          </a:p>
          <a:p>
            <a:pPr lvl="1"/>
            <a:r>
              <a:rPr lang="en-US" sz="2000" dirty="0"/>
              <a:t>Some left prefix of the tree down to depth </a:t>
            </a:r>
            <a:r>
              <a:rPr lang="en-US" sz="2000" i="1" dirty="0">
                <a:solidFill>
                  <a:srgbClr val="CC00CC"/>
                </a:solidFill>
              </a:rPr>
              <a:t>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Could process the whole tree!</a:t>
            </a:r>
          </a:p>
          <a:p>
            <a:pPr lvl="1"/>
            <a:r>
              <a:rPr lang="en-US" sz="2000" dirty="0"/>
              <a:t>If m is finite, takes time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</a:rPr>
              <a:t>m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sz="2000" dirty="0"/>
              <a:t>Only has siblings on path to root, so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bm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</a:rPr>
              <a:t>m</a:t>
            </a:r>
            <a:r>
              <a:rPr lang="en-US" sz="2000" dirty="0"/>
              <a:t> could be infinite</a:t>
            </a:r>
          </a:p>
          <a:p>
            <a:pPr lvl="1"/>
            <a:r>
              <a:rPr lang="en-US" sz="2000" dirty="0"/>
              <a:t>preventing cycles may help (more later)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No, it finds the “leftmost” solution, regardless of depth or cost</a:t>
            </a:r>
          </a:p>
          <a:p>
            <a:pPr lvl="1"/>
            <a:endParaRPr lang="en-US" sz="2000" dirty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Planning Agents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Planning agents decide based on evaluating future action sequences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Must have a model of how the world evolves in response to actions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Usually have a definite goal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Optimal: Achieve goal at least cost</a:t>
            </a:r>
            <a:endParaRPr lang="en-US" sz="2000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99276" y="4135444"/>
          <a:ext cx="45958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Photo Editor Photo" r:id="rId4" imgW="4595258" imgH="1623201" progId="MSPhotoEd.3">
                  <p:embed/>
                </p:oleObj>
              </mc:Choice>
              <mc:Fallback>
                <p:oleObj name="Photo Editor Photo" r:id="rId4" imgW="4595258" imgH="162320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6" y="4135444"/>
                        <a:ext cx="45958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6266" y="1797049"/>
          <a:ext cx="4579937" cy="160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Photo Editor Photo" r:id="rId6" imgW="4580017" imgH="1607619" progId="MSPhotoEd.3">
                  <p:embed/>
                </p:oleObj>
              </mc:Choice>
              <mc:Fallback>
                <p:oleObj name="Photo Editor Photo" r:id="rId6" imgW="4580017" imgH="1607619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797049"/>
                        <a:ext cx="4579937" cy="160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043" y="1747400"/>
            <a:ext cx="5262855" cy="4119999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Frontier is a FIFO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/>
              <a:t>What 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</a:t>
            </a:r>
            <a:r>
              <a:rPr lang="en-US" sz="2000" i="1" dirty="0">
                <a:solidFill>
                  <a:srgbClr val="CC00CC"/>
                </a:solidFill>
              </a:rPr>
              <a:t>s</a:t>
            </a:r>
          </a:p>
          <a:p>
            <a:pPr lvl="1"/>
            <a:r>
              <a:rPr lang="en-US" sz="2000" dirty="0"/>
              <a:t>Search takes time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</a:rPr>
              <a:t>s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sz="2000" dirty="0"/>
              <a:t>Has roughly the last tier, so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</a:rPr>
              <a:t>s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</a:rPr>
              <a:t>s</a:t>
            </a:r>
            <a:r>
              <a:rPr lang="en-US" sz="2000" dirty="0"/>
              <a:t> 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If costs are equal (e.g., </a:t>
            </a:r>
            <a:r>
              <a:rPr lang="en-US" sz="2000" dirty="0">
                <a:solidFill>
                  <a:srgbClr val="CC00CC"/>
                </a:solidFill>
              </a:rPr>
              <a:t>1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1</a:t>
            </a:r>
            <a:r>
              <a:rPr lang="en-US" dirty="0"/>
              <a:t>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/>
              <a:t>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baseline="30000" dirty="0">
                <a:solidFill>
                  <a:srgbClr val="CC00CC"/>
                </a:solidFill>
              </a:rPr>
              <a:t>2</a:t>
            </a:r>
            <a:r>
              <a:rPr lang="en-US" dirty="0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i="1" baseline="30000" dirty="0">
                <a:solidFill>
                  <a:srgbClr val="CC00CC"/>
                </a:solidFill>
              </a:rPr>
              <a:t>m</a:t>
            </a:r>
            <a:r>
              <a:rPr lang="en-US" dirty="0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/>
              <a:t>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i="1" baseline="30000" dirty="0" err="1">
                <a:solidFill>
                  <a:srgbClr val="CC00CC"/>
                </a:solidFill>
              </a:rPr>
              <a:t>s</a:t>
            </a:r>
            <a:r>
              <a:rPr lang="en-US" dirty="0"/>
              <a:t>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DFS </a:t>
            </a:r>
            <a:r>
              <a:rPr lang="en-US" dirty="0" err="1"/>
              <a:t>vs</a:t>
            </a:r>
            <a:r>
              <a:rPr lang="en-US" dirty="0"/>
              <a:t> BFS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79" y="1619074"/>
            <a:ext cx="4723641" cy="3543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779" y="1619535"/>
            <a:ext cx="4723641" cy="3542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7239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DFS </a:t>
            </a:r>
            <a:r>
              <a:rPr lang="en-US" dirty="0" err="1"/>
              <a:t>vs</a:t>
            </a:r>
            <a:r>
              <a:rPr lang="en-US" dirty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will BFS outperform DFS?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will DFS outperform BFS?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/>
              <a:t>Idea: get DFS’s 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sz="2400" dirty="0"/>
              <a:t>Generally most work happens in the lowest level searched, so not so bad!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3238498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g(n) </a:t>
            </a:r>
            <a:r>
              <a:rPr lang="en-US" i="1" dirty="0"/>
              <a:t>= cost from root to n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Strategy: expand lowest </a:t>
            </a:r>
            <a:r>
              <a:rPr lang="en-US" i="1" dirty="0">
                <a:solidFill>
                  <a:srgbClr val="CC00CC"/>
                </a:solidFill>
              </a:rPr>
              <a:t>g(n)</a:t>
            </a:r>
            <a:endParaRPr lang="en-US" i="1" dirty="0"/>
          </a:p>
          <a:p>
            <a:pPr>
              <a:spcBef>
                <a:spcPct val="50000"/>
              </a:spcBef>
            </a:pPr>
            <a:r>
              <a:rPr lang="en-US" i="1" dirty="0"/>
              <a:t>Frontier is a priority queue sorted by </a:t>
            </a:r>
            <a:r>
              <a:rPr lang="en-US" i="1" dirty="0">
                <a:solidFill>
                  <a:srgbClr val="CC00CC"/>
                </a:solidFill>
              </a:rPr>
              <a:t>g(n)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/>
          <a:lstStyle/>
          <a:p>
            <a:r>
              <a:rPr lang="en-US" sz="2400" dirty="0"/>
              <a:t>What nodes does UCS expand?</a:t>
            </a:r>
          </a:p>
          <a:p>
            <a:pPr lvl="1"/>
            <a:r>
              <a:rPr lang="en-US" sz="2000" dirty="0"/>
              <a:t>Processes all nodes with cost less than cheapest solution!</a:t>
            </a:r>
          </a:p>
          <a:p>
            <a:pPr lvl="1"/>
            <a:r>
              <a:rPr lang="en-US" sz="2000" dirty="0"/>
              <a:t>If that solution costs </a:t>
            </a:r>
            <a:r>
              <a:rPr lang="en-US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i="1" dirty="0">
                <a:solidFill>
                  <a:srgbClr val="CC00CC"/>
                </a:solidFill>
                <a:latin typeface="Times New Roman" pitchFamily="18" charset="0"/>
              </a:rPr>
              <a:t>*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and arcs cost at least </a:t>
            </a:r>
            <a:r>
              <a:rPr lang="en-US" sz="2000" i="1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,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then the “effective depth” is roughly </a:t>
            </a:r>
            <a:r>
              <a:rPr lang="en-US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i="1" dirty="0">
                <a:solidFill>
                  <a:srgbClr val="CC00CC"/>
                </a:solidFill>
                <a:latin typeface="Times New Roman" pitchFamily="18" charset="0"/>
              </a:rPr>
              <a:t>*/</a:t>
            </a:r>
            <a:r>
              <a:rPr lang="en-US" sz="2000" i="1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>
              <a:solidFill>
                <a:srgbClr val="CC00CC"/>
              </a:solidFill>
            </a:endParaRPr>
          </a:p>
          <a:p>
            <a:pPr lvl="1"/>
            <a:r>
              <a:rPr lang="en-US" sz="2000" dirty="0"/>
              <a:t>Takes time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  <a:latin typeface="Times New Roman" pitchFamily="18" charset="0"/>
              </a:rPr>
              <a:t>C</a:t>
            </a:r>
            <a:r>
              <a:rPr lang="en-US" sz="2000" i="1" baseline="30000" dirty="0">
                <a:solidFill>
                  <a:srgbClr val="CC00CC"/>
                </a:solidFill>
                <a:latin typeface="Times New Roman" pitchFamily="18" charset="0"/>
              </a:rPr>
              <a:t>*/</a:t>
            </a:r>
            <a:r>
              <a:rPr lang="en-US" sz="2000" i="1" baseline="30000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solidFill>
                  <a:srgbClr val="CC00CC"/>
                </a:solidFill>
              </a:rPr>
              <a:t>) </a:t>
            </a:r>
            <a:r>
              <a:rPr lang="en-US" sz="2000" dirty="0"/>
              <a:t>(exponential in effective depth)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sz="2000" dirty="0"/>
              <a:t>Has roughly the last tier, so </a:t>
            </a:r>
            <a:r>
              <a:rPr lang="en-US" sz="2000" i="1" dirty="0">
                <a:solidFill>
                  <a:srgbClr val="CC00CC"/>
                </a:solidFill>
              </a:rPr>
              <a:t>O</a:t>
            </a:r>
            <a:r>
              <a:rPr lang="en-US" sz="2000" dirty="0">
                <a:solidFill>
                  <a:srgbClr val="CC00CC"/>
                </a:solidFill>
              </a:rPr>
              <a:t>(</a:t>
            </a:r>
            <a:r>
              <a:rPr lang="en-US" sz="2000" i="1" dirty="0" err="1">
                <a:solidFill>
                  <a:srgbClr val="CC00CC"/>
                </a:solidFill>
              </a:rPr>
              <a:t>b</a:t>
            </a:r>
            <a:r>
              <a:rPr lang="en-US" sz="2000" i="1" baseline="30000" dirty="0" err="1">
                <a:solidFill>
                  <a:srgbClr val="CC00CC"/>
                </a:solidFill>
                <a:latin typeface="Times New Roman" pitchFamily="18" charset="0"/>
              </a:rPr>
              <a:t>C</a:t>
            </a:r>
            <a:r>
              <a:rPr lang="en-US" sz="2000" i="1" baseline="30000" dirty="0">
                <a:solidFill>
                  <a:srgbClr val="CC00CC"/>
                </a:solidFill>
                <a:latin typeface="Times New Roman" pitchFamily="18" charset="0"/>
              </a:rPr>
              <a:t>*/</a:t>
            </a:r>
            <a:r>
              <a:rPr lang="en-US" sz="2000" i="1" baseline="30000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solidFill>
                  <a:srgbClr val="CC00CC"/>
                </a:solidFill>
              </a:rPr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Assuming </a:t>
            </a:r>
            <a:r>
              <a:rPr lang="en-US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i="1" dirty="0">
                <a:solidFill>
                  <a:srgbClr val="CC00CC"/>
                </a:solidFill>
                <a:latin typeface="Times New Roman" pitchFamily="18" charset="0"/>
              </a:rPr>
              <a:t>* </a:t>
            </a:r>
            <a:r>
              <a:rPr lang="en-US" sz="2000" dirty="0"/>
              <a:t>is finite and </a:t>
            </a:r>
            <a:r>
              <a:rPr lang="en-US" sz="24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 </a:t>
            </a:r>
            <a:r>
              <a:rPr lang="en-US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&gt; 0</a:t>
            </a:r>
            <a:r>
              <a:rPr lang="en-US" sz="2000" dirty="0"/>
              <a:t>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  <a:latin typeface="Times New Roman" pitchFamily="18" charset="0"/>
              </a:rPr>
              <a:t>C*/</a:t>
            </a:r>
            <a:r>
              <a:rPr lang="en-US" i="1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/>
              <a:t>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18" charset="2"/>
              </a:rPr>
              <a:t> 1</a:t>
            </a:r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9601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</a:t>
            </a:r>
            <a:r>
              <a:rPr lang="en-US" sz="2800" dirty="0" smtClean="0"/>
              <a:t>: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state </a:t>
            </a:r>
            <a:r>
              <a:rPr lang="en-US" sz="2400" dirty="0" smtClean="0">
                <a:solidFill>
                  <a:srgbClr val="FF0000"/>
                </a:solidFill>
              </a:rPr>
              <a:t>space:  </a:t>
            </a:r>
            <a:r>
              <a:rPr lang="en-US" sz="2400" i="1" dirty="0" smtClean="0">
                <a:solidFill>
                  <a:srgbClr val="CC00CC"/>
                </a:solidFill>
                <a:latin typeface="Lucida Calligraphy" panose="03010101010101010101" pitchFamily="66" charset="77"/>
              </a:rPr>
              <a:t>S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initial </a:t>
            </a:r>
            <a:r>
              <a:rPr lang="en-US" sz="2400" dirty="0" smtClean="0">
                <a:solidFill>
                  <a:srgbClr val="FF0000"/>
                </a:solidFill>
              </a:rPr>
              <a:t>state:  </a:t>
            </a:r>
            <a:r>
              <a:rPr lang="en-US" sz="2400" i="1" dirty="0" smtClean="0">
                <a:solidFill>
                  <a:srgbClr val="CC00CC"/>
                </a:solidFill>
              </a:rPr>
              <a:t>s</a:t>
            </a:r>
            <a:r>
              <a:rPr lang="en-US" sz="2400" baseline="-25000" dirty="0" smtClean="0">
                <a:solidFill>
                  <a:srgbClr val="CC00CC"/>
                </a:solidFill>
              </a:rPr>
              <a:t>0</a:t>
            </a:r>
            <a:endParaRPr lang="en-US" sz="2400" baseline="-250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Actions:</a:t>
            </a:r>
            <a:r>
              <a:rPr lang="en-US" sz="2400" dirty="0" smtClean="0"/>
              <a:t> </a:t>
            </a:r>
            <a:r>
              <a:rPr lang="en-US" sz="24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s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dirty="0"/>
              <a:t> in each state</a:t>
            </a:r>
            <a:endParaRPr lang="en-US" sz="2400" baseline="-250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Transition </a:t>
            </a:r>
            <a:r>
              <a:rPr lang="en-US" sz="2400" dirty="0" smtClean="0">
                <a:solidFill>
                  <a:srgbClr val="FF0000"/>
                </a:solidFill>
              </a:rPr>
              <a:t>model:  </a:t>
            </a:r>
            <a:r>
              <a:rPr lang="en-US" sz="2400" i="1" dirty="0">
                <a:solidFill>
                  <a:srgbClr val="CC00CC"/>
                </a:solidFill>
              </a:rPr>
              <a:t>Result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s,a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goal </a:t>
            </a:r>
            <a:r>
              <a:rPr lang="en-US" sz="2400" dirty="0" smtClean="0">
                <a:solidFill>
                  <a:srgbClr val="FF0000"/>
                </a:solidFill>
              </a:rPr>
              <a:t>test: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s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CC00CC"/>
                </a:solidFill>
              </a:rPr>
              <a:t>S</a:t>
            </a:r>
            <a:r>
              <a:rPr lang="en-US" sz="2000" dirty="0"/>
              <a:t> has no dots left</a:t>
            </a:r>
            <a:endParaRPr lang="en-US" sz="20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Action cost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s,a,s</a:t>
            </a:r>
            <a:r>
              <a:rPr lang="en-US" sz="2400" i="1" dirty="0">
                <a:solidFill>
                  <a:srgbClr val="CC00CC"/>
                </a:solidFill>
              </a:rPr>
              <a:t>’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an action sequence that reaches a goal state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FF0000"/>
                </a:solidFill>
              </a:rPr>
              <a:t>optimal solution</a:t>
            </a:r>
            <a:r>
              <a:rPr lang="en-US" sz="2800" dirty="0"/>
              <a:t> has least cost among all solutions</a:t>
            </a:r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9561" y="286786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70626" y="2570098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70626" y="321586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C6D8963-C8C1-0642-87B6-32D2A4174E6E}"/>
              </a:ext>
            </a:extLst>
          </p:cNvPr>
          <p:cNvGrpSpPr/>
          <p:nvPr/>
        </p:nvGrpSpPr>
        <p:grpSpPr>
          <a:xfrm>
            <a:off x="7982080" y="2700658"/>
            <a:ext cx="846954" cy="902728"/>
            <a:chOff x="8039099" y="3124200"/>
            <a:chExt cx="846954" cy="902728"/>
          </a:xfrm>
        </p:grpSpPr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8039099" y="3296293"/>
              <a:ext cx="846954" cy="273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2" tIns="45718" rIns="91432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8047032" y="3569728"/>
              <a:ext cx="830270" cy="273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2" tIns="45718" rIns="91432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8153400" y="3124200"/>
              <a:ext cx="44608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8153400" y="3657600"/>
              <a:ext cx="44608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3CDA27F-9AC7-4945-8153-DD9546AEFC79}"/>
              </a:ext>
            </a:extLst>
          </p:cNvPr>
          <p:cNvGrpSpPr/>
          <p:nvPr/>
        </p:nvGrpSpPr>
        <p:grpSpPr>
          <a:xfrm>
            <a:off x="6367213" y="1559687"/>
            <a:ext cx="5562596" cy="568325"/>
            <a:chOff x="6008687" y="2057401"/>
            <a:chExt cx="5562596" cy="568325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94485" y="2057401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47031" y="2061369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123487" y="2061369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283" y="2061369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418631" y="2065338"/>
              <a:ext cx="552451" cy="552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724895" y="2061369"/>
              <a:ext cx="560387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08687" y="2061369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3C8F2725-E8A5-BE41-B8B7-2173E6C6FE50}"/>
                </a:ext>
              </a:extLst>
            </p:cNvPr>
            <p:cNvSpPr/>
            <p:nvPr/>
          </p:nvSpPr>
          <p:spPr>
            <a:xfrm>
              <a:off x="10820400" y="2265364"/>
              <a:ext cx="152400" cy="15239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8C5C2B50-19A6-5349-9A9B-594A25F1BE24}"/>
                </a:ext>
              </a:extLst>
            </p:cNvPr>
            <p:cNvSpPr/>
            <p:nvPr/>
          </p:nvSpPr>
          <p:spPr>
            <a:xfrm>
              <a:off x="11114083" y="2265364"/>
              <a:ext cx="152400" cy="15239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9CC1F598-038D-654D-B17C-816D68EDB5EE}"/>
                </a:ext>
              </a:extLst>
            </p:cNvPr>
            <p:cNvSpPr/>
            <p:nvPr/>
          </p:nvSpPr>
          <p:spPr>
            <a:xfrm>
              <a:off x="11418883" y="2265364"/>
              <a:ext cx="152400" cy="15239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E2EA8FC-042D-1943-B2B2-C6BE0B8A8898}"/>
              </a:ext>
            </a:extLst>
          </p:cNvPr>
          <p:cNvGrpSpPr/>
          <p:nvPr/>
        </p:nvGrpSpPr>
        <p:grpSpPr>
          <a:xfrm>
            <a:off x="8331922" y="2738754"/>
            <a:ext cx="462674" cy="872095"/>
            <a:chOff x="8331922" y="2738754"/>
            <a:chExt cx="462674" cy="87209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FFA6B8B-607F-054E-8E2E-69B3C17B8378}"/>
                </a:ext>
              </a:extLst>
            </p:cNvPr>
            <p:cNvSpPr txBox="1"/>
            <p:nvPr/>
          </p:nvSpPr>
          <p:spPr>
            <a:xfrm>
              <a:off x="8331922" y="2738754"/>
              <a:ext cx="46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6CA906B-3F0A-4041-BDF4-DEB268442576}"/>
                </a:ext>
              </a:extLst>
            </p:cNvPr>
            <p:cNvSpPr txBox="1"/>
            <p:nvPr/>
          </p:nvSpPr>
          <p:spPr>
            <a:xfrm>
              <a:off x="8359614" y="324151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 Are Models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/>
              <a:t>Example: Traveling in </a:t>
            </a:r>
            <a:r>
              <a:rPr lang="en-US" dirty="0" smtClean="0"/>
              <a:t>Kampala</a:t>
            </a:r>
            <a:endParaRPr lang="en-US" dirty="0"/>
          </a:p>
        </p:txBody>
      </p:sp>
      <p:pic>
        <p:nvPicPr>
          <p:cNvPr id="3074" name="Picture 2" descr="File:Location map Kampala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6629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p/AF1QipNDTEZBsjsqkMWlGQl6RWL4UfhhNw6birt2jqDd=w409-h240-k-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495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</a:t>
            </a:r>
            <a:r>
              <a:rPr lang="en-US" dirty="0" smtClean="0"/>
              <a:t>Kampala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001001" y="1338648"/>
            <a:ext cx="3886200" cy="5366952"/>
          </a:xfrm>
        </p:spPr>
        <p:txBody>
          <a:bodyPr/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 smtClean="0"/>
              <a:t>Towns</a:t>
            </a:r>
            <a:endParaRPr lang="en-US" sz="2000" dirty="0"/>
          </a:p>
          <a:p>
            <a:r>
              <a:rPr lang="en-US" sz="2400" dirty="0"/>
              <a:t>Initial state:</a:t>
            </a:r>
          </a:p>
          <a:p>
            <a:pPr lvl="1"/>
            <a:r>
              <a:rPr lang="en-US" sz="2000" dirty="0" err="1" smtClean="0"/>
              <a:t>Owino</a:t>
            </a:r>
            <a:r>
              <a:rPr lang="en-US" sz="2000" dirty="0" smtClean="0"/>
              <a:t> market</a:t>
            </a:r>
            <a:endParaRPr lang="en-US" sz="2000" dirty="0"/>
          </a:p>
          <a:p>
            <a:pPr eaLnBrk="1" hangingPunct="1"/>
            <a:r>
              <a:rPr lang="en-US" sz="2400" dirty="0"/>
              <a:t>Actions:</a:t>
            </a:r>
          </a:p>
          <a:p>
            <a:pPr lvl="1"/>
            <a:r>
              <a:rPr lang="en-US" sz="2000" dirty="0"/>
              <a:t>Go to adjacent </a:t>
            </a:r>
            <a:r>
              <a:rPr lang="en-US" sz="2000" dirty="0" smtClean="0"/>
              <a:t>Towns</a:t>
            </a:r>
            <a:endParaRPr lang="en-US" sz="2000" dirty="0"/>
          </a:p>
          <a:p>
            <a:pPr eaLnBrk="1" hangingPunct="1"/>
            <a:r>
              <a:rPr lang="en-US" sz="2400" dirty="0"/>
              <a:t>Transition model:</a:t>
            </a:r>
          </a:p>
          <a:p>
            <a:pPr lvl="1"/>
            <a:r>
              <a:rPr lang="en-US" sz="2000" dirty="0"/>
              <a:t>Reach adjacent </a:t>
            </a:r>
            <a:r>
              <a:rPr lang="en-US" sz="2000" dirty="0" smtClean="0"/>
              <a:t>Towns</a:t>
            </a:r>
            <a:endParaRPr lang="en-US" sz="2000" dirty="0"/>
          </a:p>
          <a:p>
            <a:pPr eaLnBrk="1" hangingPunct="1"/>
            <a:r>
              <a:rPr lang="en-US" sz="2400" dirty="0"/>
              <a:t>Goal test: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</a:rPr>
              <a:t>s = </a:t>
            </a:r>
            <a:r>
              <a:rPr lang="en-US" sz="2000" dirty="0" err="1" smtClean="0"/>
              <a:t>Kasubi</a:t>
            </a:r>
            <a:r>
              <a:rPr lang="en-US" sz="2000" dirty="0" smtClean="0"/>
              <a:t> Royal Tombs?</a:t>
            </a:r>
            <a:endParaRPr lang="en-US" sz="2000" dirty="0"/>
          </a:p>
          <a:p>
            <a:r>
              <a:rPr lang="en-US" sz="2400" dirty="0"/>
              <a:t>Action cost:</a:t>
            </a:r>
          </a:p>
          <a:p>
            <a:pPr lvl="1"/>
            <a:r>
              <a:rPr lang="en-US" sz="2000" dirty="0"/>
              <a:t>Road distance from </a:t>
            </a:r>
            <a:r>
              <a:rPr lang="en-US" sz="2000" i="1" dirty="0">
                <a:solidFill>
                  <a:srgbClr val="CC00CC"/>
                </a:solidFill>
              </a:rPr>
              <a:t>s</a:t>
            </a:r>
            <a:r>
              <a:rPr lang="en-US" sz="2000" dirty="0"/>
              <a:t> to </a:t>
            </a:r>
            <a:r>
              <a:rPr lang="en-US" sz="2000" i="1" dirty="0">
                <a:solidFill>
                  <a:srgbClr val="CC00CC"/>
                </a:solidFill>
              </a:rPr>
              <a:t>s</a:t>
            </a:r>
            <a:r>
              <a:rPr lang="en-US" sz="2000" dirty="0">
                <a:solidFill>
                  <a:srgbClr val="CC00CC"/>
                </a:solidFill>
              </a:rPr>
              <a:t>’</a:t>
            </a:r>
            <a:endParaRPr lang="en-US" sz="1200" dirty="0">
              <a:solidFill>
                <a:srgbClr val="CC00CC"/>
              </a:solidFill>
            </a:endParaRPr>
          </a:p>
          <a:p>
            <a:pPr eaLnBrk="1" hangingPunct="1"/>
            <a:r>
              <a:rPr lang="en-US" sz="2400" dirty="0"/>
              <a:t>Solution?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17600"/>
            <a:ext cx="792480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/>
              <a:t>Problem: </a:t>
            </a:r>
            <a:r>
              <a:rPr lang="en-US" sz="2400" dirty="0" err="1"/>
              <a:t>Pathing</a:t>
            </a:r>
            <a:endParaRPr lang="en-US" sz="2400" dirty="0"/>
          </a:p>
          <a:p>
            <a:pPr lvl="1"/>
            <a:r>
              <a:rPr lang="en-US" sz="2000" dirty="0"/>
              <a:t>States: (</a:t>
            </a:r>
            <a:r>
              <a:rPr lang="en-US" sz="2000" dirty="0" err="1"/>
              <a:t>x,y</a:t>
            </a:r>
            <a:r>
              <a:rPr lang="en-US" sz="2000" dirty="0"/>
              <a:t>) location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Transition: update </a:t>
            </a:r>
            <a:r>
              <a:rPr lang="en-US" sz="2000" dirty="0" err="1"/>
              <a:t>x,y</a:t>
            </a:r>
            <a:r>
              <a:rPr lang="en-US" sz="2000" dirty="0"/>
              <a:t> value</a:t>
            </a:r>
          </a:p>
          <a:p>
            <a:pPr lvl="1"/>
            <a:r>
              <a:rPr lang="en-US" sz="2000" dirty="0"/>
              <a:t>Goal test: is (</a:t>
            </a:r>
            <a:r>
              <a:rPr lang="en-US" sz="2000" dirty="0" err="1"/>
              <a:t>x,y</a:t>
            </a:r>
            <a:r>
              <a:rPr lang="en-US" sz="2000" dirty="0"/>
              <a:t>)=destination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86225"/>
            <a:ext cx="3962400" cy="2405063"/>
          </a:xfrm>
        </p:spPr>
        <p:txBody>
          <a:bodyPr/>
          <a:lstStyle/>
          <a:p>
            <a:r>
              <a:rPr lang="en-US" sz="2400" dirty="0"/>
              <a:t>Problem: Eat-All-Dots</a:t>
            </a:r>
          </a:p>
          <a:p>
            <a:pPr lvl="1"/>
            <a:r>
              <a:rPr lang="en-US" sz="2000" dirty="0"/>
              <a:t>States: {(</a:t>
            </a:r>
            <a:r>
              <a:rPr lang="en-US" sz="2000" dirty="0" err="1"/>
              <a:t>x,y</a:t>
            </a:r>
            <a:r>
              <a:rPr lang="en-US" sz="2000" dirty="0"/>
              <a:t>), dot Booleans}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Transition: update </a:t>
            </a:r>
            <a:r>
              <a:rPr lang="en-US" sz="2000" dirty="0" err="1"/>
              <a:t>x,y</a:t>
            </a:r>
            <a:r>
              <a:rPr lang="en-US" sz="2000" dirty="0"/>
              <a:t> and possibly a dot Boolean</a:t>
            </a:r>
          </a:p>
          <a:p>
            <a:pPr lvl="1"/>
            <a:r>
              <a:rPr lang="en-US" sz="2000" dirty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includes every 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for planning (abstraction)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E9C59A-1EF5-F34D-B1E3-5750B8218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6" y="1752600"/>
            <a:ext cx="3531588" cy="14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5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43853</TotalTime>
  <Words>1620</Words>
  <Application>Microsoft Office PowerPoint</Application>
  <PresentationFormat>Widescreen</PresentationFormat>
  <Paragraphs>523</Paragraphs>
  <Slides>37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Lucida Calligraphy</vt:lpstr>
      <vt:lpstr>Symbol</vt:lpstr>
      <vt:lpstr>Times New Roman</vt:lpstr>
      <vt:lpstr>Wingdings</vt:lpstr>
      <vt:lpstr>dan-berkeley-nlp-v1</vt:lpstr>
      <vt:lpstr>Photo Editor Photo</vt:lpstr>
      <vt:lpstr>CSC 2114: Artificial Intelligence </vt:lpstr>
      <vt:lpstr>Today</vt:lpstr>
      <vt:lpstr>Planning Agents</vt:lpstr>
      <vt:lpstr>Search Problems</vt:lpstr>
      <vt:lpstr>Search Problems</vt:lpstr>
      <vt:lpstr>Search Problems Are Models</vt:lpstr>
      <vt:lpstr>Example: Traveling in Kampala</vt:lpstr>
      <vt:lpstr>Example: Traveling in Kampala</vt:lpstr>
      <vt:lpstr>What’s in a State Space?</vt:lpstr>
      <vt:lpstr>State Space Graphs and Search Trees</vt:lpstr>
      <vt:lpstr>State Space Graphs</vt:lpstr>
      <vt:lpstr>State Space Graphs</vt:lpstr>
      <vt:lpstr>State Space Graphs vs. Search Trees</vt:lpstr>
      <vt:lpstr>Quiz: State Space Graphs vs. Search Trees</vt:lpstr>
      <vt:lpstr>Quiz: State Space Graphs vs. Search Trees</vt:lpstr>
      <vt:lpstr>Quiz: State Space Graphs vs. Search Trees</vt:lpstr>
      <vt:lpstr>Tree Search</vt:lpstr>
      <vt:lpstr>Search Example: Romania</vt:lpstr>
      <vt:lpstr>Creating the search tree</vt:lpstr>
      <vt:lpstr>Creating the search tree</vt:lpstr>
      <vt:lpstr>Creating the search tree</vt:lpstr>
      <vt:lpstr>General Tree Search</vt:lpstr>
      <vt:lpstr>Systematic search</vt:lpstr>
      <vt:lpstr>Depth-First Search</vt:lpstr>
      <vt:lpstr>Depth-First Search</vt:lpstr>
      <vt:lpstr>Search Algorithm Properties</vt:lpstr>
      <vt:lpstr>Search Algorithm Properties</vt:lpstr>
      <vt:lpstr>Depth-First Search (DFS) Properties</vt:lpstr>
      <vt:lpstr>Breadth-First Search</vt:lpstr>
      <vt:lpstr>Breadth-First Search</vt:lpstr>
      <vt:lpstr>Breadth-First Search (BFS) Properties</vt:lpstr>
      <vt:lpstr>Quiz: DFS vs BFS</vt:lpstr>
      <vt:lpstr>Quiz: DFS vs BFS</vt:lpstr>
      <vt:lpstr>Iterative Deepening</vt:lpstr>
      <vt:lpstr>Uniform Cost Search</vt:lpstr>
      <vt:lpstr>Uniform Cost Search</vt:lpstr>
      <vt:lpstr>Uniform Cost Search (UCS)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Lecture 2 - Uninformed Search</dc:title>
  <dc:creator>Preferred Customer</dc:creator>
  <cp:lastModifiedBy>Rose Nakibuule</cp:lastModifiedBy>
  <cp:revision>2075</cp:revision>
  <cp:lastPrinted>2018-08-28T05:21:10Z</cp:lastPrinted>
  <dcterms:created xsi:type="dcterms:W3CDTF">2004-08-27T04:16:05Z</dcterms:created>
  <dcterms:modified xsi:type="dcterms:W3CDTF">2022-01-21T17:52:27Z</dcterms:modified>
</cp:coreProperties>
</file>