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0"/>
  </p:notesMasterIdLst>
  <p:handoutMasterIdLst>
    <p:handoutMasterId r:id="rId31"/>
  </p:handoutMasterIdLst>
  <p:sldIdLst>
    <p:sldId id="538" r:id="rId2"/>
    <p:sldId id="556" r:id="rId3"/>
    <p:sldId id="637" r:id="rId4"/>
    <p:sldId id="549" r:id="rId5"/>
    <p:sldId id="652" r:id="rId6"/>
    <p:sldId id="653" r:id="rId7"/>
    <p:sldId id="543" r:id="rId8"/>
    <p:sldId id="452" r:id="rId9"/>
    <p:sldId id="571" r:id="rId10"/>
    <p:sldId id="481" r:id="rId11"/>
    <p:sldId id="572" r:id="rId12"/>
    <p:sldId id="578" r:id="rId13"/>
    <p:sldId id="579" r:id="rId14"/>
    <p:sldId id="638" r:id="rId15"/>
    <p:sldId id="639" r:id="rId16"/>
    <p:sldId id="458" r:id="rId17"/>
    <p:sldId id="521" r:id="rId18"/>
    <p:sldId id="552" r:id="rId19"/>
    <p:sldId id="459" r:id="rId20"/>
    <p:sldId id="491" r:id="rId21"/>
    <p:sldId id="562" r:id="rId22"/>
    <p:sldId id="460" r:id="rId23"/>
    <p:sldId id="461" r:id="rId24"/>
    <p:sldId id="576" r:id="rId25"/>
    <p:sldId id="535" r:id="rId26"/>
    <p:sldId id="582" r:id="rId27"/>
    <p:sldId id="583" r:id="rId28"/>
    <p:sldId id="527" r:id="rId29"/>
  </p:sldIdLst>
  <p:sldSz cx="12192000" cy="6858000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3CA"/>
    <a:srgbClr val="FFFFCC"/>
    <a:srgbClr val="CCFFCC"/>
    <a:srgbClr val="FFCCFF"/>
    <a:srgbClr val="FFCC99"/>
    <a:srgbClr val="99CCFF"/>
    <a:srgbClr val="008000"/>
    <a:srgbClr val="CC6600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3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9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692" y="3475487"/>
            <a:ext cx="7681818" cy="329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F9AF4-5B05-467D-A88D-11CD62E3A2C2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6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9! = 362,880    but 16! (15-puzzle) = 20 trillion, 25! = 10^25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Semi-lattice: x &lt;= y &lt;-&gt; x = x ^ 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D97-3088-46C0-A5CF-C692DC2682E9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7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CSC2114: </a:t>
            </a:r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99128" y="1295400"/>
            <a:ext cx="7996519" cy="1524000"/>
          </a:xfrm>
        </p:spPr>
        <p:txBody>
          <a:bodyPr/>
          <a:lstStyle/>
          <a:p>
            <a:pPr eaLnBrk="1" hangingPunct="1"/>
            <a:endParaRPr lang="en-US" sz="4300" dirty="0" smtClean="0"/>
          </a:p>
          <a:p>
            <a:pPr eaLnBrk="1" hangingPunct="1"/>
            <a:r>
              <a:rPr lang="en-US" sz="4300" dirty="0" smtClean="0"/>
              <a:t>Informed </a:t>
            </a:r>
            <a:r>
              <a:rPr lang="en-US" sz="4300" dirty="0"/>
              <a:t>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277600" cy="5170170"/>
          </a:xfrm>
        </p:spPr>
        <p:txBody>
          <a:bodyPr/>
          <a:lstStyle/>
          <a:p>
            <a:pPr eaLnBrk="1" hangingPunct="1"/>
            <a:r>
              <a:rPr lang="en-US" dirty="0"/>
              <a:t>A 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marL="457176" lvl="1" indent="0">
              <a:buNone/>
            </a:pPr>
            <a:r>
              <a:rPr lang="en-US" dirty="0"/>
              <a:t>       </a:t>
            </a:r>
            <a:r>
              <a:rPr lang="en-US" sz="3600" dirty="0">
                <a:solidFill>
                  <a:srgbClr val="D303CA"/>
                </a:solidFill>
              </a:rPr>
              <a:t>0 </a:t>
            </a:r>
            <a:r>
              <a:rPr lang="en-US" sz="3600" dirty="0">
                <a:solidFill>
                  <a:srgbClr val="D303CA"/>
                </a:solidFill>
                <a:sym typeface="Symbol"/>
              </a:rPr>
              <a:t></a:t>
            </a:r>
            <a:r>
              <a:rPr lang="en-US" sz="3600" dirty="0">
                <a:solidFill>
                  <a:srgbClr val="D303CA"/>
                </a:solidFill>
              </a:rPr>
              <a:t> </a:t>
            </a:r>
            <a:r>
              <a:rPr lang="en-US" sz="3600" i="1" dirty="0">
                <a:solidFill>
                  <a:srgbClr val="D303CA"/>
                </a:solidFill>
              </a:rPr>
              <a:t>h</a:t>
            </a:r>
            <a:r>
              <a:rPr lang="en-US" sz="3600" dirty="0">
                <a:solidFill>
                  <a:srgbClr val="D303CA"/>
                </a:solidFill>
              </a:rPr>
              <a:t>(</a:t>
            </a:r>
            <a:r>
              <a:rPr lang="en-US" sz="3600" i="1" dirty="0">
                <a:solidFill>
                  <a:srgbClr val="D303CA"/>
                </a:solidFill>
              </a:rPr>
              <a:t>n</a:t>
            </a:r>
            <a:r>
              <a:rPr lang="en-US" sz="3600" dirty="0">
                <a:solidFill>
                  <a:srgbClr val="D303CA"/>
                </a:solidFill>
              </a:rPr>
              <a:t>) </a:t>
            </a:r>
            <a:r>
              <a:rPr lang="en-US" sz="3600" dirty="0">
                <a:solidFill>
                  <a:srgbClr val="D303CA"/>
                </a:solidFill>
                <a:sym typeface="Symbol"/>
              </a:rPr>
              <a:t></a:t>
            </a:r>
            <a:r>
              <a:rPr lang="en-US" sz="3600" dirty="0">
                <a:solidFill>
                  <a:srgbClr val="D303CA"/>
                </a:solidFill>
              </a:rPr>
              <a:t> </a:t>
            </a:r>
            <a:r>
              <a:rPr lang="en-US" sz="3600" i="1" dirty="0">
                <a:solidFill>
                  <a:srgbClr val="D303CA"/>
                </a:solidFill>
              </a:rPr>
              <a:t>h</a:t>
            </a:r>
            <a:r>
              <a:rPr lang="en-US" sz="3600" dirty="0">
                <a:solidFill>
                  <a:srgbClr val="D303CA"/>
                </a:solidFill>
              </a:rPr>
              <a:t>*(</a:t>
            </a:r>
            <a:r>
              <a:rPr lang="en-US" sz="3600" i="1" dirty="0">
                <a:solidFill>
                  <a:srgbClr val="D303CA"/>
                </a:solidFill>
              </a:rPr>
              <a:t>n</a:t>
            </a:r>
            <a:r>
              <a:rPr lang="en-US" sz="3600" dirty="0">
                <a:solidFill>
                  <a:srgbClr val="D303CA"/>
                </a:solidFill>
              </a:rPr>
              <a:t>) </a:t>
            </a:r>
          </a:p>
          <a:p>
            <a:pPr>
              <a:buNone/>
            </a:pPr>
            <a:r>
              <a:rPr lang="en-US" dirty="0"/>
              <a:t>	where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dirty="0">
                <a:solidFill>
                  <a:srgbClr val="D303CA"/>
                </a:solidFill>
              </a:rPr>
              <a:t>*(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</a:t>
            </a:r>
            <a:r>
              <a:rPr lang="en-US" dirty="0"/>
              <a:t> is the true cost to a nearest goal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/>
          </a:p>
          <a:p>
            <a:pPr eaLnBrk="1" hangingPunct="1"/>
            <a:r>
              <a:rPr lang="en-US" dirty="0"/>
              <a:t>Example: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Finding good, cheap admissible heuristics is the key to success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14701" y="3425392"/>
            <a:ext cx="3554573" cy="1733983"/>
            <a:chOff x="4724400" y="4114800"/>
            <a:chExt cx="2663541" cy="1197700"/>
          </a:xfrm>
        </p:grpSpPr>
        <p:pic>
          <p:nvPicPr>
            <p:cNvPr id="1741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24400" y="41148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952976" y="4553215"/>
              <a:ext cx="1125418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18" name="TextBox 17"/>
            <p:cNvSpPr txBox="1">
              <a:spLocks noChangeArrowheads="1"/>
            </p:cNvSpPr>
            <p:nvPr/>
          </p:nvSpPr>
          <p:spPr bwMode="auto">
            <a:xfrm>
              <a:off x="5105401" y="4648200"/>
              <a:ext cx="548590" cy="52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4648785" y="4876468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Tree Search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290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Optimality of A* Tree Search</a:t>
            </a:r>
          </a:p>
        </p:txBody>
      </p:sp>
      <p:sp>
        <p:nvSpPr>
          <p:cNvPr id="18447" name="Content Placeholder 19"/>
          <p:cNvSpPr>
            <a:spLocks noGrp="1"/>
          </p:cNvSpPr>
          <p:nvPr>
            <p:ph idx="1"/>
          </p:nvPr>
        </p:nvSpPr>
        <p:spPr>
          <a:xfrm>
            <a:off x="753423" y="1447800"/>
            <a:ext cx="5647217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Assume: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an optimal goal node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 is a suboptimal goal node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  <a:r>
              <a:rPr lang="en-US" sz="2400" dirty="0">
                <a:latin typeface="Calibri"/>
                <a:cs typeface="Calibri"/>
              </a:rPr>
              <a:t> is admissible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Claim: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will be chosen for expansion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7384889" y="1789113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8507250" y="214471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8983501" y="2135187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37425" y="1995486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9989976" y="383222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7703976" y="352742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739026" y="171926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350317" y="3348414"/>
            <a:ext cx="4371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254274" y="3654765"/>
            <a:ext cx="42652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615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ular Callout 44"/>
          <p:cNvSpPr/>
          <p:nvPr/>
        </p:nvSpPr>
        <p:spPr>
          <a:xfrm>
            <a:off x="5410200" y="4572000"/>
            <a:ext cx="6553200" cy="1905000"/>
          </a:xfrm>
          <a:prstGeom prst="wedgeRoundRectCallout">
            <a:avLst>
              <a:gd name="adj1" fmla="val -51811"/>
              <a:gd name="adj2" fmla="val -8830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553043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 is on the frontier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on the frontier, too (maybe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itself!)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or equal to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7050" y="4822578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=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+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              </a:t>
            </a:r>
            <a:r>
              <a:rPr lang="en-US" sz="2600" dirty="0">
                <a:latin typeface="Calibri"/>
                <a:cs typeface="Calibri"/>
              </a:rPr>
              <a:t>Definition of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600" dirty="0">
                <a:latin typeface="Calibri"/>
                <a:cs typeface="Calibri"/>
              </a:rPr>
              <a:t>-cost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7050" y="5284243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800" dirty="0">
                <a:solidFill>
                  <a:srgbClr val="D303CA"/>
                </a:solidFill>
                <a:sym typeface="Symbol"/>
              </a:rPr>
              <a:t>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                        </a:t>
            </a:r>
            <a:r>
              <a:rPr lang="en-US" sz="2600" dirty="0">
                <a:latin typeface="Calibri"/>
                <a:cs typeface="Calibri"/>
              </a:rPr>
              <a:t>Admissibility of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6" name="Oval 45"/>
          <p:cNvSpPr/>
          <p:nvPr/>
        </p:nvSpPr>
        <p:spPr>
          <a:xfrm rot="1800000">
            <a:off x="7335252" y="2272604"/>
            <a:ext cx="954869" cy="15552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7050" y="5741443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=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                       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  <a:r>
              <a:rPr lang="en-US" sz="2600" dirty="0">
                <a:solidFill>
                  <a:srgbClr val="D303CA"/>
                </a:solidFill>
                <a:latin typeface="Calibri"/>
                <a:cs typeface="Calibri"/>
              </a:rPr>
              <a:t> = 0 </a:t>
            </a:r>
            <a:r>
              <a:rPr lang="en-US" sz="2600" dirty="0">
                <a:latin typeface="Calibri"/>
                <a:cs typeface="Calibri"/>
              </a:rPr>
              <a:t>at a goal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350317" y="3078998"/>
            <a:ext cx="4371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0254274" y="3385349"/>
            <a:ext cx="42652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72105" y="2365418"/>
            <a:ext cx="492259" cy="461663"/>
            <a:chOff x="7772105" y="2365418"/>
            <a:chExt cx="492259" cy="461663"/>
          </a:xfrm>
        </p:grpSpPr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8084976" y="2570162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7772105" y="2365418"/>
              <a:ext cx="41736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400" i="1" dirty="0">
                  <a:solidFill>
                    <a:srgbClr val="D303CA"/>
                  </a:solidFill>
                  <a:latin typeface="Calibri"/>
                  <a:cs typeface="Calibri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260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1" grpId="0"/>
      <p:bldP spid="24" grpId="0"/>
      <p:bldP spid="27" grpId="0" animBg="1"/>
      <p:bldP spid="46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555059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 is on the frontier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on the frontier, too (maybe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itself!)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or equal to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350317" y="3078998"/>
            <a:ext cx="4371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0254274" y="3385349"/>
            <a:ext cx="42652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72105" y="2365418"/>
            <a:ext cx="492259" cy="461663"/>
            <a:chOff x="7772105" y="2365418"/>
            <a:chExt cx="492259" cy="461663"/>
          </a:xfrm>
        </p:grpSpPr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8084976" y="2570162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7772105" y="2365418"/>
              <a:ext cx="41736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400" i="1" dirty="0">
                  <a:solidFill>
                    <a:srgbClr val="D303CA"/>
                  </a:solidFill>
                  <a:latin typeface="Calibri"/>
                  <a:cs typeface="Calibri"/>
                </a:rPr>
                <a:t>n</a:t>
              </a:r>
            </a:p>
          </p:txBody>
        </p:sp>
      </p:grpSp>
      <p:sp>
        <p:nvSpPr>
          <p:cNvPr id="22" name="Oval 21"/>
          <p:cNvSpPr/>
          <p:nvPr/>
        </p:nvSpPr>
        <p:spPr>
          <a:xfrm rot="359986">
            <a:off x="7040951" y="3019060"/>
            <a:ext cx="3870153" cy="9506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562600" y="4572000"/>
            <a:ext cx="6400800" cy="1371600"/>
          </a:xfrm>
          <a:prstGeom prst="wedgeRoundRectCallout">
            <a:avLst>
              <a:gd name="adj1" fmla="val -75813"/>
              <a:gd name="adj2" fmla="val -7744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7050" y="4719875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800" dirty="0">
                <a:solidFill>
                  <a:srgbClr val="D303CA"/>
                </a:solidFill>
                <a:sym typeface="Symbol"/>
              </a:rPr>
              <a:t>&lt;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 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                      </a:t>
            </a:r>
            <a:r>
              <a:rPr lang="en-US" sz="2600" dirty="0">
                <a:latin typeface="Calibri"/>
                <a:cs typeface="Calibri"/>
              </a:rPr>
              <a:t>Suboptimality of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7050" y="5177075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&lt; 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                       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  <a:r>
              <a:rPr lang="en-US" sz="2600" dirty="0">
                <a:solidFill>
                  <a:srgbClr val="D303CA"/>
                </a:solidFill>
                <a:latin typeface="Calibri"/>
                <a:cs typeface="Calibri"/>
              </a:rPr>
              <a:t> = 0 </a:t>
            </a:r>
            <a:r>
              <a:rPr lang="en-US" sz="2600" dirty="0">
                <a:latin typeface="Calibri"/>
                <a:cs typeface="Calibri"/>
              </a:rPr>
              <a:t>at a goal</a:t>
            </a:r>
          </a:p>
        </p:txBody>
      </p:sp>
    </p:spTree>
    <p:extLst>
      <p:ext uri="{BB962C8B-B14F-4D97-AF65-F5344CB8AC3E}">
        <p14:creationId xmlns:p14="http://schemas.microsoft.com/office/powerpoint/2010/main" val="1147813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17637"/>
            <a:ext cx="5772363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 is on the frontier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on the frontier, too (maybe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itself!)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or equal to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r>
              <a:rPr lang="en-US" sz="2400" dirty="0">
                <a:latin typeface="Calibri"/>
                <a:cs typeface="Calibri"/>
              </a:rPr>
              <a:t>All ancestors of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are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r>
              <a:rPr lang="en-US" sz="2400" b="1" dirty="0">
                <a:latin typeface="Calibri"/>
                <a:cs typeface="Calibri"/>
              </a:rPr>
              <a:t>A* tree search is optimal</a:t>
            </a:r>
          </a:p>
          <a:p>
            <a:pPr marL="914376" lvl="1" indent="-457200">
              <a:buFont typeface="+mj-lt"/>
              <a:buAutoNum type="arabicPeriod"/>
            </a:pPr>
            <a:endParaRPr lang="en-US" sz="2400" dirty="0">
              <a:solidFill>
                <a:srgbClr val="D303CA"/>
              </a:solidFill>
              <a:latin typeface="Calibri"/>
              <a:cs typeface="Calibri"/>
            </a:endParaRPr>
          </a:p>
          <a:p>
            <a:pPr marL="914376" lvl="1" indent="-457200">
              <a:buFont typeface="+mj-lt"/>
              <a:buAutoNum type="arabicPeriod"/>
            </a:pPr>
            <a:endParaRPr lang="en-US" sz="2400" dirty="0">
              <a:solidFill>
                <a:srgbClr val="D303CA"/>
              </a:solidFill>
              <a:latin typeface="Calibri"/>
              <a:cs typeface="Calibri"/>
            </a:endParaRP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350317" y="3078998"/>
            <a:ext cx="4371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0254274" y="3385349"/>
            <a:ext cx="42652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72105" y="2365418"/>
            <a:ext cx="492259" cy="461663"/>
            <a:chOff x="7772105" y="2365418"/>
            <a:chExt cx="492259" cy="461663"/>
          </a:xfrm>
        </p:grpSpPr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8084976" y="2570162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7772105" y="2365418"/>
              <a:ext cx="41736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400" i="1" dirty="0">
                  <a:solidFill>
                    <a:srgbClr val="D303CA"/>
                  </a:solidFill>
                  <a:latin typeface="Calibri"/>
                  <a:cs typeface="Calibri"/>
                </a:rPr>
                <a:t>n</a:t>
              </a:r>
            </a:p>
          </p:txBody>
        </p:sp>
      </p:grpSp>
      <p:sp>
        <p:nvSpPr>
          <p:cNvPr id="21" name="Oval 20"/>
          <p:cNvSpPr/>
          <p:nvPr/>
        </p:nvSpPr>
        <p:spPr>
          <a:xfrm rot="1372885">
            <a:off x="7307550" y="2652452"/>
            <a:ext cx="3645108" cy="9506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94600" y="4800600"/>
            <a:ext cx="3733800" cy="914400"/>
            <a:chOff x="7391400" y="4800600"/>
            <a:chExt cx="3733800" cy="914400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7391400" y="4800600"/>
              <a:ext cx="3733800" cy="914400"/>
            </a:xfrm>
            <a:prstGeom prst="wedgeRoundRectCallout">
              <a:avLst>
                <a:gd name="adj1" fmla="val -141787"/>
                <a:gd name="adj2" fmla="val -6425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93251" y="5002063"/>
              <a:ext cx="295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f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(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n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)  </a:t>
              </a:r>
              <a:r>
                <a:rPr lang="en-US" sz="2800" dirty="0">
                  <a:solidFill>
                    <a:srgbClr val="D303CA"/>
                  </a:solidFill>
                  <a:sym typeface="Symbol"/>
                </a:rPr>
                <a:t> 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 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f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(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A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)  &lt;  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f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(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B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)  </a:t>
              </a:r>
              <a:endParaRPr lang="en-US" sz="2600" i="1" dirty="0">
                <a:solidFill>
                  <a:srgbClr val="D303CA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19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UCS </a:t>
            </a:r>
            <a:r>
              <a:rPr lang="en-US" dirty="0" err="1">
                <a:latin typeface="Calibri"/>
                <a:cs typeface="Calibri"/>
              </a:rPr>
              <a:t>vs</a:t>
            </a:r>
            <a:r>
              <a:rPr lang="en-US" dirty="0">
                <a:latin typeface="Calibri"/>
                <a:cs typeface="Calibri"/>
              </a:rPr>
              <a:t> A* Contours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46237"/>
            <a:ext cx="6705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Uniform-cost expands equally in all “directions”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A* expands mainly toward the goal, but does hedge its bets to ensure optimality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96287" y="1828800"/>
            <a:ext cx="2805113" cy="1771651"/>
            <a:chOff x="8396287" y="1828800"/>
            <a:chExt cx="2805113" cy="1771651"/>
          </a:xfrm>
        </p:grpSpPr>
        <p:sp>
          <p:nvSpPr>
            <p:cNvPr id="21507" name="Oval 8"/>
            <p:cNvSpPr>
              <a:spLocks noChangeArrowheads="1"/>
            </p:cNvSpPr>
            <p:nvPr/>
          </p:nvSpPr>
          <p:spPr bwMode="auto">
            <a:xfrm>
              <a:off x="8396287" y="1828800"/>
              <a:ext cx="1912939" cy="177165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9299575" y="2605089"/>
              <a:ext cx="163512" cy="1539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8534400" y="272097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10226675" y="2627313"/>
              <a:ext cx="163512" cy="15398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0287000" y="2744789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21514" name="Oval 9"/>
            <p:cNvSpPr>
              <a:spLocks noChangeArrowheads="1"/>
            </p:cNvSpPr>
            <p:nvPr/>
          </p:nvSpPr>
          <p:spPr bwMode="auto">
            <a:xfrm>
              <a:off x="8931276" y="2263775"/>
              <a:ext cx="869951" cy="8699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0" y="5029202"/>
            <a:ext cx="2754312" cy="842661"/>
            <a:chOff x="8382000" y="5029202"/>
            <a:chExt cx="2754312" cy="842661"/>
          </a:xfrm>
        </p:grpSpPr>
        <p:sp>
          <p:nvSpPr>
            <p:cNvPr id="21506" name="Oval 14"/>
            <p:cNvSpPr>
              <a:spLocks noChangeArrowheads="1"/>
            </p:cNvSpPr>
            <p:nvPr/>
          </p:nvSpPr>
          <p:spPr bwMode="auto">
            <a:xfrm>
              <a:off x="9005887" y="5029202"/>
              <a:ext cx="1284288" cy="6270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5" name="Oval 10"/>
            <p:cNvSpPr>
              <a:spLocks noChangeArrowheads="1"/>
            </p:cNvSpPr>
            <p:nvPr/>
          </p:nvSpPr>
          <p:spPr bwMode="auto">
            <a:xfrm>
              <a:off x="9234488" y="5270501"/>
              <a:ext cx="163513" cy="1539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8382000" y="5410200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21517" name="Oval 12"/>
            <p:cNvSpPr>
              <a:spLocks noChangeArrowheads="1"/>
            </p:cNvSpPr>
            <p:nvPr/>
          </p:nvSpPr>
          <p:spPr bwMode="auto">
            <a:xfrm>
              <a:off x="10213975" y="5257801"/>
              <a:ext cx="163512" cy="1539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10221912" y="540573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9126537" y="5105400"/>
              <a:ext cx="869951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Video games</a:t>
            </a:r>
          </a:p>
          <a:p>
            <a:pPr eaLnBrk="1" hangingPunct="1"/>
            <a:r>
              <a:rPr lang="en-US" sz="2800" dirty="0" err="1"/>
              <a:t>Pathing</a:t>
            </a:r>
            <a:r>
              <a:rPr lang="en-US" sz="2800" dirty="0"/>
              <a:t> / routing problems</a:t>
            </a:r>
          </a:p>
          <a:p>
            <a:pPr eaLnBrk="1" hangingPunct="1"/>
            <a:r>
              <a:rPr lang="en-US" sz="2800" dirty="0"/>
              <a:t>Resource planning problems</a:t>
            </a:r>
          </a:p>
          <a:p>
            <a:pPr eaLnBrk="1" hangingPunct="1"/>
            <a:r>
              <a:rPr lang="en-US" sz="2800" dirty="0"/>
              <a:t>Robot motion planning</a:t>
            </a:r>
          </a:p>
          <a:p>
            <a:pPr eaLnBrk="1" hangingPunct="1"/>
            <a:r>
              <a:rPr lang="en-US" sz="2800" dirty="0"/>
              <a:t>Language analysis</a:t>
            </a:r>
          </a:p>
          <a:p>
            <a:pPr eaLnBrk="1" hangingPunct="1"/>
            <a:r>
              <a:rPr lang="en-US" sz="2800" dirty="0"/>
              <a:t>Machine translation</a:t>
            </a:r>
          </a:p>
          <a:p>
            <a:pPr eaLnBrk="1" hangingPunct="1"/>
            <a:r>
              <a:rPr lang="en-US" sz="2800" dirty="0"/>
              <a:t>Speech recognition</a:t>
            </a:r>
          </a:p>
          <a:p>
            <a:pPr eaLnBrk="1" hangingPunct="1"/>
            <a:r>
              <a:rPr lang="en-US" sz="2800" dirty="0"/>
              <a:t>Protein design</a:t>
            </a:r>
          </a:p>
          <a:p>
            <a:pPr eaLnBrk="1" hangingPunct="1"/>
            <a:r>
              <a:rPr lang="en-US" sz="2800" dirty="0"/>
              <a:t>Chemical synthesis</a:t>
            </a:r>
          </a:p>
          <a:p>
            <a:pPr eaLnBrk="1" hangingPunct="1"/>
            <a:r>
              <a:rPr lang="en-US" sz="2800" dirty="0"/>
              <a:t>…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524000"/>
            <a:ext cx="5638800" cy="427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Heuristics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5714999" cy="4585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Admissible Heuristics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11379200" cy="5300979"/>
          </a:xfrm>
        </p:spPr>
        <p:txBody>
          <a:bodyPr/>
          <a:lstStyle/>
          <a:p>
            <a:pPr marL="1371531" lvl="3" indent="0">
              <a:buNone/>
            </a:pPr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b="1" i="1" dirty="0">
                <a:solidFill>
                  <a:srgbClr val="FF0000"/>
                </a:solidFill>
              </a:rPr>
              <a:t>relaxed problems</a:t>
            </a:r>
            <a:r>
              <a:rPr lang="en-US" sz="2800" i="1" dirty="0"/>
              <a:t>, </a:t>
            </a:r>
            <a:r>
              <a:rPr lang="en-US" sz="2800" dirty="0"/>
              <a:t>where new actions are available</a:t>
            </a:r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r>
              <a:rPr lang="en-US" sz="2800" dirty="0"/>
              <a:t>Problem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i="1" dirty="0"/>
              <a:t> </a:t>
            </a:r>
            <a:r>
              <a:rPr lang="en-US" sz="2800" dirty="0"/>
              <a:t>is a relaxed version of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dirty="0"/>
              <a:t> if </a:t>
            </a:r>
            <a:r>
              <a:rPr lang="en-US" sz="28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A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D303CA"/>
                </a:solidFill>
                <a:sym typeface="Symbol" pitchFamily="2" charset="2"/>
              </a:rPr>
              <a:t>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sz="28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A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r>
              <a:rPr lang="en-US" sz="2800" dirty="0"/>
              <a:t>for every 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</a:p>
          <a:p>
            <a:r>
              <a:rPr lang="en-US" sz="2800" dirty="0"/>
              <a:t>Theorem: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dirty="0">
                <a:sym typeface="Symbol" pitchFamily="2" charset="2"/>
              </a:rPr>
              <a:t></a:t>
            </a:r>
            <a:r>
              <a:rPr lang="en-US" sz="2800" dirty="0">
                <a:solidFill>
                  <a:srgbClr val="D303CA"/>
                </a:solidFill>
              </a:rPr>
              <a:t>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sz="2800" dirty="0"/>
              <a:t>for every 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/>
              <a:t>, so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sz="2800" dirty="0"/>
              <a:t>is admissible for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3200" y="3016108"/>
            <a:ext cx="3657600" cy="1643522"/>
            <a:chOff x="5067016" y="4038600"/>
            <a:chExt cx="2663541" cy="1197700"/>
          </a:xfrm>
        </p:grpSpPr>
        <p:pic>
          <p:nvPicPr>
            <p:cNvPr id="2253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016" y="40386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5236861" y="4473838"/>
              <a:ext cx="1125417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38" name="TextBox 17"/>
            <p:cNvSpPr txBox="1">
              <a:spLocks noChangeArrowheads="1"/>
            </p:cNvSpPr>
            <p:nvPr/>
          </p:nvSpPr>
          <p:spPr bwMode="auto">
            <a:xfrm>
              <a:off x="5388658" y="4569096"/>
              <a:ext cx="399537" cy="38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4931082" y="4797091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3E71F05-E466-8A42-B381-60381D009139}"/>
              </a:ext>
            </a:extLst>
          </p:cNvPr>
          <p:cNvGrpSpPr/>
          <p:nvPr/>
        </p:nvGrpSpPr>
        <p:grpSpPr>
          <a:xfrm>
            <a:off x="1752600" y="2983230"/>
            <a:ext cx="3505199" cy="1786100"/>
            <a:chOff x="1752600" y="2983230"/>
            <a:chExt cx="3505199" cy="17861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38400" y="2983230"/>
              <a:ext cx="2819399" cy="1786100"/>
              <a:chOff x="2743201" y="4111625"/>
              <a:chExt cx="2170113" cy="1374775"/>
            </a:xfrm>
          </p:grpSpPr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22440"/>
              <a:stretch>
                <a:fillRect/>
              </a:stretch>
            </p:blipFill>
            <p:spPr bwMode="auto">
              <a:xfrm>
                <a:off x="2743201" y="4111625"/>
                <a:ext cx="2170113" cy="137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" name="Straight Connector 16"/>
              <p:cNvCxnSpPr/>
              <p:nvPr/>
            </p:nvCxnSpPr>
            <p:spPr>
              <a:xfrm>
                <a:off x="2895600" y="4492623"/>
                <a:ext cx="1295400" cy="685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752600" y="4191000"/>
              <a:ext cx="990600" cy="52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8" tIns="45719" rIns="91438" bIns="45719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/>
                  <a:cs typeface="Calibri"/>
                </a:rPr>
                <a:t>366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route-finding in Romania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42150" y="1447800"/>
            <a:ext cx="7834132" cy="4724400"/>
            <a:chOff x="44770" y="1447800"/>
            <a:chExt cx="7834132" cy="4724400"/>
          </a:xfrm>
        </p:grpSpPr>
        <p:pic>
          <p:nvPicPr>
            <p:cNvPr id="9" name="Picture 8" descr="romania-distances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0" y="1447800"/>
              <a:ext cx="7834132" cy="47244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349570" y="2566610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89301" y="5017105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 Puzzle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6781800" cy="163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actions?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step costs?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4733" y="838200"/>
            <a:ext cx="5338267" cy="4584642"/>
            <a:chOff x="6387246" y="1371600"/>
            <a:chExt cx="6033354" cy="518160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246" y="1371600"/>
              <a:ext cx="5789731" cy="4838698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18" y="1220185"/>
            <a:ext cx="2969363" cy="25434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Start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Goal State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745" y="1219462"/>
            <a:ext cx="3044108" cy="25448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198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324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Heuristic: Number of tiles misplaced</a:t>
            </a:r>
          </a:p>
          <a:p>
            <a:pPr eaLnBrk="1" hangingPunct="1"/>
            <a:r>
              <a:rPr lang="en-US" sz="2800" dirty="0"/>
              <a:t>Why is it admissible?</a:t>
            </a:r>
          </a:p>
          <a:p>
            <a:pPr eaLnBrk="1" hangingPunct="1"/>
            <a:r>
              <a:rPr lang="en-US" sz="2800" dirty="0"/>
              <a:t>h(start) =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2133600" y="2286000"/>
            <a:ext cx="9906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Calibri" pitchFamily="34" charset="0"/>
              </a:rPr>
              <a:t>8</a:t>
            </a:r>
          </a:p>
        </p:txBody>
      </p:sp>
      <p:graphicFrame>
        <p:nvGraphicFramePr>
          <p:cNvPr id="81929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76655"/>
              </p:ext>
            </p:extLst>
          </p:nvPr>
        </p:nvGraphicFramePr>
        <p:xfrm>
          <a:off x="6117295" y="4112577"/>
          <a:ext cx="5312705" cy="2212023"/>
        </p:xfrm>
        <a:graphic>
          <a:graphicData uri="http://schemas.openxmlformats.org/drawingml/2006/table">
            <a:tbl>
              <a:tblPr/>
              <a:tblGrid>
                <a:gridCol w="10464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94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UCS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6,300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3.6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90" y="3489471"/>
            <a:ext cx="5510086" cy="3138194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67800" y="6553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Statistics from Andrew Moore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867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if we had an easier 8-puzzle where any tile could slide any direction at any time, ignoring other tiles?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Total </a:t>
            </a:r>
            <a:r>
              <a:rPr lang="en-US" sz="2400" i="1" dirty="0"/>
              <a:t>Manhattan </a:t>
            </a:r>
            <a:r>
              <a:rPr lang="en-US" sz="2400" dirty="0"/>
              <a:t>distance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is it admissible?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h(start) =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48006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3 + 1 + 2 + … = 18</a:t>
            </a:r>
          </a:p>
        </p:txBody>
      </p:sp>
      <p:graphicFrame>
        <p:nvGraphicFramePr>
          <p:cNvPr id="8131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97180"/>
              </p:ext>
            </p:extLst>
          </p:nvPr>
        </p:nvGraphicFramePr>
        <p:xfrm>
          <a:off x="5575256" y="4267200"/>
          <a:ext cx="6107573" cy="2252471"/>
        </p:xfrm>
        <a:graphic>
          <a:graphicData uri="http://schemas.openxmlformats.org/drawingml/2006/table">
            <a:tbl>
              <a:tblPr/>
              <a:tblGrid>
                <a:gridCol w="1920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2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0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MANHATTAN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heuristics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79686" y="1524000"/>
            <a:ext cx="8209352" cy="4953000"/>
          </a:xfrm>
        </p:spPr>
        <p:txBody>
          <a:bodyPr/>
          <a:lstStyle/>
          <a:p>
            <a:r>
              <a:rPr lang="en-US" sz="2400" dirty="0"/>
              <a:t>Dominance: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dirty="0">
                <a:solidFill>
                  <a:srgbClr val="D303CA"/>
                </a:solidFill>
                <a:cs typeface="Arial" charset="0"/>
              </a:rPr>
              <a:t>≥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dirty="0"/>
              <a:t>if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303CA"/>
                </a:solidFill>
                <a:sym typeface="Symbol"/>
              </a:rPr>
              <a:t>                     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 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 </a:t>
            </a:r>
            <a:r>
              <a:rPr lang="en-US" sz="2400" dirty="0">
                <a:solidFill>
                  <a:srgbClr val="D303CA"/>
                </a:solidFill>
                <a:sym typeface="Symbol"/>
              </a:rPr>
              <a:t>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</a:t>
            </a:r>
          </a:p>
          <a:p>
            <a:pPr lvl="1"/>
            <a:r>
              <a:rPr lang="en-US" sz="2000" dirty="0"/>
              <a:t>Roughly speaking, larger is better as long as both are admissible</a:t>
            </a:r>
          </a:p>
          <a:p>
            <a:pPr lvl="1"/>
            <a:r>
              <a:rPr lang="en-US" sz="2000" dirty="0"/>
              <a:t>The zero heuristic is pretty bad (what does A* do with h=0?)</a:t>
            </a:r>
          </a:p>
          <a:p>
            <a:pPr lvl="1"/>
            <a:r>
              <a:rPr lang="en-US" sz="2000" dirty="0"/>
              <a:t>The exact heuristic is pretty good, but usually too expensive!</a:t>
            </a:r>
          </a:p>
          <a:p>
            <a:pPr eaLnBrk="1" hangingPunct="1"/>
            <a:r>
              <a:rPr lang="en-US" sz="2400" dirty="0"/>
              <a:t>What if we have two heuristics, neither dominates the other?</a:t>
            </a:r>
          </a:p>
          <a:p>
            <a:pPr lvl="1"/>
            <a:r>
              <a:rPr lang="en-US" sz="2000" dirty="0"/>
              <a:t>Form a new heuristic by taking the max of both:</a:t>
            </a:r>
          </a:p>
          <a:p>
            <a:pPr marL="457176" lvl="1" indent="0">
              <a:buNone/>
            </a:pPr>
            <a:r>
              <a:rPr lang="en-US" sz="2000" dirty="0"/>
              <a:t>                 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 = max(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),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))</a:t>
            </a:r>
            <a:endParaRPr lang="en-US" sz="2000" dirty="0"/>
          </a:p>
          <a:p>
            <a:pPr lvl="1" eaLnBrk="1" hangingPunct="1"/>
            <a:r>
              <a:rPr lang="en-US" sz="2000" dirty="0"/>
              <a:t>Max of admissible heuristics is admissible and dominates both!</a:t>
            </a:r>
          </a:p>
          <a:p>
            <a:pPr lvl="1" eaLnBrk="1" hangingPunct="1"/>
            <a:r>
              <a:rPr lang="en-US" sz="2000" dirty="0"/>
              <a:t>Example: number of knight’s moves to get from A to B</a:t>
            </a:r>
          </a:p>
          <a:p>
            <a:pPr lvl="2"/>
            <a:r>
              <a:rPr lang="en-US" sz="1600" dirty="0">
                <a:solidFill>
                  <a:srgbClr val="D303CA"/>
                </a:solidFill>
              </a:rPr>
              <a:t>h1</a:t>
            </a:r>
            <a:r>
              <a:rPr lang="en-US" sz="1600" dirty="0"/>
              <a:t> = (Manhattan distance)/3 (rounded up to correct parity)</a:t>
            </a:r>
          </a:p>
          <a:p>
            <a:pPr lvl="2"/>
            <a:r>
              <a:rPr lang="en-US" sz="1600" dirty="0">
                <a:solidFill>
                  <a:srgbClr val="D303CA"/>
                </a:solidFill>
              </a:rPr>
              <a:t>h2</a:t>
            </a:r>
            <a:r>
              <a:rPr lang="en-US" sz="1600" dirty="0"/>
              <a:t> = (Euclidean distance)/√5 (rounded up to correct parity)</a:t>
            </a:r>
          </a:p>
          <a:p>
            <a:pPr lvl="2"/>
            <a:r>
              <a:rPr lang="en-US" sz="1600" dirty="0">
                <a:solidFill>
                  <a:srgbClr val="D303CA"/>
                </a:solidFill>
              </a:rPr>
              <a:t>h3</a:t>
            </a:r>
            <a:r>
              <a:rPr lang="en-US" sz="1600" dirty="0"/>
              <a:t> = (max x or y shift)/2 (rounded up to correct parity)</a:t>
            </a:r>
          </a:p>
          <a:p>
            <a:pPr lvl="2"/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44000" y="1752600"/>
            <a:ext cx="2286000" cy="4572000"/>
            <a:chOff x="9144000" y="1752600"/>
            <a:chExt cx="2286000" cy="4572000"/>
          </a:xfrm>
        </p:grpSpPr>
        <p:sp>
          <p:nvSpPr>
            <p:cNvPr id="3" name="Rectangle 2"/>
            <p:cNvSpPr/>
            <p:nvPr/>
          </p:nvSpPr>
          <p:spPr>
            <a:xfrm>
              <a:off x="91440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01200" y="1752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584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15600" y="1752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28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1200" y="2209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584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15600" y="2209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728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601200" y="2667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0584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15600" y="2667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28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601200" y="3124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0584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15600" y="3124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728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440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601200" y="3581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584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15600" y="3581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9728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1440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01200" y="4038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0584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15600" y="4038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9728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1440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601200" y="4495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0584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515600" y="4495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9728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440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601200" y="4953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0584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15600" y="4953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728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440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601200" y="5410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0584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515600" y="5410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728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440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601200" y="5867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0584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515600" y="5867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9728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7500" y="5883663"/>
              <a:ext cx="335688" cy="44093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1125200" y="1905000"/>
              <a:ext cx="152400" cy="152400"/>
            </a:xfrm>
            <a:prstGeom prst="ellips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9372600" y="5181600"/>
              <a:ext cx="0" cy="914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372600" y="5181600"/>
              <a:ext cx="4572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72600" y="6096000"/>
              <a:ext cx="91440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0287000" y="5638800"/>
              <a:ext cx="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 bwMode="auto">
          <a:xfrm>
            <a:off x="9067800" y="4419600"/>
            <a:ext cx="3001689" cy="8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This part is a bit fiddly, </a:t>
            </a:r>
          </a:p>
          <a:p>
            <a:r>
              <a:rPr lang="en-US" sz="2400" dirty="0">
                <a:latin typeface="Calibri"/>
                <a:cs typeface="Calibri"/>
              </a:rPr>
              <a:t>sorry about that</a:t>
            </a:r>
          </a:p>
        </p:txBody>
      </p:sp>
    </p:spTree>
    <p:extLst>
      <p:ext uri="{BB962C8B-B14F-4D97-AF65-F5344CB8AC3E}">
        <p14:creationId xmlns:p14="http://schemas.microsoft.com/office/powerpoint/2010/main" val="36475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A* Graph Search Gone Wrong?</a:t>
            </a:r>
          </a:p>
        </p:txBody>
      </p:sp>
      <p:sp>
        <p:nvSpPr>
          <p:cNvPr id="18" name="Oval 17"/>
          <p:cNvSpPr/>
          <p:nvPr/>
        </p:nvSpPr>
        <p:spPr>
          <a:xfrm>
            <a:off x="1363498" y="2819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116098" y="2133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498" y="41910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792498" y="2895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792498" y="5105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2013906" y="2514600"/>
            <a:ext cx="1102192" cy="41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0" idx="1"/>
          </p:cNvCxnSpPr>
          <p:nvPr/>
        </p:nvCxnSpPr>
        <p:spPr>
          <a:xfrm>
            <a:off x="2013906" y="3469808"/>
            <a:ext cx="604184" cy="83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21" idx="3"/>
          </p:cNvCxnSpPr>
          <p:nvPr/>
        </p:nvCxnSpPr>
        <p:spPr>
          <a:xfrm flipV="1">
            <a:off x="3156906" y="3546008"/>
            <a:ext cx="1747184" cy="756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3878098" y="251460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5173498" y="36576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2531898" y="2678670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2303298" y="3581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4259098" y="2819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954298" y="39576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2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5249698" y="41862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328440" y="1828798"/>
            <a:ext cx="4197036" cy="4403471"/>
            <a:chOff x="1489613" y="1600298"/>
            <a:chExt cx="4195761" cy="4403090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489613" y="3317359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h=2</a:t>
              </a:r>
            </a:p>
          </p:txBody>
        </p:sp>
        <p:sp>
          <p:nvSpPr>
            <p:cNvPr id="33832" name="TextBox 40"/>
            <p:cNvSpPr txBox="1">
              <a:spLocks noChangeArrowheads="1"/>
            </p:cNvSpPr>
            <p:nvPr/>
          </p:nvSpPr>
          <p:spPr bwMode="auto">
            <a:xfrm>
              <a:off x="2796572" y="4718814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368386" y="1600298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5090721" y="2347665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73787" y="5634088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9601" y="2362200"/>
            <a:ext cx="104757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 (0+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7239001" y="2823863"/>
            <a:ext cx="2995207" cy="919284"/>
            <a:chOff x="5638800" y="2133354"/>
            <a:chExt cx="2995208" cy="918925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590794"/>
              <a:ext cx="108425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A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7560427" y="2590789"/>
              <a:ext cx="107358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B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stCxn id="54" idx="2"/>
              <a:endCxn id="33828" idx="0"/>
            </p:cNvCxnSpPr>
            <p:nvPr/>
          </p:nvCxnSpPr>
          <p:spPr>
            <a:xfrm>
              <a:off x="7153190" y="2133354"/>
              <a:ext cx="944028" cy="457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180926" y="2133354"/>
              <a:ext cx="972263" cy="457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237991" y="3743147"/>
            <a:ext cx="1070275" cy="914580"/>
            <a:chOff x="5637791" y="3052286"/>
            <a:chExt cx="1069765" cy="914581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637791" y="3505201"/>
              <a:ext cx="1069765" cy="4616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(2+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stCxn id="33827" idx="2"/>
              <a:endCxn id="33825" idx="0"/>
            </p:cNvCxnSpPr>
            <p:nvPr/>
          </p:nvCxnSpPr>
          <p:spPr>
            <a:xfrm flipH="1">
              <a:off x="6172674" y="3052286"/>
              <a:ext cx="7994" cy="452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239002" y="4657727"/>
            <a:ext cx="1100331" cy="909802"/>
            <a:chOff x="5638805" y="3966836"/>
            <a:chExt cx="1099952" cy="910124"/>
          </a:xfrm>
        </p:grpSpPr>
        <p:sp>
          <p:nvSpPr>
            <p:cNvPr id="33823" name="TextBox 59"/>
            <p:cNvSpPr txBox="1">
              <a:spLocks noChangeArrowheads="1"/>
            </p:cNvSpPr>
            <p:nvPr/>
          </p:nvSpPr>
          <p:spPr bwMode="auto">
            <a:xfrm>
              <a:off x="5638805" y="4415132"/>
              <a:ext cx="1099952" cy="461828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(5+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0" name="Straight Arrow Connector 69"/>
            <p:cNvCxnSpPr>
              <a:stCxn id="33825" idx="2"/>
              <a:endCxn id="33823" idx="0"/>
            </p:cNvCxnSpPr>
            <p:nvPr/>
          </p:nvCxnSpPr>
          <p:spPr>
            <a:xfrm>
              <a:off x="6172748" y="3966836"/>
              <a:ext cx="16033" cy="4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9142996" y="3743142"/>
            <a:ext cx="1070275" cy="909982"/>
            <a:chOff x="7543375" y="3052260"/>
            <a:chExt cx="1069766" cy="910305"/>
          </a:xfrm>
        </p:grpSpPr>
        <p:sp>
          <p:nvSpPr>
            <p:cNvPr id="33821" name="TextBox 56"/>
            <p:cNvSpPr txBox="1">
              <a:spLocks noChangeArrowheads="1"/>
            </p:cNvSpPr>
            <p:nvPr/>
          </p:nvSpPr>
          <p:spPr bwMode="auto">
            <a:xfrm>
              <a:off x="7543375" y="3500736"/>
              <a:ext cx="1069766" cy="4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(3+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2" name="Straight Arrow Connector 71"/>
            <p:cNvCxnSpPr>
              <a:stCxn id="33828" idx="2"/>
              <a:endCxn id="33821" idx="0"/>
            </p:cNvCxnSpPr>
            <p:nvPr/>
          </p:nvCxnSpPr>
          <p:spPr>
            <a:xfrm flipH="1">
              <a:off x="8078258" y="3052260"/>
              <a:ext cx="19275" cy="448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9126745" y="4653124"/>
            <a:ext cx="1100331" cy="914237"/>
            <a:chOff x="7526555" y="3962569"/>
            <a:chExt cx="1099952" cy="914240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526555" y="4415142"/>
              <a:ext cx="1099952" cy="46166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(6+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stCxn id="33821" idx="2"/>
              <a:endCxn id="33819" idx="0"/>
            </p:cNvCxnSpPr>
            <p:nvPr/>
          </p:nvCxnSpPr>
          <p:spPr>
            <a:xfrm flipH="1">
              <a:off x="8076531" y="3962569"/>
              <a:ext cx="1223" cy="45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2125499" y="1295400"/>
            <a:ext cx="275940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745370" y="1311833"/>
            <a:ext cx="183857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Search tree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096000" y="5486400"/>
            <a:ext cx="559242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Simple check against expanded set blocks C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096000" y="5862937"/>
            <a:ext cx="5814358" cy="8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Fancy check allows new C if cheaper than old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but requires recalculating C’s descendants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7" grpId="0"/>
      <p:bldP spid="8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888230" y="1295400"/>
            <a:ext cx="6934200" cy="3333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Admissibility: heuristic cost ≤ actual cost to goal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lang="en-US" sz="2000" baseline="30000" dirty="0">
                <a:solidFill>
                  <a:srgbClr val="008000"/>
                </a:solidFill>
                <a:latin typeface="Calibri"/>
                <a:cs typeface="Calibri"/>
              </a:rPr>
              <a:t>*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(A)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Consistency: heuristic “arc” cost ≤ actual cost for each arc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	h(A) – h(C)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	or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 </a:t>
            </a:r>
            <a:r>
              <a:rPr lang="en-US" sz="2000" dirty="0">
                <a:latin typeface="Calibri"/>
                <a:cs typeface="Calibri"/>
              </a:rPr>
              <a:t>(triangle inequality)</a:t>
            </a:r>
            <a:endParaRPr lang="en-US" sz="1000" dirty="0">
              <a:solidFill>
                <a:srgbClr val="333399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000" dirty="0">
                <a:latin typeface="Calibri"/>
                <a:cs typeface="Calibri"/>
              </a:rPr>
              <a:t> value along a path never decreases: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   </a:t>
            </a:r>
            <a:r>
              <a:rPr lang="en-US" sz="2000" dirty="0">
                <a:latin typeface="Calibri"/>
                <a:cs typeface="Calibri"/>
              </a:rPr>
              <a:t>=&gt;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g(A) +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g(A) +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A* graph search is optimal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676401" y="2281240"/>
            <a:ext cx="1124510" cy="4387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4"/>
            <a:endCxn id="9" idx="0"/>
          </p:cNvCxnSpPr>
          <p:nvPr/>
        </p:nvCxnSpPr>
        <p:spPr>
          <a:xfrm>
            <a:off x="3124200" y="3500439"/>
            <a:ext cx="0" cy="15287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3276600" y="3886200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824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2586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667000" y="5029200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609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657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1905000" y="2509837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1542489" y="2604528"/>
            <a:ext cx="1258422" cy="2558583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1"/>
          </p:cNvCxnSpPr>
          <p:nvPr/>
        </p:nvCxnSpPr>
        <p:spPr>
          <a:xfrm>
            <a:off x="1676400" y="2281239"/>
            <a:ext cx="1124511" cy="438711"/>
          </a:xfrm>
          <a:prstGeom prst="straightConnector1">
            <a:avLst/>
          </a:prstGeom>
          <a:ln w="57150">
            <a:solidFill>
              <a:srgbClr val="008000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3617936" y="3160068"/>
            <a:ext cx="655945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17254" y="3018327"/>
            <a:ext cx="838200" cy="638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73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2" grpId="1"/>
      <p:bldP spid="7" grpId="0" animBg="1"/>
      <p:bldP spid="8" grpId="0" animBg="1"/>
      <p:bldP spid="9" grpId="0" animBg="1"/>
      <p:bldP spid="9" grpId="1" animBg="1"/>
      <p:bldP spid="34826" grpId="0"/>
      <p:bldP spid="34827" grpId="0"/>
      <p:bldP spid="34828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8518525" y="23622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62484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Sketch: consider what A* does with a consistent heuristic:</a:t>
            </a: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1: In tree search, A* expands nodes in increasing total f value (f-contours)</a:t>
            </a:r>
            <a:br>
              <a:rPr lang="en-US" sz="2400" dirty="0">
                <a:latin typeface="Calibri"/>
                <a:cs typeface="Calibri"/>
              </a:rPr>
            </a:br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2: For every state s, nodes that reach s optimally are expanded before nodes that reach s </a:t>
            </a:r>
            <a:r>
              <a:rPr lang="en-US" sz="2400" dirty="0" err="1">
                <a:latin typeface="Calibri"/>
                <a:cs typeface="Calibri"/>
              </a:rPr>
              <a:t>suboptimally</a:t>
            </a: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Result: A* graph search is optimal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8001000" y="2533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9123363" y="28892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9599613" y="287972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9253538" y="2740026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9847263" y="392906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9367838" y="44846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9321800" y="3275014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9739311" y="3471862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9355138" y="2463801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8783637" y="3368676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9039226" y="3100388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10277475" y="346868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10150475" y="307340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9950449" y="2695577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34641642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Tree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is optimal if heuristic is admissible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Graph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optimal if heuristic is consistent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Consistency implies admissibility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Most natural admissible heuristics tend to be consistent, especially if from relaxed problems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853" y="2009404"/>
            <a:ext cx="4720694" cy="340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like to have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970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Guide search </a:t>
            </a:r>
            <a:r>
              <a:rPr lang="en-US" b="1" i="1" dirty="0">
                <a:solidFill>
                  <a:srgbClr val="FF0000"/>
                </a:solidFill>
              </a:rPr>
              <a:t>towards the goal </a:t>
            </a:r>
            <a:r>
              <a:rPr lang="en-US" dirty="0"/>
              <a:t>instead of </a:t>
            </a:r>
            <a:r>
              <a:rPr lang="en-US" b="1" i="1" dirty="0">
                <a:solidFill>
                  <a:srgbClr val="FF0000"/>
                </a:solidFill>
              </a:rPr>
              <a:t>all over the place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26512" y="2443721"/>
            <a:ext cx="2805113" cy="1771651"/>
            <a:chOff x="8396287" y="1828800"/>
            <a:chExt cx="2805113" cy="1771651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8396287" y="1828800"/>
              <a:ext cx="1912939" cy="177165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299575" y="2605089"/>
              <a:ext cx="163512" cy="1539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534400" y="272097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226675" y="2627313"/>
              <a:ext cx="163512" cy="15398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287000" y="2744789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931276" y="2263775"/>
              <a:ext cx="869951" cy="8699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4833" y="2864149"/>
            <a:ext cx="2754312" cy="842661"/>
            <a:chOff x="8382000" y="5029202"/>
            <a:chExt cx="2754312" cy="842661"/>
          </a:xfrm>
        </p:grpSpPr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005887" y="5029202"/>
              <a:ext cx="1284288" cy="6270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9234488" y="5270501"/>
              <a:ext cx="163513" cy="1539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382000" y="5410200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0213975" y="5257801"/>
              <a:ext cx="163512" cy="1539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0221912" y="540573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9126537" y="5105400"/>
              <a:ext cx="869951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sp>
        <p:nvSpPr>
          <p:cNvPr id="18" name="TextBox 17"/>
          <p:cNvSpPr txBox="1"/>
          <p:nvPr/>
        </p:nvSpPr>
        <p:spPr bwMode="auto">
          <a:xfrm>
            <a:off x="7602615" y="4962717"/>
            <a:ext cx="2458271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Uninformed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809834" y="4917989"/>
            <a:ext cx="1929881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267451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7527" y="-76200"/>
            <a:ext cx="12182254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263961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FF046-E837-9247-805F-FB36E0D2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30000" dirty="0"/>
              <a:t>*</a:t>
            </a:r>
            <a:r>
              <a:rPr lang="en-US" dirty="0"/>
              <a:t>: the 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9D1A80-7C9B-9F46-A61B-82437360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729164"/>
          </a:xfrm>
        </p:spPr>
        <p:txBody>
          <a:bodyPr/>
          <a:lstStyle/>
          <a:p>
            <a:r>
              <a:rPr lang="en-US" dirty="0"/>
              <a:t>Expand a node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most likely to be on the optimal path</a:t>
            </a:r>
          </a:p>
          <a:p>
            <a:r>
              <a:rPr lang="en-US" dirty="0"/>
              <a:t>Expand a node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the cost of the best solution through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is optimal</a:t>
            </a:r>
          </a:p>
          <a:p>
            <a:r>
              <a:rPr lang="en-US" dirty="0"/>
              <a:t>Expand a node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with lowest value of </a:t>
            </a:r>
            <a:r>
              <a:rPr lang="en-US" i="1" dirty="0">
                <a:solidFill>
                  <a:srgbClr val="D303CA"/>
                </a:solidFill>
              </a:rPr>
              <a:t>g</a:t>
            </a:r>
            <a:r>
              <a:rPr lang="en-US" dirty="0">
                <a:solidFill>
                  <a:srgbClr val="D303CA"/>
                </a:solidFill>
              </a:rPr>
              <a:t>(n) +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baseline="30000" dirty="0">
                <a:solidFill>
                  <a:srgbClr val="D303CA"/>
                </a:solidFill>
              </a:rPr>
              <a:t>*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D303CA"/>
                </a:solidFill>
              </a:rPr>
              <a:t> </a:t>
            </a:r>
            <a:r>
              <a:rPr lang="en-US" i="1" dirty="0">
                <a:solidFill>
                  <a:srgbClr val="D303CA"/>
                </a:solidFill>
              </a:rPr>
              <a:t>g</a:t>
            </a:r>
            <a:r>
              <a:rPr lang="en-US" dirty="0">
                <a:solidFill>
                  <a:srgbClr val="D303CA"/>
                </a:solidFill>
              </a:rPr>
              <a:t>(n) </a:t>
            </a:r>
            <a:r>
              <a:rPr lang="en-US" dirty="0"/>
              <a:t>is the cost from root to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baseline="30000" dirty="0">
                <a:solidFill>
                  <a:srgbClr val="D303CA"/>
                </a:solidFill>
              </a:rPr>
              <a:t>*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</a:t>
            </a:r>
            <a:r>
              <a:rPr lang="en-US" dirty="0"/>
              <a:t> is the optimal cost from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to the closest goal </a:t>
            </a:r>
          </a:p>
          <a:p>
            <a:r>
              <a:rPr lang="en-US" dirty="0"/>
              <a:t>We seldom know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baseline="30000" dirty="0">
                <a:solidFill>
                  <a:srgbClr val="D303CA"/>
                </a:solidFill>
              </a:rPr>
              <a:t>*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</a:t>
            </a:r>
            <a:r>
              <a:rPr lang="en-US" dirty="0"/>
              <a:t>but might have a heuristic approximation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</a:t>
            </a:r>
          </a:p>
          <a:p>
            <a:r>
              <a:rPr lang="en-US" dirty="0"/>
              <a:t>A</a:t>
            </a:r>
            <a:r>
              <a:rPr lang="en-US" baseline="30000" dirty="0"/>
              <a:t>*</a:t>
            </a:r>
            <a:r>
              <a:rPr lang="en-US" dirty="0"/>
              <a:t> = tree search with priority queue ordered by </a:t>
            </a:r>
            <a:r>
              <a:rPr lang="en-US" i="1" dirty="0">
                <a:solidFill>
                  <a:srgbClr val="D303CA"/>
                </a:solidFill>
              </a:rPr>
              <a:t>g</a:t>
            </a:r>
            <a:r>
              <a:rPr lang="en-US" dirty="0">
                <a:solidFill>
                  <a:srgbClr val="D303CA"/>
                </a:solidFill>
              </a:rPr>
              <a:t>(n) +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route-finding in Romania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770" y="1447800"/>
            <a:ext cx="7834132" cy="4724400"/>
            <a:chOff x="44770" y="1447800"/>
            <a:chExt cx="7834132" cy="4724400"/>
          </a:xfrm>
        </p:grpSpPr>
        <p:pic>
          <p:nvPicPr>
            <p:cNvPr id="9" name="Picture 8" descr="romania-distances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0" y="1447800"/>
              <a:ext cx="7834132" cy="47244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349570" y="2566610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89301" y="5017105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46255" y="1226841"/>
            <a:ext cx="4745745" cy="3213512"/>
            <a:chOff x="7446255" y="2195421"/>
            <a:chExt cx="4745745" cy="32135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255" y="2441923"/>
              <a:ext cx="4745745" cy="2121109"/>
            </a:xfrm>
            <a:prstGeom prst="rect">
              <a:avLst/>
            </a:prstGeom>
          </p:spPr>
        </p:pic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7446255" y="5039603"/>
              <a:ext cx="4700975" cy="369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D303CA"/>
                  </a:solidFill>
                </a:rPr>
                <a:t>h</a:t>
              </a:r>
              <a:r>
                <a:rPr lang="en-US" dirty="0">
                  <a:solidFill>
                    <a:srgbClr val="D303CA"/>
                  </a:solidFill>
                </a:rPr>
                <a:t>(</a:t>
              </a:r>
              <a:r>
                <a:rPr lang="en-US" i="1" dirty="0">
                  <a:solidFill>
                    <a:srgbClr val="D303CA"/>
                  </a:solidFill>
                </a:rPr>
                <a:t>n</a:t>
              </a:r>
              <a:r>
                <a:rPr lang="en-US" dirty="0">
                  <a:solidFill>
                    <a:srgbClr val="D303CA"/>
                  </a:solidFill>
                </a:rPr>
                <a:t>)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002060"/>
                  </a:solidFill>
                </a:rPr>
                <a:t>= straight-line distance to Bucharest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448125" y="2195421"/>
              <a:ext cx="4743875" cy="262589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4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pathing in Pacman</a:t>
            </a:r>
          </a:p>
        </p:txBody>
      </p:sp>
      <p:pic>
        <p:nvPicPr>
          <p:cNvPr id="32771" name="Picture 2" descr="Z:\Shared with PC\smallMa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98849"/>
            <a:ext cx="6623051" cy="29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1219200"/>
            <a:ext cx="7543800" cy="20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i="1" dirty="0">
                <a:solidFill>
                  <a:srgbClr val="D303CA"/>
                </a:solidFill>
                <a:latin typeface="+mn-lt"/>
              </a:rPr>
              <a:t>h</a:t>
            </a:r>
            <a:r>
              <a:rPr lang="en-US" sz="2400" dirty="0">
                <a:solidFill>
                  <a:srgbClr val="D303CA"/>
                </a:solidFill>
                <a:latin typeface="+mn-lt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+mn-lt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+mn-lt"/>
              </a:rPr>
              <a:t>) </a:t>
            </a:r>
            <a:r>
              <a:rPr lang="en-US" sz="2400" dirty="0">
                <a:solidFill>
                  <a:schemeClr val="accent4"/>
                </a:solidFill>
                <a:latin typeface="+mn-lt"/>
              </a:rPr>
              <a:t>=</a:t>
            </a:r>
            <a:r>
              <a:rPr lang="en-US" sz="2400" dirty="0">
                <a:solidFill>
                  <a:srgbClr val="D303CA"/>
                </a:solidFill>
                <a:latin typeface="+mn-lt"/>
              </a:rPr>
              <a:t> </a:t>
            </a:r>
            <a:r>
              <a:rPr lang="en-US" sz="2400" kern="0" dirty="0">
                <a:latin typeface="+mn-lt"/>
              </a:rPr>
              <a:t>Manhattan distance </a:t>
            </a:r>
            <a:r>
              <a:rPr lang="en-US" sz="2400" dirty="0">
                <a:solidFill>
                  <a:schemeClr val="accent4"/>
                </a:solidFill>
                <a:latin typeface="+mn-lt"/>
              </a:rPr>
              <a:t>= </a:t>
            </a:r>
            <a:r>
              <a:rPr lang="en-US" sz="2400" dirty="0">
                <a:solidFill>
                  <a:srgbClr val="D303CA"/>
                </a:solidFill>
                <a:latin typeface="+mn-lt"/>
              </a:rPr>
              <a:t>|</a:t>
            </a:r>
            <a:r>
              <a:rPr lang="en-US" sz="2400" b="1" dirty="0">
                <a:solidFill>
                  <a:srgbClr val="D303CA"/>
                </a:solidFill>
                <a:latin typeface="+mn-lt"/>
                <a:sym typeface="Symbol" pitchFamily="2" charset="2"/>
              </a:rPr>
              <a:t></a:t>
            </a:r>
            <a:r>
              <a:rPr lang="en-US" sz="2400" i="1" dirty="0">
                <a:solidFill>
                  <a:srgbClr val="D303CA"/>
                </a:solidFill>
                <a:latin typeface="+mn-lt"/>
                <a:sym typeface="Symbol" pitchFamily="2" charset="2"/>
              </a:rPr>
              <a:t>x</a:t>
            </a:r>
            <a:r>
              <a:rPr lang="en-US" sz="2400" dirty="0">
                <a:solidFill>
                  <a:srgbClr val="D303CA"/>
                </a:solidFill>
                <a:latin typeface="+mn-lt"/>
                <a:sym typeface="Symbol" pitchFamily="2" charset="2"/>
              </a:rPr>
              <a:t>| + |</a:t>
            </a:r>
            <a:r>
              <a:rPr lang="en-US" sz="2400" b="1" dirty="0">
                <a:solidFill>
                  <a:srgbClr val="D303CA"/>
                </a:solidFill>
                <a:latin typeface="+mn-lt"/>
                <a:sym typeface="Symbol" pitchFamily="2" charset="2"/>
              </a:rPr>
              <a:t></a:t>
            </a:r>
            <a:r>
              <a:rPr lang="en-US" sz="2400" i="1" dirty="0">
                <a:solidFill>
                  <a:srgbClr val="D303CA"/>
                </a:solidFill>
                <a:latin typeface="+mn-lt"/>
                <a:sym typeface="Symbol" pitchFamily="2" charset="2"/>
              </a:rPr>
              <a:t>y</a:t>
            </a:r>
            <a:r>
              <a:rPr lang="en-US" sz="2400" dirty="0">
                <a:solidFill>
                  <a:srgbClr val="D303CA"/>
                </a:solidFill>
                <a:latin typeface="+mn-lt"/>
                <a:sym typeface="Symbol" pitchFamily="2" charset="2"/>
              </a:rPr>
              <a:t>|</a:t>
            </a:r>
            <a:r>
              <a:rPr lang="en-US" sz="2400" kern="0" dirty="0">
                <a:solidFill>
                  <a:srgbClr val="D303CA"/>
                </a:solidFill>
                <a:latin typeface="+mn-lt"/>
              </a:rPr>
              <a:t> </a:t>
            </a:r>
          </a:p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Is Manhattan better than straight-line distance?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13" name="Freeform 12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76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524000"/>
            <a:ext cx="3407831" cy="2300286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116375"/>
            <a:ext cx="3476133" cy="2374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2209800" y="5181599"/>
            <a:ext cx="9575800" cy="94456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What went wrong?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  <a:latin typeface="Calibri"/>
                <a:cs typeface="Calibri"/>
              </a:rPr>
              <a:t>Actual</a:t>
            </a:r>
            <a:r>
              <a:rPr lang="en-US" sz="2800" dirty="0">
                <a:latin typeface="Calibri"/>
                <a:cs typeface="Calibri"/>
              </a:rPr>
              <a:t> bad solution cost &lt; </a:t>
            </a:r>
            <a:r>
              <a:rPr lang="en-US" sz="2800" b="1" i="1" dirty="0">
                <a:solidFill>
                  <a:srgbClr val="FF0000"/>
                </a:solidFill>
                <a:latin typeface="Calibri"/>
                <a:cs typeface="Calibri"/>
              </a:rPr>
              <a:t>estimated</a:t>
            </a:r>
            <a:r>
              <a:rPr lang="en-US" sz="2800" dirty="0">
                <a:latin typeface="Calibri"/>
                <a:cs typeface="Calibri"/>
              </a:rPr>
              <a:t> good solution cost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We need estimates to be less than actual costs!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791200" y="17525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763000" y="323849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819400" y="31241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862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8486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15000" y="129539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448800" y="328826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0" y="403860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505200" y="3200399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lang="en-US" sz="2000" b="1" dirty="0">
                <a:solidFill>
                  <a:srgbClr val="C00000"/>
                </a:solidFill>
                <a:latin typeface="Calibri"/>
                <a:cs typeface="Calibri"/>
              </a:rPr>
              <a:t> = </a:t>
            </a:r>
            <a:r>
              <a:rPr 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6038850" y="781049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3914776" y="1247774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6400800" y="2038349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6543" y="1219379"/>
            <a:ext cx="6398914" cy="483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0661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46763</TotalTime>
  <Words>1239</Words>
  <Application>Microsoft Office PowerPoint</Application>
  <PresentationFormat>Widescreen</PresentationFormat>
  <Paragraphs>289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Lucida Calligraphy</vt:lpstr>
      <vt:lpstr>Symbol</vt:lpstr>
      <vt:lpstr>Times New Roman</vt:lpstr>
      <vt:lpstr>Wingdings</vt:lpstr>
      <vt:lpstr>dan-berkeley-nlp-v1</vt:lpstr>
      <vt:lpstr>CSC2114: Artificial Intelligence </vt:lpstr>
      <vt:lpstr>Example: route-finding in Romania</vt:lpstr>
      <vt:lpstr>What we would like to have happen</vt:lpstr>
      <vt:lpstr>A* Search</vt:lpstr>
      <vt:lpstr>A*: the core idea</vt:lpstr>
      <vt:lpstr>Example: route-finding in Romania</vt:lpstr>
      <vt:lpstr>Example: pathing in Pacman</vt:lpstr>
      <vt:lpstr>Is A* Optimal?</vt:lpstr>
      <vt:lpstr>Admissible Heuristics</vt:lpstr>
      <vt:lpstr>Admissible Heuristics</vt:lpstr>
      <vt:lpstr>Optimality of A* Tree Search</vt:lpstr>
      <vt:lpstr>Optimality of A* Tree Search</vt:lpstr>
      <vt:lpstr>Optimality of A* Tree Search: Blocking</vt:lpstr>
      <vt:lpstr>Optimality of A* Tree Search: Blocking</vt:lpstr>
      <vt:lpstr>Optimality of A* Tree Search: Blocking</vt:lpstr>
      <vt:lpstr>UCS vs A* Contours</vt:lpstr>
      <vt:lpstr>A* Applications</vt:lpstr>
      <vt:lpstr>Creating Heuristics</vt:lpstr>
      <vt:lpstr>Creating Admissible Heuristics</vt:lpstr>
      <vt:lpstr>Example: 8 Puzzle</vt:lpstr>
      <vt:lpstr>8 Puzzle I</vt:lpstr>
      <vt:lpstr>8 Puzzle II</vt:lpstr>
      <vt:lpstr>Combining heuristics</vt:lpstr>
      <vt:lpstr>Optimality of A* Graph Search</vt:lpstr>
      <vt:lpstr>A* Graph Search Gone Wrong?</vt:lpstr>
      <vt:lpstr>Consistency of Heuristics</vt:lpstr>
      <vt:lpstr>Optimality of A* Graph Search</vt:lpstr>
      <vt:lpstr>Optimality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Rose Nakibuule</cp:lastModifiedBy>
  <cp:revision>2341</cp:revision>
  <cp:lastPrinted>2015-09-04T01:45:52Z</cp:lastPrinted>
  <dcterms:created xsi:type="dcterms:W3CDTF">2004-08-27T04:16:05Z</dcterms:created>
  <dcterms:modified xsi:type="dcterms:W3CDTF">2022-01-21T17:58:56Z</dcterms:modified>
</cp:coreProperties>
</file>