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4"/>
  </p:notesMasterIdLst>
  <p:handoutMasterIdLst>
    <p:handoutMasterId r:id="rId35"/>
  </p:handoutMasterIdLst>
  <p:sldIdLst>
    <p:sldId id="729" r:id="rId2"/>
    <p:sldId id="822" r:id="rId3"/>
    <p:sldId id="661" r:id="rId4"/>
    <p:sldId id="662" r:id="rId5"/>
    <p:sldId id="694" r:id="rId6"/>
    <p:sldId id="748" r:id="rId7"/>
    <p:sldId id="733" r:id="rId8"/>
    <p:sldId id="741" r:id="rId9"/>
    <p:sldId id="742" r:id="rId10"/>
    <p:sldId id="667" r:id="rId11"/>
    <p:sldId id="743" r:id="rId12"/>
    <p:sldId id="831" r:id="rId13"/>
    <p:sldId id="809" r:id="rId14"/>
    <p:sldId id="810" r:id="rId15"/>
    <p:sldId id="749" r:id="rId16"/>
    <p:sldId id="745" r:id="rId17"/>
    <p:sldId id="811" r:id="rId18"/>
    <p:sldId id="812" r:id="rId19"/>
    <p:sldId id="753" r:id="rId20"/>
    <p:sldId id="754" r:id="rId21"/>
    <p:sldId id="820" r:id="rId22"/>
    <p:sldId id="723" r:id="rId23"/>
    <p:sldId id="747" r:id="rId24"/>
    <p:sldId id="727" r:id="rId25"/>
    <p:sldId id="736" r:id="rId26"/>
    <p:sldId id="648" r:id="rId27"/>
    <p:sldId id="752" r:id="rId28"/>
    <p:sldId id="751" r:id="rId29"/>
    <p:sldId id="649" r:id="rId30"/>
    <p:sldId id="682" r:id="rId31"/>
    <p:sldId id="832" r:id="rId32"/>
    <p:sldId id="816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4E8FF"/>
    <a:srgbClr val="DAABFD"/>
    <a:srgbClr val="9B01FF"/>
    <a:srgbClr val="BD00B0"/>
    <a:srgbClr val="FF9999"/>
    <a:srgbClr val="CCECFF"/>
    <a:srgbClr val="C39BE1"/>
    <a:srgbClr val="C198E0"/>
    <a:srgbClr val="0066CC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1" autoAdjust="0"/>
    <p:restoredTop sz="91905" autoAdjust="0"/>
  </p:normalViewPr>
  <p:slideViewPr>
    <p:cSldViewPr>
      <p:cViewPr varScale="1">
        <p:scale>
          <a:sx n="82" d="100"/>
          <a:sy n="82" d="100"/>
        </p:scale>
        <p:origin x="8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8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Pick an order for two reasons: sequential processor and pruning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4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7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ghosts go the same way, </a:t>
            </a:r>
            <a:r>
              <a:rPr lang="en-US" dirty="0" err="1"/>
              <a:t>pacman</a:t>
            </a:r>
            <a:r>
              <a:rPr lang="en-US" dirty="0"/>
              <a:t> wins; if they go different ways, </a:t>
            </a:r>
            <a:r>
              <a:rPr lang="en-US" dirty="0" err="1"/>
              <a:t>pacman</a:t>
            </a:r>
            <a:r>
              <a:rPr lang="en-US" dirty="0"/>
              <a:t> 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9287-BF7B-4F04-882C-B3B23CA7072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Tinsley lost only 5 games to humans in 42 years; has been known to solve 60-ply problems</a:t>
            </a:r>
          </a:p>
        </p:txBody>
      </p:sp>
    </p:spTree>
    <p:extLst>
      <p:ext uri="{BB962C8B-B14F-4D97-AF65-F5344CB8AC3E}">
        <p14:creationId xmlns:p14="http://schemas.microsoft.com/office/powerpoint/2010/main" val="303139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points for eating</a:t>
            </a:r>
            <a:r>
              <a:rPr lang="en-US" baseline="0" dirty="0"/>
              <a:t> dot; -1 for each time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1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ghosts go the same way, </a:t>
            </a:r>
            <a:r>
              <a:rPr lang="en-US" dirty="0" err="1"/>
              <a:t>pacman</a:t>
            </a:r>
            <a:r>
              <a:rPr lang="en-US" dirty="0"/>
              <a:t> wins; if they go different ways, </a:t>
            </a:r>
            <a:r>
              <a:rPr lang="en-US" dirty="0" err="1"/>
              <a:t>pacman</a:t>
            </a:r>
            <a:r>
              <a:rPr lang="en-US" dirty="0"/>
              <a:t> 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3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Add values by hand if on tablet, or add by animation steps</a:t>
            </a:r>
          </a:p>
        </p:txBody>
      </p:sp>
    </p:spTree>
    <p:extLst>
      <p:ext uri="{BB962C8B-B14F-4D97-AF65-F5344CB8AC3E}">
        <p14:creationId xmlns:p14="http://schemas.microsoft.com/office/powerpoint/2010/main" val="102606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Add values by hand if on tablet, or add by animation steps</a:t>
            </a:r>
          </a:p>
        </p:txBody>
      </p:sp>
    </p:spTree>
    <p:extLst>
      <p:ext uri="{BB962C8B-B14F-4D97-AF65-F5344CB8AC3E}">
        <p14:creationId xmlns:p14="http://schemas.microsoft.com/office/powerpoint/2010/main" val="102171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Adversarial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Tic-</a:t>
            </a:r>
            <a:r>
              <a:rPr lang="en-US" dirty="0" err="1"/>
              <a:t>Tac</a:t>
            </a:r>
            <a:r>
              <a:rPr lang="en-US" dirty="0"/>
              <a:t>-Toe Game Tree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270000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1066800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1981884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2895600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3810684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100" y="370857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286000" y="5486400"/>
            <a:ext cx="4114800" cy="990600"/>
          </a:xfrm>
          <a:prstGeom prst="roundRect">
            <a:avLst/>
          </a:prstGeom>
          <a:solidFill>
            <a:srgbClr val="C39BE1">
              <a:alpha val="3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Values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-10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04592" y="3733800"/>
            <a:ext cx="500608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37906" y="3733800"/>
            <a:ext cx="64869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04575" y="2995511"/>
            <a:ext cx="529425" cy="461665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3" name="Right Arrow 2"/>
          <p:cNvSpPr/>
          <p:nvPr/>
        </p:nvSpPr>
        <p:spPr>
          <a:xfrm rot="10313695">
            <a:off x="4936841" y="3426482"/>
            <a:ext cx="10668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57200" y="1295400"/>
            <a:ext cx="4648200" cy="993577"/>
            <a:chOff x="8534400" y="1447800"/>
            <a:chExt cx="4648200" cy="993577"/>
          </a:xfrm>
        </p:grpSpPr>
        <p:sp>
          <p:nvSpPr>
            <p:cNvPr id="88" name="TextBox 87"/>
            <p:cNvSpPr txBox="1"/>
            <p:nvPr/>
          </p:nvSpPr>
          <p:spPr>
            <a:xfrm>
              <a:off x="8534400" y="1447800"/>
              <a:ext cx="464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alibri" pitchFamily="34" charset="0"/>
                </a:rPr>
                <a:t>MAX nodes: under Agent’s control</a:t>
              </a:r>
            </a:p>
            <a:p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 =      max      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s’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348991" y="2133600"/>
              <a:ext cx="1700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’ </a:t>
              </a:r>
              <a:r>
                <a:rPr lang="en-US" sz="1400" dirty="0">
                  <a:solidFill>
                    <a:srgbClr val="D303CA"/>
                  </a:solidFill>
                  <a:sym typeface="Symbol"/>
                </a:rPr>
                <a:t></a:t>
              </a:r>
              <a:r>
                <a:rPr lang="en-US" sz="1400" dirty="0">
                  <a:solidFill>
                    <a:srgbClr val="D303CA"/>
                  </a:solidFill>
                </a:rPr>
                <a:t>  successors(</a:t>
              </a:r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)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800600" y="5486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Terminal States: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 pitchFamily="34" charset="0"/>
              </a:rPr>
              <a:t>V</a:t>
            </a:r>
            <a:r>
              <a:rPr lang="en-US" sz="2400" dirty="0">
                <a:solidFill>
                  <a:srgbClr val="D303CA"/>
                </a:solidFill>
                <a:latin typeface="Calibri" pitchFamily="34" charset="0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 pitchFamily="34" charset="0"/>
              </a:rPr>
              <a:t>s</a:t>
            </a:r>
            <a:r>
              <a:rPr lang="en-US" sz="2400" dirty="0">
                <a:solidFill>
                  <a:srgbClr val="D303CA"/>
                </a:solidFill>
                <a:latin typeface="Calibri" pitchFamily="34" charset="0"/>
              </a:rPr>
              <a:t>) = </a:t>
            </a:r>
            <a:r>
              <a:rPr lang="en-US" sz="2400" dirty="0">
                <a:latin typeface="Calibri" pitchFamily="34" charset="0"/>
              </a:rPr>
              <a:t>known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7010400" y="1295400"/>
            <a:ext cx="5181600" cy="993577"/>
            <a:chOff x="8534400" y="1447800"/>
            <a:chExt cx="4648200" cy="993577"/>
          </a:xfrm>
        </p:grpSpPr>
        <p:sp>
          <p:nvSpPr>
            <p:cNvPr id="95" name="TextBox 94"/>
            <p:cNvSpPr txBox="1"/>
            <p:nvPr/>
          </p:nvSpPr>
          <p:spPr>
            <a:xfrm>
              <a:off x="8534400" y="1447800"/>
              <a:ext cx="464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itchFamily="34" charset="0"/>
                </a:rPr>
                <a:t>MIN nodes: under Opponent’s control</a:t>
              </a:r>
            </a:p>
            <a:p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 =      min      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s’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48991" y="2133600"/>
              <a:ext cx="1700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’ </a:t>
              </a:r>
              <a:r>
                <a:rPr lang="en-US" sz="1400" dirty="0">
                  <a:solidFill>
                    <a:srgbClr val="D303CA"/>
                  </a:solidFill>
                  <a:sym typeface="Symbol"/>
                </a:rPr>
                <a:t></a:t>
              </a:r>
              <a:r>
                <a:rPr lang="en-US" sz="1400" dirty="0">
                  <a:solidFill>
                    <a:srgbClr val="D303CA"/>
                  </a:solidFill>
                </a:rPr>
                <a:t>  successors(</a:t>
              </a:r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74" grpId="0" animBg="1"/>
      <p:bldP spid="75" grpId="0" animBg="1"/>
      <p:bldP spid="76" grpId="0" animBg="1"/>
      <p:bldP spid="3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6406F-8E34-004F-9209-3CB491B7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E44D4-059B-3F44-88AB-314E97FA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action leading to state with best </a:t>
            </a:r>
            <a:r>
              <a:rPr lang="en-US" b="1" i="1" dirty="0"/>
              <a:t>minimax value</a:t>
            </a:r>
          </a:p>
          <a:p>
            <a:r>
              <a:rPr lang="en-US" dirty="0"/>
              <a:t>Assumes all future moves will be optimal</a:t>
            </a:r>
          </a:p>
          <a:p>
            <a:r>
              <a:rPr lang="en-US" dirty="0"/>
              <a:t>=&gt; rational against a rational player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0B951-0D39-2F4C-8803-9DB58490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733800"/>
            <a:ext cx="10668000" cy="2590800"/>
            <a:chOff x="6111574" y="1981200"/>
            <a:chExt cx="5684409" cy="2590800"/>
          </a:xfrm>
          <a:solidFill>
            <a:srgbClr val="C198E0"/>
          </a:solidFill>
        </p:grpSpPr>
        <p:sp>
          <p:nvSpPr>
            <p:cNvPr id="12" name="Rounded Rectangle 11"/>
            <p:cNvSpPr/>
            <p:nvPr/>
          </p:nvSpPr>
          <p:spPr>
            <a:xfrm>
              <a:off x="6111574" y="1981200"/>
              <a:ext cx="5467351" cy="2590800"/>
            </a:xfrm>
            <a:prstGeom prst="roundRect">
              <a:avLst/>
            </a:prstGeom>
            <a:solidFill>
              <a:srgbClr val="F4E8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6233383" y="2209800"/>
              <a:ext cx="55626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 marL="342882" indent="-342882">
                <a:lnSpc>
                  <a:spcPct val="80000"/>
                </a:lnSpc>
                <a:spcBef>
                  <a:spcPts val="1200"/>
                </a:spcBef>
                <a:buClr>
                  <a:schemeClr val="accent2"/>
                </a:buClr>
                <a:defRPr/>
              </a:pPr>
              <a:r>
                <a:rPr lang="en-US" sz="2400" kern="0" dirty="0">
                  <a:solidFill>
                    <a:srgbClr val="BD00B0"/>
                  </a:solidFill>
                  <a:latin typeface="Calibri" pitchFamily="34" charset="0"/>
                </a:rPr>
                <a:t>function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lang="en-US" sz="2400" kern="0" dirty="0" err="1">
                  <a:solidFill>
                    <a:srgbClr val="9B01FF"/>
                  </a:solidFill>
                  <a:latin typeface="Calibri"/>
                  <a:cs typeface="Calibri"/>
                </a:rPr>
                <a:t>minimax_value</a:t>
              </a:r>
              <a:r>
                <a:rPr lang="en-US" sz="2400" kern="0" dirty="0">
                  <a:solidFill>
                    <a:srgbClr val="9B01FF"/>
                  </a:solidFill>
                  <a:latin typeface="Calibri"/>
                  <a:cs typeface="Calibri"/>
                </a:rPr>
                <a:t>(s) </a:t>
              </a:r>
              <a:r>
                <a: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rgbClr val="BD00B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returns</a:t>
              </a:r>
              <a:r>
                <a: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rgbClr val="9B01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 value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B01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742913" lvl="1" indent="-285737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if</a:t>
              </a:r>
              <a:r>
                <a:rPr lang="en-US" sz="2400" kern="0" dirty="0">
                  <a:latin typeface="Calibri"/>
                  <a:cs typeface="Calibri"/>
                </a:rPr>
                <a:t> Terminal-Test(s) </a:t>
              </a: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then return</a:t>
              </a:r>
              <a:r>
                <a:rPr lang="en-US" sz="2400" kern="0" dirty="0">
                  <a:latin typeface="Calibri"/>
                  <a:cs typeface="Calibri"/>
                </a:rPr>
                <a:t> Utility(s)</a:t>
              </a:r>
            </a:p>
            <a:p>
              <a:pPr marL="742913" lvl="1" indent="-285737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if</a:t>
              </a:r>
              <a:r>
                <a:rPr lang="en-US" sz="2400" kern="0" dirty="0">
                  <a:latin typeface="Calibri"/>
                  <a:cs typeface="Calibri"/>
                </a:rPr>
                <a:t> Player(s) = </a:t>
              </a:r>
              <a:r>
                <a:rPr lang="en-US" sz="2400" kern="0" dirty="0">
                  <a:solidFill>
                    <a:srgbClr val="0000FF"/>
                  </a:solidFill>
                  <a:latin typeface="Calibri"/>
                  <a:cs typeface="Calibri"/>
                </a:rPr>
                <a:t>MAX</a:t>
              </a:r>
              <a:r>
                <a:rPr lang="en-US" sz="2400" kern="0" dirty="0">
                  <a:latin typeface="Calibri"/>
                  <a:cs typeface="Calibri"/>
                </a:rPr>
                <a:t> </a:t>
              </a: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then return </a:t>
              </a:r>
              <a:r>
                <a:rPr lang="en-US" sz="2400" kern="0" dirty="0" err="1">
                  <a:solidFill>
                    <a:srgbClr val="0000FF"/>
                  </a:solidFill>
                  <a:latin typeface="Calibri"/>
                  <a:cs typeface="Calibri"/>
                </a:rPr>
                <a:t>max</a:t>
              </a:r>
              <a:r>
                <a:rPr lang="en-US" sz="2400" kern="0" baseline="-25000" dirty="0" err="1">
                  <a:latin typeface="Calibri"/>
                  <a:cs typeface="Calibri"/>
                </a:rPr>
                <a:t>a</a:t>
              </a:r>
              <a:r>
                <a:rPr lang="en-US" sz="2400" kern="0" baseline="-25000" dirty="0">
                  <a:latin typeface="Calibri"/>
                  <a:cs typeface="Calibri"/>
                </a:rPr>
                <a:t> in Actions(s) </a:t>
              </a:r>
              <a:r>
                <a:rPr lang="en-US" sz="2400" kern="0" dirty="0" err="1">
                  <a:solidFill>
                    <a:srgbClr val="9B01FF"/>
                  </a:solidFill>
                  <a:latin typeface="Calibri"/>
                  <a:cs typeface="Calibri"/>
                </a:rPr>
                <a:t>minimax_value</a:t>
              </a:r>
              <a:r>
                <a:rPr lang="en-US" sz="2400" kern="0" dirty="0">
                  <a:solidFill>
                    <a:srgbClr val="9B01FF"/>
                  </a:solidFill>
                  <a:latin typeface="Calibri"/>
                  <a:cs typeface="Calibri"/>
                </a:rPr>
                <a:t>(Result(</a:t>
              </a:r>
              <a:r>
                <a:rPr lang="en-US" sz="2400" kern="0" dirty="0" err="1">
                  <a:solidFill>
                    <a:srgbClr val="9B01FF"/>
                  </a:solidFill>
                  <a:latin typeface="Calibri"/>
                  <a:cs typeface="Calibri"/>
                </a:rPr>
                <a:t>s,a</a:t>
              </a:r>
              <a:r>
                <a:rPr lang="en-US" sz="2400" kern="0" dirty="0">
                  <a:solidFill>
                    <a:srgbClr val="9B01FF"/>
                  </a:solidFill>
                  <a:latin typeface="Calibri"/>
                  <a:cs typeface="Calibri"/>
                </a:rPr>
                <a:t>))</a:t>
              </a:r>
            </a:p>
            <a:p>
              <a:pPr marL="742913" lvl="1" indent="-285737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if</a:t>
              </a:r>
              <a:r>
                <a:rPr lang="en-US" sz="2400" kern="0" dirty="0">
                  <a:latin typeface="Calibri"/>
                  <a:cs typeface="Calibri"/>
                </a:rPr>
                <a:t> Player(s) = </a:t>
              </a:r>
              <a:r>
                <a:rPr lang="en-US" sz="2400" kern="0" dirty="0">
                  <a:solidFill>
                    <a:srgbClr val="FF0000"/>
                  </a:solidFill>
                  <a:latin typeface="Calibri"/>
                  <a:cs typeface="Calibri"/>
                </a:rPr>
                <a:t>MIN</a:t>
              </a:r>
              <a:r>
                <a:rPr lang="en-US" sz="2400" kern="0" dirty="0">
                  <a:latin typeface="Calibri"/>
                  <a:cs typeface="Calibri"/>
                </a:rPr>
                <a:t> </a:t>
              </a:r>
              <a:r>
                <a:rPr lang="en-US" sz="2400" kern="0" dirty="0">
                  <a:solidFill>
                    <a:srgbClr val="BD00B0"/>
                  </a:solidFill>
                  <a:latin typeface="Calibri"/>
                  <a:cs typeface="Calibri"/>
                </a:rPr>
                <a:t>then return </a:t>
              </a:r>
              <a:r>
                <a:rPr lang="en-US" sz="2400" kern="0" dirty="0">
                  <a:solidFill>
                    <a:srgbClr val="FF0000"/>
                  </a:solidFill>
                  <a:latin typeface="Calibri"/>
                  <a:cs typeface="Calibri"/>
                </a:rPr>
                <a:t>min</a:t>
              </a:r>
              <a:r>
                <a:rPr lang="en-US" sz="2400" kern="0" baseline="-25000" dirty="0">
                  <a:latin typeface="Calibri"/>
                  <a:cs typeface="Calibri"/>
                </a:rPr>
                <a:t>a in Actions(s) </a:t>
              </a:r>
              <a:r>
                <a:rPr lang="en-US" sz="2400" kern="0" dirty="0" err="1">
                  <a:solidFill>
                    <a:srgbClr val="9B01FF"/>
                  </a:solidFill>
                  <a:latin typeface="Calibri"/>
                  <a:cs typeface="Calibri"/>
                </a:rPr>
                <a:t>minimax_value</a:t>
              </a:r>
              <a:r>
                <a:rPr lang="en-US" sz="2400" kern="0" dirty="0">
                  <a:solidFill>
                    <a:srgbClr val="9B01FF"/>
                  </a:solidFill>
                  <a:latin typeface="Calibri"/>
                  <a:cs typeface="Calibri"/>
                </a:rPr>
                <a:t>(Result(</a:t>
              </a:r>
              <a:r>
                <a:rPr lang="en-US" sz="2400" kern="0" dirty="0" err="1">
                  <a:solidFill>
                    <a:srgbClr val="9B01FF"/>
                  </a:solidFill>
                  <a:latin typeface="Calibri"/>
                  <a:cs typeface="Calibri"/>
                </a:rPr>
                <a:t>s,a</a:t>
              </a:r>
              <a:r>
                <a:rPr lang="en-US" sz="2400" kern="0" dirty="0">
                  <a:solidFill>
                    <a:srgbClr val="9B01FF"/>
                  </a:solidFill>
                  <a:latin typeface="Calibri"/>
                  <a:cs typeface="Calibri"/>
                </a:rPr>
                <a:t>))</a:t>
              </a:r>
            </a:p>
            <a:p>
              <a:pPr marL="742913" lvl="1" indent="-285737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lang="en-US" sz="2400" kern="0" dirty="0">
                <a:solidFill>
                  <a:srgbClr val="9B01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438400" y="1524000"/>
            <a:ext cx="6934200" cy="16764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514600" y="16002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>
                <a:solidFill>
                  <a:srgbClr val="BD00B0"/>
                </a:solidFill>
                <a:latin typeface="Calibri"/>
                <a:cs typeface="Calibri"/>
              </a:rPr>
              <a:t>function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cs typeface="Calibri"/>
              </a:rPr>
              <a:t>minimax-decision(s)</a:t>
            </a:r>
            <a:r>
              <a:rPr lang="en-US" sz="2400" kern="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kern="0" dirty="0">
                <a:solidFill>
                  <a:srgbClr val="BD00B0"/>
                </a:solidFill>
                <a:latin typeface="Calibri"/>
                <a:cs typeface="Calibri"/>
              </a:rPr>
              <a:t>returns</a:t>
            </a:r>
            <a:r>
              <a:rPr lang="en-US" sz="2400" kern="0" dirty="0">
                <a:latin typeface="Calibri"/>
                <a:cs typeface="Calibri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Calibri"/>
                <a:cs typeface="Calibri"/>
              </a:rPr>
              <a:t>an action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Calibri"/>
                <a:cs typeface="Calibri"/>
              </a:rPr>
              <a:t>    </a:t>
            </a:r>
            <a:r>
              <a:rPr lang="en-US" sz="2400" kern="0" dirty="0">
                <a:solidFill>
                  <a:srgbClr val="BD00B0"/>
                </a:solidFill>
                <a:latin typeface="Calibri"/>
                <a:cs typeface="Calibri"/>
              </a:rPr>
              <a:t>return</a:t>
            </a:r>
            <a:r>
              <a:rPr lang="en-US" sz="2400" kern="0" dirty="0">
                <a:latin typeface="Calibri"/>
                <a:cs typeface="Calibri"/>
              </a:rPr>
              <a:t> the action </a:t>
            </a:r>
            <a:r>
              <a:rPr lang="en-US" sz="2400" kern="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sz="2400" kern="0" dirty="0">
                <a:latin typeface="Calibri"/>
                <a:cs typeface="Calibri"/>
              </a:rPr>
              <a:t> in Actions(</a:t>
            </a:r>
            <a:r>
              <a:rPr lang="en-US" sz="2400" kern="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lang="en-US" sz="2400" kern="0" dirty="0">
                <a:latin typeface="Calibri"/>
                <a:cs typeface="Calibri"/>
              </a:rPr>
              <a:t>) with the highest       </a:t>
            </a:r>
            <a:r>
              <a:rPr lang="en-US" sz="2400" kern="0" dirty="0" err="1">
                <a:solidFill>
                  <a:srgbClr val="9B01FF"/>
                </a:solidFill>
                <a:latin typeface="Calibri"/>
                <a:cs typeface="Calibri"/>
              </a:rPr>
              <a:t>minimax_value</a:t>
            </a:r>
            <a:r>
              <a:rPr lang="en-US" sz="2400" kern="0" dirty="0">
                <a:solidFill>
                  <a:srgbClr val="9B01FF"/>
                </a:solidFill>
                <a:latin typeface="Calibri"/>
                <a:cs typeface="Calibri"/>
              </a:rPr>
              <a:t>(Result(</a:t>
            </a:r>
            <a:r>
              <a:rPr lang="en-US" sz="2400" kern="0" dirty="0" err="1">
                <a:solidFill>
                  <a:srgbClr val="9B01FF"/>
                </a:solidFill>
                <a:latin typeface="Calibri"/>
                <a:cs typeface="Calibri"/>
              </a:rPr>
              <a:t>s,a</a:t>
            </a:r>
            <a:r>
              <a:rPr lang="en-US" sz="2400" kern="0" dirty="0">
                <a:solidFill>
                  <a:srgbClr val="9B01FF"/>
                </a:solidFill>
                <a:latin typeface="Calibri"/>
                <a:cs typeface="Calibri"/>
              </a:rPr>
              <a:t>))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   </a:t>
            </a:r>
          </a:p>
        </p:txBody>
      </p:sp>
      <p:sp>
        <p:nvSpPr>
          <p:cNvPr id="17" name="Left-Right Arrow 16"/>
          <p:cNvSpPr/>
          <p:nvPr/>
        </p:nvSpPr>
        <p:spPr>
          <a:xfrm rot="5400000">
            <a:off x="5563192" y="3323583"/>
            <a:ext cx="409432" cy="258216"/>
          </a:xfrm>
          <a:prstGeom prst="leftRightArrow">
            <a:avLst/>
          </a:prstGeom>
          <a:solidFill>
            <a:srgbClr val="BD00B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4246885"/>
            <a:ext cx="3657600" cy="2343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minimax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if the game is not zero-sum, or has multiple players?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Generalization of minimax: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Terminals have </a:t>
            </a:r>
            <a:r>
              <a:rPr lang="en-US" sz="2000" b="1" i="1" dirty="0">
                <a:solidFill>
                  <a:srgbClr val="FF0000"/>
                </a:solidFill>
              </a:rPr>
              <a:t>utility </a:t>
            </a:r>
            <a:r>
              <a:rPr lang="en-US" sz="2000" b="1" i="1" dirty="0" err="1">
                <a:solidFill>
                  <a:srgbClr val="FF0000"/>
                </a:solidFill>
              </a:rPr>
              <a:t>tuples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Node values are also utility </a:t>
            </a:r>
            <a:r>
              <a:rPr lang="en-US" sz="2000" dirty="0" err="1"/>
              <a:t>tuples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0000FF"/>
                </a:solidFill>
              </a:rPr>
              <a:t>Each player maximizes its own component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give rise to cooperation 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competition dynamically…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72000" y="1972273"/>
            <a:ext cx="6934200" cy="3742727"/>
            <a:chOff x="3200400" y="2057400"/>
            <a:chExt cx="5638800" cy="3043536"/>
          </a:xfrm>
        </p:grpSpPr>
        <p:sp>
          <p:nvSpPr>
            <p:cNvPr id="18436" name="Text Box 25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1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1,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437" name="Text Box 26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38" name="Text Box 27"/>
            <p:cNvSpPr txBox="1">
              <a:spLocks noChangeArrowheads="1"/>
            </p:cNvSpPr>
            <p:nvPr/>
          </p:nvSpPr>
          <p:spPr bwMode="auto">
            <a:xfrm>
              <a:off x="4648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39" name="Text Box 28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6096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41" name="Text Box 30"/>
            <p:cNvSpPr txBox="1">
              <a:spLocks noChangeArrowheads="1"/>
            </p:cNvSpPr>
            <p:nvPr/>
          </p:nvSpPr>
          <p:spPr bwMode="auto">
            <a:xfrm>
              <a:off x="6781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7543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82296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cxnSp>
          <p:nvCxnSpPr>
            <p:cNvPr id="18445" name="AutoShape 11"/>
            <p:cNvCxnSpPr>
              <a:cxnSpLocks noChangeShapeType="1"/>
            </p:cNvCxnSpPr>
            <p:nvPr/>
          </p:nvCxnSpPr>
          <p:spPr bwMode="auto">
            <a:xfrm flipH="1">
              <a:off x="4686300" y="2362200"/>
              <a:ext cx="12954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6" name="AutoShape 12"/>
            <p:cNvCxnSpPr>
              <a:cxnSpLocks noChangeShapeType="1"/>
            </p:cNvCxnSpPr>
            <p:nvPr/>
          </p:nvCxnSpPr>
          <p:spPr bwMode="auto">
            <a:xfrm>
              <a:off x="5981700" y="2362200"/>
              <a:ext cx="14478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7" name="AutoShape 13"/>
            <p:cNvCxnSpPr>
              <a:cxnSpLocks noChangeShapeType="1"/>
            </p:cNvCxnSpPr>
            <p:nvPr/>
          </p:nvCxnSpPr>
          <p:spPr bwMode="auto">
            <a:xfrm flipH="1">
              <a:off x="4000500" y="3124200"/>
              <a:ext cx="6858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8" name="AutoShape 14"/>
            <p:cNvCxnSpPr>
              <a:cxnSpLocks noChangeShapeType="1"/>
            </p:cNvCxnSpPr>
            <p:nvPr/>
          </p:nvCxnSpPr>
          <p:spPr bwMode="auto">
            <a:xfrm>
              <a:off x="46863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9" name="AutoShape 15"/>
            <p:cNvCxnSpPr>
              <a:cxnSpLocks noChangeShapeType="1"/>
            </p:cNvCxnSpPr>
            <p:nvPr/>
          </p:nvCxnSpPr>
          <p:spPr bwMode="auto">
            <a:xfrm flipH="1">
              <a:off x="68199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0" name="AutoShape 16"/>
            <p:cNvCxnSpPr>
              <a:cxnSpLocks noChangeShapeType="1"/>
            </p:cNvCxnSpPr>
            <p:nvPr/>
          </p:nvCxnSpPr>
          <p:spPr bwMode="auto">
            <a:xfrm>
              <a:off x="74295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1" name="AutoShape 17"/>
            <p:cNvCxnSpPr>
              <a:cxnSpLocks noChangeShapeType="1"/>
            </p:cNvCxnSpPr>
            <p:nvPr/>
          </p:nvCxnSpPr>
          <p:spPr bwMode="auto">
            <a:xfrm flipH="1">
              <a:off x="37338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2" name="AutoShape 18"/>
            <p:cNvCxnSpPr>
              <a:cxnSpLocks noChangeShapeType="1"/>
            </p:cNvCxnSpPr>
            <p:nvPr/>
          </p:nvCxnSpPr>
          <p:spPr bwMode="auto">
            <a:xfrm>
              <a:off x="40005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3" name="AutoShape 19"/>
            <p:cNvCxnSpPr>
              <a:cxnSpLocks noChangeShapeType="1"/>
            </p:cNvCxnSpPr>
            <p:nvPr/>
          </p:nvCxnSpPr>
          <p:spPr bwMode="auto">
            <a:xfrm flipH="1">
              <a:off x="5029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4" name="AutoShape 20"/>
            <p:cNvCxnSpPr>
              <a:cxnSpLocks noChangeShapeType="1"/>
            </p:cNvCxnSpPr>
            <p:nvPr/>
          </p:nvCxnSpPr>
          <p:spPr bwMode="auto">
            <a:xfrm>
              <a:off x="52959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5" name="AutoShape 21"/>
            <p:cNvCxnSpPr>
              <a:cxnSpLocks noChangeShapeType="1"/>
            </p:cNvCxnSpPr>
            <p:nvPr/>
          </p:nvCxnSpPr>
          <p:spPr bwMode="auto">
            <a:xfrm flipH="1">
              <a:off x="6553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6" name="AutoShape 22"/>
            <p:cNvCxnSpPr>
              <a:cxnSpLocks noChangeShapeType="1"/>
            </p:cNvCxnSpPr>
            <p:nvPr/>
          </p:nvCxnSpPr>
          <p:spPr bwMode="auto">
            <a:xfrm>
              <a:off x="68199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7" name="AutoShape 23"/>
            <p:cNvCxnSpPr>
              <a:cxnSpLocks noChangeShapeType="1"/>
            </p:cNvCxnSpPr>
            <p:nvPr/>
          </p:nvCxnSpPr>
          <p:spPr bwMode="auto">
            <a:xfrm flipH="1">
              <a:off x="77724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8" name="AutoShape 24"/>
            <p:cNvCxnSpPr>
              <a:cxnSpLocks noChangeShapeType="1"/>
            </p:cNvCxnSpPr>
            <p:nvPr/>
          </p:nvCxnSpPr>
          <p:spPr bwMode="auto">
            <a:xfrm>
              <a:off x="80391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5762625" y="2057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0" name="AutoShape 27"/>
            <p:cNvSpPr>
              <a:spLocks noChangeArrowheads="1"/>
            </p:cNvSpPr>
            <p:nvPr/>
          </p:nvSpPr>
          <p:spPr bwMode="auto">
            <a:xfrm>
              <a:off x="4481513" y="28194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1" name="AutoShape 27"/>
            <p:cNvSpPr>
              <a:spLocks noChangeArrowheads="1"/>
            </p:cNvSpPr>
            <p:nvPr/>
          </p:nvSpPr>
          <p:spPr bwMode="auto">
            <a:xfrm>
              <a:off x="7799388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2" name="AutoShape 27"/>
            <p:cNvSpPr>
              <a:spLocks noChangeArrowheads="1"/>
            </p:cNvSpPr>
            <p:nvPr/>
          </p:nvSpPr>
          <p:spPr bwMode="auto">
            <a:xfrm>
              <a:off x="7210425" y="2819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3" name="AutoShape 27"/>
            <p:cNvSpPr>
              <a:spLocks noChangeArrowheads="1"/>
            </p:cNvSpPr>
            <p:nvPr/>
          </p:nvSpPr>
          <p:spPr bwMode="auto">
            <a:xfrm>
              <a:off x="66024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4" name="AutoShape 27"/>
            <p:cNvSpPr>
              <a:spLocks noChangeArrowheads="1"/>
            </p:cNvSpPr>
            <p:nvPr/>
          </p:nvSpPr>
          <p:spPr bwMode="auto">
            <a:xfrm>
              <a:off x="50911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5" name="AutoShape 27"/>
            <p:cNvSpPr>
              <a:spLocks noChangeArrowheads="1"/>
            </p:cNvSpPr>
            <p:nvPr/>
          </p:nvSpPr>
          <p:spPr bwMode="auto">
            <a:xfrm>
              <a:off x="37957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035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479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93087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0908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8</a:t>
            </a:r>
          </a:p>
        </p:txBody>
      </p:sp>
      <p:pic>
        <p:nvPicPr>
          <p:cNvPr id="40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057400"/>
            <a:ext cx="3127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9718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4610100" y="4038600"/>
            <a:ext cx="342900" cy="304800"/>
            <a:chOff x="4610100" y="4038600"/>
            <a:chExt cx="342900" cy="304800"/>
          </a:xfrm>
        </p:grpSpPr>
        <p:sp>
          <p:nvSpPr>
            <p:cNvPr id="2" name="Rectangle 1"/>
            <p:cNvSpPr/>
            <p:nvPr/>
          </p:nvSpPr>
          <p:spPr>
            <a:xfrm>
              <a:off x="4629150" y="4038600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7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0100" y="4038600"/>
              <a:ext cx="3429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572000" y="5943600"/>
            <a:ext cx="901700" cy="304800"/>
            <a:chOff x="4572000" y="5943600"/>
            <a:chExt cx="901700" cy="304800"/>
          </a:xfrm>
        </p:grpSpPr>
        <p:pic>
          <p:nvPicPr>
            <p:cNvPr id="43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5965825"/>
              <a:ext cx="312737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7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1400" y="59817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47"/>
            <p:cNvGrpSpPr/>
            <p:nvPr/>
          </p:nvGrpSpPr>
          <p:grpSpPr>
            <a:xfrm>
              <a:off x="5130800" y="5943600"/>
              <a:ext cx="342900" cy="304800"/>
              <a:chOff x="4610100" y="4038600"/>
              <a:chExt cx="342900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29150" y="4038600"/>
                <a:ext cx="304800" cy="30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10100" y="4038600"/>
                <a:ext cx="342900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629400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10070757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8318157" y="19812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4" name="Right Arrow 53"/>
          <p:cNvSpPr/>
          <p:nvPr/>
        </p:nvSpPr>
        <p:spPr>
          <a:xfrm rot="9723016">
            <a:off x="6721758" y="2435881"/>
            <a:ext cx="1066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2673699">
            <a:off x="6369971" y="3539009"/>
            <a:ext cx="876353" cy="31338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2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025" y="1470461"/>
            <a:ext cx="4918972" cy="4549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19236"/>
            <a:ext cx="5918200" cy="4729164"/>
          </a:xfrm>
        </p:spPr>
        <p:txBody>
          <a:bodyPr/>
          <a:lstStyle/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>
                <a:solidFill>
                  <a:srgbClr val="333399"/>
                </a:solidFill>
              </a:rPr>
              <a:t>How efficient is minimax?</a:t>
            </a:r>
          </a:p>
          <a:p>
            <a:pPr lvl="1">
              <a:lnSpc>
                <a:spcPct val="90000"/>
              </a:lnSpc>
              <a:buClr>
                <a:srgbClr val="333399"/>
              </a:buClr>
            </a:pPr>
            <a:r>
              <a:rPr lang="en-US" sz="2400" dirty="0"/>
              <a:t>Just like (exhaustive) DFS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Time: O(</a:t>
            </a:r>
            <a:r>
              <a:rPr lang="en-US" sz="2400" dirty="0" err="1">
                <a:solidFill>
                  <a:srgbClr val="000000"/>
                </a:solidFill>
                <a:ea typeface="+mn-ea"/>
                <a:cs typeface="+mn-cs"/>
              </a:rPr>
              <a:t>b</a:t>
            </a:r>
            <a:r>
              <a:rPr lang="en-US" sz="2400" baseline="30000" dirty="0" err="1">
                <a:solidFill>
                  <a:srgbClr val="000000"/>
                </a:solidFill>
                <a:ea typeface="+mn-ea"/>
                <a:cs typeface="+mn-cs"/>
              </a:rPr>
              <a:t>m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Space: O(</a:t>
            </a:r>
            <a:r>
              <a:rPr lang="en-US" sz="2400" dirty="0" err="1">
                <a:solidFill>
                  <a:srgbClr val="000000"/>
                </a:solidFill>
                <a:ea typeface="+mn-ea"/>
                <a:cs typeface="+mn-cs"/>
              </a:rPr>
              <a:t>bm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endParaRPr lang="en-US" sz="2800" dirty="0">
              <a:solidFill>
                <a:srgbClr val="333399"/>
              </a:solidFill>
            </a:endParaRP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>
                <a:solidFill>
                  <a:srgbClr val="333399"/>
                </a:solidFill>
              </a:rPr>
              <a:t>Example: For </a:t>
            </a:r>
            <a:r>
              <a:rPr lang="en-US" sz="2800" kern="1200" dirty="0">
                <a:solidFill>
                  <a:srgbClr val="333399"/>
                </a:solidFill>
              </a:rPr>
              <a:t>chess, b </a:t>
            </a:r>
            <a:r>
              <a:rPr lang="en-US" sz="2800" kern="1200" dirty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sz="2800" dirty="0">
              <a:solidFill>
                <a:srgbClr val="333399"/>
              </a:solidFill>
            </a:endParaRP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Exact solution is completely infeasible</a:t>
            </a: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Humans can’t do this either, so how do we play chess?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 Pruning</a:t>
            </a:r>
          </a:p>
        </p:txBody>
      </p:sp>
    </p:spTree>
    <p:extLst>
      <p:ext uri="{BB962C8B-B14F-4D97-AF65-F5344CB8AC3E}">
        <p14:creationId xmlns:p14="http://schemas.microsoft.com/office/powerpoint/2010/main" val="289550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  <a:solidFill>
            <a:srgbClr val="C198E0"/>
          </a:solidFill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  <a:solidFill>
            <a:srgbClr val="C198E0"/>
          </a:solidFill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  <a:solidFill>
            <a:srgbClr val="C198E0"/>
          </a:solidFill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  <a:solidFill>
            <a:srgbClr val="C198E0"/>
          </a:solidFill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45833" y="2514600"/>
            <a:ext cx="3302000" cy="1250950"/>
            <a:chOff x="2645833" y="2514600"/>
            <a:chExt cx="3302000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2645833" y="3460750"/>
              <a:ext cx="508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897717" y="2514600"/>
              <a:ext cx="3050116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198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13"/>
          <p:cNvGrpSpPr/>
          <p:nvPr/>
        </p:nvGrpSpPr>
        <p:grpSpPr>
          <a:xfrm>
            <a:off x="5693833" y="2514603"/>
            <a:ext cx="508000" cy="1235075"/>
            <a:chOff x="5693833" y="2514603"/>
            <a:chExt cx="508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5693833" y="3444878"/>
              <a:ext cx="508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5945717" y="2514603"/>
              <a:ext cx="2117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  <a:solidFill>
            <a:srgbClr val="C198E0"/>
          </a:solidFill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  <a:solidFill>
            <a:srgbClr val="C198E0"/>
          </a:solidFill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  <a:solidFill>
            <a:srgbClr val="C198E0"/>
          </a:solidFill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  <a:solidFill>
            <a:srgbClr val="C198E0"/>
          </a:solidFill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50142" y="3272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57800" y="3272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46142" y="3272135"/>
            <a:ext cx="3406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4000" y="1976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776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7" grpId="0"/>
      <p:bldP spid="48" grpId="0"/>
      <p:bldP spid="49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Alpha-Beta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  <a:solidFill>
            <a:srgbClr val="C198E0"/>
          </a:solidFill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  <a:solidFill>
            <a:srgbClr val="C198E0"/>
          </a:solidFill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  <a:solidFill>
            <a:srgbClr val="C198E0"/>
          </a:solidFill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  <a:solidFill>
            <a:srgbClr val="C198E0"/>
          </a:solidFill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45833" y="2514600"/>
            <a:ext cx="3302000" cy="1250950"/>
            <a:chOff x="2645833" y="2514600"/>
            <a:chExt cx="3302000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2645833" y="3460750"/>
              <a:ext cx="508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897717" y="2514600"/>
              <a:ext cx="3050116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198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13"/>
          <p:cNvGrpSpPr/>
          <p:nvPr/>
        </p:nvGrpSpPr>
        <p:grpSpPr>
          <a:xfrm>
            <a:off x="5693833" y="2514603"/>
            <a:ext cx="508000" cy="1235075"/>
            <a:chOff x="5693833" y="2514603"/>
            <a:chExt cx="508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5693833" y="3444878"/>
              <a:ext cx="508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5945717" y="2514603"/>
              <a:ext cx="2117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  <a:solidFill>
            <a:srgbClr val="C198E0"/>
          </a:solidFill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  <a:solidFill>
            <a:srgbClr val="C198E0"/>
          </a:solidFill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" name="TextBox 5"/>
          <p:cNvSpPr txBox="1"/>
          <p:nvPr/>
        </p:nvSpPr>
        <p:spPr>
          <a:xfrm>
            <a:off x="5257800" y="2895600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α</a:t>
            </a:r>
            <a:r>
              <a:rPr lang="en-US" dirty="0"/>
              <a:t> =3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48345" y="2895600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α</a:t>
            </a:r>
            <a:r>
              <a:rPr lang="en-US" dirty="0"/>
              <a:t> =3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6800" y="1295400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α</a:t>
            </a:r>
            <a:r>
              <a:rPr lang="en-US" dirty="0"/>
              <a:t> = best option so far from any </a:t>
            </a:r>
          </a:p>
          <a:p>
            <a:r>
              <a:rPr lang="en-US" dirty="0"/>
              <a:t>MAX node on this path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5486400"/>
            <a:ext cx="516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The order of generation matters</a:t>
            </a:r>
            <a:r>
              <a:rPr lang="en-US" dirty="0"/>
              <a:t>: more pruning</a:t>
            </a:r>
          </a:p>
          <a:p>
            <a:r>
              <a:rPr lang="en-US" dirty="0"/>
              <a:t>is possible if good moves come first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50142" y="3272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0" y="1976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</a:p>
        </p:txBody>
      </p:sp>
      <p:pic>
        <p:nvPicPr>
          <p:cNvPr id="47" name="Picture 46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1230511" cy="1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7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" grpId="0"/>
      <p:bldP spid="48" grpId="0"/>
      <p:bldP spid="48" grpId="1"/>
      <p:bldP spid="50" grpId="0"/>
      <p:bldP spid="15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Quiz</a:t>
            </a:r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133600"/>
            <a:ext cx="5943600" cy="29122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4800600" cy="2912215"/>
          </a:xfrm>
        </p:spPr>
        <p:txBody>
          <a:bodyPr/>
          <a:lstStyle/>
          <a:p>
            <a:pPr lvl="6">
              <a:lnSpc>
                <a:spcPct val="150000"/>
              </a:lnSpc>
            </a:pPr>
            <a:endParaRPr lang="en-US" sz="5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History / Overview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Minimax for Zero-Sum Games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α-β Pruning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Finite lookahead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94820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Quiz 2</a:t>
            </a:r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902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9029700" cy="5715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019800" y="4259759"/>
            <a:ext cx="1143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Quiz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829800" y="5486400"/>
            <a:ext cx="10668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01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6800" y="3621505"/>
            <a:ext cx="175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01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95600" y="5410200"/>
            <a:ext cx="1066800" cy="1371600"/>
            <a:chOff x="2895600" y="5410200"/>
            <a:chExt cx="1066800" cy="1371600"/>
          </a:xfrm>
        </p:grpSpPr>
        <p:sp>
          <p:nvSpPr>
            <p:cNvPr id="3" name="Rectangle 2"/>
            <p:cNvSpPr/>
            <p:nvPr/>
          </p:nvSpPr>
          <p:spPr>
            <a:xfrm>
              <a:off x="2895600" y="5410200"/>
              <a:ext cx="10668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B01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200" y="5562600"/>
              <a:ext cx="4461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9B01FF"/>
                  </a:solidFill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743200" y="2438400"/>
            <a:ext cx="756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5486400"/>
            <a:ext cx="10668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01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5715000"/>
            <a:ext cx="446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B01FF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3581400"/>
            <a:ext cx="175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01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657600"/>
            <a:ext cx="446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B01FF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1066800"/>
            <a:ext cx="756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4495800"/>
            <a:ext cx="756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0" y="4488359"/>
            <a:ext cx="10426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5410200"/>
            <a:ext cx="1066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01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24800" y="5562600"/>
            <a:ext cx="446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B01FF"/>
                </a:solidFill>
                <a:latin typeface="Calibri"/>
                <a:cs typeface="Calibri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4600" y="1828800"/>
            <a:ext cx="2743200" cy="4953000"/>
            <a:chOff x="6324600" y="1828800"/>
            <a:chExt cx="2743200" cy="4953000"/>
          </a:xfrm>
        </p:grpSpPr>
        <p:sp>
          <p:nvSpPr>
            <p:cNvPr id="11" name="Rectangle 10"/>
            <p:cNvSpPr/>
            <p:nvPr/>
          </p:nvSpPr>
          <p:spPr>
            <a:xfrm>
              <a:off x="7162800" y="1828800"/>
              <a:ext cx="1905000" cy="335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B01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3429000"/>
              <a:ext cx="2209800" cy="335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B01FF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391400" y="2209800"/>
            <a:ext cx="446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B01FF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19800" y="4259759"/>
            <a:ext cx="1143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30348" y="2583359"/>
            <a:ext cx="4706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15400" y="3505200"/>
            <a:ext cx="446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B01FF"/>
                </a:solidFill>
                <a:latin typeface="Calibri"/>
                <a:cs typeface="Calibri"/>
              </a:rPr>
              <a:t>?</a:t>
            </a:r>
          </a:p>
        </p:txBody>
      </p:sp>
      <p:pic>
        <p:nvPicPr>
          <p:cNvPr id="38" name="Picture 37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895600"/>
            <a:ext cx="1230511" cy="129235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705600" y="2583359"/>
            <a:ext cx="893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libri"/>
                <a:cs typeface="Calibri"/>
              </a:rPr>
              <a:t>β 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1059359"/>
            <a:ext cx="913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α 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0558" y="4488359"/>
            <a:ext cx="785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α=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0400" y="4495800"/>
            <a:ext cx="785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α=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6000" y="4259759"/>
            <a:ext cx="785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α=</a:t>
            </a:r>
          </a:p>
        </p:txBody>
      </p:sp>
      <p:pic>
        <p:nvPicPr>
          <p:cNvPr id="21" name="Picture 20" descr="BU0052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48200"/>
            <a:ext cx="1230511" cy="129235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926382" y="2430959"/>
            <a:ext cx="893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libri"/>
                <a:cs typeface="Calibri"/>
              </a:rPr>
              <a:t>β =</a:t>
            </a:r>
          </a:p>
        </p:txBody>
      </p:sp>
    </p:spTree>
    <p:extLst>
      <p:ext uri="{BB962C8B-B14F-4D97-AF65-F5344CB8AC3E}">
        <p14:creationId xmlns:p14="http://schemas.microsoft.com/office/powerpoint/2010/main" val="45560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/>
      <p:bldP spid="19" grpId="0"/>
      <p:bldP spid="9" grpId="0" animBg="1"/>
      <p:bldP spid="22" grpId="0"/>
      <p:bldP spid="22" grpId="1"/>
      <p:bldP spid="26" grpId="0"/>
      <p:bldP spid="27" grpId="0"/>
      <p:bldP spid="32" grpId="0"/>
      <p:bldP spid="7" grpId="0" animBg="1"/>
      <p:bldP spid="30" grpId="0"/>
      <p:bldP spid="30" grpId="1"/>
      <p:bldP spid="24" grpId="0"/>
      <p:bldP spid="24" grpId="1"/>
      <p:bldP spid="34" grpId="0" animBg="1"/>
      <p:bldP spid="36" grpId="0"/>
      <p:bldP spid="37" grpId="0"/>
      <p:bldP spid="37" grpId="1"/>
      <p:bldP spid="39" grpId="0"/>
      <p:bldP spid="40" grpId="0"/>
      <p:bldP spid="41" grpId="0"/>
      <p:bldP spid="42" grpId="0"/>
      <p:bldP spid="4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Alpha-Beta Pruning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General case (pruning children of </a:t>
            </a:r>
            <a:r>
              <a:rPr lang="en-US" sz="2400" dirty="0">
                <a:solidFill>
                  <a:srgbClr val="FF0000"/>
                </a:solidFill>
              </a:rPr>
              <a:t>MIN</a:t>
            </a:r>
            <a:r>
              <a:rPr lang="en-US" sz="2400" dirty="0"/>
              <a:t> node)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We’re computing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MIN-VALUE </a:t>
            </a:r>
            <a:r>
              <a:rPr lang="en-US" sz="2000" dirty="0">
                <a:sym typeface="Symbol" pitchFamily="18" charset="2"/>
              </a:rPr>
              <a:t>at some node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We’re looping over </a:t>
            </a:r>
            <a:r>
              <a:rPr lang="en-US" sz="2000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estimate of the </a:t>
            </a:r>
            <a:r>
              <a:rPr lang="en-US" sz="2000" dirty="0" err="1">
                <a:sym typeface="Symbol" pitchFamily="18" charset="2"/>
              </a:rPr>
              <a:t>childrens</a:t>
            </a:r>
            <a:r>
              <a:rPr lang="en-US" sz="2000" dirty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Who cares about </a:t>
            </a:r>
            <a:r>
              <a:rPr lang="en-US" sz="2000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value? 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Let </a:t>
            </a:r>
            <a:r>
              <a:rPr lang="en-US" sz="2000" b="1" i="1" dirty="0">
                <a:solidFill>
                  <a:srgbClr val="0000FF"/>
                </a:solidFill>
                <a:sym typeface="Symbol" pitchFamily="18" charset="2"/>
              </a:rPr>
              <a:t>α</a:t>
            </a:r>
            <a:r>
              <a:rPr lang="en-US" sz="2000" dirty="0"/>
              <a:t> be the best value that </a:t>
            </a:r>
            <a:r>
              <a:rPr lang="en-US" sz="2000" dirty="0">
                <a:solidFill>
                  <a:srgbClr val="0000FF"/>
                </a:solidFill>
              </a:rPr>
              <a:t>MAX</a:t>
            </a:r>
            <a:r>
              <a:rPr lang="en-US" sz="2000" dirty="0"/>
              <a:t> can get so far at any choice point along the current path from the root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becomes worse than </a:t>
            </a:r>
            <a:r>
              <a:rPr lang="en-US" sz="2000" b="1" i="1" dirty="0">
                <a:solidFill>
                  <a:srgbClr val="0000FF"/>
                </a:solidFill>
                <a:sym typeface="Symbol" pitchFamily="18" charset="2"/>
              </a:rPr>
              <a:t>α</a:t>
            </a:r>
            <a:r>
              <a:rPr lang="en-US" sz="2000" dirty="0"/>
              <a:t>, MAX will avoid it, so we can prune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’s other children (it’s already bad enough that it won’t be played)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Pruning children of </a:t>
            </a:r>
            <a:r>
              <a:rPr lang="en-US" sz="2400" dirty="0">
                <a:solidFill>
                  <a:srgbClr val="0000FF"/>
                </a:solidFill>
              </a:rPr>
              <a:t>MAX</a:t>
            </a:r>
            <a:r>
              <a:rPr lang="en-US" sz="2400" dirty="0"/>
              <a:t> node is symmetric</a:t>
            </a:r>
          </a:p>
          <a:p>
            <a:pPr lvl="1">
              <a:lnSpc>
                <a:spcPct val="110000"/>
              </a:lnSpc>
              <a:buClr>
                <a:srgbClr val="000000"/>
              </a:buClr>
            </a:pP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Let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β</a:t>
            </a:r>
            <a:r>
              <a:rPr lang="en-US" sz="2000" dirty="0">
                <a:solidFill>
                  <a:srgbClr val="000000"/>
                </a:solidFill>
              </a:rPr>
              <a:t> be the best value that </a:t>
            </a:r>
            <a:r>
              <a:rPr lang="en-US" sz="2000" dirty="0">
                <a:solidFill>
                  <a:srgbClr val="FF0000"/>
                </a:solidFill>
              </a:rPr>
              <a:t>MIN</a:t>
            </a:r>
            <a:r>
              <a:rPr lang="en-US" sz="2000" dirty="0">
                <a:solidFill>
                  <a:srgbClr val="000000"/>
                </a:solidFill>
              </a:rPr>
              <a:t> can get so far at any choice point along the current path from the root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6986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24600" y="3048000"/>
            <a:ext cx="5410200" cy="34290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3048000"/>
            <a:ext cx="5410200" cy="34290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0" y="33528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</a:t>
            </a:r>
            <a:r>
              <a:rPr lang="en-US" sz="2400" kern="0" dirty="0">
                <a:solidFill>
                  <a:srgbClr val="C00000"/>
                </a:solidFill>
                <a:latin typeface="Calibri" pitchFamily="34" charset="0"/>
              </a:rPr>
              <a:t> , </a:t>
            </a:r>
            <a:r>
              <a:rPr lang="el-GR" sz="2400" kern="0" dirty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>
                <a:latin typeface="Calibri" pitchFamily="34" charset="0"/>
              </a:rPr>
              <a:t>if v ≤ </a:t>
            </a: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 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>
                <a:latin typeface="Calibri" pitchFamily="34" charset="0"/>
              </a:rPr>
              <a:t>        return v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>
                <a:latin typeface="Calibri" pitchFamily="34" charset="0"/>
              </a:rPr>
              <a:t>β </a:t>
            </a:r>
            <a:r>
              <a:rPr lang="en-US" sz="2400" kern="0" dirty="0">
                <a:latin typeface="Calibri" pitchFamily="34" charset="0"/>
              </a:rPr>
              <a:t>= min(</a:t>
            </a:r>
            <a:r>
              <a:rPr lang="el-GR" sz="2400" kern="0" dirty="0">
                <a:latin typeface="Calibri" pitchFamily="34" charset="0"/>
              </a:rPr>
              <a:t>β</a:t>
            </a:r>
            <a:r>
              <a:rPr lang="en-US" sz="2400" kern="0" dirty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048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max-value(state, </a:t>
            </a:r>
            <a:r>
              <a:rPr lang="el-GR" sz="2400" kern="0" dirty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</a:t>
            </a:r>
            <a:r>
              <a:rPr lang="en-US" sz="2400" kern="0" noProof="0" dirty="0">
                <a:latin typeface="Calibri" pitchFamily="34" charset="0"/>
              </a:rPr>
              <a:t>max(v,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lang="en-US" sz="2400" kern="0" dirty="0">
                <a:latin typeface="Calibri" pitchFamily="34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>
                <a:latin typeface="Calibri" pitchFamily="34" charset="0"/>
              </a:rPr>
              <a:t>if</a:t>
            </a:r>
            <a:r>
              <a:rPr lang="en-US" sz="2400" kern="0" dirty="0">
                <a:latin typeface="Calibri" pitchFamily="34" charset="0"/>
              </a:rPr>
              <a:t> v ≥ </a:t>
            </a:r>
            <a:r>
              <a:rPr lang="el-GR" sz="2400" kern="0" dirty="0">
                <a:latin typeface="Calibri" pitchFamily="34" charset="0"/>
              </a:rPr>
              <a:t>β</a:t>
            </a:r>
            <a:r>
              <a:rPr lang="en-US" sz="2400" kern="0" dirty="0">
                <a:latin typeface="Calibri" pitchFamily="34" charset="0"/>
              </a:rPr>
              <a:t> 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Calibri" pitchFamily="34" charset="0"/>
              </a:rPr>
              <a:t>        return v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 = max(</a:t>
            </a:r>
            <a:r>
              <a:rPr lang="el-GR" sz="2400" kern="0" dirty="0">
                <a:latin typeface="Calibri" pitchFamily="34" charset="0"/>
              </a:rPr>
              <a:t>α</a:t>
            </a:r>
            <a:r>
              <a:rPr lang="en-US" sz="2400" kern="0" dirty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1524000"/>
            <a:ext cx="5105400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1734800" cy="1447800"/>
          </a:xfrm>
        </p:spPr>
        <p:txBody>
          <a:bodyPr/>
          <a:lstStyle/>
          <a:p>
            <a:pPr lvl="1" algn="ctr">
              <a:lnSpc>
                <a:spcPct val="80000"/>
              </a:lnSpc>
              <a:buNone/>
            </a:pPr>
            <a:r>
              <a:rPr lang="el-GR" sz="2400" dirty="0">
                <a:solidFill>
                  <a:srgbClr val="0066CC"/>
                </a:solidFill>
              </a:rPr>
              <a:t>α</a:t>
            </a:r>
            <a:r>
              <a:rPr lang="en-US" sz="2400" dirty="0">
                <a:solidFill>
                  <a:srgbClr val="0066CC"/>
                </a:solidFill>
              </a:rPr>
              <a:t>: </a:t>
            </a:r>
            <a:r>
              <a:rPr lang="en-US" sz="2400" dirty="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400" dirty="0">
                <a:solidFill>
                  <a:srgbClr val="C00000"/>
                </a:solidFill>
              </a:rPr>
              <a:t>β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  <a:r>
              <a:rPr lang="el-GR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MIN’s best option on path to root</a:t>
            </a:r>
          </a:p>
        </p:txBody>
      </p:sp>
    </p:spTree>
    <p:extLst>
      <p:ext uri="{BB962C8B-B14F-4D97-AF65-F5344CB8AC3E}">
        <p14:creationId xmlns:p14="http://schemas.microsoft.com/office/powerpoint/2010/main" val="3399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Theorem: This pruning has </a:t>
            </a:r>
            <a:r>
              <a:rPr lang="en-US" sz="2400" b="1" i="1" dirty="0">
                <a:solidFill>
                  <a:srgbClr val="0000FF"/>
                </a:solidFill>
              </a:rPr>
              <a:t>no effect </a:t>
            </a:r>
            <a:r>
              <a:rPr lang="en-US" sz="2400" dirty="0"/>
              <a:t>on minimax value computed for the root!</a:t>
            </a:r>
          </a:p>
          <a:p>
            <a:pPr marL="457176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Good child ordering 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Iterative deepening helps with this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With “perfect ordering”: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Time complexity drops to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baseline="30000" dirty="0"/>
              <a:t>/2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Doubles solvable depth!</a:t>
            </a:r>
          </a:p>
          <a:p>
            <a:pPr marL="457176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is a simple example of </a:t>
            </a:r>
            <a:r>
              <a:rPr lang="en-US" sz="2400" dirty="0" err="1">
                <a:solidFill>
                  <a:srgbClr val="CC0000"/>
                </a:solidFill>
              </a:rPr>
              <a:t>metareasoning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(reasoning about reasoning)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chess: only 35</a:t>
            </a:r>
            <a:r>
              <a:rPr lang="en-US" sz="2400" baseline="30000" dirty="0"/>
              <a:t>50</a:t>
            </a:r>
            <a:r>
              <a:rPr lang="en-US" sz="2400" dirty="0"/>
              <a:t> instead of 35</a:t>
            </a:r>
            <a:r>
              <a:rPr lang="en-US" sz="2400" baseline="30000" dirty="0"/>
              <a:t>100</a:t>
            </a:r>
            <a:r>
              <a:rPr lang="en-US" sz="2400" dirty="0"/>
              <a:t>!! </a:t>
            </a:r>
            <a:r>
              <a:rPr lang="en-US" sz="2400" dirty="0" err="1"/>
              <a:t>Yaaay</a:t>
            </a:r>
            <a:r>
              <a:rPr lang="en-US" sz="2400" dirty="0"/>
              <a:t>!!!!!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50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87630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02870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3000" y="41910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0" y="41910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0" y="41910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 flipH="1">
            <a:off x="8953500" y="22098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/>
          <p:cNvCxnSpPr>
            <a:cxnSpLocks noChangeShapeType="1"/>
            <a:stCxn id="6" idx="3"/>
            <a:endCxn id="8" idx="3"/>
          </p:cNvCxnSpPr>
          <p:nvPr/>
        </p:nvCxnSpPr>
        <p:spPr bwMode="auto">
          <a:xfrm>
            <a:off x="9715500" y="22098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7" idx="0"/>
            <a:endCxn id="9" idx="0"/>
          </p:cNvCxnSpPr>
          <p:nvPr/>
        </p:nvCxnSpPr>
        <p:spPr bwMode="auto">
          <a:xfrm>
            <a:off x="8953500" y="32004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8" idx="0"/>
            <a:endCxn id="11" idx="0"/>
          </p:cNvCxnSpPr>
          <p:nvPr/>
        </p:nvCxnSpPr>
        <p:spPr bwMode="auto">
          <a:xfrm flipH="1">
            <a:off x="10096500" y="32004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8" idx="0"/>
            <a:endCxn id="12" idx="0"/>
          </p:cNvCxnSpPr>
          <p:nvPr/>
        </p:nvCxnSpPr>
        <p:spPr bwMode="auto">
          <a:xfrm>
            <a:off x="10477500" y="32004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28225" y="19050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max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744200" y="2819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8051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48" y="1382713"/>
            <a:ext cx="7656142" cy="469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Limits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86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Problem: In realistic games, cannot search to leaves!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 1: Bounded </a:t>
            </a:r>
            <a:r>
              <a:rPr lang="en-US" sz="2400" dirty="0" err="1"/>
              <a:t>lookahead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Search only to a preset </a:t>
            </a:r>
            <a:r>
              <a:rPr lang="en-US" sz="2000" b="1" i="1" dirty="0">
                <a:solidFill>
                  <a:srgbClr val="FF0000"/>
                </a:solidFill>
              </a:rPr>
              <a:t>depth limit</a:t>
            </a:r>
            <a:r>
              <a:rPr lang="en-US" sz="2000" dirty="0">
                <a:solidFill>
                  <a:srgbClr val="000090"/>
                </a:solidFill>
              </a:rPr>
              <a:t> or </a:t>
            </a:r>
            <a:r>
              <a:rPr lang="en-US" sz="2000" b="1" i="1" dirty="0">
                <a:solidFill>
                  <a:srgbClr val="FF0000"/>
                </a:solidFill>
              </a:rPr>
              <a:t>horizon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Use an </a:t>
            </a:r>
            <a:r>
              <a:rPr lang="en-US" sz="2000" b="1" i="1" dirty="0">
                <a:solidFill>
                  <a:srgbClr val="FF0000"/>
                </a:solidFill>
              </a:rPr>
              <a:t>evaluation function </a:t>
            </a:r>
            <a:r>
              <a:rPr lang="en-US" sz="2000" dirty="0"/>
              <a:t>for non-terminal positions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Guarantee of optimal play is gone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More plies make a BIG difference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Suppose we have 100 seconds, can explore 10K nodes /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So can check 1M nodes per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Chess with alpha-beta, 35</a:t>
            </a:r>
            <a:r>
              <a:rPr lang="en-US" sz="2000" baseline="30000" dirty="0">
                <a:sym typeface="Symbol" pitchFamily="18" charset="2"/>
              </a:rPr>
              <a:t>(8/2)</a:t>
            </a:r>
            <a:r>
              <a:rPr lang="en-US" sz="2000" dirty="0">
                <a:sym typeface="Symbol" pitchFamily="18" charset="2"/>
              </a:rPr>
              <a:t> =~ 1M; depth 8 is good</a:t>
            </a:r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AutoShape 24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7415" name="AutoShape 25"/>
          <p:cNvCxnSpPr>
            <a:cxnSpLocks noChangeShapeType="1"/>
            <a:stCxn id="17412" idx="3"/>
            <a:endCxn id="17413" idx="3"/>
          </p:cNvCxnSpPr>
          <p:nvPr/>
        </p:nvCxnSpPr>
        <p:spPr bwMode="auto">
          <a:xfrm flipH="1">
            <a:off x="86487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6" name="AutoShape 26"/>
          <p:cNvCxnSpPr>
            <a:cxnSpLocks noChangeShapeType="1"/>
            <a:stCxn id="17412" idx="3"/>
            <a:endCxn id="17414" idx="3"/>
          </p:cNvCxnSpPr>
          <p:nvPr/>
        </p:nvCxnSpPr>
        <p:spPr bwMode="auto">
          <a:xfrm>
            <a:off x="94869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7" name="AutoShape 27"/>
          <p:cNvCxnSpPr>
            <a:cxnSpLocks noChangeShapeType="1"/>
            <a:stCxn id="17413" idx="0"/>
            <a:endCxn id="1085499" idx="0"/>
          </p:cNvCxnSpPr>
          <p:nvPr/>
        </p:nvCxnSpPr>
        <p:spPr bwMode="auto">
          <a:xfrm flipH="1">
            <a:off x="83058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28"/>
          <p:cNvCxnSpPr>
            <a:cxnSpLocks noChangeShapeType="1"/>
            <a:stCxn id="17413" idx="0"/>
            <a:endCxn id="1085500" idx="0"/>
          </p:cNvCxnSpPr>
          <p:nvPr/>
        </p:nvCxnSpPr>
        <p:spPr bwMode="auto">
          <a:xfrm>
            <a:off x="86487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29"/>
          <p:cNvCxnSpPr>
            <a:cxnSpLocks noChangeShapeType="1"/>
            <a:stCxn id="17424" idx="3"/>
            <a:endCxn id="17427" idx="0"/>
          </p:cNvCxnSpPr>
          <p:nvPr/>
        </p:nvCxnSpPr>
        <p:spPr bwMode="auto">
          <a:xfrm flipH="1">
            <a:off x="103251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30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>
            <a:off x="106299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AutoShape 31"/>
          <p:cNvSpPr>
            <a:spLocks noChangeArrowheads="1"/>
          </p:cNvSpPr>
          <p:nvPr/>
        </p:nvSpPr>
        <p:spPr bwMode="auto">
          <a:xfrm>
            <a:off x="8153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AutoShape 32"/>
          <p:cNvSpPr>
            <a:spLocks noChangeArrowheads="1"/>
          </p:cNvSpPr>
          <p:nvPr/>
        </p:nvSpPr>
        <p:spPr bwMode="auto">
          <a:xfrm>
            <a:off x="876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3" name="AutoShape 33"/>
          <p:cNvSpPr>
            <a:spLocks noChangeArrowheads="1"/>
          </p:cNvSpPr>
          <p:nvPr/>
        </p:nvSpPr>
        <p:spPr bwMode="auto">
          <a:xfrm>
            <a:off x="98298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4" name="AutoShape 34"/>
          <p:cNvSpPr>
            <a:spLocks noChangeArrowheads="1"/>
          </p:cNvSpPr>
          <p:nvPr/>
        </p:nvSpPr>
        <p:spPr bwMode="auto">
          <a:xfrm>
            <a:off x="10439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AutoShape 35"/>
          <p:cNvSpPr>
            <a:spLocks noChangeArrowheads="1"/>
          </p:cNvSpPr>
          <p:nvPr/>
        </p:nvSpPr>
        <p:spPr bwMode="auto">
          <a:xfrm>
            <a:off x="8458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6" name="AutoShape 36"/>
          <p:cNvSpPr>
            <a:spLocks noChangeArrowheads="1"/>
          </p:cNvSpPr>
          <p:nvPr/>
        </p:nvSpPr>
        <p:spPr bwMode="auto">
          <a:xfrm>
            <a:off x="84582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37"/>
          <p:cNvSpPr>
            <a:spLocks noChangeArrowheads="1"/>
          </p:cNvSpPr>
          <p:nvPr/>
        </p:nvSpPr>
        <p:spPr bwMode="auto">
          <a:xfrm>
            <a:off x="101346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8" name="AutoShape 38"/>
          <p:cNvSpPr>
            <a:spLocks noChangeArrowheads="1"/>
          </p:cNvSpPr>
          <p:nvPr/>
        </p:nvSpPr>
        <p:spPr bwMode="auto">
          <a:xfrm>
            <a:off x="10744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AutoShape 39"/>
          <p:cNvSpPr>
            <a:spLocks noChangeArrowheads="1"/>
          </p:cNvSpPr>
          <p:nvPr/>
        </p:nvSpPr>
        <p:spPr bwMode="auto">
          <a:xfrm>
            <a:off x="81534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40"/>
          <p:cNvSpPr>
            <a:spLocks noChangeArrowheads="1"/>
          </p:cNvSpPr>
          <p:nvPr/>
        </p:nvSpPr>
        <p:spPr bwMode="auto">
          <a:xfrm>
            <a:off x="87630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1" name="AutoShape 41"/>
          <p:cNvCxnSpPr>
            <a:cxnSpLocks noChangeShapeType="1"/>
            <a:stCxn id="17414" idx="0"/>
            <a:endCxn id="17423" idx="0"/>
          </p:cNvCxnSpPr>
          <p:nvPr/>
        </p:nvCxnSpPr>
        <p:spPr bwMode="auto">
          <a:xfrm flipH="1">
            <a:off x="100203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42"/>
          <p:cNvCxnSpPr>
            <a:cxnSpLocks noChangeShapeType="1"/>
            <a:stCxn id="17414" idx="0"/>
            <a:endCxn id="17424" idx="0"/>
          </p:cNvCxnSpPr>
          <p:nvPr/>
        </p:nvCxnSpPr>
        <p:spPr bwMode="auto">
          <a:xfrm>
            <a:off x="103251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43"/>
          <p:cNvCxnSpPr>
            <a:cxnSpLocks noChangeShapeType="1"/>
            <a:stCxn id="17422" idx="3"/>
            <a:endCxn id="17425" idx="0"/>
          </p:cNvCxnSpPr>
          <p:nvPr/>
        </p:nvCxnSpPr>
        <p:spPr bwMode="auto">
          <a:xfrm flipH="1">
            <a:off x="86487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AutoShape 44"/>
          <p:cNvSpPr>
            <a:spLocks noChangeArrowheads="1"/>
          </p:cNvSpPr>
          <p:nvPr/>
        </p:nvSpPr>
        <p:spPr bwMode="auto">
          <a:xfrm>
            <a:off x="90678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45"/>
          <p:cNvCxnSpPr>
            <a:cxnSpLocks noChangeShapeType="1"/>
            <a:stCxn id="17425" idx="3"/>
            <a:endCxn id="17429" idx="0"/>
          </p:cNvCxnSpPr>
          <p:nvPr/>
        </p:nvCxnSpPr>
        <p:spPr bwMode="auto">
          <a:xfrm flipH="1">
            <a:off x="83439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6" name="AutoShape 46"/>
          <p:cNvCxnSpPr>
            <a:cxnSpLocks noChangeShapeType="1"/>
            <a:stCxn id="17425" idx="3"/>
            <a:endCxn id="17430" idx="0"/>
          </p:cNvCxnSpPr>
          <p:nvPr/>
        </p:nvCxnSpPr>
        <p:spPr bwMode="auto">
          <a:xfrm>
            <a:off x="86487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47"/>
          <p:cNvCxnSpPr>
            <a:cxnSpLocks noChangeShapeType="1"/>
            <a:stCxn id="17430" idx="3"/>
            <a:endCxn id="17426" idx="0"/>
          </p:cNvCxnSpPr>
          <p:nvPr/>
        </p:nvCxnSpPr>
        <p:spPr bwMode="auto">
          <a:xfrm flipH="1">
            <a:off x="86487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AutoShape 48"/>
          <p:cNvCxnSpPr>
            <a:cxnSpLocks noChangeShapeType="1"/>
            <a:stCxn id="17430" idx="3"/>
            <a:endCxn id="17434" idx="0"/>
          </p:cNvCxnSpPr>
          <p:nvPr/>
        </p:nvCxnSpPr>
        <p:spPr bwMode="auto">
          <a:xfrm>
            <a:off x="89535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7924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87630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97536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2" name="Rectangle 52"/>
          <p:cNvSpPr>
            <a:spLocks noChangeArrowheads="1"/>
          </p:cNvSpPr>
          <p:nvPr/>
        </p:nvSpPr>
        <p:spPr bwMode="auto">
          <a:xfrm>
            <a:off x="10591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3" name="Freeform 53"/>
          <p:cNvSpPr>
            <a:spLocks/>
          </p:cNvSpPr>
          <p:nvPr/>
        </p:nvSpPr>
        <p:spPr bwMode="auto">
          <a:xfrm>
            <a:off x="8102600" y="4114800"/>
            <a:ext cx="508000" cy="1676400"/>
          </a:xfrm>
          <a:custGeom>
            <a:avLst/>
            <a:gdLst>
              <a:gd name="T0" fmla="*/ 2147483647 w 320"/>
              <a:gd name="T1" fmla="*/ 0 h 1440"/>
              <a:gd name="T2" fmla="*/ 2147483647 w 320"/>
              <a:gd name="T3" fmla="*/ 2147483647 h 1440"/>
              <a:gd name="T4" fmla="*/ 2147483647 w 320"/>
              <a:gd name="T5" fmla="*/ 2147483647 h 1440"/>
              <a:gd name="T6" fmla="*/ 2147483647 w 320"/>
              <a:gd name="T7" fmla="*/ 2147483647 h 1440"/>
              <a:gd name="T8" fmla="*/ 2147483647 w 320"/>
              <a:gd name="T9" fmla="*/ 2147483647 h 1440"/>
              <a:gd name="T10" fmla="*/ 2147483647 w 320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440"/>
              <a:gd name="T20" fmla="*/ 320 w 320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54"/>
          <p:cNvSpPr>
            <a:spLocks/>
          </p:cNvSpPr>
          <p:nvPr/>
        </p:nvSpPr>
        <p:spPr bwMode="auto">
          <a:xfrm>
            <a:off x="8890000" y="4114800"/>
            <a:ext cx="406400" cy="16764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55"/>
          <p:cNvSpPr>
            <a:spLocks/>
          </p:cNvSpPr>
          <p:nvPr/>
        </p:nvSpPr>
        <p:spPr bwMode="auto">
          <a:xfrm>
            <a:off x="10515600" y="3200400"/>
            <a:ext cx="457200" cy="25908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56"/>
          <p:cNvSpPr>
            <a:spLocks/>
          </p:cNvSpPr>
          <p:nvPr/>
        </p:nvSpPr>
        <p:spPr bwMode="auto">
          <a:xfrm>
            <a:off x="9944100" y="3200400"/>
            <a:ext cx="508000" cy="2590800"/>
          </a:xfrm>
          <a:custGeom>
            <a:avLst/>
            <a:gdLst>
              <a:gd name="T0" fmla="*/ 2147483647 w 320"/>
              <a:gd name="T1" fmla="*/ 0 h 1632"/>
              <a:gd name="T2" fmla="*/ 2147483647 w 320"/>
              <a:gd name="T3" fmla="*/ 2147483647 h 1632"/>
              <a:gd name="T4" fmla="*/ 2147483647 w 320"/>
              <a:gd name="T5" fmla="*/ 2147483647 h 1632"/>
              <a:gd name="T6" fmla="*/ 2147483647 w 320"/>
              <a:gd name="T7" fmla="*/ 2147483647 h 1632"/>
              <a:gd name="T8" fmla="*/ 2147483647 w 320"/>
              <a:gd name="T9" fmla="*/ 2147483647 h 1632"/>
              <a:gd name="T10" fmla="*/ 2147483647 w 320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632"/>
              <a:gd name="T20" fmla="*/ 320 w 3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7" name="AutoShape 57"/>
          <p:cNvCxnSpPr>
            <a:cxnSpLocks noChangeShapeType="1"/>
            <a:stCxn id="17422" idx="3"/>
            <a:endCxn id="17448" idx="0"/>
          </p:cNvCxnSpPr>
          <p:nvPr/>
        </p:nvCxnSpPr>
        <p:spPr bwMode="auto">
          <a:xfrm>
            <a:off x="89535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8" name="AutoShape 58"/>
          <p:cNvSpPr>
            <a:spLocks noChangeArrowheads="1"/>
          </p:cNvSpPr>
          <p:nvPr/>
        </p:nvSpPr>
        <p:spPr bwMode="auto">
          <a:xfrm>
            <a:off x="9067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5499" name="Rectangle 59"/>
          <p:cNvSpPr>
            <a:spLocks noChangeArrowheads="1"/>
          </p:cNvSpPr>
          <p:nvPr/>
        </p:nvSpPr>
        <p:spPr bwMode="auto">
          <a:xfrm>
            <a:off x="80772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-1</a:t>
            </a:r>
          </a:p>
        </p:txBody>
      </p:sp>
      <p:sp>
        <p:nvSpPr>
          <p:cNvPr id="1085500" name="Rectangle 60"/>
          <p:cNvSpPr>
            <a:spLocks noChangeArrowheads="1"/>
          </p:cNvSpPr>
          <p:nvPr/>
        </p:nvSpPr>
        <p:spPr bwMode="auto">
          <a:xfrm>
            <a:off x="87630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-2</a:t>
            </a:r>
          </a:p>
        </p:txBody>
      </p:sp>
      <p:sp>
        <p:nvSpPr>
          <p:cNvPr id="1085501" name="Rectangle 61"/>
          <p:cNvSpPr>
            <a:spLocks noChangeArrowheads="1"/>
          </p:cNvSpPr>
          <p:nvPr/>
        </p:nvSpPr>
        <p:spPr bwMode="auto">
          <a:xfrm>
            <a:off x="97536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1085502" name="Rectangle 62"/>
          <p:cNvSpPr>
            <a:spLocks noChangeArrowheads="1"/>
          </p:cNvSpPr>
          <p:nvPr/>
        </p:nvSpPr>
        <p:spPr bwMode="auto">
          <a:xfrm>
            <a:off x="104394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085505" name="AutoShape 65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anchor="b" anchorCtr="0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85507" name="Text Box 67"/>
          <p:cNvSpPr txBox="1">
            <a:spLocks noChangeArrowheads="1"/>
          </p:cNvSpPr>
          <p:nvPr/>
        </p:nvSpPr>
        <p:spPr bwMode="auto">
          <a:xfrm>
            <a:off x="11223625" y="19192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min</a:t>
            </a:r>
          </a:p>
        </p:txBody>
      </p:sp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11223625" y="14620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max</a:t>
            </a:r>
          </a:p>
        </p:txBody>
      </p:sp>
      <p:sp>
        <p:nvSpPr>
          <p:cNvPr id="1085509" name="AutoShape 69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-2</a:t>
            </a:r>
          </a:p>
        </p:txBody>
      </p:sp>
      <p:sp>
        <p:nvSpPr>
          <p:cNvPr id="1085510" name="AutoShape 70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" name="Cloud 1"/>
          <p:cNvSpPr/>
          <p:nvPr/>
        </p:nvSpPr>
        <p:spPr>
          <a:xfrm rot="505837">
            <a:off x="7504576" y="2743200"/>
            <a:ext cx="4191000" cy="3962400"/>
          </a:xfrm>
          <a:prstGeom prst="cloud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9" grpId="0" animBg="1" autoUpdateAnimBg="0"/>
      <p:bldP spid="1085500" grpId="0" animBg="1" autoUpdateAnimBg="0"/>
      <p:bldP spid="1085501" grpId="0" animBg="1" autoUpdateAnimBg="0"/>
      <p:bldP spid="1085502" grpId="0" animBg="1" autoUpdateAnimBg="0"/>
      <p:bldP spid="1085505" grpId="0" animBg="1" autoUpdateAnimBg="0"/>
      <p:bldP spid="1085509" grpId="0" animBg="1"/>
      <p:bldP spid="1085510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0" y="1404536"/>
            <a:ext cx="4610100" cy="2267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886200"/>
            <a:ext cx="4686300" cy="21587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r>
              <a:rPr lang="en-US" sz="2800" dirty="0"/>
              <a:t>Evaluation functions are always imperfect</a:t>
            </a:r>
          </a:p>
          <a:p>
            <a:r>
              <a:rPr lang="en-US" sz="2800" dirty="0"/>
              <a:t>Deeper search =&gt; better play (usually)</a:t>
            </a:r>
          </a:p>
          <a:p>
            <a:r>
              <a:rPr lang="en-US" sz="2800" dirty="0"/>
              <a:t>Or, deeper search gives same quality of play with a less accurate evaluation function</a:t>
            </a:r>
          </a:p>
          <a:p>
            <a:r>
              <a:rPr lang="en-US" sz="2800" dirty="0"/>
              <a:t>An important example of the tradeoff between complexity of features and complexity of computation</a:t>
            </a:r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8382000" y="6488112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depth limited (L6D4, L6D5)]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314643"/>
            <a:ext cx="6729412" cy="5035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Evaluation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11506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Evaluation functions score non-terminals in depth-limited search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Typically weighted linear sum of features: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EVAL(s) =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solidFill>
                  <a:srgbClr val="BD00B0"/>
                </a:solidFill>
              </a:rPr>
              <a:t>1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solidFill>
                  <a:srgbClr val="BD00B0"/>
                </a:solidFill>
              </a:rPr>
              <a:t>1</a:t>
            </a:r>
            <a:r>
              <a:rPr lang="en-US" sz="2000" dirty="0">
                <a:solidFill>
                  <a:srgbClr val="BD00B0"/>
                </a:solidFill>
              </a:rPr>
              <a:t>(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BD00B0"/>
                </a:solidFill>
              </a:rPr>
              <a:t>) +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solidFill>
                  <a:srgbClr val="BD00B0"/>
                </a:solidFill>
                <a:cs typeface="Times New Roman" pitchFamily="18" charset="0"/>
              </a:rPr>
              <a:t>2</a:t>
            </a:r>
            <a:r>
              <a:rPr lang="en-US" sz="2000" baseline="-25000" dirty="0">
                <a:solidFill>
                  <a:srgbClr val="BD00B0"/>
                </a:solidFill>
              </a:rPr>
              <a:t>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solidFill>
                  <a:srgbClr val="BD00B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BD00B0"/>
                </a:solidFill>
              </a:rPr>
              <a:t>(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BD00B0"/>
                </a:solidFill>
              </a:rPr>
              <a:t>) + …. + </a:t>
            </a:r>
            <a:r>
              <a:rPr lang="en-US" sz="2000" i="1" dirty="0" err="1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i="1" baseline="-25000" dirty="0" err="1">
                <a:solidFill>
                  <a:srgbClr val="BD00B0"/>
                </a:solidFill>
                <a:cs typeface="Times New Roman" pitchFamily="18" charset="0"/>
              </a:rPr>
              <a:t>n</a:t>
            </a:r>
            <a:r>
              <a:rPr lang="en-US" sz="2000" baseline="-25000" dirty="0">
                <a:solidFill>
                  <a:srgbClr val="BD00B0"/>
                </a:solidFill>
                <a:cs typeface="Times New Roman" pitchFamily="18" charset="0"/>
              </a:rPr>
              <a:t>  </a:t>
            </a:r>
            <a:r>
              <a:rPr lang="en-US" sz="2000" i="1" dirty="0" err="1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err="1">
                <a:solidFill>
                  <a:srgbClr val="BD00B0"/>
                </a:solidFill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BD00B0"/>
                </a:solidFill>
              </a:rPr>
              <a:t>(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BD00B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>
                <a:solidFill>
                  <a:srgbClr val="BD00B0"/>
                </a:solidFill>
              </a:rPr>
              <a:t>1</a:t>
            </a:r>
            <a:r>
              <a:rPr lang="en-US" sz="2000" dirty="0">
                <a:solidFill>
                  <a:srgbClr val="BD00B0"/>
                </a:solidFill>
              </a:rPr>
              <a:t> = 9,  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solidFill>
                  <a:srgbClr val="BD00B0"/>
                </a:solidFill>
              </a:rPr>
              <a:t>1</a:t>
            </a:r>
            <a:r>
              <a:rPr lang="en-US" sz="2000" dirty="0">
                <a:solidFill>
                  <a:srgbClr val="BD00B0"/>
                </a:solidFill>
              </a:rPr>
              <a:t>(</a:t>
            </a:r>
            <a:r>
              <a:rPr lang="en-US" sz="2000" i="1" dirty="0">
                <a:solidFill>
                  <a:srgbClr val="BD00B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BD00B0"/>
                </a:solidFill>
              </a:rPr>
              <a:t>) = (num white queens – num black queens)</a:t>
            </a:r>
            <a:r>
              <a:rPr lang="en-US" sz="2000" dirty="0"/>
              <a:t>, etc.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Or a more complex nonlinear function (e.g., NN) trained by self-play RL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Terminate search only in </a:t>
            </a:r>
            <a:r>
              <a:rPr lang="en-US" sz="2400" b="1" i="1" dirty="0">
                <a:solidFill>
                  <a:srgbClr val="FF0000"/>
                </a:solidFill>
              </a:rPr>
              <a:t>quiescent</a:t>
            </a:r>
            <a:r>
              <a:rPr lang="en-US" sz="2400" dirty="0"/>
              <a:t> positions, i.e., no major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   changes expected in feature values</a:t>
            </a:r>
          </a:p>
        </p:txBody>
      </p:sp>
      <p:pic>
        <p:nvPicPr>
          <p:cNvPr id="1946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8800"/>
            <a:ext cx="2438400" cy="27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7175" y="1828800"/>
            <a:ext cx="2519916" cy="274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27"/>
          <p:cNvSpPr>
            <a:spLocks noChangeArrowheads="1"/>
          </p:cNvSpPr>
          <p:nvPr/>
        </p:nvSpPr>
        <p:spPr bwMode="auto">
          <a:xfrm>
            <a:off x="5967413" y="2349500"/>
            <a:ext cx="166687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28"/>
          <p:cNvSpPr>
            <a:spLocks noChangeArrowheads="1"/>
          </p:cNvSpPr>
          <p:nvPr/>
        </p:nvSpPr>
        <p:spPr bwMode="auto">
          <a:xfrm rot="10800000">
            <a:off x="5380038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utoShape 29"/>
          <p:cNvSpPr>
            <a:spLocks noChangeArrowheads="1"/>
          </p:cNvSpPr>
          <p:nvPr/>
        </p:nvSpPr>
        <p:spPr bwMode="auto">
          <a:xfrm rot="10800000">
            <a:off x="6469063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utoShape 30"/>
          <p:cNvSpPr>
            <a:spLocks noChangeArrowheads="1"/>
          </p:cNvSpPr>
          <p:nvPr/>
        </p:nvSpPr>
        <p:spPr bwMode="auto">
          <a:xfrm>
            <a:off x="50895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31"/>
          <p:cNvSpPr>
            <a:spLocks noChangeArrowheads="1"/>
          </p:cNvSpPr>
          <p:nvPr/>
        </p:nvSpPr>
        <p:spPr bwMode="auto">
          <a:xfrm>
            <a:off x="56991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32"/>
          <p:cNvSpPr>
            <a:spLocks noChangeArrowheads="1"/>
          </p:cNvSpPr>
          <p:nvPr/>
        </p:nvSpPr>
        <p:spPr bwMode="auto">
          <a:xfrm>
            <a:off x="61563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33"/>
          <p:cNvSpPr>
            <a:spLocks noChangeArrowheads="1"/>
          </p:cNvSpPr>
          <p:nvPr/>
        </p:nvSpPr>
        <p:spPr bwMode="auto">
          <a:xfrm>
            <a:off x="6805613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34"/>
          <p:cNvCxnSpPr>
            <a:cxnSpLocks noChangeShapeType="1"/>
            <a:stCxn id="19463" idx="3"/>
            <a:endCxn id="19464" idx="3"/>
          </p:cNvCxnSpPr>
          <p:nvPr/>
        </p:nvCxnSpPr>
        <p:spPr bwMode="auto">
          <a:xfrm flipH="1">
            <a:off x="5462588" y="2517775"/>
            <a:ext cx="58896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35"/>
          <p:cNvCxnSpPr>
            <a:cxnSpLocks noChangeShapeType="1"/>
            <a:stCxn id="19463" idx="3"/>
            <a:endCxn id="19465" idx="3"/>
          </p:cNvCxnSpPr>
          <p:nvPr/>
        </p:nvCxnSpPr>
        <p:spPr bwMode="auto">
          <a:xfrm>
            <a:off x="6051550" y="2517775"/>
            <a:ext cx="500063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36"/>
          <p:cNvCxnSpPr>
            <a:cxnSpLocks noChangeShapeType="1"/>
            <a:stCxn id="19464" idx="0"/>
            <a:endCxn id="19466" idx="0"/>
          </p:cNvCxnSpPr>
          <p:nvPr/>
        </p:nvCxnSpPr>
        <p:spPr bwMode="auto">
          <a:xfrm flipH="1">
            <a:off x="5173663" y="2909888"/>
            <a:ext cx="29051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37"/>
          <p:cNvCxnSpPr>
            <a:cxnSpLocks noChangeShapeType="1"/>
            <a:stCxn id="19464" idx="0"/>
            <a:endCxn id="19467" idx="0"/>
          </p:cNvCxnSpPr>
          <p:nvPr/>
        </p:nvCxnSpPr>
        <p:spPr bwMode="auto">
          <a:xfrm>
            <a:off x="5464175" y="2909888"/>
            <a:ext cx="319088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38"/>
          <p:cNvCxnSpPr>
            <a:cxnSpLocks noChangeShapeType="1"/>
            <a:stCxn id="19465" idx="0"/>
            <a:endCxn id="19468" idx="0"/>
          </p:cNvCxnSpPr>
          <p:nvPr/>
        </p:nvCxnSpPr>
        <p:spPr bwMode="auto">
          <a:xfrm flipH="1">
            <a:off x="6240463" y="2909888"/>
            <a:ext cx="312737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39"/>
          <p:cNvCxnSpPr>
            <a:cxnSpLocks noChangeShapeType="1"/>
            <a:stCxn id="19465" idx="0"/>
            <a:endCxn id="19469" idx="0"/>
          </p:cNvCxnSpPr>
          <p:nvPr/>
        </p:nvCxnSpPr>
        <p:spPr bwMode="auto">
          <a:xfrm>
            <a:off x="6553200" y="2909888"/>
            <a:ext cx="336550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6" name="AutoShape 40"/>
          <p:cNvSpPr>
            <a:spLocks noChangeArrowheads="1"/>
          </p:cNvSpPr>
          <p:nvPr/>
        </p:nvSpPr>
        <p:spPr bwMode="auto">
          <a:xfrm>
            <a:off x="66294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7" name="AutoShape 41"/>
          <p:cNvCxnSpPr>
            <a:cxnSpLocks noChangeShapeType="1"/>
            <a:endCxn id="32" idx="3"/>
          </p:cNvCxnSpPr>
          <p:nvPr/>
        </p:nvCxnSpPr>
        <p:spPr bwMode="auto">
          <a:xfrm>
            <a:off x="4470400" y="3054350"/>
            <a:ext cx="1000125" cy="763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8" name="AutoShape 42"/>
          <p:cNvCxnSpPr>
            <a:cxnSpLocks noChangeShapeType="1"/>
            <a:endCxn id="19482" idx="1"/>
          </p:cNvCxnSpPr>
          <p:nvPr/>
        </p:nvCxnSpPr>
        <p:spPr bwMode="auto">
          <a:xfrm flipH="1">
            <a:off x="7010400" y="3059113"/>
            <a:ext cx="8667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9479" name="Rectangle 43"/>
          <p:cNvSpPr>
            <a:spLocks noChangeArrowheads="1"/>
          </p:cNvSpPr>
          <p:nvPr/>
        </p:nvSpPr>
        <p:spPr bwMode="auto">
          <a:xfrm rot="10800000">
            <a:off x="6156325" y="3489325"/>
            <a:ext cx="168275" cy="168275"/>
          </a:xfrm>
          <a:prstGeom prst="rect">
            <a:avLst/>
          </a:prstGeom>
          <a:solidFill>
            <a:srgbClr val="9B0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0" name="AutoShape 44"/>
          <p:cNvCxnSpPr>
            <a:cxnSpLocks noChangeShapeType="1"/>
            <a:stCxn id="19468" idx="3"/>
            <a:endCxn id="19479" idx="2"/>
          </p:cNvCxnSpPr>
          <p:nvPr/>
        </p:nvCxnSpPr>
        <p:spPr bwMode="auto">
          <a:xfrm flipH="1">
            <a:off x="6238875" y="320040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45"/>
          <p:cNvCxnSpPr>
            <a:cxnSpLocks noChangeShapeType="1"/>
            <a:stCxn id="19468" idx="4"/>
            <a:endCxn id="19482" idx="2"/>
          </p:cNvCxnSpPr>
          <p:nvPr/>
        </p:nvCxnSpPr>
        <p:spPr bwMode="auto">
          <a:xfrm>
            <a:off x="6324600" y="3200400"/>
            <a:ext cx="600075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2" name="Rectangle 46"/>
          <p:cNvSpPr>
            <a:spLocks noChangeArrowheads="1"/>
          </p:cNvSpPr>
          <p:nvPr/>
        </p:nvSpPr>
        <p:spPr bwMode="auto">
          <a:xfrm rot="10800000">
            <a:off x="6842125" y="3505200"/>
            <a:ext cx="168275" cy="168275"/>
          </a:xfrm>
          <a:prstGeom prst="rect">
            <a:avLst/>
          </a:prstGeom>
          <a:solidFill>
            <a:srgbClr val="9B0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47"/>
          <p:cNvSpPr>
            <a:spLocks noChangeArrowheads="1"/>
          </p:cNvSpPr>
          <p:nvPr/>
        </p:nvSpPr>
        <p:spPr bwMode="auto">
          <a:xfrm>
            <a:off x="59436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 rot="10800000">
            <a:off x="5105400" y="344487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34"/>
          <p:cNvCxnSpPr>
            <a:cxnSpLocks noChangeShapeType="1"/>
            <a:endCxn id="29" idx="3"/>
          </p:cNvCxnSpPr>
          <p:nvPr/>
        </p:nvCxnSpPr>
        <p:spPr bwMode="auto">
          <a:xfrm flipH="1">
            <a:off x="5187950" y="3219450"/>
            <a:ext cx="58896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7"/>
          <p:cNvCxnSpPr>
            <a:cxnSpLocks noChangeShapeType="1"/>
            <a:stCxn id="29" idx="0"/>
          </p:cNvCxnSpPr>
          <p:nvPr/>
        </p:nvCxnSpPr>
        <p:spPr bwMode="auto">
          <a:xfrm>
            <a:off x="5189537" y="3611563"/>
            <a:ext cx="319088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43"/>
          <p:cNvSpPr>
            <a:spLocks noChangeArrowheads="1"/>
          </p:cNvSpPr>
          <p:nvPr/>
        </p:nvSpPr>
        <p:spPr bwMode="auto">
          <a:xfrm rot="10800000">
            <a:off x="5470525" y="3733800"/>
            <a:ext cx="168275" cy="168275"/>
          </a:xfrm>
          <a:prstGeom prst="rect">
            <a:avLst/>
          </a:prstGeom>
          <a:solidFill>
            <a:srgbClr val="9B0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5257800" y="3935413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AD9F9E1-58DA-254B-B82F-2EA950785398}"/>
              </a:ext>
            </a:extLst>
          </p:cNvPr>
          <p:cNvGrpSpPr/>
          <p:nvPr/>
        </p:nvGrpSpPr>
        <p:grpSpPr>
          <a:xfrm>
            <a:off x="5943600" y="1360100"/>
            <a:ext cx="6248400" cy="4887716"/>
            <a:chOff x="5943600" y="1360100"/>
            <a:chExt cx="6248400" cy="48877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AF6B2724-FDA3-8B4F-AF7F-E6574A5B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3600" y="1360100"/>
              <a:ext cx="6248400" cy="4887716"/>
            </a:xfrm>
            <a:prstGeom prst="rect">
              <a:avLst/>
            </a:prstGeom>
            <a:no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F482977F-9EAA-BE4D-BA63-228D095B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199" y="2667000"/>
              <a:ext cx="580465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15C63B3E-2C7D-1B47-AA7E-B745D53B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2359" y="3200400"/>
              <a:ext cx="383241" cy="685800"/>
            </a:xfrm>
            <a:prstGeom prst="rect">
              <a:avLst/>
            </a:prstGeom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brief history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57912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b="1" dirty="0"/>
              <a:t>Checkers: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1950: First computer player. 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1959: Samuel’s self-taught program.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1994: First computer world champion: Chinook defeats Tinsley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2007: Checkers solved! Endgame database of 39 trillion states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Chess: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1945-1960: </a:t>
            </a:r>
            <a:r>
              <a:rPr lang="en-US" sz="1500" dirty="0" err="1"/>
              <a:t>Zuse</a:t>
            </a:r>
            <a:r>
              <a:rPr lang="en-US" sz="1500" dirty="0"/>
              <a:t>, Wiener, Shannon, Turing, Newell &amp; Simon, McCarthy.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1960s onward: gradual improvement under “standard model”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1997: Deep Blue defeats human champion Gary Kasparov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2021: Stockfish rating 3551 (vs 2870 for Magnus Carlsen).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Go: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1968: Zobrist’s program plays legal Go, barely (b&gt;300!)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1968-2005: various ad hoc approaches tried, novice level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2005-2014: Monte Carlo tree search -&gt; strong amateur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2016-2017: AlphaGo defeats human world champions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 err="1"/>
              <a:t>Pacman</a:t>
            </a: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70104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6606" y="1371600"/>
            <a:ext cx="1445394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72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37"/>
          <p:cNvGrpSpPr>
            <a:grpSpLocks/>
          </p:cNvGrpSpPr>
          <p:nvPr/>
        </p:nvGrpSpPr>
        <p:grpSpPr bwMode="auto">
          <a:xfrm>
            <a:off x="3862388" y="1447800"/>
            <a:ext cx="4519612" cy="2462213"/>
            <a:chOff x="1457" y="1425"/>
            <a:chExt cx="2847" cy="1551"/>
          </a:xfrm>
        </p:grpSpPr>
        <p:grpSp>
          <p:nvGrpSpPr>
            <p:cNvPr id="2079" name="Group 34"/>
            <p:cNvGrpSpPr>
              <a:grpSpLocks/>
            </p:cNvGrpSpPr>
            <p:nvPr/>
          </p:nvGrpSpPr>
          <p:grpSpPr bwMode="auto">
            <a:xfrm>
              <a:off x="1457" y="1425"/>
              <a:ext cx="2847" cy="1551"/>
              <a:chOff x="1457" y="1425"/>
              <a:chExt cx="2847" cy="1551"/>
            </a:xfrm>
          </p:grpSpPr>
          <p:pic>
            <p:nvPicPr>
              <p:cNvPr id="2080" name="Picture 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57" y="1425"/>
                <a:ext cx="2847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051" name="Object 31"/>
              <p:cNvGraphicFramePr>
                <a:graphicFrameLocks noChangeAspect="1"/>
              </p:cNvGraphicFramePr>
              <p:nvPr/>
            </p:nvGraphicFramePr>
            <p:xfrm>
              <a:off x="2432" y="2400"/>
              <a:ext cx="17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7" name="Photo Editor Photo" r:id="rId4" imgW="327619" imgH="343075" progId="MSPhotoEd.3">
                      <p:embed/>
                    </p:oleObj>
                  </mc:Choice>
                  <mc:Fallback>
                    <p:oleObj name="Photo Editor Photo" r:id="rId4" imgW="327619" imgH="343075" progId="MSPhotoEd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2" y="2400"/>
                            <a:ext cx="17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" name="Object 33"/>
              <p:cNvGraphicFramePr>
                <a:graphicFrameLocks noChangeAspect="1"/>
              </p:cNvGraphicFramePr>
              <p:nvPr/>
            </p:nvGraphicFramePr>
            <p:xfrm>
              <a:off x="3264" y="2544"/>
              <a:ext cx="20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8" name="Photo Editor Photo" r:id="rId6" imgW="327619" imgH="343075" progId="MSPhotoEd.3">
                      <p:embed/>
                    </p:oleObj>
                  </mc:Choice>
                  <mc:Fallback>
                    <p:oleObj name="Photo Editor Photo" r:id="rId6" imgW="327619" imgH="343075" progId="MSPhotoEd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544"/>
                            <a:ext cx="20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35"/>
            <p:cNvGraphicFramePr>
              <a:graphicFrameLocks noChangeAspect="1"/>
            </p:cNvGraphicFramePr>
            <p:nvPr/>
          </p:nvGraphicFramePr>
          <p:xfrm>
            <a:off x="2880" y="240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" name="Photo Editor Photo" r:id="rId7" imgW="327619" imgH="343075" progId="MSPhotoEd.3">
                    <p:embed/>
                  </p:oleObj>
                </mc:Choice>
                <mc:Fallback>
                  <p:oleObj name="Photo Editor Photo" r:id="rId7" imgW="327619" imgH="343075" progId="MSPhotoEd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0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Evaluation for Pacman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511800" y="3452813"/>
            <a:ext cx="1257300" cy="296862"/>
            <a:chOff x="2496" y="2688"/>
            <a:chExt cx="792" cy="187"/>
          </a:xfrm>
        </p:grpSpPr>
        <p:pic>
          <p:nvPicPr>
            <p:cNvPr id="2076" name="Picture 4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72" y="2688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7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96" y="2688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4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207000" y="2538413"/>
            <a:ext cx="1866900" cy="754062"/>
            <a:chOff x="2304" y="2112"/>
            <a:chExt cx="1176" cy="475"/>
          </a:xfrm>
        </p:grpSpPr>
        <p:pic>
          <p:nvPicPr>
            <p:cNvPr id="2073" name="Picture 4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64" y="22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4" name="Picture 5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92" y="2112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5" name="Picture 5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207000" y="2971800"/>
            <a:ext cx="1104900" cy="296862"/>
            <a:chOff x="2304" y="2400"/>
            <a:chExt cx="696" cy="187"/>
          </a:xfrm>
        </p:grpSpPr>
        <p:pic>
          <p:nvPicPr>
            <p:cNvPr id="2070" name="Picture 5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Picture 5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2" name="Picture 5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4445000" y="2995613"/>
            <a:ext cx="1104900" cy="296862"/>
            <a:chOff x="2304" y="2400"/>
            <a:chExt cx="696" cy="187"/>
          </a:xfrm>
        </p:grpSpPr>
        <p:pic>
          <p:nvPicPr>
            <p:cNvPr id="2067" name="Picture 6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Picture 6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9" name="Picture 6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732463" y="3429000"/>
            <a:ext cx="808037" cy="296863"/>
            <a:chOff x="2635" y="2837"/>
            <a:chExt cx="509" cy="187"/>
          </a:xfrm>
        </p:grpSpPr>
        <p:pic>
          <p:nvPicPr>
            <p:cNvPr id="2064" name="Picture 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35" y="284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28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7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4" y="2837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4246885"/>
            <a:ext cx="3657600" cy="2343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minimax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if the game is not zero-sum, or has multiple players?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Generalization of minimax: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Terminals have </a:t>
            </a:r>
            <a:r>
              <a:rPr lang="en-US" sz="2000" b="1" i="1" dirty="0">
                <a:solidFill>
                  <a:srgbClr val="FF0000"/>
                </a:solidFill>
              </a:rPr>
              <a:t>utility </a:t>
            </a:r>
            <a:r>
              <a:rPr lang="en-US" sz="2000" b="1" i="1" dirty="0" err="1">
                <a:solidFill>
                  <a:srgbClr val="FF0000"/>
                </a:solidFill>
              </a:rPr>
              <a:t>tuples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Node values are also utility </a:t>
            </a:r>
            <a:r>
              <a:rPr lang="en-US" sz="2000" dirty="0" err="1"/>
              <a:t>tuples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0000FF"/>
                </a:solidFill>
              </a:rPr>
              <a:t>Each player maximizes its own component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give rise to cooperation 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competition dynamically…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72000" y="1972273"/>
            <a:ext cx="6934200" cy="3742727"/>
            <a:chOff x="3200400" y="2057400"/>
            <a:chExt cx="5638800" cy="3043536"/>
          </a:xfrm>
        </p:grpSpPr>
        <p:sp>
          <p:nvSpPr>
            <p:cNvPr id="18436" name="Text Box 25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1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1,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437" name="Text Box 26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38" name="Text Box 27"/>
            <p:cNvSpPr txBox="1">
              <a:spLocks noChangeArrowheads="1"/>
            </p:cNvSpPr>
            <p:nvPr/>
          </p:nvSpPr>
          <p:spPr bwMode="auto">
            <a:xfrm>
              <a:off x="4648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39" name="Text Box 28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6096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41" name="Text Box 30"/>
            <p:cNvSpPr txBox="1">
              <a:spLocks noChangeArrowheads="1"/>
            </p:cNvSpPr>
            <p:nvPr/>
          </p:nvSpPr>
          <p:spPr bwMode="auto">
            <a:xfrm>
              <a:off x="6781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7543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82296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cxnSp>
          <p:nvCxnSpPr>
            <p:cNvPr id="18445" name="AutoShape 11"/>
            <p:cNvCxnSpPr>
              <a:cxnSpLocks noChangeShapeType="1"/>
            </p:cNvCxnSpPr>
            <p:nvPr/>
          </p:nvCxnSpPr>
          <p:spPr bwMode="auto">
            <a:xfrm flipH="1">
              <a:off x="4686300" y="2362200"/>
              <a:ext cx="12954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6" name="AutoShape 12"/>
            <p:cNvCxnSpPr>
              <a:cxnSpLocks noChangeShapeType="1"/>
            </p:cNvCxnSpPr>
            <p:nvPr/>
          </p:nvCxnSpPr>
          <p:spPr bwMode="auto">
            <a:xfrm>
              <a:off x="5981700" y="2362200"/>
              <a:ext cx="14478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7" name="AutoShape 13"/>
            <p:cNvCxnSpPr>
              <a:cxnSpLocks noChangeShapeType="1"/>
            </p:cNvCxnSpPr>
            <p:nvPr/>
          </p:nvCxnSpPr>
          <p:spPr bwMode="auto">
            <a:xfrm flipH="1">
              <a:off x="4000500" y="3124200"/>
              <a:ext cx="6858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8" name="AutoShape 14"/>
            <p:cNvCxnSpPr>
              <a:cxnSpLocks noChangeShapeType="1"/>
            </p:cNvCxnSpPr>
            <p:nvPr/>
          </p:nvCxnSpPr>
          <p:spPr bwMode="auto">
            <a:xfrm>
              <a:off x="46863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9" name="AutoShape 15"/>
            <p:cNvCxnSpPr>
              <a:cxnSpLocks noChangeShapeType="1"/>
            </p:cNvCxnSpPr>
            <p:nvPr/>
          </p:nvCxnSpPr>
          <p:spPr bwMode="auto">
            <a:xfrm flipH="1">
              <a:off x="68199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0" name="AutoShape 16"/>
            <p:cNvCxnSpPr>
              <a:cxnSpLocks noChangeShapeType="1"/>
            </p:cNvCxnSpPr>
            <p:nvPr/>
          </p:nvCxnSpPr>
          <p:spPr bwMode="auto">
            <a:xfrm>
              <a:off x="74295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1" name="AutoShape 17"/>
            <p:cNvCxnSpPr>
              <a:cxnSpLocks noChangeShapeType="1"/>
            </p:cNvCxnSpPr>
            <p:nvPr/>
          </p:nvCxnSpPr>
          <p:spPr bwMode="auto">
            <a:xfrm flipH="1">
              <a:off x="37338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2" name="AutoShape 18"/>
            <p:cNvCxnSpPr>
              <a:cxnSpLocks noChangeShapeType="1"/>
            </p:cNvCxnSpPr>
            <p:nvPr/>
          </p:nvCxnSpPr>
          <p:spPr bwMode="auto">
            <a:xfrm>
              <a:off x="40005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3" name="AutoShape 19"/>
            <p:cNvCxnSpPr>
              <a:cxnSpLocks noChangeShapeType="1"/>
            </p:cNvCxnSpPr>
            <p:nvPr/>
          </p:nvCxnSpPr>
          <p:spPr bwMode="auto">
            <a:xfrm flipH="1">
              <a:off x="5029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4" name="AutoShape 20"/>
            <p:cNvCxnSpPr>
              <a:cxnSpLocks noChangeShapeType="1"/>
            </p:cNvCxnSpPr>
            <p:nvPr/>
          </p:nvCxnSpPr>
          <p:spPr bwMode="auto">
            <a:xfrm>
              <a:off x="52959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5" name="AutoShape 21"/>
            <p:cNvCxnSpPr>
              <a:cxnSpLocks noChangeShapeType="1"/>
            </p:cNvCxnSpPr>
            <p:nvPr/>
          </p:nvCxnSpPr>
          <p:spPr bwMode="auto">
            <a:xfrm flipH="1">
              <a:off x="6553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6" name="AutoShape 22"/>
            <p:cNvCxnSpPr>
              <a:cxnSpLocks noChangeShapeType="1"/>
            </p:cNvCxnSpPr>
            <p:nvPr/>
          </p:nvCxnSpPr>
          <p:spPr bwMode="auto">
            <a:xfrm>
              <a:off x="68199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7" name="AutoShape 23"/>
            <p:cNvCxnSpPr>
              <a:cxnSpLocks noChangeShapeType="1"/>
            </p:cNvCxnSpPr>
            <p:nvPr/>
          </p:nvCxnSpPr>
          <p:spPr bwMode="auto">
            <a:xfrm flipH="1">
              <a:off x="77724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8" name="AutoShape 24"/>
            <p:cNvCxnSpPr>
              <a:cxnSpLocks noChangeShapeType="1"/>
            </p:cNvCxnSpPr>
            <p:nvPr/>
          </p:nvCxnSpPr>
          <p:spPr bwMode="auto">
            <a:xfrm>
              <a:off x="80391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5762625" y="2057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0" name="AutoShape 27"/>
            <p:cNvSpPr>
              <a:spLocks noChangeArrowheads="1"/>
            </p:cNvSpPr>
            <p:nvPr/>
          </p:nvSpPr>
          <p:spPr bwMode="auto">
            <a:xfrm>
              <a:off x="4481513" y="28194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1" name="AutoShape 27"/>
            <p:cNvSpPr>
              <a:spLocks noChangeArrowheads="1"/>
            </p:cNvSpPr>
            <p:nvPr/>
          </p:nvSpPr>
          <p:spPr bwMode="auto">
            <a:xfrm>
              <a:off x="7799388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2" name="AutoShape 27"/>
            <p:cNvSpPr>
              <a:spLocks noChangeArrowheads="1"/>
            </p:cNvSpPr>
            <p:nvPr/>
          </p:nvSpPr>
          <p:spPr bwMode="auto">
            <a:xfrm>
              <a:off x="7210425" y="2819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3" name="AutoShape 27"/>
            <p:cNvSpPr>
              <a:spLocks noChangeArrowheads="1"/>
            </p:cNvSpPr>
            <p:nvPr/>
          </p:nvSpPr>
          <p:spPr bwMode="auto">
            <a:xfrm>
              <a:off x="66024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4" name="AutoShape 27"/>
            <p:cNvSpPr>
              <a:spLocks noChangeArrowheads="1"/>
            </p:cNvSpPr>
            <p:nvPr/>
          </p:nvSpPr>
          <p:spPr bwMode="auto">
            <a:xfrm>
              <a:off x="50911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5" name="AutoShape 27"/>
            <p:cNvSpPr>
              <a:spLocks noChangeArrowheads="1"/>
            </p:cNvSpPr>
            <p:nvPr/>
          </p:nvSpPr>
          <p:spPr bwMode="auto">
            <a:xfrm>
              <a:off x="37957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035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479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93087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0908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8</a:t>
            </a:r>
          </a:p>
        </p:txBody>
      </p:sp>
      <p:pic>
        <p:nvPicPr>
          <p:cNvPr id="40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057400"/>
            <a:ext cx="3127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9718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4610100" y="4038600"/>
            <a:ext cx="342900" cy="304800"/>
            <a:chOff x="4610100" y="4038600"/>
            <a:chExt cx="342900" cy="304800"/>
          </a:xfrm>
        </p:grpSpPr>
        <p:sp>
          <p:nvSpPr>
            <p:cNvPr id="2" name="Rectangle 1"/>
            <p:cNvSpPr/>
            <p:nvPr/>
          </p:nvSpPr>
          <p:spPr>
            <a:xfrm>
              <a:off x="4629150" y="4038600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7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0100" y="4038600"/>
              <a:ext cx="3429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572000" y="5943600"/>
            <a:ext cx="901700" cy="304800"/>
            <a:chOff x="4572000" y="5943600"/>
            <a:chExt cx="901700" cy="304800"/>
          </a:xfrm>
        </p:grpSpPr>
        <p:pic>
          <p:nvPicPr>
            <p:cNvPr id="43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5965825"/>
              <a:ext cx="312737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7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1400" y="59817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47"/>
            <p:cNvGrpSpPr/>
            <p:nvPr/>
          </p:nvGrpSpPr>
          <p:grpSpPr>
            <a:xfrm>
              <a:off x="5130800" y="5943600"/>
              <a:ext cx="342900" cy="304800"/>
              <a:chOff x="4610100" y="4038600"/>
              <a:chExt cx="342900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29150" y="4038600"/>
                <a:ext cx="304800" cy="30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10100" y="4038600"/>
                <a:ext cx="342900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629400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10070757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8318157" y="19812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4" name="Right Arrow 53"/>
          <p:cNvSpPr/>
          <p:nvPr/>
        </p:nvSpPr>
        <p:spPr>
          <a:xfrm rot="9723016">
            <a:off x="6721758" y="2435881"/>
            <a:ext cx="1066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2673699">
            <a:off x="6369971" y="3539009"/>
            <a:ext cx="876353" cy="31338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594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Games require decisions when optimality is impossible</a:t>
            </a:r>
          </a:p>
          <a:p>
            <a:pPr lvl="1"/>
            <a:r>
              <a:rPr lang="en-US" sz="2400" dirty="0"/>
              <a:t>Bounded-depth search and approximate evaluation functions</a:t>
            </a:r>
          </a:p>
          <a:p>
            <a:r>
              <a:rPr lang="en-US" sz="2800" dirty="0"/>
              <a:t>Games force efficient use of computation</a:t>
            </a:r>
          </a:p>
          <a:p>
            <a:pPr lvl="1"/>
            <a:r>
              <a:rPr lang="en-US" sz="2400" dirty="0"/>
              <a:t>Alpha-beta pruning</a:t>
            </a:r>
          </a:p>
          <a:p>
            <a:r>
              <a:rPr lang="en-US" sz="2800" dirty="0"/>
              <a:t>Game playing has produced important research ideas</a:t>
            </a:r>
          </a:p>
          <a:p>
            <a:pPr lvl="1"/>
            <a:r>
              <a:rPr lang="en-US" sz="2400" dirty="0"/>
              <a:t>Reinforcement learning (checkers)</a:t>
            </a:r>
          </a:p>
          <a:p>
            <a:pPr lvl="1"/>
            <a:r>
              <a:rPr lang="en-US" sz="2400" dirty="0"/>
              <a:t>Iterative deepening (chess)</a:t>
            </a:r>
          </a:p>
          <a:p>
            <a:pPr lvl="1"/>
            <a:r>
              <a:rPr lang="en-US" sz="2400" dirty="0"/>
              <a:t>Rational metareasoning (Othello)</a:t>
            </a:r>
          </a:p>
          <a:p>
            <a:pPr lvl="1"/>
            <a:r>
              <a:rPr lang="en-US" sz="2400" dirty="0"/>
              <a:t>Monte Carlo tree search (Go)</a:t>
            </a:r>
          </a:p>
          <a:p>
            <a:pPr lvl="1"/>
            <a:r>
              <a:rPr lang="en-US" sz="2400" dirty="0"/>
              <a:t>Solution methods for partial-information games in economics (poker)</a:t>
            </a:r>
          </a:p>
          <a:p>
            <a:r>
              <a:rPr lang="en-US" sz="2800" dirty="0"/>
              <a:t>Video games present much greater challenges – lots to do!</a:t>
            </a:r>
          </a:p>
          <a:p>
            <a:pPr lvl="1"/>
            <a:r>
              <a:rPr lang="en-US" sz="2400" dirty="0"/>
              <a:t>b = 10</a:t>
            </a:r>
            <a:r>
              <a:rPr lang="en-US" sz="2400" baseline="30000" dirty="0"/>
              <a:t>500</a:t>
            </a:r>
            <a:r>
              <a:rPr lang="en-US" sz="2400" dirty="0"/>
              <a:t>, |S| = 10</a:t>
            </a:r>
            <a:r>
              <a:rPr lang="en-US" sz="2400" baseline="30000" dirty="0"/>
              <a:t>4000</a:t>
            </a:r>
            <a:r>
              <a:rPr lang="en-US" sz="2400" dirty="0"/>
              <a:t>, m = 10,000</a:t>
            </a:r>
          </a:p>
        </p:txBody>
      </p:sp>
    </p:spTree>
    <p:extLst>
      <p:ext uri="{BB962C8B-B14F-4D97-AF65-F5344CB8AC3E}">
        <p14:creationId xmlns:p14="http://schemas.microsoft.com/office/powerpoint/2010/main" val="1354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412" y="1548776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Game = task environment with &gt; 1 agent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Axes:</a:t>
            </a:r>
          </a:p>
          <a:p>
            <a:pPr lvl="1" eaLnBrk="1" hangingPunct="1"/>
            <a:r>
              <a:rPr lang="en-US" sz="2400" dirty="0"/>
              <a:t>Deterministic or stochastic?</a:t>
            </a:r>
          </a:p>
          <a:p>
            <a:pPr lvl="1"/>
            <a:r>
              <a:rPr lang="en-US" sz="2400" dirty="0"/>
              <a:t>Perfect information (fully observable)?</a:t>
            </a:r>
          </a:p>
          <a:p>
            <a:pPr lvl="1" eaLnBrk="1" hangingPunct="1"/>
            <a:r>
              <a:rPr lang="en-US" sz="2400" dirty="0"/>
              <a:t>One, two, or more players?</a:t>
            </a:r>
          </a:p>
          <a:p>
            <a:pPr lvl="1" eaLnBrk="1" hangingPunct="1"/>
            <a:r>
              <a:rPr lang="en-US" sz="2400" dirty="0"/>
              <a:t>Turn-taking or simultaneous?</a:t>
            </a:r>
          </a:p>
          <a:p>
            <a:pPr lvl="1" eaLnBrk="1" hangingPunct="1"/>
            <a:r>
              <a:rPr lang="en-US" sz="2400" dirty="0"/>
              <a:t>Zero sum?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Want algorithms for calculating a </a:t>
            </a:r>
            <a:r>
              <a:rPr lang="en-US" sz="2800" b="1" i="1" dirty="0"/>
              <a:t>contingent plan </a:t>
            </a:r>
            <a:r>
              <a:rPr lang="en-US" sz="2800" dirty="0"/>
              <a:t>(a.k.a. </a:t>
            </a:r>
            <a:r>
              <a:rPr lang="en-US" sz="2800" dirty="0">
                <a:solidFill>
                  <a:srgbClr val="CC0000"/>
                </a:solidFill>
              </a:rPr>
              <a:t>strategy </a:t>
            </a:r>
            <a:r>
              <a:rPr lang="en-US" sz="2800" dirty="0">
                <a:solidFill>
                  <a:srgbClr val="000090"/>
                </a:solidFill>
              </a:rPr>
              <a:t>or</a:t>
            </a:r>
            <a:r>
              <a:rPr lang="en-US" sz="2800" dirty="0">
                <a:solidFill>
                  <a:srgbClr val="CC0000"/>
                </a:solidFill>
              </a:rPr>
              <a:t> policy)</a:t>
            </a:r>
            <a:r>
              <a:rPr lang="en-US" sz="2800" dirty="0"/>
              <a:t> which recommends a move for every possible eventuality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35" y="1396999"/>
            <a:ext cx="4207019" cy="4406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366000" cy="4729164"/>
          </a:xfrm>
        </p:spPr>
        <p:txBody>
          <a:bodyPr/>
          <a:lstStyle/>
          <a:p>
            <a:r>
              <a:rPr lang="en-US" sz="2800" dirty="0"/>
              <a:t>Standard games are deterministic, observable, two-player, turn-taking, zero-sum</a:t>
            </a:r>
          </a:p>
          <a:p>
            <a:r>
              <a:rPr lang="en-US" sz="2800" dirty="0"/>
              <a:t>Game formulation:</a:t>
            </a:r>
          </a:p>
          <a:p>
            <a:pPr lvl="1"/>
            <a:r>
              <a:rPr lang="en-US" sz="2400" dirty="0"/>
              <a:t>Initial state: </a:t>
            </a:r>
            <a:r>
              <a:rPr lang="en-US" sz="2400" dirty="0">
                <a:solidFill>
                  <a:srgbClr val="BD00B0"/>
                </a:solidFill>
              </a:rPr>
              <a:t>s</a:t>
            </a:r>
            <a:r>
              <a:rPr lang="en-US" sz="2400" baseline="-25000" dirty="0">
                <a:solidFill>
                  <a:srgbClr val="BD00B0"/>
                </a:solidFill>
              </a:rPr>
              <a:t>0</a:t>
            </a:r>
            <a:endParaRPr lang="en-US" sz="2400" dirty="0">
              <a:solidFill>
                <a:srgbClr val="BD00B0"/>
              </a:solidFill>
            </a:endParaRPr>
          </a:p>
          <a:p>
            <a:pPr lvl="1"/>
            <a:r>
              <a:rPr lang="en-US" sz="2400" dirty="0"/>
              <a:t>Players: </a:t>
            </a:r>
            <a:r>
              <a:rPr lang="en-US" sz="2400" dirty="0">
                <a:solidFill>
                  <a:srgbClr val="BD00B0"/>
                </a:solidFill>
              </a:rPr>
              <a:t>Player(s) </a:t>
            </a:r>
            <a:r>
              <a:rPr lang="en-US" sz="2400" dirty="0"/>
              <a:t>indicates whose move it is</a:t>
            </a:r>
          </a:p>
          <a:p>
            <a:pPr lvl="1"/>
            <a:r>
              <a:rPr lang="en-US" sz="2400" dirty="0"/>
              <a:t>Actions: </a:t>
            </a:r>
            <a:r>
              <a:rPr lang="en-US" sz="2400" dirty="0">
                <a:solidFill>
                  <a:srgbClr val="BD00B0"/>
                </a:solidFill>
              </a:rPr>
              <a:t>Actions(s) </a:t>
            </a:r>
            <a:r>
              <a:rPr lang="en-US" sz="2400" dirty="0"/>
              <a:t>for player on move</a:t>
            </a:r>
          </a:p>
          <a:p>
            <a:pPr lvl="1"/>
            <a:r>
              <a:rPr lang="en-US" sz="2400" dirty="0"/>
              <a:t>Transition model: </a:t>
            </a:r>
            <a:r>
              <a:rPr lang="en-US" sz="2400" dirty="0">
                <a:solidFill>
                  <a:srgbClr val="BD00B0"/>
                </a:solidFill>
              </a:rPr>
              <a:t>Result(</a:t>
            </a:r>
            <a:r>
              <a:rPr lang="en-US" sz="2400" dirty="0" err="1">
                <a:solidFill>
                  <a:srgbClr val="BD00B0"/>
                </a:solidFill>
              </a:rPr>
              <a:t>s,a</a:t>
            </a:r>
            <a:r>
              <a:rPr lang="en-US" sz="2400" dirty="0">
                <a:solidFill>
                  <a:srgbClr val="BD00B0"/>
                </a:solidFill>
              </a:rPr>
              <a:t>)</a:t>
            </a:r>
            <a:endParaRPr lang="en-US" sz="2400" dirty="0">
              <a:solidFill>
                <a:srgbClr val="BD00B0"/>
              </a:solidFill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Terminal test: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Terminal-Test(s)</a:t>
            </a:r>
          </a:p>
          <a:p>
            <a:pPr lvl="1"/>
            <a:r>
              <a:rPr lang="en-US" sz="2400" dirty="0">
                <a:sym typeface="Symbol" pitchFamily="18" charset="2"/>
              </a:rPr>
              <a:t>Terminal values: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Utility(</a:t>
            </a:r>
            <a:r>
              <a:rPr lang="en-US" sz="2400" dirty="0" err="1">
                <a:solidFill>
                  <a:srgbClr val="BD00B0"/>
                </a:solidFill>
                <a:sym typeface="Symbol" pitchFamily="18" charset="2"/>
              </a:rPr>
              <a:t>s,p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) </a:t>
            </a:r>
            <a:r>
              <a:rPr lang="en-US" sz="2400" dirty="0">
                <a:sym typeface="Symbol" pitchFamily="18" charset="2"/>
              </a:rPr>
              <a:t>for player </a:t>
            </a:r>
            <a:r>
              <a:rPr lang="en-US" sz="2400" dirty="0">
                <a:solidFill>
                  <a:srgbClr val="BD00B0"/>
                </a:solidFill>
                <a:sym typeface="Symbol" pitchFamily="18" charset="2"/>
              </a:rPr>
              <a:t>p</a:t>
            </a:r>
          </a:p>
          <a:p>
            <a:pPr lvl="2"/>
            <a:r>
              <a:rPr lang="en-US" sz="2000" dirty="0">
                <a:sym typeface="Symbol" pitchFamily="18" charset="2"/>
              </a:rPr>
              <a:t>Or just </a:t>
            </a:r>
            <a:r>
              <a:rPr lang="en-US" sz="2000" dirty="0">
                <a:solidFill>
                  <a:srgbClr val="BD00B0"/>
                </a:solidFill>
                <a:sym typeface="Symbol" pitchFamily="18" charset="2"/>
              </a:rPr>
              <a:t>Utility(s)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for player making the decision at 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Zero-Sum Games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/>
          <a:lstStyle/>
          <a:p>
            <a:r>
              <a:rPr lang="en-US" sz="2400" dirty="0"/>
              <a:t>Zero-Sum Games</a:t>
            </a:r>
          </a:p>
          <a:p>
            <a:pPr lvl="1"/>
            <a:r>
              <a:rPr lang="en-US" sz="2000" dirty="0"/>
              <a:t>Agents have </a:t>
            </a:r>
            <a:r>
              <a:rPr lang="en-US" sz="2000" b="1" i="1" dirty="0">
                <a:solidFill>
                  <a:srgbClr val="0000FF"/>
                </a:solidFill>
              </a:rPr>
              <a:t>opposite</a:t>
            </a:r>
            <a:r>
              <a:rPr lang="en-US" sz="2000" dirty="0"/>
              <a:t> utilities </a:t>
            </a:r>
          </a:p>
          <a:p>
            <a:pPr lvl="1"/>
            <a:r>
              <a:rPr lang="en-US" sz="2000" dirty="0"/>
              <a:t>Pure competition: </a:t>
            </a:r>
          </a:p>
          <a:p>
            <a:pPr lvl="2"/>
            <a:r>
              <a:rPr lang="en-US" sz="1600" dirty="0"/>
              <a:t>One</a:t>
            </a:r>
            <a:r>
              <a:rPr lang="en-US" sz="1600" b="1" i="1" dirty="0">
                <a:solidFill>
                  <a:srgbClr val="0000FF"/>
                </a:solidFill>
              </a:rPr>
              <a:t> maximizes</a:t>
            </a:r>
            <a:r>
              <a:rPr lang="en-US" sz="1600" dirty="0"/>
              <a:t>, the other </a:t>
            </a:r>
            <a:r>
              <a:rPr lang="en-US" sz="1600" b="1" i="1" dirty="0">
                <a:solidFill>
                  <a:srgbClr val="FF0000"/>
                </a:solidFill>
              </a:rPr>
              <a:t>minimizes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/>
          <a:lstStyle/>
          <a:p>
            <a:r>
              <a:rPr lang="en-US" sz="2400" dirty="0"/>
              <a:t>General Games</a:t>
            </a:r>
          </a:p>
          <a:p>
            <a:pPr lvl="1"/>
            <a:r>
              <a:rPr lang="en-US" sz="2000" dirty="0"/>
              <a:t>Agents have </a:t>
            </a:r>
            <a:r>
              <a:rPr lang="en-US" sz="2000" b="1" i="1" dirty="0">
                <a:solidFill>
                  <a:srgbClr val="0000FF"/>
                </a:solidFill>
              </a:rPr>
              <a:t>independent</a:t>
            </a:r>
            <a:r>
              <a:rPr lang="en-US" sz="2000" dirty="0"/>
              <a:t> utilities</a:t>
            </a:r>
          </a:p>
          <a:p>
            <a:pPr lvl="1"/>
            <a:r>
              <a:rPr lang="en-US" sz="2000" dirty="0"/>
              <a:t>Cooperation, indifference, competition, shifting alliances, and more are all possible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828800" y="3429000"/>
            <a:ext cx="6096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62400" y="3124200"/>
            <a:ext cx="3048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3291" y="1320018"/>
            <a:ext cx="5484168" cy="5072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Single-Agent Trees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26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574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19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05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67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a State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70866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7200" y="1389184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Value of a state: The best achievable outcome (utility) from that state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04800" y="1295400"/>
            <a:ext cx="2971800" cy="1752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20200" y="563433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Terminal States: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 pitchFamily="34" charset="0"/>
              </a:rPr>
              <a:t>V</a:t>
            </a:r>
            <a:r>
              <a:rPr lang="en-US" sz="2400" dirty="0">
                <a:solidFill>
                  <a:srgbClr val="D303CA"/>
                </a:solidFill>
                <a:latin typeface="Calibri" pitchFamily="34" charset="0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 pitchFamily="34" charset="0"/>
              </a:rPr>
              <a:t>s</a:t>
            </a:r>
            <a:r>
              <a:rPr lang="en-US" sz="2400" dirty="0">
                <a:solidFill>
                  <a:srgbClr val="D303CA"/>
                </a:solidFill>
                <a:latin typeface="Calibri" pitchFamily="34" charset="0"/>
              </a:rPr>
              <a:t>) = </a:t>
            </a:r>
            <a:r>
              <a:rPr lang="en-US" sz="2400" dirty="0">
                <a:latin typeface="Calibri" pitchFamily="34" charset="0"/>
              </a:rPr>
              <a:t>known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915400" y="1521023"/>
            <a:ext cx="2819400" cy="993577"/>
            <a:chOff x="8534400" y="1447800"/>
            <a:chExt cx="2819400" cy="993577"/>
          </a:xfrm>
        </p:grpSpPr>
        <p:sp>
          <p:nvSpPr>
            <p:cNvPr id="52" name="TextBox 51"/>
            <p:cNvSpPr txBox="1"/>
            <p:nvPr/>
          </p:nvSpPr>
          <p:spPr>
            <a:xfrm>
              <a:off x="8534400" y="1447800"/>
              <a:ext cx="2819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Non-Terminal States:</a:t>
              </a:r>
            </a:p>
            <a:p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 =      max      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</a:rPr>
                <a:t>s’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</a:rPr>
                <a:t>)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8991" y="2133600"/>
              <a:ext cx="1700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’ </a:t>
              </a:r>
              <a:r>
                <a:rPr lang="en-US" sz="1400" dirty="0">
                  <a:solidFill>
                    <a:srgbClr val="D303CA"/>
                  </a:solidFill>
                  <a:sym typeface="Symbol"/>
                </a:rPr>
                <a:t></a:t>
              </a:r>
              <a:r>
                <a:rPr lang="en-US" sz="1400" dirty="0">
                  <a:solidFill>
                    <a:srgbClr val="D303CA"/>
                  </a:solidFill>
                </a:rPr>
                <a:t>  successors(</a:t>
              </a:r>
              <a:r>
                <a:rPr lang="en-US" sz="1400" i="1" dirty="0">
                  <a:solidFill>
                    <a:srgbClr val="D303CA"/>
                  </a:solidFill>
                </a:rPr>
                <a:t>s</a:t>
              </a:r>
              <a:r>
                <a:rPr lang="en-US" sz="1400" dirty="0">
                  <a:solidFill>
                    <a:srgbClr val="D303CA"/>
                  </a:solidFill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3" grpId="0"/>
      <p:bldP spid="114" grpId="0" animBg="1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42210</TotalTime>
  <Words>1554</Words>
  <Application>Microsoft Office PowerPoint</Application>
  <PresentationFormat>Widescreen</PresentationFormat>
  <Paragraphs>367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dan-berkeley-nlp-v1</vt:lpstr>
      <vt:lpstr>Photo Editor Photo</vt:lpstr>
      <vt:lpstr>CSC2114: Artificial Intelligence </vt:lpstr>
      <vt:lpstr>Outline</vt:lpstr>
      <vt:lpstr>A brief history</vt:lpstr>
      <vt:lpstr>Types of Games</vt:lpstr>
      <vt:lpstr>“Standard” Games</vt:lpstr>
      <vt:lpstr>Zero-Sum Games</vt:lpstr>
      <vt:lpstr>Adversarial Search</vt:lpstr>
      <vt:lpstr>Single-Agent Trees</vt:lpstr>
      <vt:lpstr>Value of a State</vt:lpstr>
      <vt:lpstr>Tic-Tac-Toe Game Tree</vt:lpstr>
      <vt:lpstr>Minimax Values</vt:lpstr>
      <vt:lpstr>Minimax algorithm</vt:lpstr>
      <vt:lpstr>Implementation</vt:lpstr>
      <vt:lpstr>Generalized minimax</vt:lpstr>
      <vt:lpstr>Minimax Efficiency</vt:lpstr>
      <vt:lpstr>Game Tree Pruning</vt:lpstr>
      <vt:lpstr>Minimax Example</vt:lpstr>
      <vt:lpstr>Alpha-Beta Example</vt:lpstr>
      <vt:lpstr>Alpha-Beta Quiz</vt:lpstr>
      <vt:lpstr>Alpha-Beta Quiz 2</vt:lpstr>
      <vt:lpstr>Alpha-Beta Quiz 2</vt:lpstr>
      <vt:lpstr>Alpha-Beta Pruning</vt:lpstr>
      <vt:lpstr>Alpha-Beta Implementation</vt:lpstr>
      <vt:lpstr>Alpha-Beta Pruning Properties</vt:lpstr>
      <vt:lpstr>Resource Limits</vt:lpstr>
      <vt:lpstr>Resource Limits</vt:lpstr>
      <vt:lpstr>Depth Matters</vt:lpstr>
      <vt:lpstr>Evaluation Functions</vt:lpstr>
      <vt:lpstr>Evaluation Functions</vt:lpstr>
      <vt:lpstr>Evaluation for Pacman</vt:lpstr>
      <vt:lpstr>Generalized minimax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Rose Nakibuule</cp:lastModifiedBy>
  <cp:revision>2243</cp:revision>
  <cp:lastPrinted>2014-02-06T19:31:47Z</cp:lastPrinted>
  <dcterms:created xsi:type="dcterms:W3CDTF">2004-08-27T04:16:05Z</dcterms:created>
  <dcterms:modified xsi:type="dcterms:W3CDTF">2022-01-21T18:16:11Z</dcterms:modified>
</cp:coreProperties>
</file>