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26"/>
  </p:notesMasterIdLst>
  <p:handoutMasterIdLst>
    <p:handoutMasterId r:id="rId27"/>
  </p:handoutMasterIdLst>
  <p:sldIdLst>
    <p:sldId id="632" r:id="rId2"/>
    <p:sldId id="673" r:id="rId3"/>
    <p:sldId id="586" r:id="rId4"/>
    <p:sldId id="674" r:id="rId5"/>
    <p:sldId id="633" r:id="rId6"/>
    <p:sldId id="587" r:id="rId7"/>
    <p:sldId id="612" r:id="rId8"/>
    <p:sldId id="631" r:id="rId9"/>
    <p:sldId id="588" r:id="rId10"/>
    <p:sldId id="614" r:id="rId11"/>
    <p:sldId id="634" r:id="rId12"/>
    <p:sldId id="589" r:id="rId13"/>
    <p:sldId id="676" r:id="rId14"/>
    <p:sldId id="590" r:id="rId15"/>
    <p:sldId id="677" r:id="rId16"/>
    <p:sldId id="591" r:id="rId17"/>
    <p:sldId id="678" r:id="rId18"/>
    <p:sldId id="680" r:id="rId19"/>
    <p:sldId id="620" r:id="rId20"/>
    <p:sldId id="682" r:id="rId21"/>
    <p:sldId id="684" r:id="rId22"/>
    <p:sldId id="629" r:id="rId23"/>
    <p:sldId id="683" r:id="rId24"/>
    <p:sldId id="601" r:id="rId25"/>
  </p:sldIdLst>
  <p:sldSz cx="12192000" cy="6858000"/>
  <p:notesSz cx="7315200" cy="96012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886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062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240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418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3299"/>
    <a:srgbClr val="CE00BB"/>
    <a:srgbClr val="30F336"/>
    <a:srgbClr val="BFEFBF"/>
    <a:srgbClr val="CC6600"/>
    <a:srgbClr val="996600"/>
    <a:srgbClr val="663300"/>
    <a:srgbClr val="2D2D8A"/>
    <a:srgbClr val="CC99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65" autoAdjust="0"/>
    <p:restoredTop sz="86327" autoAdjust="0"/>
  </p:normalViewPr>
  <p:slideViewPr>
    <p:cSldViewPr snapToGrid="0">
      <p:cViewPr varScale="1">
        <p:scale>
          <a:sx n="77" d="100"/>
          <a:sy n="77" d="100"/>
        </p:scale>
        <p:origin x="109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3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F20C6108-B344-48B3-B893-0983A3B53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8DD6487-14A9-49B8-972D-88A1CCAF3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25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7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3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 and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2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0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039D5-275B-4A42-9DA6-D22E6DB5F3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886EB-61D6-4887-8014-0AD8743EA1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84AB-0E1D-492A-AE0D-24B7131CB0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8B0A2-D928-43B3-898A-E5B176FEDE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900"/>
            </a:lvl2pPr>
            <a:lvl3pPr marL="914332" indent="0">
              <a:buNone/>
              <a:defRPr sz="1600"/>
            </a:lvl3pPr>
            <a:lvl4pPr marL="1371498" indent="0">
              <a:buNone/>
              <a:defRPr sz="1500"/>
            </a:lvl4pPr>
            <a:lvl5pPr marL="1828664" indent="0">
              <a:buNone/>
              <a:defRPr sz="1500"/>
            </a:lvl5pPr>
            <a:lvl6pPr marL="2285830" indent="0">
              <a:buNone/>
              <a:defRPr sz="1500"/>
            </a:lvl6pPr>
            <a:lvl7pPr marL="2742994" indent="0">
              <a:buNone/>
              <a:defRPr sz="1500"/>
            </a:lvl7pPr>
            <a:lvl8pPr marL="3200160" indent="0">
              <a:buNone/>
              <a:defRPr sz="1500"/>
            </a:lvl8pPr>
            <a:lvl9pPr marL="365732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1AF2F-4CEE-4004-B96A-AF75E50B2E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54D69-0A2A-4D82-92F5-6566037E01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F3699-33B4-4046-A8C0-1E5BF91EE4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65258-A7B0-4F44-AD94-A478DFDD65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72F-AC02-4B9F-93B0-511030A361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67" indent="0">
              <a:buNone/>
              <a:defRPr sz="1200"/>
            </a:lvl2pPr>
            <a:lvl3pPr marL="914332" indent="0">
              <a:buNone/>
              <a:defRPr sz="11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5C1DF-81AF-4DF4-BCE2-0F605F1BC4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67" indent="0">
              <a:buNone/>
              <a:defRPr sz="1200"/>
            </a:lvl2pPr>
            <a:lvl3pPr marL="914332" indent="0">
              <a:buNone/>
              <a:defRPr sz="11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7F8EA-D214-4032-BF2B-062C28AE1B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2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F9CEA6C-9676-4610-9E76-A9EBD51544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3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4" tIns="45718" rIns="91434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6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9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66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2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CSC2114: </a:t>
            </a:r>
            <a:r>
              <a:rPr lang="en-US" dirty="0"/>
              <a:t>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865909"/>
          </a:xfrm>
        </p:spPr>
        <p:txBody>
          <a:bodyPr/>
          <a:lstStyle/>
          <a:p>
            <a:pPr eaLnBrk="1" hangingPunct="1"/>
            <a:r>
              <a:rPr lang="en-US" dirty="0"/>
              <a:t>Introduction to Logic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2" tIns="45718" rIns="9140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83" y="2287580"/>
            <a:ext cx="3548926" cy="2776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B56E141-D6C0-694E-ACF7-DA4D4BEA8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366" y="2021290"/>
            <a:ext cx="2541195" cy="330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77CE672-568A-EF47-913E-001F8D953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612585" y="1814338"/>
            <a:ext cx="3723105" cy="372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11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Inference: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002"/>
            <a:ext cx="12192000" cy="4729164"/>
          </a:xfrm>
        </p:spPr>
        <p:txBody>
          <a:bodyPr/>
          <a:lstStyle/>
          <a:p>
            <a:r>
              <a:rPr lang="en-US" dirty="0"/>
              <a:t>A proof is a </a:t>
            </a:r>
            <a:r>
              <a:rPr lang="en-US" b="1" i="1" dirty="0">
                <a:solidFill>
                  <a:srgbClr val="0000FF"/>
                </a:solidFill>
              </a:rPr>
              <a:t>demonstration</a:t>
            </a:r>
            <a:r>
              <a:rPr lang="en-US" dirty="0"/>
              <a:t> of entailment between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and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</a:t>
            </a:r>
          </a:p>
          <a:p>
            <a:r>
              <a:rPr lang="en-US" b="1" i="1" dirty="0">
                <a:solidFill>
                  <a:srgbClr val="FF0000"/>
                </a:solidFill>
                <a:sym typeface="Symbol"/>
              </a:rPr>
              <a:t>Sound</a:t>
            </a:r>
            <a:r>
              <a:rPr lang="en-US" dirty="0">
                <a:sym typeface="Symbol"/>
              </a:rPr>
              <a:t> algorithm: everything it claims to prove is in fact entailed</a:t>
            </a:r>
          </a:p>
          <a:p>
            <a:r>
              <a:rPr lang="en-US" b="1" i="1" dirty="0">
                <a:solidFill>
                  <a:srgbClr val="FF0000"/>
                </a:solidFill>
                <a:sym typeface="Symbol"/>
              </a:rPr>
              <a:t>Complete</a:t>
            </a:r>
            <a:r>
              <a:rPr lang="en-US" dirty="0">
                <a:solidFill>
                  <a:srgbClr val="000090"/>
                </a:solidFill>
                <a:sym typeface="Symbol"/>
              </a:rPr>
              <a:t> algorithm: every that is entailed can be proved</a:t>
            </a:r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ym typeface="Symbol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6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Inference: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002"/>
            <a:ext cx="12192000" cy="4729164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b="1" i="1" dirty="0">
                <a:solidFill>
                  <a:srgbClr val="FF0000"/>
                </a:solidFill>
              </a:rPr>
              <a:t>model-checking</a:t>
            </a:r>
          </a:p>
          <a:p>
            <a:pPr lvl="1"/>
            <a:r>
              <a:rPr lang="en-US" dirty="0"/>
              <a:t>For every possible world, if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 </a:t>
            </a:r>
            <a:r>
              <a:rPr lang="en-US" dirty="0">
                <a:sym typeface="Symbol"/>
              </a:rPr>
              <a:t>is true m</a:t>
            </a:r>
            <a:r>
              <a:rPr lang="en-US" dirty="0"/>
              <a:t>ake sure that </a:t>
            </a:r>
            <a:r>
              <a:rPr lang="en-US" dirty="0">
                <a:sym typeface="Symbol"/>
              </a:rPr>
              <a:t>is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>
                <a:sym typeface="Symbol"/>
              </a:rPr>
              <a:t> true too</a:t>
            </a:r>
          </a:p>
          <a:p>
            <a:pPr lvl="1"/>
            <a:r>
              <a:rPr lang="en-US" dirty="0">
                <a:sym typeface="Symbol"/>
              </a:rPr>
              <a:t>OK for propositional logic (finitely many worlds); not easy for first-order logic</a:t>
            </a:r>
          </a:p>
          <a:p>
            <a:r>
              <a:rPr lang="en-US" dirty="0">
                <a:sym typeface="Symbol"/>
              </a:rPr>
              <a:t>Method 2: </a:t>
            </a:r>
            <a:r>
              <a:rPr lang="en-US" b="1" i="1" dirty="0">
                <a:solidFill>
                  <a:srgbClr val="FF0000"/>
                </a:solidFill>
                <a:sym typeface="Symbol"/>
              </a:rPr>
              <a:t>theorem-proving</a:t>
            </a:r>
          </a:p>
          <a:p>
            <a:pPr lvl="1"/>
            <a:r>
              <a:rPr lang="en-US" dirty="0">
                <a:sym typeface="Symbol"/>
              </a:rPr>
              <a:t>Search for a sequence of proof steps (applications of </a:t>
            </a:r>
            <a:r>
              <a:rPr lang="en-US" b="1" i="1" dirty="0">
                <a:solidFill>
                  <a:srgbClr val="FF0000"/>
                </a:solidFill>
                <a:sym typeface="Symbol"/>
              </a:rPr>
              <a:t>inference rules</a:t>
            </a:r>
            <a:r>
              <a:rPr lang="en-US" dirty="0">
                <a:sym typeface="Symbol"/>
              </a:rPr>
              <a:t>) leading from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to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E.g., from </a:t>
            </a:r>
            <a:r>
              <a:rPr lang="en-US" dirty="0">
                <a:solidFill>
                  <a:srgbClr val="CC00CC"/>
                </a:solidFill>
              </a:rPr>
              <a:t>P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</a:rPr>
              <a:t>(P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r>
              <a:rPr lang="en-US" dirty="0">
                <a:solidFill>
                  <a:srgbClr val="CC00CC"/>
                </a:solidFill>
              </a:rPr>
              <a:t> Q)</a:t>
            </a:r>
            <a:r>
              <a:rPr lang="en-US" dirty="0"/>
              <a:t>, infer </a:t>
            </a:r>
            <a:r>
              <a:rPr lang="en-US" dirty="0">
                <a:solidFill>
                  <a:srgbClr val="CC00CC"/>
                </a:solidFill>
              </a:rPr>
              <a:t>Q</a:t>
            </a:r>
            <a:r>
              <a:rPr lang="en-US" dirty="0"/>
              <a:t> by </a:t>
            </a:r>
            <a:r>
              <a:rPr lang="en-US" b="1" i="1" dirty="0">
                <a:solidFill>
                  <a:srgbClr val="FF0000"/>
                </a:solidFill>
              </a:rPr>
              <a:t>Modus Ponens</a:t>
            </a:r>
            <a:endParaRPr lang="en-US" dirty="0">
              <a:sym typeface="Symbol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9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a set of proposition symbols {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baseline="-25000" dirty="0">
                <a:solidFill>
                  <a:srgbClr val="CC00CC"/>
                </a:solidFill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baseline="-25000" dirty="0">
                <a:solidFill>
                  <a:srgbClr val="CC00CC"/>
                </a:solidFill>
              </a:rPr>
              <a:t>2</a:t>
            </a:r>
            <a:r>
              <a:rPr lang="en-US" dirty="0"/>
              <a:t>,…,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 err="1">
                <a:solidFill>
                  <a:srgbClr val="CC00CC"/>
                </a:solidFill>
              </a:rPr>
              <a:t>X</a:t>
            </a:r>
            <a:r>
              <a:rPr lang="en-US" baseline="-25000" dirty="0" err="1">
                <a:solidFill>
                  <a:srgbClr val="CC00CC"/>
                </a:solidFill>
              </a:rPr>
              <a:t>n</a:t>
            </a:r>
            <a:r>
              <a:rPr lang="en-US" dirty="0"/>
              <a:t>} </a:t>
            </a:r>
          </a:p>
          <a:p>
            <a:pPr lvl="1"/>
            <a:r>
              <a:rPr lang="en-US" dirty="0"/>
              <a:t>(we often add </a:t>
            </a:r>
            <a:r>
              <a:rPr lang="en-US" dirty="0">
                <a:solidFill>
                  <a:srgbClr val="CC00CC"/>
                </a:solidFill>
              </a:rPr>
              <a:t>True</a:t>
            </a:r>
            <a:r>
              <a:rPr lang="en-US" dirty="0"/>
              <a:t> and </a:t>
            </a:r>
            <a:r>
              <a:rPr lang="en-US" dirty="0">
                <a:solidFill>
                  <a:srgbClr val="CC00CC"/>
                </a:solidFill>
              </a:rPr>
              <a:t>False</a:t>
            </a:r>
            <a:r>
              <a:rPr lang="en-US" dirty="0"/>
              <a:t> for convenience)</a:t>
            </a:r>
          </a:p>
          <a:p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baseline="-25000" dirty="0">
                <a:solidFill>
                  <a:srgbClr val="CC00CC"/>
                </a:solidFill>
              </a:rPr>
              <a:t>i </a:t>
            </a:r>
            <a:r>
              <a:rPr lang="en-US" dirty="0"/>
              <a:t>is a sentence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 </a:t>
            </a:r>
            <a:r>
              <a:rPr lang="en-US" dirty="0"/>
              <a:t>is a sentence then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 </a:t>
            </a:r>
            <a:r>
              <a:rPr lang="en-US" dirty="0"/>
              <a:t>is a sentence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and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are sentences then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is a sentence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and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are sentences then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is a sentence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and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are sentences then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is a sentence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and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are sentences then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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is a sentence</a:t>
            </a:r>
          </a:p>
          <a:p>
            <a:r>
              <a:rPr lang="en-US" dirty="0"/>
              <a:t>And p.s. there are no other sentences!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i="1" dirty="0">
                <a:solidFill>
                  <a:srgbClr val="CE00BB"/>
                </a:solidFill>
              </a:rPr>
              <a:t>m</a:t>
            </a:r>
            <a:r>
              <a:rPr lang="en-US" dirty="0"/>
              <a:t> be a model assigning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</a:rPr>
              <a:t>false</a:t>
            </a:r>
            <a:r>
              <a:rPr lang="en-US" dirty="0"/>
              <a:t> to {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baseline="-25000" dirty="0">
                <a:solidFill>
                  <a:srgbClr val="CC00CC"/>
                </a:solidFill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baseline="-25000" dirty="0">
                <a:solidFill>
                  <a:srgbClr val="CC00CC"/>
                </a:solidFill>
              </a:rPr>
              <a:t>2</a:t>
            </a:r>
            <a:r>
              <a:rPr lang="en-US" dirty="0"/>
              <a:t>,…,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 err="1">
                <a:solidFill>
                  <a:srgbClr val="CC00CC"/>
                </a:solidFill>
              </a:rPr>
              <a:t>X</a:t>
            </a:r>
            <a:r>
              <a:rPr lang="en-US" baseline="-25000" dirty="0" err="1">
                <a:solidFill>
                  <a:srgbClr val="CC00CC"/>
                </a:solidFill>
              </a:rPr>
              <a:t>n</a:t>
            </a:r>
            <a:r>
              <a:rPr lang="en-US" dirty="0"/>
              <a:t>} 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 </a:t>
            </a:r>
            <a:r>
              <a:rPr lang="en-US" dirty="0"/>
              <a:t>is a symbol then </a:t>
            </a:r>
            <a:r>
              <a:rPr lang="en-US" dirty="0">
                <a:solidFill>
                  <a:srgbClr val="333299"/>
                </a:solidFill>
                <a:sym typeface="Symbol"/>
              </a:rPr>
              <a:t>its truth value is given </a:t>
            </a:r>
            <a:r>
              <a:rPr lang="en-US" dirty="0"/>
              <a:t>in </a:t>
            </a:r>
            <a:r>
              <a:rPr lang="en-US" i="1" dirty="0">
                <a:solidFill>
                  <a:srgbClr val="CE00BB"/>
                </a:solidFill>
              </a:rPr>
              <a:t>m</a:t>
            </a:r>
            <a:endParaRPr lang="en-US" dirty="0"/>
          </a:p>
          <a:p>
            <a:r>
              <a:rPr lang="en-US" dirty="0">
                <a:solidFill>
                  <a:srgbClr val="CC00CC"/>
                </a:solidFill>
                <a:sym typeface="Symbol"/>
              </a:rPr>
              <a:t> </a:t>
            </a:r>
            <a:r>
              <a:rPr lang="en-US" dirty="0"/>
              <a:t>is true in </a:t>
            </a:r>
            <a:r>
              <a:rPr lang="en-US" i="1" dirty="0">
                <a:solidFill>
                  <a:srgbClr val="CE00BB"/>
                </a:solidFill>
              </a:rPr>
              <a:t>m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false in </a:t>
            </a:r>
            <a:r>
              <a:rPr lang="en-US" i="1" dirty="0">
                <a:solidFill>
                  <a:srgbClr val="CE00BB"/>
                </a:solidFill>
              </a:rPr>
              <a:t>m</a:t>
            </a:r>
            <a:endParaRPr lang="en-US" dirty="0"/>
          </a:p>
          <a:p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is true in </a:t>
            </a:r>
            <a:r>
              <a:rPr lang="en-US" i="1" dirty="0">
                <a:solidFill>
                  <a:srgbClr val="CE00BB"/>
                </a:solidFill>
              </a:rPr>
              <a:t>m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true in </a:t>
            </a:r>
            <a:r>
              <a:rPr lang="en-US" i="1" dirty="0">
                <a:solidFill>
                  <a:srgbClr val="CE00BB"/>
                </a:solidFill>
              </a:rPr>
              <a:t>m </a:t>
            </a:r>
            <a:r>
              <a:rPr lang="en-US" u="sng" dirty="0"/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true in </a:t>
            </a:r>
            <a:r>
              <a:rPr lang="en-US" i="1" dirty="0">
                <a:solidFill>
                  <a:srgbClr val="CE00BB"/>
                </a:solidFill>
              </a:rPr>
              <a:t>m</a:t>
            </a:r>
            <a:endParaRPr lang="en-US" dirty="0"/>
          </a:p>
          <a:p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is true in </a:t>
            </a:r>
            <a:r>
              <a:rPr lang="en-US" i="1" dirty="0">
                <a:solidFill>
                  <a:srgbClr val="CE00BB"/>
                </a:solidFill>
              </a:rPr>
              <a:t>m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true in </a:t>
            </a:r>
            <a:r>
              <a:rPr lang="en-US" i="1" dirty="0">
                <a:solidFill>
                  <a:srgbClr val="CE00BB"/>
                </a:solidFill>
              </a:rPr>
              <a:t>m </a:t>
            </a:r>
            <a:r>
              <a:rPr lang="en-US" u="sng" dirty="0"/>
              <a:t>or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true in </a:t>
            </a:r>
            <a:r>
              <a:rPr lang="en-US" i="1" dirty="0">
                <a:solidFill>
                  <a:srgbClr val="CE00BB"/>
                </a:solidFill>
              </a:rPr>
              <a:t>m</a:t>
            </a:r>
            <a:endParaRPr lang="en-US" dirty="0"/>
          </a:p>
          <a:p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is true in </a:t>
            </a:r>
            <a:r>
              <a:rPr lang="en-US" i="1" dirty="0">
                <a:solidFill>
                  <a:srgbClr val="CE00BB"/>
                </a:solidFill>
              </a:rPr>
              <a:t>m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false in </a:t>
            </a:r>
            <a:r>
              <a:rPr lang="en-US" i="1" dirty="0">
                <a:solidFill>
                  <a:srgbClr val="CE00BB"/>
                </a:solidFill>
              </a:rPr>
              <a:t>m </a:t>
            </a:r>
            <a:r>
              <a:rPr lang="en-US" u="sng" dirty="0"/>
              <a:t>or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true in </a:t>
            </a:r>
            <a:r>
              <a:rPr lang="en-US" i="1" dirty="0">
                <a:solidFill>
                  <a:srgbClr val="CE00BB"/>
                </a:solidFill>
              </a:rPr>
              <a:t>m</a:t>
            </a:r>
            <a:endParaRPr lang="en-US" dirty="0"/>
          </a:p>
          <a:p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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is true in </a:t>
            </a:r>
            <a:r>
              <a:rPr lang="en-US" i="1" dirty="0">
                <a:solidFill>
                  <a:srgbClr val="CE00BB"/>
                </a:solidFill>
              </a:rPr>
              <a:t>m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is true in </a:t>
            </a:r>
            <a:r>
              <a:rPr lang="en-US" i="1" dirty="0">
                <a:solidFill>
                  <a:srgbClr val="CE00BB"/>
                </a:solidFill>
              </a:rPr>
              <a:t>m</a:t>
            </a:r>
            <a:r>
              <a:rPr lang="en-US" dirty="0"/>
              <a:t> </a:t>
            </a:r>
            <a:r>
              <a:rPr lang="en-US" u="sng" dirty="0"/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is true in </a:t>
            </a:r>
            <a:r>
              <a:rPr lang="en-US" i="1" dirty="0">
                <a:solidFill>
                  <a:srgbClr val="CE00BB"/>
                </a:solidFill>
              </a:rPr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2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 semantics 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002"/>
            <a:ext cx="12192000" cy="472916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C00CC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PL-TRUE?</a:t>
            </a:r>
            <a:r>
              <a:rPr lang="en-US" dirty="0"/>
              <a:t>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,</a:t>
            </a:r>
            <a:r>
              <a:rPr lang="en-US" dirty="0">
                <a:solidFill>
                  <a:srgbClr val="0000FF"/>
                </a:solidFill>
              </a:rPr>
              <a:t>model</a:t>
            </a:r>
            <a:r>
              <a:rPr lang="en-US" dirty="0"/>
              <a:t>) </a:t>
            </a:r>
            <a:r>
              <a:rPr lang="en-US" b="1" dirty="0">
                <a:solidFill>
                  <a:srgbClr val="CC00CC"/>
                </a:solidFill>
              </a:rPr>
              <a:t>returns</a:t>
            </a:r>
            <a:r>
              <a:rPr lang="en-US" dirty="0"/>
              <a:t> true or false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CC00CC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is a symbol </a:t>
            </a:r>
            <a:r>
              <a:rPr lang="en-US" b="1" dirty="0">
                <a:solidFill>
                  <a:srgbClr val="CC00CC"/>
                </a:solidFill>
              </a:rPr>
              <a:t>then return </a:t>
            </a:r>
            <a:r>
              <a:rPr lang="en-US" dirty="0"/>
              <a:t>Lookup(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model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CC00CC"/>
                </a:solidFill>
              </a:rPr>
              <a:t>if</a:t>
            </a:r>
            <a:r>
              <a:rPr lang="en-US" dirty="0"/>
              <a:t> Op(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) =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 </a:t>
            </a:r>
            <a:r>
              <a:rPr lang="en-US" b="1" dirty="0">
                <a:solidFill>
                  <a:srgbClr val="CC00CC"/>
                </a:solidFill>
              </a:rPr>
              <a:t>then return </a:t>
            </a:r>
            <a:r>
              <a:rPr lang="en-US" dirty="0"/>
              <a:t>not(</a:t>
            </a:r>
            <a:r>
              <a:rPr lang="en-US" dirty="0">
                <a:solidFill>
                  <a:srgbClr val="008000"/>
                </a:solidFill>
              </a:rPr>
              <a:t>PL-TRUE?</a:t>
            </a:r>
            <a:r>
              <a:rPr lang="en-US" dirty="0"/>
              <a:t>(Arg1(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),</a:t>
            </a:r>
            <a:r>
              <a:rPr lang="en-US" dirty="0">
                <a:solidFill>
                  <a:srgbClr val="0000FF"/>
                </a:solidFill>
              </a:rPr>
              <a:t>model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CC00CC"/>
                </a:solidFill>
              </a:rPr>
              <a:t>if</a:t>
            </a:r>
            <a:r>
              <a:rPr lang="en-US" dirty="0"/>
              <a:t> Op(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) =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</a:t>
            </a:r>
            <a:r>
              <a:rPr lang="en-US" b="1" dirty="0">
                <a:solidFill>
                  <a:srgbClr val="CC00CC"/>
                </a:solidFill>
              </a:rPr>
              <a:t>then return </a:t>
            </a:r>
            <a:r>
              <a:rPr lang="en-US" dirty="0"/>
              <a:t> and(</a:t>
            </a:r>
            <a:r>
              <a:rPr lang="en-US" dirty="0">
                <a:solidFill>
                  <a:srgbClr val="008000"/>
                </a:solidFill>
              </a:rPr>
              <a:t>PL-TRUE?</a:t>
            </a:r>
            <a:r>
              <a:rPr lang="en-US" dirty="0"/>
              <a:t>(Arg1(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),</a:t>
            </a:r>
            <a:r>
              <a:rPr lang="en-US" dirty="0">
                <a:solidFill>
                  <a:srgbClr val="0000FF"/>
                </a:solidFill>
              </a:rPr>
              <a:t>model</a:t>
            </a:r>
            <a:r>
              <a:rPr lang="en-US" dirty="0"/>
              <a:t>),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</a:t>
            </a:r>
            <a:r>
              <a:rPr lang="en-US" dirty="0">
                <a:solidFill>
                  <a:srgbClr val="008000"/>
                </a:solidFill>
              </a:rPr>
              <a:t>PL-TRUE?</a:t>
            </a:r>
            <a:r>
              <a:rPr lang="en-US" dirty="0"/>
              <a:t>(Arg2(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),</a:t>
            </a:r>
            <a:r>
              <a:rPr lang="en-US" dirty="0">
                <a:solidFill>
                  <a:srgbClr val="0000FF"/>
                </a:solidFill>
              </a:rPr>
              <a:t>model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(Sometimes called “recursion over syntax”)</a:t>
            </a:r>
          </a:p>
        </p:txBody>
      </p:sp>
    </p:spTree>
    <p:extLst>
      <p:ext uri="{BB962C8B-B14F-4D97-AF65-F5344CB8AC3E}">
        <p14:creationId xmlns:p14="http://schemas.microsoft.com/office/powerpoint/2010/main" val="363831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Partially observable </a:t>
            </a:r>
            <a:r>
              <a:rPr lang="en-US" dirty="0" err="1"/>
              <a:t>Pacman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195294"/>
            <a:ext cx="12191999" cy="56627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Pacman knows the map but perceives just wall/gap to NSEW</a:t>
            </a:r>
          </a:p>
          <a:p>
            <a:r>
              <a:rPr lang="en-US" dirty="0"/>
              <a:t>Formulation: </a:t>
            </a:r>
            <a:r>
              <a:rPr lang="en-US" b="1" i="1" dirty="0"/>
              <a:t>what variables do we need?</a:t>
            </a:r>
          </a:p>
          <a:p>
            <a:pPr lvl="1"/>
            <a:r>
              <a:rPr lang="en-US" dirty="0"/>
              <a:t>Wall locations</a:t>
            </a:r>
          </a:p>
          <a:p>
            <a:pPr lvl="2"/>
            <a:r>
              <a:rPr lang="en-US" dirty="0">
                <a:solidFill>
                  <a:srgbClr val="CC00CC"/>
                </a:solidFill>
              </a:rPr>
              <a:t>Wall_0,0</a:t>
            </a:r>
            <a:r>
              <a:rPr lang="en-US" dirty="0"/>
              <a:t>   there is a wall at [0,0]</a:t>
            </a:r>
          </a:p>
          <a:p>
            <a:pPr lvl="2"/>
            <a:r>
              <a:rPr lang="en-US" dirty="0">
                <a:solidFill>
                  <a:srgbClr val="CC00CC"/>
                </a:solidFill>
              </a:rPr>
              <a:t>Wall_0,1</a:t>
            </a:r>
            <a:r>
              <a:rPr lang="en-US" dirty="0"/>
              <a:t>   there is a wall at [0,1], etc. (</a:t>
            </a:r>
            <a:r>
              <a:rPr lang="en-US" i="1" dirty="0">
                <a:solidFill>
                  <a:srgbClr val="CE00BB"/>
                </a:solidFill>
              </a:rPr>
              <a:t>N</a:t>
            </a:r>
            <a:r>
              <a:rPr lang="en-US" dirty="0"/>
              <a:t> symbols for </a:t>
            </a:r>
            <a:r>
              <a:rPr lang="en-US" i="1" dirty="0">
                <a:solidFill>
                  <a:srgbClr val="CE00BB"/>
                </a:solidFill>
              </a:rPr>
              <a:t>N</a:t>
            </a:r>
            <a:r>
              <a:rPr lang="en-US" dirty="0"/>
              <a:t> locations)</a:t>
            </a:r>
          </a:p>
          <a:p>
            <a:pPr lvl="1"/>
            <a:r>
              <a:rPr lang="en-US" dirty="0"/>
              <a:t>Percepts</a:t>
            </a:r>
          </a:p>
          <a:p>
            <a:pPr lvl="2"/>
            <a:r>
              <a:rPr lang="en-US" dirty="0" err="1">
                <a:solidFill>
                  <a:srgbClr val="CC00CC"/>
                </a:solidFill>
              </a:rPr>
              <a:t>Blocked_W</a:t>
            </a:r>
            <a:r>
              <a:rPr lang="en-US" dirty="0"/>
              <a:t> (blocked by wall to my West) etc.</a:t>
            </a:r>
          </a:p>
          <a:p>
            <a:pPr lvl="2"/>
            <a:r>
              <a:rPr lang="en-US" dirty="0">
                <a:solidFill>
                  <a:srgbClr val="CC00CC"/>
                </a:solidFill>
              </a:rPr>
              <a:t>Blocked_W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/>
              <a:t> (blocked by wall to my West </a:t>
            </a:r>
            <a:r>
              <a:rPr lang="en-US" b="1" i="1" u="sng" dirty="0">
                <a:solidFill>
                  <a:srgbClr val="00B050"/>
                </a:solidFill>
              </a:rPr>
              <a:t>at time 0</a:t>
            </a:r>
            <a:r>
              <a:rPr lang="en-US" dirty="0"/>
              <a:t>) etc. (</a:t>
            </a:r>
            <a:r>
              <a:rPr lang="en-US" dirty="0">
                <a:solidFill>
                  <a:srgbClr val="CE00BB"/>
                </a:solidFill>
              </a:rPr>
              <a:t>4</a:t>
            </a:r>
            <a:r>
              <a:rPr lang="en-US" i="1" dirty="0">
                <a:solidFill>
                  <a:srgbClr val="CE00BB"/>
                </a:solidFill>
              </a:rPr>
              <a:t>T</a:t>
            </a:r>
            <a:r>
              <a:rPr lang="en-US" dirty="0"/>
              <a:t> symbols for </a:t>
            </a:r>
            <a:r>
              <a:rPr lang="en-US" i="1" dirty="0">
                <a:solidFill>
                  <a:srgbClr val="CE00BB"/>
                </a:solidFill>
              </a:rPr>
              <a:t>T</a:t>
            </a:r>
            <a:r>
              <a:rPr lang="en-US" dirty="0"/>
              <a:t> time steps)</a:t>
            </a:r>
          </a:p>
          <a:p>
            <a:pPr lvl="1"/>
            <a:r>
              <a:rPr lang="en-US" dirty="0"/>
              <a:t>Actions</a:t>
            </a:r>
          </a:p>
          <a:p>
            <a:pPr lvl="2"/>
            <a:r>
              <a:rPr lang="en-US" dirty="0">
                <a:solidFill>
                  <a:srgbClr val="CC00CC"/>
                </a:solidFill>
              </a:rPr>
              <a:t>W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/>
              <a:t> (Pacman moves West at time 0), </a:t>
            </a:r>
            <a:r>
              <a:rPr lang="en-US" dirty="0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/>
              <a:t>etc. (</a:t>
            </a:r>
            <a:r>
              <a:rPr lang="en-US" dirty="0">
                <a:solidFill>
                  <a:srgbClr val="CE00BB"/>
                </a:solidFill>
              </a:rPr>
              <a:t>4</a:t>
            </a:r>
            <a:r>
              <a:rPr lang="en-US" i="1" dirty="0">
                <a:solidFill>
                  <a:srgbClr val="CE00BB"/>
                </a:solidFill>
              </a:rPr>
              <a:t>T</a:t>
            </a:r>
            <a:r>
              <a:rPr lang="en-US" dirty="0"/>
              <a:t> symbols)</a:t>
            </a:r>
          </a:p>
          <a:p>
            <a:pPr lvl="1"/>
            <a:r>
              <a:rPr lang="en-US" dirty="0"/>
              <a:t>Pacman’s location</a:t>
            </a:r>
          </a:p>
          <a:p>
            <a:pPr lvl="2"/>
            <a:r>
              <a:rPr lang="en-US" dirty="0">
                <a:solidFill>
                  <a:srgbClr val="CC00CC"/>
                </a:solidFill>
              </a:rPr>
              <a:t>At_0,0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/>
              <a:t> (Pacman is at [0,0] at time 0), </a:t>
            </a:r>
            <a:r>
              <a:rPr lang="en-US" dirty="0">
                <a:solidFill>
                  <a:srgbClr val="CC00CC"/>
                </a:solidFill>
              </a:rPr>
              <a:t>At_0,1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/>
              <a:t> etc. (</a:t>
            </a:r>
            <a:r>
              <a:rPr lang="en-US" i="1" dirty="0">
                <a:solidFill>
                  <a:srgbClr val="CE00BB"/>
                </a:solidFill>
              </a:rPr>
              <a:t>NT</a:t>
            </a:r>
            <a:r>
              <a:rPr lang="en-US" dirty="0"/>
              <a:t> symbols)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6023" y="1967085"/>
            <a:ext cx="2172447" cy="220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27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possible worlds?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5294"/>
            <a:ext cx="11785600" cy="5662706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CE00BB"/>
                </a:solidFill>
              </a:rPr>
              <a:t>N</a:t>
            </a:r>
            <a:r>
              <a:rPr lang="en-US" dirty="0"/>
              <a:t> locations, </a:t>
            </a:r>
            <a:r>
              <a:rPr lang="en-US" i="1" dirty="0">
                <a:solidFill>
                  <a:srgbClr val="CE00BB"/>
                </a:solidFill>
              </a:rPr>
              <a:t>T</a:t>
            </a:r>
            <a:r>
              <a:rPr lang="en-US" dirty="0"/>
              <a:t> time steps =&gt; </a:t>
            </a:r>
            <a:r>
              <a:rPr lang="en-US" i="1" dirty="0">
                <a:solidFill>
                  <a:srgbClr val="CE00BB"/>
                </a:solidFill>
              </a:rPr>
              <a:t>N</a:t>
            </a:r>
            <a:r>
              <a:rPr lang="en-US" dirty="0">
                <a:solidFill>
                  <a:srgbClr val="CE00BB"/>
                </a:solidFill>
              </a:rPr>
              <a:t> + 4</a:t>
            </a:r>
            <a:r>
              <a:rPr lang="en-US" i="1" dirty="0">
                <a:solidFill>
                  <a:srgbClr val="CE00BB"/>
                </a:solidFill>
              </a:rPr>
              <a:t>T</a:t>
            </a:r>
            <a:r>
              <a:rPr lang="en-US" dirty="0">
                <a:solidFill>
                  <a:srgbClr val="CE00BB"/>
                </a:solidFill>
              </a:rPr>
              <a:t> + 4</a:t>
            </a:r>
            <a:r>
              <a:rPr lang="en-US" i="1" dirty="0">
                <a:solidFill>
                  <a:srgbClr val="CE00BB"/>
                </a:solidFill>
              </a:rPr>
              <a:t>T</a:t>
            </a:r>
            <a:r>
              <a:rPr lang="en-US" dirty="0">
                <a:solidFill>
                  <a:srgbClr val="CE00BB"/>
                </a:solidFill>
              </a:rPr>
              <a:t> + </a:t>
            </a:r>
            <a:r>
              <a:rPr lang="en-US" i="1" dirty="0">
                <a:solidFill>
                  <a:srgbClr val="CE00BB"/>
                </a:solidFill>
              </a:rPr>
              <a:t>NT</a:t>
            </a:r>
            <a:r>
              <a:rPr lang="en-US" dirty="0">
                <a:solidFill>
                  <a:srgbClr val="CE00BB"/>
                </a:solidFill>
              </a:rPr>
              <a:t> = O(</a:t>
            </a:r>
            <a:r>
              <a:rPr lang="en-US" i="1" dirty="0">
                <a:solidFill>
                  <a:srgbClr val="CE00BB"/>
                </a:solidFill>
              </a:rPr>
              <a:t>NT</a:t>
            </a:r>
            <a:r>
              <a:rPr lang="en-US" dirty="0">
                <a:solidFill>
                  <a:srgbClr val="CE00BB"/>
                </a:solidFill>
              </a:rPr>
              <a:t>) </a:t>
            </a:r>
            <a:r>
              <a:rPr lang="en-US" dirty="0"/>
              <a:t>variables</a:t>
            </a:r>
          </a:p>
          <a:p>
            <a:r>
              <a:rPr lang="en-US" i="1" dirty="0">
                <a:solidFill>
                  <a:srgbClr val="CE00BB"/>
                </a:solidFill>
              </a:rPr>
              <a:t>O</a:t>
            </a:r>
            <a:r>
              <a:rPr lang="en-US" dirty="0">
                <a:solidFill>
                  <a:srgbClr val="CE00BB"/>
                </a:solidFill>
              </a:rPr>
              <a:t>(2</a:t>
            </a:r>
            <a:r>
              <a:rPr lang="en-US" i="1" baseline="30000" dirty="0">
                <a:solidFill>
                  <a:srgbClr val="CE00BB"/>
                </a:solidFill>
              </a:rPr>
              <a:t>NT</a:t>
            </a:r>
            <a:r>
              <a:rPr lang="en-US" dirty="0">
                <a:solidFill>
                  <a:srgbClr val="CE00BB"/>
                </a:solidFill>
              </a:rPr>
              <a:t>)</a:t>
            </a:r>
            <a:r>
              <a:rPr lang="en-US" dirty="0"/>
              <a:t> possible worlds! </a:t>
            </a:r>
          </a:p>
          <a:p>
            <a:r>
              <a:rPr lang="en-US" i="1" dirty="0">
                <a:solidFill>
                  <a:srgbClr val="CE00BB"/>
                </a:solidFill>
              </a:rPr>
              <a:t>N</a:t>
            </a:r>
            <a:r>
              <a:rPr lang="en-US" dirty="0">
                <a:solidFill>
                  <a:srgbClr val="CE00BB"/>
                </a:solidFill>
              </a:rPr>
              <a:t>=200</a:t>
            </a:r>
            <a:r>
              <a:rPr lang="en-US" dirty="0"/>
              <a:t>, </a:t>
            </a:r>
            <a:r>
              <a:rPr lang="en-US" i="1" dirty="0">
                <a:solidFill>
                  <a:srgbClr val="CE00BB"/>
                </a:solidFill>
              </a:rPr>
              <a:t>T</a:t>
            </a:r>
            <a:r>
              <a:rPr lang="en-US" dirty="0">
                <a:solidFill>
                  <a:srgbClr val="CE00BB"/>
                </a:solidFill>
              </a:rPr>
              <a:t>=400</a:t>
            </a:r>
            <a:r>
              <a:rPr lang="en-US" dirty="0"/>
              <a:t> =&gt; </a:t>
            </a:r>
            <a:r>
              <a:rPr lang="en-US" dirty="0">
                <a:solidFill>
                  <a:srgbClr val="CE00BB"/>
                </a:solidFill>
              </a:rPr>
              <a:t>~10</a:t>
            </a:r>
            <a:r>
              <a:rPr lang="en-US" baseline="30000" dirty="0">
                <a:solidFill>
                  <a:srgbClr val="CE00BB"/>
                </a:solidFill>
              </a:rPr>
              <a:t>24000</a:t>
            </a:r>
            <a:r>
              <a:rPr lang="en-US" dirty="0"/>
              <a:t> worlds</a:t>
            </a:r>
          </a:p>
          <a:p>
            <a:r>
              <a:rPr lang="en-US" dirty="0"/>
              <a:t>Each world is a complete “history”</a:t>
            </a:r>
          </a:p>
          <a:p>
            <a:pPr lvl="1"/>
            <a:r>
              <a:rPr lang="en-US" dirty="0"/>
              <a:t>But most of them are pretty weird!</a:t>
            </a:r>
          </a:p>
          <a:p>
            <a:pPr lvl="1"/>
            <a:endParaRPr 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6023" y="2175435"/>
            <a:ext cx="2172447" cy="220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83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081E99-7B9F-0E4D-A58F-5F32C336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Pacman’s knowledge base</a:t>
            </a:r>
            <a:r>
              <a:rPr lang="en-US" dirty="0"/>
              <a:t>: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4ACECA-A85B-7346-B24E-0F9A7131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Pacman knows where the walls are:</a:t>
            </a:r>
          </a:p>
          <a:p>
            <a:pPr lvl="1"/>
            <a:r>
              <a:rPr lang="en-US" dirty="0">
                <a:solidFill>
                  <a:srgbClr val="CC00CC"/>
                </a:solidFill>
              </a:rPr>
              <a:t>Wall_0,0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</a:rPr>
              <a:t>Wall_0,1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</a:rPr>
              <a:t>Wall_0,2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</a:rPr>
              <a:t>Wall_0,3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</a:rPr>
              <a:t>Wall_0,4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</a:rPr>
              <a:t>Wall_1,4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</a:rPr>
              <a:t>…</a:t>
            </a:r>
          </a:p>
          <a:p>
            <a:r>
              <a:rPr lang="en-US" dirty="0"/>
              <a:t>Pacman knows where the walls aren’t!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dirty="0">
                <a:solidFill>
                  <a:srgbClr val="CC00CC"/>
                </a:solidFill>
              </a:rPr>
              <a:t>Wall_1,1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dirty="0">
                <a:solidFill>
                  <a:srgbClr val="CC00CC"/>
                </a:solidFill>
              </a:rPr>
              <a:t>Wall_1,2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dirty="0">
                <a:solidFill>
                  <a:srgbClr val="CC00CC"/>
                </a:solidFill>
              </a:rPr>
              <a:t>Wall_1,3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dirty="0">
                <a:solidFill>
                  <a:srgbClr val="CC00CC"/>
                </a:solidFill>
              </a:rPr>
              <a:t>Wall_2,1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dirty="0">
                <a:solidFill>
                  <a:srgbClr val="CC00CC"/>
                </a:solidFill>
              </a:rPr>
              <a:t>Wall_2,2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 </a:t>
            </a:r>
            <a:r>
              <a:rPr lang="en-US" dirty="0">
                <a:solidFill>
                  <a:srgbClr val="CC00CC"/>
                </a:solidFill>
              </a:rPr>
              <a:t>…</a:t>
            </a:r>
            <a:endParaRPr lang="en-US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xmlns="" id="{F98F7F04-BD69-5643-885B-20EAFD26F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6023" y="4201006"/>
            <a:ext cx="2172447" cy="220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259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081E99-7B9F-0E4D-A58F-5F32C336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Pacman’s knowledge base</a:t>
            </a:r>
            <a:r>
              <a:rPr lang="en-US" dirty="0"/>
              <a:t>: Initial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4ACECA-A85B-7346-B24E-0F9A7131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Pacman doesn’t know where he is</a:t>
            </a:r>
          </a:p>
          <a:p>
            <a:r>
              <a:rPr lang="en-US" dirty="0"/>
              <a:t>But he knows he’s somewhere!</a:t>
            </a:r>
          </a:p>
          <a:p>
            <a:pPr lvl="1"/>
            <a:r>
              <a:rPr lang="en-US" dirty="0">
                <a:solidFill>
                  <a:srgbClr val="CC00CC"/>
                </a:solidFill>
              </a:rPr>
              <a:t>At_1,1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</a:t>
            </a:r>
            <a:r>
              <a:rPr lang="en-US" dirty="0">
                <a:solidFill>
                  <a:srgbClr val="CC00CC"/>
                </a:solidFill>
              </a:rPr>
              <a:t>At_1,2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>
                <a:solidFill>
                  <a:srgbClr val="CC00CC"/>
                </a:solidFill>
              </a:rPr>
              <a:t>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</a:t>
            </a:r>
            <a:r>
              <a:rPr lang="en-US" dirty="0">
                <a:solidFill>
                  <a:srgbClr val="CC00CC"/>
                </a:solidFill>
              </a:rPr>
              <a:t>At_1,3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>
                <a:solidFill>
                  <a:srgbClr val="CC00CC"/>
                </a:solidFill>
              </a:rPr>
              <a:t>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</a:t>
            </a:r>
            <a:r>
              <a:rPr lang="en-US" dirty="0">
                <a:solidFill>
                  <a:srgbClr val="CC00CC"/>
                </a:solidFill>
              </a:rPr>
              <a:t>At_2,1</a:t>
            </a:r>
            <a:r>
              <a:rPr lang="en-US" dirty="0">
                <a:solidFill>
                  <a:srgbClr val="00B050"/>
                </a:solidFill>
              </a:rPr>
              <a:t>_0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…</a:t>
            </a:r>
            <a:endParaRPr lang="en-US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xmlns="" id="{F98F7F04-BD69-5643-885B-20EAFD26F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6023" y="4201006"/>
            <a:ext cx="2172447" cy="220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600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Pacman’s knowledge base</a:t>
            </a:r>
            <a:r>
              <a:rPr lang="en-US" dirty="0"/>
              <a:t>: Sensor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23" y="1397002"/>
            <a:ext cx="9518700" cy="4729164"/>
          </a:xfrm>
        </p:spPr>
        <p:txBody>
          <a:bodyPr/>
          <a:lstStyle/>
          <a:p>
            <a:r>
              <a:rPr lang="en-US" dirty="0"/>
              <a:t>State facts about how Pacman’s percepts arise…</a:t>
            </a:r>
          </a:p>
          <a:p>
            <a:pPr lvl="1"/>
            <a:r>
              <a:rPr lang="en-US" dirty="0">
                <a:sym typeface="Symbol"/>
              </a:rPr>
              <a:t>&lt;Percept variable at t&gt; </a:t>
            </a:r>
            <a:r>
              <a:rPr lang="en-US" dirty="0">
                <a:solidFill>
                  <a:srgbClr val="CE00BB"/>
                </a:solidFill>
                <a:sym typeface="Symbol"/>
              </a:rPr>
              <a:t></a:t>
            </a:r>
            <a:r>
              <a:rPr lang="en-US" dirty="0"/>
              <a:t> &lt;some condition on world at t&gt;</a:t>
            </a:r>
          </a:p>
          <a:p>
            <a:r>
              <a:rPr lang="en-US" dirty="0"/>
              <a:t>Pacman perceives a wall to the West at time </a:t>
            </a:r>
            <a:r>
              <a:rPr lang="en-US" i="1" dirty="0">
                <a:solidFill>
                  <a:srgbClr val="CC00CC"/>
                </a:solidFill>
              </a:rPr>
              <a:t>t</a:t>
            </a:r>
            <a:r>
              <a:rPr lang="en-US" dirty="0"/>
              <a:t>              </a:t>
            </a:r>
            <a:r>
              <a:rPr lang="en-US" b="1" i="1" dirty="0">
                <a:solidFill>
                  <a:srgbClr val="0000FF"/>
                </a:solidFill>
              </a:rPr>
              <a:t>if and only if </a:t>
            </a:r>
            <a:r>
              <a:rPr lang="en-US" dirty="0"/>
              <a:t>he is in </a:t>
            </a:r>
            <a:r>
              <a:rPr lang="en-US" i="1" dirty="0" err="1">
                <a:solidFill>
                  <a:srgbClr val="CC00CC"/>
                </a:solidFill>
              </a:rPr>
              <a:t>x,y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/>
              <a:t>and there is a wall at </a:t>
            </a:r>
            <a:r>
              <a:rPr lang="en-US" i="1" dirty="0">
                <a:solidFill>
                  <a:srgbClr val="CC00CC"/>
                </a:solidFill>
              </a:rPr>
              <a:t>x-1,y</a:t>
            </a:r>
            <a:endParaRPr lang="en-US" i="1" dirty="0"/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Blocked_W</a:t>
            </a:r>
            <a:r>
              <a:rPr lang="en-US" dirty="0">
                <a:solidFill>
                  <a:srgbClr val="00B050"/>
                </a:solidFill>
                <a:sym typeface="Symbol"/>
              </a:rPr>
              <a:t>_0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>
                <a:sym typeface="Symbol"/>
              </a:rPr>
              <a:t>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((</a:t>
            </a:r>
            <a:r>
              <a:rPr lang="en-US" dirty="0">
                <a:solidFill>
                  <a:srgbClr val="CC00CC"/>
                </a:solidFill>
              </a:rPr>
              <a:t>At_1,1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Wall_0,1) v </a:t>
            </a:r>
          </a:p>
          <a:p>
            <a:pPr marL="457165" lvl="1" indent="0">
              <a:buNone/>
            </a:pPr>
            <a:r>
              <a:rPr lang="en-US" dirty="0">
                <a:solidFill>
                  <a:srgbClr val="CC00CC"/>
                </a:solidFill>
                <a:sym typeface="Symbol"/>
              </a:rPr>
              <a:t>                                    (</a:t>
            </a:r>
            <a:r>
              <a:rPr lang="en-US" dirty="0">
                <a:solidFill>
                  <a:srgbClr val="CC00CC"/>
                </a:solidFill>
              </a:rPr>
              <a:t>At_1,2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Wall_0,2) v </a:t>
            </a:r>
          </a:p>
          <a:p>
            <a:pPr marL="457165" lvl="1" indent="0">
              <a:buNone/>
            </a:pPr>
            <a:r>
              <a:rPr lang="en-US" dirty="0">
                <a:solidFill>
                  <a:srgbClr val="CC00CC"/>
                </a:solidFill>
                <a:sym typeface="Symbol"/>
              </a:rPr>
              <a:t>                                    (</a:t>
            </a:r>
            <a:r>
              <a:rPr lang="en-US" dirty="0">
                <a:solidFill>
                  <a:srgbClr val="CC00CC"/>
                </a:solidFill>
              </a:rPr>
              <a:t>At_1,3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Wall_0,3) v …. )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4T </a:t>
            </a:r>
            <a:r>
              <a:rPr lang="en-US" dirty="0">
                <a:sym typeface="Symbol"/>
              </a:rPr>
              <a:t>sentences, each of size </a:t>
            </a:r>
            <a:r>
              <a:rPr lang="en-US" i="1" dirty="0">
                <a:solidFill>
                  <a:srgbClr val="CE00BB"/>
                </a:solidFill>
                <a:sym typeface="Symbol"/>
              </a:rPr>
              <a:t>O</a:t>
            </a:r>
            <a:r>
              <a:rPr lang="en-US" dirty="0">
                <a:solidFill>
                  <a:srgbClr val="CE00BB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E00BB"/>
                </a:solidFill>
                <a:sym typeface="Symbol"/>
              </a:rPr>
              <a:t>N</a:t>
            </a:r>
            <a:r>
              <a:rPr lang="en-US" dirty="0">
                <a:solidFill>
                  <a:srgbClr val="CE00BB"/>
                </a:solidFill>
                <a:sym typeface="Symbol"/>
              </a:rPr>
              <a:t>)</a:t>
            </a:r>
          </a:p>
          <a:p>
            <a:pPr lvl="1"/>
            <a:r>
              <a:rPr lang="en-US" dirty="0">
                <a:sym typeface="Symbol"/>
              </a:rPr>
              <a:t>Note: these are valid for any map</a:t>
            </a:r>
          </a:p>
          <a:p>
            <a:pPr marL="457165" lvl="1" indent="0">
              <a:buNone/>
            </a:pPr>
            <a:endParaRPr lang="en-US" dirty="0">
              <a:solidFill>
                <a:srgbClr val="CC00CC"/>
              </a:solidFill>
              <a:sym typeface="Symbol"/>
            </a:endParaRPr>
          </a:p>
          <a:p>
            <a:pPr marL="45716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6023" y="2175435"/>
            <a:ext cx="2172447" cy="220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873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3BF638E6-3172-C641-8CD9-D0136ED99B48}"/>
              </a:ext>
            </a:extLst>
          </p:cNvPr>
          <p:cNvCxnSpPr>
            <a:cxnSpLocks/>
          </p:cNvCxnSpPr>
          <p:nvPr/>
        </p:nvCxnSpPr>
        <p:spPr>
          <a:xfrm flipH="1">
            <a:off x="4872668" y="4381492"/>
            <a:ext cx="610421" cy="49221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04FF0FC0-2EB1-E948-8F07-86631848E863}"/>
              </a:ext>
            </a:extLst>
          </p:cNvPr>
          <p:cNvCxnSpPr>
            <a:cxnSpLocks/>
          </p:cNvCxnSpPr>
          <p:nvPr/>
        </p:nvCxnSpPr>
        <p:spPr>
          <a:xfrm flipH="1">
            <a:off x="3811024" y="5296964"/>
            <a:ext cx="610421" cy="49221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521F19B7-75EF-1745-919C-B3FB4A2DE735}"/>
              </a:ext>
            </a:extLst>
          </p:cNvPr>
          <p:cNvCxnSpPr>
            <a:cxnSpLocks/>
          </p:cNvCxnSpPr>
          <p:nvPr/>
        </p:nvCxnSpPr>
        <p:spPr>
          <a:xfrm flipH="1">
            <a:off x="7591885" y="4451859"/>
            <a:ext cx="610421" cy="49221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3A78F7C0-045A-9641-82CE-4E49DCFE0E9D}"/>
              </a:ext>
            </a:extLst>
          </p:cNvPr>
          <p:cNvGrpSpPr/>
          <p:nvPr/>
        </p:nvGrpSpPr>
        <p:grpSpPr>
          <a:xfrm>
            <a:off x="1401441" y="3962399"/>
            <a:ext cx="3882498" cy="2209801"/>
            <a:chOff x="1401441" y="3962399"/>
            <a:chExt cx="3882498" cy="220980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xmlns="" id="{B2DFCCC5-616D-0147-87F7-918DEF3303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0739" y="3962400"/>
              <a:ext cx="2743200" cy="2209800"/>
            </a:xfrm>
            <a:prstGeom prst="straightConnector1">
              <a:avLst/>
            </a:prstGeom>
            <a:ln w="5715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7FB289B8-E22B-AA40-A78F-832CC990B7B3}"/>
                </a:ext>
              </a:extLst>
            </p:cNvPr>
            <p:cNvSpPr txBox="1"/>
            <p:nvPr/>
          </p:nvSpPr>
          <p:spPr>
            <a:xfrm>
              <a:off x="4114800" y="3962399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</a:rPr>
                <a:t>atomic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C9D16F88-4369-0946-B64C-85B7D7FD498E}"/>
                </a:ext>
              </a:extLst>
            </p:cNvPr>
            <p:cNvSpPr txBox="1"/>
            <p:nvPr/>
          </p:nvSpPr>
          <p:spPr>
            <a:xfrm>
              <a:off x="3020373" y="4697968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</a:rPr>
                <a:t>factored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50823FD5-ACF1-7240-A708-96E280EBF619}"/>
                </a:ext>
              </a:extLst>
            </p:cNvPr>
            <p:cNvSpPr txBox="1"/>
            <p:nvPr/>
          </p:nvSpPr>
          <p:spPr>
            <a:xfrm>
              <a:off x="1401441" y="5802868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</a:rPr>
                <a:t>structured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AFEE3BAA-0E66-E142-816B-806902FEF00C}"/>
              </a:ext>
            </a:extLst>
          </p:cNvPr>
          <p:cNvGrpSpPr/>
          <p:nvPr/>
        </p:nvGrpSpPr>
        <p:grpSpPr>
          <a:xfrm>
            <a:off x="5283939" y="3591008"/>
            <a:ext cx="4343400" cy="400223"/>
            <a:chOff x="5283939" y="3591008"/>
            <a:chExt cx="4343400" cy="40022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xmlns="" id="{919C13C0-38D9-D944-A743-3373B49F9A3C}"/>
                </a:ext>
              </a:extLst>
            </p:cNvPr>
            <p:cNvCxnSpPr>
              <a:cxnSpLocks/>
            </p:cNvCxnSpPr>
            <p:nvPr/>
          </p:nvCxnSpPr>
          <p:spPr>
            <a:xfrm>
              <a:off x="5283939" y="3962400"/>
              <a:ext cx="4343400" cy="0"/>
            </a:xfrm>
            <a:prstGeom prst="straightConnector1">
              <a:avLst/>
            </a:prstGeom>
            <a:ln w="5715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96825202-044E-1941-B54E-F59E0848AC95}"/>
                </a:ext>
              </a:extLst>
            </p:cNvPr>
            <p:cNvSpPr txBox="1"/>
            <p:nvPr/>
          </p:nvSpPr>
          <p:spPr>
            <a:xfrm>
              <a:off x="5619650" y="3621899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deterministic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C79EAD96-7650-F44D-B183-FB41C39B06D7}"/>
                </a:ext>
              </a:extLst>
            </p:cNvPr>
            <p:cNvSpPr txBox="1"/>
            <p:nvPr/>
          </p:nvSpPr>
          <p:spPr>
            <a:xfrm>
              <a:off x="7965990" y="3591008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stochastic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980BB633-EDE3-9140-88C0-521D0CD1C98E}"/>
              </a:ext>
            </a:extLst>
          </p:cNvPr>
          <p:cNvGrpSpPr/>
          <p:nvPr/>
        </p:nvGrpSpPr>
        <p:grpSpPr>
          <a:xfrm>
            <a:off x="4183577" y="1447800"/>
            <a:ext cx="1112719" cy="2514600"/>
            <a:chOff x="4183577" y="1447800"/>
            <a:chExt cx="1112719" cy="251460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xmlns="" id="{22912EDC-BB09-0542-94BA-135D8C8BEB0A}"/>
                </a:ext>
              </a:extLst>
            </p:cNvPr>
            <p:cNvCxnSpPr/>
            <p:nvPr/>
          </p:nvCxnSpPr>
          <p:spPr>
            <a:xfrm flipV="1">
              <a:off x="5283939" y="1447800"/>
              <a:ext cx="0" cy="2514600"/>
            </a:xfrm>
            <a:prstGeom prst="straightConnector1">
              <a:avLst/>
            </a:prstGeom>
            <a:ln w="5715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D0AA3EC3-3B4E-C445-9CFE-3000E06B7A6D}"/>
                </a:ext>
              </a:extLst>
            </p:cNvPr>
            <p:cNvSpPr txBox="1"/>
            <p:nvPr/>
          </p:nvSpPr>
          <p:spPr>
            <a:xfrm>
              <a:off x="4444781" y="3452344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known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DD6AA1D8-8EB5-3D40-853B-71F99DB41141}"/>
                </a:ext>
              </a:extLst>
            </p:cNvPr>
            <p:cNvSpPr txBox="1"/>
            <p:nvPr/>
          </p:nvSpPr>
          <p:spPr>
            <a:xfrm>
              <a:off x="4183577" y="175259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unknown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647947D0-1270-4A48-8562-E9E73BDDD0C0}"/>
              </a:ext>
            </a:extLst>
          </p:cNvPr>
          <p:cNvSpPr/>
          <p:nvPr/>
        </p:nvSpPr>
        <p:spPr>
          <a:xfrm>
            <a:off x="7058896" y="2371809"/>
            <a:ext cx="1676397" cy="609600"/>
          </a:xfrm>
          <a:prstGeom prst="ellipse">
            <a:avLst/>
          </a:prstGeom>
          <a:solidFill>
            <a:srgbClr val="D0F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CC"/>
                </a:solidFill>
              </a:rPr>
              <a:t>RL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28254016-7831-3C4F-8F79-9E11CC219C01}"/>
              </a:ext>
            </a:extLst>
          </p:cNvPr>
          <p:cNvSpPr/>
          <p:nvPr/>
        </p:nvSpPr>
        <p:spPr>
          <a:xfrm>
            <a:off x="6631143" y="4761641"/>
            <a:ext cx="1676397" cy="609600"/>
          </a:xfrm>
          <a:prstGeom prst="ellipse">
            <a:avLst/>
          </a:prstGeom>
          <a:solidFill>
            <a:srgbClr val="D0F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CC"/>
                </a:solidFill>
              </a:rPr>
              <a:t>Bayes nets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5200F323-0AB4-994F-B07D-2F617F90FF35}"/>
              </a:ext>
            </a:extLst>
          </p:cNvPr>
          <p:cNvSpPr/>
          <p:nvPr/>
        </p:nvSpPr>
        <p:spPr>
          <a:xfrm>
            <a:off x="2708601" y="5714228"/>
            <a:ext cx="1828796" cy="6096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First-order logic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CDB464EA-5B9A-EA40-9340-A68D562BD91E}"/>
              </a:ext>
            </a:extLst>
          </p:cNvPr>
          <p:cNvSpPr/>
          <p:nvPr/>
        </p:nvSpPr>
        <p:spPr>
          <a:xfrm>
            <a:off x="3946025" y="4760956"/>
            <a:ext cx="1676397" cy="609600"/>
          </a:xfrm>
          <a:prstGeom prst="ellipse">
            <a:avLst/>
          </a:prstGeom>
          <a:solidFill>
            <a:srgbClr val="D0F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CC"/>
                </a:solidFill>
              </a:rPr>
              <a:t>LOGIC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C5CDBF51-0B81-8443-9058-A7E69CE317C2}"/>
              </a:ext>
            </a:extLst>
          </p:cNvPr>
          <p:cNvSpPr/>
          <p:nvPr/>
        </p:nvSpPr>
        <p:spPr>
          <a:xfrm>
            <a:off x="4954746" y="3960340"/>
            <a:ext cx="1676397" cy="609600"/>
          </a:xfrm>
          <a:prstGeom prst="ellipse">
            <a:avLst/>
          </a:prstGeom>
          <a:solidFill>
            <a:srgbClr val="D0F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CC"/>
                </a:solidFill>
              </a:rPr>
              <a:t>SEARCH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0E0BCC90-AA30-CE4F-9F7F-92734B34D063}"/>
              </a:ext>
            </a:extLst>
          </p:cNvPr>
          <p:cNvSpPr/>
          <p:nvPr/>
        </p:nvSpPr>
        <p:spPr>
          <a:xfrm>
            <a:off x="7697946" y="3962400"/>
            <a:ext cx="1676397" cy="609600"/>
          </a:xfrm>
          <a:prstGeom prst="ellipse">
            <a:avLst/>
          </a:prstGeom>
          <a:solidFill>
            <a:srgbClr val="D0F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CC"/>
                </a:solidFill>
              </a:rPr>
              <a:t>MDPs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7ADE47BB-EC11-3F4D-A115-355BF5BEF417}"/>
              </a:ext>
            </a:extLst>
          </p:cNvPr>
          <p:cNvCxnSpPr>
            <a:cxnSpLocks/>
            <a:stCxn id="19" idx="0"/>
            <a:endCxn id="18" idx="4"/>
          </p:cNvCxnSpPr>
          <p:nvPr/>
        </p:nvCxnSpPr>
        <p:spPr>
          <a:xfrm flipV="1">
            <a:off x="7469342" y="2981409"/>
            <a:ext cx="427753" cy="178023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7636D488-434E-3C46-96FE-E7F7BA060FE4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 flipV="1">
            <a:off x="6631143" y="4265140"/>
            <a:ext cx="1066803" cy="206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B764CE65-043C-E64E-821A-AF13C776E0FF}"/>
              </a:ext>
            </a:extLst>
          </p:cNvPr>
          <p:cNvCxnSpPr>
            <a:cxnSpLocks/>
            <a:stCxn id="19" idx="2"/>
            <a:endCxn id="21" idx="6"/>
          </p:cNvCxnSpPr>
          <p:nvPr/>
        </p:nvCxnSpPr>
        <p:spPr>
          <a:xfrm flipH="1" flipV="1">
            <a:off x="5622422" y="5065756"/>
            <a:ext cx="1008721" cy="68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A56D8880-F7ED-6642-B1C3-E7EDA3880F01}"/>
              </a:ext>
            </a:extLst>
          </p:cNvPr>
          <p:cNvCxnSpPr>
            <a:cxnSpLocks/>
            <a:stCxn id="23" idx="0"/>
            <a:endCxn id="18" idx="4"/>
          </p:cNvCxnSpPr>
          <p:nvPr/>
        </p:nvCxnSpPr>
        <p:spPr>
          <a:xfrm flipH="1" flipV="1">
            <a:off x="7897095" y="2981409"/>
            <a:ext cx="639050" cy="980991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xmlns="" id="{2CDB4212-F640-9C46-B3E1-7288277B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r>
              <a:rPr lang="en-US" dirty="0"/>
              <a:t>Outline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397195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Pacman’s knowledge base</a:t>
            </a:r>
            <a:r>
              <a:rPr lang="en-US" dirty="0"/>
              <a:t>: Transition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002"/>
            <a:ext cx="12192000" cy="4729164"/>
          </a:xfrm>
        </p:spPr>
        <p:txBody>
          <a:bodyPr/>
          <a:lstStyle/>
          <a:p>
            <a:r>
              <a:rPr lang="en-US" dirty="0"/>
              <a:t>How does each </a:t>
            </a:r>
            <a:r>
              <a:rPr lang="en-US" b="1" i="1" dirty="0">
                <a:solidFill>
                  <a:srgbClr val="FF0000"/>
                </a:solidFill>
              </a:rPr>
              <a:t>state variable</a:t>
            </a:r>
            <a:r>
              <a:rPr lang="en-US" dirty="0"/>
              <a:t> at each time gets its value?</a:t>
            </a:r>
          </a:p>
          <a:p>
            <a:pPr lvl="1"/>
            <a:r>
              <a:rPr lang="en-US" dirty="0"/>
              <a:t>Here we care about location variables, e.g., </a:t>
            </a:r>
            <a:r>
              <a:rPr lang="en-US" dirty="0">
                <a:solidFill>
                  <a:srgbClr val="CC00CC"/>
                </a:solidFill>
              </a:rPr>
              <a:t>At_3,3</a:t>
            </a:r>
            <a:r>
              <a:rPr lang="en-US" dirty="0">
                <a:solidFill>
                  <a:srgbClr val="00B050"/>
                </a:solidFill>
              </a:rPr>
              <a:t>_17</a:t>
            </a:r>
          </a:p>
          <a:p>
            <a:r>
              <a:rPr lang="en-US" dirty="0"/>
              <a:t>A state variable </a:t>
            </a:r>
            <a:r>
              <a:rPr lang="en-US" dirty="0">
                <a:solidFill>
                  <a:srgbClr val="CC00CC"/>
                </a:solidFill>
              </a:rPr>
              <a:t>X </a:t>
            </a:r>
            <a:r>
              <a:rPr lang="en-US" dirty="0"/>
              <a:t>gets its value according to a </a:t>
            </a:r>
            <a:r>
              <a:rPr lang="en-US" b="1" i="1" dirty="0">
                <a:solidFill>
                  <a:srgbClr val="FF0000"/>
                </a:solidFill>
              </a:rPr>
              <a:t>successor-state axiom</a:t>
            </a:r>
          </a:p>
          <a:p>
            <a:pPr lvl="1"/>
            <a:r>
              <a:rPr lang="en-US" dirty="0" err="1">
                <a:solidFill>
                  <a:srgbClr val="CC00CC"/>
                </a:solidFill>
              </a:rPr>
              <a:t>X</a:t>
            </a:r>
            <a:r>
              <a:rPr lang="en-US" dirty="0" err="1">
                <a:solidFill>
                  <a:srgbClr val="00B050"/>
                </a:solidFill>
              </a:rPr>
              <a:t>_t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 [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dirty="0">
                <a:solidFill>
                  <a:srgbClr val="00B050"/>
                </a:solidFill>
              </a:rPr>
              <a:t>_t-1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(some action</a:t>
            </a:r>
            <a:r>
              <a:rPr lang="en-US" dirty="0">
                <a:solidFill>
                  <a:srgbClr val="00B050"/>
                </a:solidFill>
                <a:sym typeface="Symbol"/>
              </a:rPr>
              <a:t>_</a:t>
            </a:r>
            <a:r>
              <a:rPr lang="en-US" dirty="0">
                <a:solidFill>
                  <a:srgbClr val="00B050"/>
                </a:solidFill>
              </a:rPr>
              <a:t>t-1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made it false)] v</a:t>
            </a:r>
          </a:p>
          <a:p>
            <a:pPr marL="457165" lvl="1" indent="0">
              <a:buNone/>
            </a:pPr>
            <a:r>
              <a:rPr lang="en-US" dirty="0">
                <a:solidFill>
                  <a:srgbClr val="CC00CC"/>
                </a:solidFill>
                <a:sym typeface="Symbol"/>
              </a:rPr>
              <a:t>              [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dirty="0">
                <a:solidFill>
                  <a:srgbClr val="00B050"/>
                </a:solidFill>
              </a:rPr>
              <a:t>_t-1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(some action</a:t>
            </a:r>
            <a:r>
              <a:rPr lang="en-US" dirty="0">
                <a:solidFill>
                  <a:srgbClr val="00B050"/>
                </a:solidFill>
                <a:sym typeface="Symbol"/>
              </a:rPr>
              <a:t>_</a:t>
            </a:r>
            <a:r>
              <a:rPr lang="en-US" dirty="0">
                <a:solidFill>
                  <a:srgbClr val="00B050"/>
                </a:solidFill>
              </a:rPr>
              <a:t>t-1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made it true)]</a:t>
            </a:r>
          </a:p>
          <a:p>
            <a:r>
              <a:rPr lang="en-US" dirty="0">
                <a:solidFill>
                  <a:srgbClr val="000090"/>
                </a:solidFill>
                <a:sym typeface="Symbol"/>
              </a:rPr>
              <a:t>For </a:t>
            </a:r>
            <a:r>
              <a:rPr lang="en-US" dirty="0" err="1">
                <a:solidFill>
                  <a:srgbClr val="000090"/>
                </a:solidFill>
                <a:sym typeface="Symbol"/>
              </a:rPr>
              <a:t>Pacman</a:t>
            </a:r>
            <a:r>
              <a:rPr lang="en-US" dirty="0">
                <a:solidFill>
                  <a:srgbClr val="000090"/>
                </a:solidFill>
                <a:sym typeface="Symbol"/>
              </a:rPr>
              <a:t> location:</a:t>
            </a:r>
          </a:p>
          <a:p>
            <a:pPr lvl="1"/>
            <a:r>
              <a:rPr lang="en-US" dirty="0">
                <a:solidFill>
                  <a:srgbClr val="CC00CC"/>
                </a:solidFill>
              </a:rPr>
              <a:t>At_3,3</a:t>
            </a:r>
            <a:r>
              <a:rPr lang="en-US" dirty="0">
                <a:solidFill>
                  <a:srgbClr val="00B050"/>
                </a:solidFill>
              </a:rPr>
              <a:t>_17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 [</a:t>
            </a:r>
            <a:r>
              <a:rPr lang="en-US" dirty="0">
                <a:solidFill>
                  <a:srgbClr val="CC00CC"/>
                </a:solidFill>
              </a:rPr>
              <a:t>At_3,3</a:t>
            </a:r>
            <a:r>
              <a:rPr lang="en-US" dirty="0">
                <a:solidFill>
                  <a:srgbClr val="00B050"/>
                </a:solidFill>
              </a:rPr>
              <a:t>_16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((Wall_3,4  N</a:t>
            </a:r>
            <a:r>
              <a:rPr lang="en-US" dirty="0">
                <a:solidFill>
                  <a:srgbClr val="00B050"/>
                </a:solidFill>
                <a:sym typeface="Symbol"/>
              </a:rPr>
              <a:t>_16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v (Wall_4,3  E</a:t>
            </a:r>
            <a:r>
              <a:rPr lang="en-US" dirty="0">
                <a:solidFill>
                  <a:srgbClr val="00B050"/>
                </a:solidFill>
                <a:sym typeface="Symbol"/>
              </a:rPr>
              <a:t>_16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v …)]</a:t>
            </a:r>
          </a:p>
          <a:p>
            <a:pPr marL="457165" lvl="1" indent="0">
              <a:buNone/>
            </a:pPr>
            <a:r>
              <a:rPr lang="en-US" dirty="0">
                <a:solidFill>
                  <a:srgbClr val="CC00CC"/>
                </a:solidFill>
                <a:sym typeface="Symbol"/>
              </a:rPr>
              <a:t>      v  [</a:t>
            </a:r>
            <a:r>
              <a:rPr lang="en-US" dirty="0">
                <a:solidFill>
                  <a:srgbClr val="CC00CC"/>
                </a:solidFill>
              </a:rPr>
              <a:t>At_3,3</a:t>
            </a:r>
            <a:r>
              <a:rPr lang="en-US" dirty="0">
                <a:solidFill>
                  <a:srgbClr val="00B050"/>
                </a:solidFill>
              </a:rPr>
              <a:t>_16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((</a:t>
            </a:r>
            <a:r>
              <a:rPr lang="en-US" dirty="0">
                <a:solidFill>
                  <a:srgbClr val="CC00CC"/>
                </a:solidFill>
              </a:rPr>
              <a:t>At_3,2</a:t>
            </a:r>
            <a:r>
              <a:rPr lang="en-US" dirty="0">
                <a:solidFill>
                  <a:srgbClr val="00B050"/>
                </a:solidFill>
              </a:rPr>
              <a:t>_16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Wall_3,3  N</a:t>
            </a:r>
            <a:r>
              <a:rPr lang="en-US" dirty="0">
                <a:solidFill>
                  <a:srgbClr val="00B050"/>
                </a:solidFill>
                <a:sym typeface="Symbol"/>
              </a:rPr>
              <a:t>_16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v </a:t>
            </a:r>
          </a:p>
          <a:p>
            <a:pPr marL="457165" lvl="1" indent="0">
              <a:buNone/>
            </a:pPr>
            <a:r>
              <a:rPr lang="en-US" dirty="0">
                <a:solidFill>
                  <a:srgbClr val="CC00CC"/>
                </a:solidFill>
                <a:sym typeface="Symbol"/>
              </a:rPr>
              <a:t>                                       (</a:t>
            </a:r>
            <a:r>
              <a:rPr lang="en-US" dirty="0">
                <a:solidFill>
                  <a:srgbClr val="CC00CC"/>
                </a:solidFill>
              </a:rPr>
              <a:t>At_2,3</a:t>
            </a:r>
            <a:r>
              <a:rPr lang="en-US" dirty="0">
                <a:solidFill>
                  <a:srgbClr val="00B050"/>
                </a:solidFill>
              </a:rPr>
              <a:t>_16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Wall_3,3  N</a:t>
            </a:r>
            <a:r>
              <a:rPr lang="en-US" dirty="0">
                <a:solidFill>
                  <a:srgbClr val="00B050"/>
                </a:solidFill>
                <a:sym typeface="Symbol"/>
              </a:rPr>
              <a:t>_16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v …)]</a:t>
            </a:r>
          </a:p>
          <a:p>
            <a:pPr lvl="1"/>
            <a:endParaRPr lang="en-US" dirty="0">
              <a:solidFill>
                <a:srgbClr val="000090"/>
              </a:solidFill>
              <a:sym typeface="Symbo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1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F0ABE0-6A15-794F-8E3B-B8061357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sentences?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AA1D10-3E1F-C347-84F4-DF5063441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2"/>
            <a:ext cx="11689144" cy="4729164"/>
          </a:xfrm>
        </p:spPr>
        <p:txBody>
          <a:bodyPr/>
          <a:lstStyle/>
          <a:p>
            <a:r>
              <a:rPr lang="en-US" dirty="0"/>
              <a:t>Vast majority of KB occupied by </a:t>
            </a:r>
            <a:r>
              <a:rPr lang="en-US" dirty="0">
                <a:solidFill>
                  <a:srgbClr val="CE00BB"/>
                </a:solidFill>
              </a:rPr>
              <a:t>O(</a:t>
            </a:r>
            <a:r>
              <a:rPr lang="en-US" i="1" dirty="0">
                <a:solidFill>
                  <a:srgbClr val="CE00BB"/>
                </a:solidFill>
              </a:rPr>
              <a:t>NT</a:t>
            </a:r>
            <a:r>
              <a:rPr lang="en-US" dirty="0">
                <a:solidFill>
                  <a:srgbClr val="CE00BB"/>
                </a:solidFill>
              </a:rPr>
              <a:t>) </a:t>
            </a:r>
            <a:r>
              <a:rPr lang="en-US" dirty="0"/>
              <a:t>transition model sentences</a:t>
            </a:r>
          </a:p>
          <a:p>
            <a:pPr lvl="1"/>
            <a:r>
              <a:rPr lang="en-US" dirty="0"/>
              <a:t>Each about 10 lines of text</a:t>
            </a:r>
          </a:p>
          <a:p>
            <a:pPr lvl="1"/>
            <a:r>
              <a:rPr lang="en-US" i="1" dirty="0">
                <a:solidFill>
                  <a:srgbClr val="CE00BB"/>
                </a:solidFill>
              </a:rPr>
              <a:t>N</a:t>
            </a:r>
            <a:r>
              <a:rPr lang="en-US" dirty="0">
                <a:solidFill>
                  <a:srgbClr val="CE00BB"/>
                </a:solidFill>
              </a:rPr>
              <a:t>=200</a:t>
            </a:r>
            <a:r>
              <a:rPr lang="en-US" dirty="0"/>
              <a:t>, </a:t>
            </a:r>
            <a:r>
              <a:rPr lang="en-US" i="1" dirty="0">
                <a:solidFill>
                  <a:srgbClr val="CE00BB"/>
                </a:solidFill>
              </a:rPr>
              <a:t>T</a:t>
            </a:r>
            <a:r>
              <a:rPr lang="en-US" dirty="0">
                <a:solidFill>
                  <a:srgbClr val="CE00BB"/>
                </a:solidFill>
              </a:rPr>
              <a:t>=400</a:t>
            </a:r>
            <a:r>
              <a:rPr lang="en-US" dirty="0"/>
              <a:t> =&gt; ~800,000 lines of text, or 20,000 pages</a:t>
            </a:r>
          </a:p>
          <a:p>
            <a:r>
              <a:rPr lang="en-US" dirty="0"/>
              <a:t>This is because propositional logic has limited expressive power</a:t>
            </a:r>
          </a:p>
          <a:p>
            <a:r>
              <a:rPr lang="en-US" dirty="0"/>
              <a:t>Are we really going to write 20,000 pages of logic sentences???</a:t>
            </a:r>
          </a:p>
          <a:p>
            <a:r>
              <a:rPr lang="en-US" dirty="0"/>
              <a:t>No, but your code will generate all those sentences!</a:t>
            </a:r>
          </a:p>
          <a:p>
            <a:r>
              <a:rPr lang="en-US" dirty="0"/>
              <a:t>In first-order logic, we need </a:t>
            </a:r>
            <a:r>
              <a:rPr lang="en-US" dirty="0">
                <a:solidFill>
                  <a:srgbClr val="CE00BB"/>
                </a:solidFill>
              </a:rPr>
              <a:t>O(1) </a:t>
            </a:r>
            <a:r>
              <a:rPr lang="en-US" dirty="0"/>
              <a:t>transition model sentences</a:t>
            </a:r>
          </a:p>
          <a:p>
            <a:r>
              <a:rPr lang="en-US" dirty="0"/>
              <a:t>(State-space search uses atomic states: how do we keep the transition model representation small???)</a:t>
            </a:r>
          </a:p>
        </p:txBody>
      </p:sp>
    </p:spTree>
    <p:extLst>
      <p:ext uri="{BB962C8B-B14F-4D97-AF65-F5344CB8AC3E}">
        <p14:creationId xmlns:p14="http://schemas.microsoft.com/office/powerpoint/2010/main" val="2599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knowledge-based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C00CC"/>
                </a:solidFill>
              </a:rPr>
              <a:t>function</a:t>
            </a:r>
            <a:r>
              <a:rPr lang="en-US" b="1" dirty="0"/>
              <a:t> </a:t>
            </a:r>
            <a:r>
              <a:rPr lang="en-US" dirty="0">
                <a:solidFill>
                  <a:srgbClr val="008000"/>
                </a:solidFill>
              </a:rPr>
              <a:t>KB-AGENT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percept</a:t>
            </a:r>
            <a:r>
              <a:rPr lang="en-US" dirty="0"/>
              <a:t>) </a:t>
            </a:r>
            <a:r>
              <a:rPr lang="en-US" b="1" dirty="0">
                <a:solidFill>
                  <a:srgbClr val="CC00CC"/>
                </a:solidFill>
              </a:rPr>
              <a:t>returns</a:t>
            </a:r>
            <a:r>
              <a:rPr lang="en-US" b="1" dirty="0"/>
              <a:t> </a:t>
            </a:r>
            <a:r>
              <a:rPr lang="en-US" dirty="0"/>
              <a:t>an action </a:t>
            </a:r>
          </a:p>
          <a:p>
            <a:pPr marL="0" indent="0">
              <a:spcBef>
                <a:spcPts val="168"/>
              </a:spcBef>
              <a:buNone/>
            </a:pPr>
            <a:r>
              <a:rPr lang="en-US" b="1" dirty="0">
                <a:solidFill>
                  <a:srgbClr val="CC00CC"/>
                </a:solidFill>
              </a:rPr>
              <a:t>persistent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KB</a:t>
            </a:r>
            <a:r>
              <a:rPr lang="en-US" dirty="0"/>
              <a:t>, a knowledge base </a:t>
            </a:r>
          </a:p>
          <a:p>
            <a:pPr marL="0" indent="0">
              <a:spcBef>
                <a:spcPts val="168"/>
              </a:spcBef>
              <a:buNone/>
            </a:pPr>
            <a:r>
              <a:rPr lang="en-US" dirty="0"/>
              <a:t>                    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, an integer, initially 0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8000"/>
                </a:solidFill>
              </a:rPr>
              <a:t>TELL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KB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MAKE-PERCEPT-SENTENCE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percept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))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action</a:t>
            </a:r>
            <a:r>
              <a:rPr lang="en-US" dirty="0"/>
              <a:t> ← </a:t>
            </a:r>
            <a:r>
              <a:rPr lang="en-US" dirty="0">
                <a:solidFill>
                  <a:srgbClr val="008000"/>
                </a:solidFill>
              </a:rPr>
              <a:t>ASK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KB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MAKE-ACTION-QUERY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))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8000"/>
                </a:solidFill>
              </a:rPr>
              <a:t>TELL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KB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MAKE-ACTION-SENTENCE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action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))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00FF"/>
                </a:solidFill>
              </a:rPr>
              <a:t> t</a:t>
            </a:r>
            <a:r>
              <a:rPr lang="en-US" dirty="0"/>
              <a:t>←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+1 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>
                <a:solidFill>
                  <a:srgbClr val="CC00CC"/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>
                <a:solidFill>
                  <a:srgbClr val="0000FF"/>
                </a:solidFill>
              </a:rPr>
              <a:t>action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10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203C4F-F974-5343-9841-9F5D0DF7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reasoning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22FD53-419A-394E-BF91-679141EC9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7002"/>
            <a:ext cx="12192000" cy="4729164"/>
          </a:xfrm>
        </p:spPr>
        <p:txBody>
          <a:bodyPr/>
          <a:lstStyle/>
          <a:p>
            <a:r>
              <a:rPr lang="en-US" dirty="0"/>
              <a:t>Localization with a map and local sensing:</a:t>
            </a:r>
          </a:p>
          <a:p>
            <a:pPr lvl="1"/>
            <a:r>
              <a:rPr lang="en-US" dirty="0"/>
              <a:t>Given an initial KB, plus a sequence of percepts and actions, where am I?</a:t>
            </a:r>
          </a:p>
          <a:p>
            <a:r>
              <a:rPr lang="en-US" dirty="0"/>
              <a:t>Mapping with a location sensor:</a:t>
            </a:r>
          </a:p>
          <a:p>
            <a:pPr lvl="1"/>
            <a:r>
              <a:rPr lang="en-US" dirty="0"/>
              <a:t>Given an initial KB, plus a sequence of percepts and actions, what is the map?</a:t>
            </a:r>
          </a:p>
          <a:p>
            <a:r>
              <a:rPr lang="en-US" dirty="0"/>
              <a:t>Simultaneous localization and mapping:</a:t>
            </a:r>
          </a:p>
          <a:p>
            <a:pPr lvl="1"/>
            <a:r>
              <a:rPr lang="en-US" dirty="0"/>
              <a:t>Given …, where am I and what is the map?</a:t>
            </a:r>
          </a:p>
          <a:p>
            <a:r>
              <a:rPr lang="en-US" dirty="0"/>
              <a:t>Planning:</a:t>
            </a:r>
          </a:p>
          <a:p>
            <a:pPr lvl="1"/>
            <a:r>
              <a:rPr lang="en-US" dirty="0"/>
              <a:t>Given …, what action sequence is guaranteed to reach the goal?</a:t>
            </a:r>
          </a:p>
          <a:p>
            <a:r>
              <a:rPr lang="en-US" b="1" i="1" u="sng" dirty="0">
                <a:solidFill>
                  <a:srgbClr val="FF0000"/>
                </a:solidFill>
              </a:rPr>
              <a:t>ALL OF THESE USE THE SAME KB AND THE SAME ALGORITHM!!</a:t>
            </a:r>
          </a:p>
        </p:txBody>
      </p:sp>
    </p:spTree>
    <p:extLst>
      <p:ext uri="{BB962C8B-B14F-4D97-AF65-F5344CB8AC3E}">
        <p14:creationId xmlns:p14="http://schemas.microsoft.com/office/powerpoint/2010/main" val="375965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2"/>
            <a:ext cx="11785600" cy="4729164"/>
          </a:xfrm>
        </p:spPr>
        <p:txBody>
          <a:bodyPr/>
          <a:lstStyle/>
          <a:p>
            <a:r>
              <a:rPr lang="en-US" dirty="0"/>
              <a:t>One possible agent architecture: knowledge + inference</a:t>
            </a:r>
          </a:p>
          <a:p>
            <a:r>
              <a:rPr lang="en-US" dirty="0"/>
              <a:t>Logics provide a formal way to encode knowledge</a:t>
            </a:r>
          </a:p>
          <a:p>
            <a:pPr lvl="1"/>
            <a:r>
              <a:rPr lang="en-US" dirty="0"/>
              <a:t>A logic is defined by: syntax, set of possible worlds, truth condition</a:t>
            </a:r>
          </a:p>
          <a:p>
            <a:r>
              <a:rPr lang="en-US" dirty="0"/>
              <a:t>A simple KB for Pacman covers the initial state, sensor model, and transition model</a:t>
            </a:r>
          </a:p>
          <a:p>
            <a:r>
              <a:rPr lang="en-US" dirty="0"/>
              <a:t>Logical inference computes entailment relations among sentences, enabling a wide range of tasks to be solved</a:t>
            </a:r>
          </a:p>
        </p:txBody>
      </p:sp>
    </p:spTree>
    <p:extLst>
      <p:ext uri="{BB962C8B-B14F-4D97-AF65-F5344CB8AC3E}">
        <p14:creationId xmlns:p14="http://schemas.microsoft.com/office/powerpoint/2010/main" val="36383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56179"/>
            <a:ext cx="11379200" cy="538351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logic</a:t>
            </a:r>
          </a:p>
          <a:p>
            <a:pPr marL="914371" lvl="1" indent="-514350"/>
            <a:r>
              <a:rPr lang="en-US" dirty="0"/>
              <a:t>Basic concepts of knowledge, logic, reasoning</a:t>
            </a:r>
          </a:p>
          <a:p>
            <a:pPr marL="914371" lvl="1" indent="-514350"/>
            <a:r>
              <a:rPr lang="en-US" dirty="0"/>
              <a:t>Propositional logic: syntax and semantics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Propositional logic: inference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Agents using propositional logic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First-order logic </a:t>
            </a:r>
          </a:p>
        </p:txBody>
      </p:sp>
    </p:spTree>
    <p:extLst>
      <p:ext uri="{BB962C8B-B14F-4D97-AF65-F5344CB8AC3E}">
        <p14:creationId xmlns:p14="http://schemas.microsoft.com/office/powerpoint/2010/main" val="289315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0276B6-566B-7E4D-B47F-E5EECE61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that know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4F07D7-55A6-3B4A-92B1-46DFFD54C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2"/>
            <a:ext cx="11785600" cy="4729164"/>
          </a:xfrm>
        </p:spPr>
        <p:txBody>
          <a:bodyPr/>
          <a:lstStyle/>
          <a:p>
            <a:r>
              <a:rPr lang="en-US" dirty="0"/>
              <a:t>Agents acquire knowledge through perception, learning, language</a:t>
            </a:r>
          </a:p>
          <a:p>
            <a:pPr lvl="1"/>
            <a:r>
              <a:rPr lang="en-US" dirty="0"/>
              <a:t>Knowledge of the effects of actions (“transition model”)</a:t>
            </a:r>
          </a:p>
          <a:p>
            <a:pPr lvl="1"/>
            <a:r>
              <a:rPr lang="en-US" dirty="0"/>
              <a:t>Knowledge of how the world affects sensors (“sensor model”)</a:t>
            </a:r>
          </a:p>
          <a:p>
            <a:pPr lvl="1"/>
            <a:r>
              <a:rPr lang="en-US" dirty="0"/>
              <a:t>Knowledge of the current state of the world</a:t>
            </a:r>
          </a:p>
          <a:p>
            <a:r>
              <a:rPr lang="en-US" dirty="0"/>
              <a:t>Can keep track of a partially observable world</a:t>
            </a:r>
          </a:p>
          <a:p>
            <a:r>
              <a:rPr lang="en-US" dirty="0"/>
              <a:t>Can formulate plans to achieve goals</a:t>
            </a:r>
          </a:p>
          <a:p>
            <a:r>
              <a:rPr lang="en-US" dirty="0"/>
              <a:t>Can design and build gravitational wave detectors…..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5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Knowledge,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56179"/>
            <a:ext cx="11379200" cy="4514123"/>
          </a:xfrm>
        </p:spPr>
        <p:txBody>
          <a:bodyPr/>
          <a:lstStyle/>
          <a:p>
            <a:r>
              <a:rPr lang="en-US" dirty="0"/>
              <a:t>Knowledge base = set of sentences in a formal language</a:t>
            </a:r>
          </a:p>
          <a:p>
            <a:r>
              <a:rPr lang="en-US" dirty="0"/>
              <a:t>Declarative approach to building an agent (or other system): 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Tell</a:t>
            </a:r>
            <a:r>
              <a:rPr lang="en-US" dirty="0"/>
              <a:t> it what it needs to know (or have it </a:t>
            </a:r>
            <a:r>
              <a:rPr lang="en-US" b="1" i="1" dirty="0">
                <a:solidFill>
                  <a:srgbClr val="FF0000"/>
                </a:solidFill>
              </a:rPr>
              <a:t>Learn</a:t>
            </a:r>
            <a:r>
              <a:rPr lang="en-US" dirty="0"/>
              <a:t> the knowledge)</a:t>
            </a:r>
          </a:p>
          <a:p>
            <a:pPr lvl="1"/>
            <a:r>
              <a:rPr lang="en-US" dirty="0"/>
              <a:t>Then it can </a:t>
            </a:r>
            <a:r>
              <a:rPr lang="en-US" b="1" i="1" dirty="0">
                <a:solidFill>
                  <a:srgbClr val="FF0000"/>
                </a:solidFill>
              </a:rPr>
              <a:t>Ask</a:t>
            </a:r>
            <a:r>
              <a:rPr lang="en-US" dirty="0"/>
              <a:t> itself what to do—answers should follow from the KB </a:t>
            </a:r>
          </a:p>
          <a:p>
            <a:r>
              <a:rPr lang="en-US" dirty="0"/>
              <a:t>Agents can be viewed at the </a:t>
            </a:r>
            <a:r>
              <a:rPr lang="en-US" b="1" i="1" dirty="0">
                <a:solidFill>
                  <a:srgbClr val="FF0000"/>
                </a:solidFill>
              </a:rPr>
              <a:t>knowledge level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i.e., what they </a:t>
            </a:r>
            <a:r>
              <a:rPr lang="en-US" b="1" i="1" dirty="0">
                <a:solidFill>
                  <a:srgbClr val="0000FF"/>
                </a:solidFill>
              </a:rPr>
              <a:t>know</a:t>
            </a:r>
            <a:r>
              <a:rPr lang="en-US" dirty="0"/>
              <a:t>, regardless of how implemented </a:t>
            </a:r>
          </a:p>
          <a:p>
            <a:r>
              <a:rPr lang="en-US" dirty="0"/>
              <a:t>A single inference algorithm can answer any answerable question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56706" y="5187383"/>
            <a:ext cx="2839840" cy="52322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Knowledge base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54756" y="5730963"/>
            <a:ext cx="2859827" cy="52322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Inference engine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55156" y="5263583"/>
            <a:ext cx="2621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Domain-specific facts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55156" y="5777873"/>
            <a:ext cx="1710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Generic code</a:t>
            </a:r>
          </a:p>
        </p:txBody>
      </p:sp>
    </p:spTree>
    <p:extLst>
      <p:ext uri="{BB962C8B-B14F-4D97-AF65-F5344CB8AC3E}">
        <p14:creationId xmlns:p14="http://schemas.microsoft.com/office/powerpoint/2010/main" val="383099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2"/>
            <a:ext cx="11379200" cy="2434283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Syntax</a:t>
            </a:r>
            <a:r>
              <a:rPr lang="en-US" dirty="0"/>
              <a:t>: What sentences are allowed?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Semantics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What are the </a:t>
            </a:r>
            <a:r>
              <a:rPr lang="en-US" b="1" i="1" dirty="0">
                <a:solidFill>
                  <a:srgbClr val="FF0000"/>
                </a:solidFill>
              </a:rPr>
              <a:t>possible worlds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Which sentences are</a:t>
            </a:r>
            <a:r>
              <a:rPr lang="en-US" b="1" i="1" dirty="0">
                <a:solidFill>
                  <a:srgbClr val="FF0000"/>
                </a:solidFill>
              </a:rPr>
              <a:t> true</a:t>
            </a:r>
            <a:r>
              <a:rPr lang="en-US" dirty="0"/>
              <a:t> in which worlds? (i.e., </a:t>
            </a:r>
            <a:r>
              <a:rPr lang="en-US" b="1" i="1" dirty="0">
                <a:solidFill>
                  <a:srgbClr val="0000FF"/>
                </a:solidFill>
              </a:rPr>
              <a:t>definition</a:t>
            </a:r>
            <a:r>
              <a:rPr lang="en-US" dirty="0"/>
              <a:t> of truth)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2896" y="4597542"/>
            <a:ext cx="59570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sz="3200" baseline="-25000" dirty="0">
                <a:solidFill>
                  <a:srgbClr val="CC00CC"/>
                </a:solidFill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1761" y="5341055"/>
            <a:ext cx="59570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sz="3200" baseline="-25000" dirty="0">
                <a:solidFill>
                  <a:srgbClr val="CC00CC"/>
                </a:solidFill>
                <a:sym typeface="Symbol"/>
              </a:rPr>
              <a:t>2</a:t>
            </a:r>
            <a:endParaRPr lang="en-US" sz="3200" baseline="-25000" dirty="0">
              <a:solidFill>
                <a:srgbClr val="CC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7696" y="5515346"/>
            <a:ext cx="59570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sz="3200" baseline="-25000" dirty="0">
                <a:solidFill>
                  <a:srgbClr val="CC00CC"/>
                </a:solidFill>
                <a:sym typeface="Symbol"/>
              </a:rPr>
              <a:t>3</a:t>
            </a:r>
            <a:endParaRPr lang="en-US" sz="3200" baseline="-25000" dirty="0">
              <a:solidFill>
                <a:srgbClr val="CC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1637" y="6327093"/>
            <a:ext cx="2020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CC00CC"/>
                </a:solidFill>
                <a:latin typeface="Apple Chancery"/>
                <a:cs typeface="Apple Chancery"/>
              </a:rPr>
              <a:t>Syntaxland</a:t>
            </a:r>
            <a:endParaRPr lang="en-US" sz="2800" dirty="0">
              <a:solidFill>
                <a:srgbClr val="CC00CC"/>
              </a:solidFill>
              <a:latin typeface="Apple Chancery"/>
              <a:cs typeface="Apple Chancery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08142" y="6334780"/>
            <a:ext cx="2404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Apple Chancery"/>
                <a:cs typeface="Apple Chancery"/>
              </a:rPr>
              <a:t>Semanticsland</a:t>
            </a:r>
            <a:endParaRPr lang="en-US" sz="2800" dirty="0">
              <a:solidFill>
                <a:srgbClr val="0000FF"/>
              </a:solidFill>
              <a:latin typeface="Apple Chancery"/>
              <a:cs typeface="Apple Chancery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93615" y="3678034"/>
            <a:ext cx="6262976" cy="251770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336" y="5451777"/>
            <a:ext cx="676031" cy="6309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504" y="4662775"/>
            <a:ext cx="676031" cy="6309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862" y="4289742"/>
            <a:ext cx="676031" cy="6309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423" y="4682966"/>
            <a:ext cx="676031" cy="6309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040" y="3762606"/>
            <a:ext cx="676031" cy="6309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845" y="3805541"/>
            <a:ext cx="676031" cy="6309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693" y="4877449"/>
            <a:ext cx="676031" cy="6309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615" y="4000875"/>
            <a:ext cx="676031" cy="6309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752" y="4875746"/>
            <a:ext cx="676031" cy="6309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487" y="3999172"/>
            <a:ext cx="676031" cy="6309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001" y="4501861"/>
            <a:ext cx="676031" cy="6309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807" y="5442411"/>
            <a:ext cx="676031" cy="6309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684" y="3821474"/>
            <a:ext cx="676031" cy="630962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1445301" y="4619435"/>
            <a:ext cx="722651" cy="72265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25058" y="4672833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819929" y="5422880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778093" y="4275398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99553" y="3755444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6407" y="5384423"/>
            <a:ext cx="722651" cy="722651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444659" y="5431844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372941" y="4478597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300165" y="4870056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421623" y="4873044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468376" y="4651915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950541" y="3982550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36353" y="3985538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492283" y="3794291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765031" y="5536823"/>
            <a:ext cx="722651" cy="722651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928753" y="3809232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3" grpId="2" animBg="1"/>
      <p:bldP spid="33" grpId="3" animBg="1"/>
      <p:bldP spid="34" grpId="0" animBg="1"/>
      <p:bldP spid="34" grpId="1" animBg="1"/>
      <p:bldP spid="34" grpId="2" animBg="1"/>
      <p:bldP spid="34" grpId="3" animBg="1"/>
      <p:bldP spid="35" grpId="0" animBg="1"/>
      <p:bldP spid="35" grpId="1" animBg="1"/>
      <p:bldP spid="35" grpId="2" animBg="1"/>
      <p:bldP spid="35" grpId="3" animBg="1"/>
      <p:bldP spid="36" grpId="0" animBg="1"/>
      <p:bldP spid="36" grpId="1" animBg="1"/>
      <p:bldP spid="36" grpId="2" animBg="1"/>
      <p:bldP spid="36" grpId="3" animBg="1"/>
      <p:bldP spid="37" grpId="4" animBg="1"/>
      <p:bldP spid="37" grpId="5" animBg="1"/>
      <p:bldP spid="38" grpId="0" animBg="1"/>
      <p:bldP spid="38" grpId="1" animBg="1"/>
      <p:bldP spid="38" grpId="2" animBg="1"/>
      <p:bldP spid="38" grpId="3" animBg="1"/>
      <p:bldP spid="38" grpId="4" animBg="1"/>
      <p:bldP spid="38" grpId="5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kinds of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  <a:p>
            <a:pPr lvl="1"/>
            <a:r>
              <a:rPr lang="en-US" dirty="0"/>
              <a:t>Syntax: </a:t>
            </a:r>
            <a:r>
              <a:rPr lang="en-US" dirty="0">
                <a:solidFill>
                  <a:srgbClr val="CC00CC"/>
                </a:solidFill>
              </a:rPr>
              <a:t>P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(Q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>
                <a:solidFill>
                  <a:srgbClr val="CC00CC"/>
                </a:solidFill>
              </a:rPr>
              <a:t> R)</a:t>
            </a:r>
            <a:r>
              <a:rPr lang="en-US" dirty="0"/>
              <a:t>;        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baseline="-25000" dirty="0">
                <a:solidFill>
                  <a:srgbClr val="CC00CC"/>
                </a:solidFill>
              </a:rPr>
              <a:t>1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</a:t>
            </a:r>
            <a:r>
              <a:rPr lang="en-US" dirty="0">
                <a:solidFill>
                  <a:srgbClr val="CC00CC"/>
                </a:solidFill>
              </a:rPr>
              <a:t> (Raining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dirty="0">
                <a:solidFill>
                  <a:srgbClr val="CC00CC"/>
                </a:solidFill>
              </a:rPr>
              <a:t>Sunny)</a:t>
            </a:r>
          </a:p>
          <a:p>
            <a:pPr lvl="1"/>
            <a:r>
              <a:rPr lang="en-US" dirty="0"/>
              <a:t>Possible world: </a:t>
            </a:r>
            <a:r>
              <a:rPr lang="en-US" dirty="0">
                <a:solidFill>
                  <a:srgbClr val="0000FF"/>
                </a:solidFill>
              </a:rPr>
              <a:t>{</a:t>
            </a:r>
            <a:r>
              <a:rPr lang="en-US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0000FF"/>
                </a:solidFill>
              </a:rPr>
              <a:t>=</a:t>
            </a:r>
            <a:r>
              <a:rPr lang="en-US" dirty="0" err="1">
                <a:solidFill>
                  <a:srgbClr val="0000FF"/>
                </a:solidFill>
              </a:rPr>
              <a:t>true,</a:t>
            </a:r>
            <a:r>
              <a:rPr lang="en-US" dirty="0" err="1">
                <a:solidFill>
                  <a:srgbClr val="CC00CC"/>
                </a:solidFill>
              </a:rPr>
              <a:t>Q</a:t>
            </a:r>
            <a:r>
              <a:rPr lang="en-US" dirty="0">
                <a:solidFill>
                  <a:srgbClr val="0000FF"/>
                </a:solidFill>
              </a:rPr>
              <a:t>=</a:t>
            </a:r>
            <a:r>
              <a:rPr lang="en-US" dirty="0" err="1">
                <a:solidFill>
                  <a:srgbClr val="0000FF"/>
                </a:solidFill>
              </a:rPr>
              <a:t>true,</a:t>
            </a:r>
            <a:r>
              <a:rPr lang="en-US" dirty="0" err="1">
                <a:solidFill>
                  <a:srgbClr val="CC00CC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=</a:t>
            </a:r>
            <a:r>
              <a:rPr lang="en-US" dirty="0" err="1">
                <a:solidFill>
                  <a:srgbClr val="0000FF"/>
                </a:solidFill>
              </a:rPr>
              <a:t>false,</a:t>
            </a:r>
            <a:r>
              <a:rPr lang="en-US" dirty="0" err="1">
                <a:solidFill>
                  <a:srgbClr val="CC00CC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=true} </a:t>
            </a:r>
            <a:r>
              <a:rPr lang="en-US" dirty="0"/>
              <a:t>or </a:t>
            </a:r>
            <a:r>
              <a:rPr lang="en-US" dirty="0">
                <a:solidFill>
                  <a:srgbClr val="0000FF"/>
                </a:solidFill>
              </a:rPr>
              <a:t>1101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Semantics: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 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/>
              <a:t>is true in a world </a:t>
            </a:r>
            <a:r>
              <a:rPr lang="en-US" dirty="0" err="1"/>
              <a:t>iff</a:t>
            </a:r>
            <a:r>
              <a:rPr lang="en-US" dirty="0"/>
              <a:t> is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true and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is true (etc.)</a:t>
            </a:r>
          </a:p>
          <a:p>
            <a:r>
              <a:rPr lang="en-US" dirty="0">
                <a:solidFill>
                  <a:srgbClr val="000090"/>
                </a:solidFill>
              </a:rPr>
              <a:t>First-order logic</a:t>
            </a:r>
          </a:p>
          <a:p>
            <a:pPr lvl="1"/>
            <a:r>
              <a:rPr lang="en-US" dirty="0"/>
              <a:t>Syntax: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x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y P(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x,y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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Q(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Joe,f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(x))</a:t>
            </a:r>
            <a:r>
              <a:rPr lang="en-US" dirty="0">
                <a:solidFill>
                  <a:srgbClr val="CC00CC"/>
                </a:solidFill>
              </a:rPr>
              <a:t>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r>
              <a:rPr lang="en-US" dirty="0">
                <a:solidFill>
                  <a:srgbClr val="CC00CC"/>
                </a:solidFill>
              </a:rPr>
              <a:t> f(x)=f(y)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Possible world: Objects 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; </a:t>
            </a:r>
            <a:r>
              <a:rPr lang="en-US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 holds for &lt;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&gt;; </a:t>
            </a:r>
            <a:r>
              <a:rPr lang="en-US" dirty="0">
                <a:solidFill>
                  <a:srgbClr val="CC00CC"/>
                </a:solidFill>
              </a:rPr>
              <a:t>Q</a:t>
            </a:r>
            <a:r>
              <a:rPr lang="en-US" dirty="0">
                <a:solidFill>
                  <a:srgbClr val="000000"/>
                </a:solidFill>
              </a:rPr>
              <a:t> holds for &lt;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&gt;; </a:t>
            </a:r>
            <a:r>
              <a:rPr lang="en-US" dirty="0">
                <a:solidFill>
                  <a:srgbClr val="CC00CC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)=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;</a:t>
            </a:r>
            <a:r>
              <a:rPr lang="en-US" dirty="0">
                <a:solidFill>
                  <a:srgbClr val="CC00CC"/>
                </a:solidFill>
              </a:rPr>
              <a:t> Joe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; etc.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Semantics: </a:t>
            </a:r>
            <a:r>
              <a:rPr lang="en-US" dirty="0">
                <a:solidFill>
                  <a:srgbClr val="CE00BB"/>
                </a:solidFill>
                <a:sym typeface="Symbol"/>
              </a:rPr>
              <a:t>()</a:t>
            </a:r>
            <a:r>
              <a:rPr lang="en-US" dirty="0">
                <a:sym typeface="Symbol"/>
              </a:rPr>
              <a:t> is true in a world if </a:t>
            </a:r>
            <a:r>
              <a:rPr lang="en-US" dirty="0">
                <a:solidFill>
                  <a:srgbClr val="CE00BB"/>
                </a:solidFill>
                <a:sym typeface="Symbol"/>
              </a:rPr>
              <a:t></a:t>
            </a:r>
            <a:r>
              <a:rPr lang="en-US" dirty="0">
                <a:sym typeface="Symbol"/>
              </a:rPr>
              <a:t>=</a:t>
            </a:r>
            <a:r>
              <a:rPr lang="en-US" dirty="0" err="1">
                <a:solidFill>
                  <a:srgbClr val="0000FF"/>
                </a:solidFill>
              </a:rPr>
              <a:t>o</a:t>
            </a:r>
            <a:r>
              <a:rPr lang="en-US" baseline="-25000" dirty="0" err="1">
                <a:solidFill>
                  <a:srgbClr val="0000FF"/>
                </a:solidFill>
              </a:rPr>
              <a:t>j</a:t>
            </a:r>
            <a:r>
              <a:rPr lang="en-US" baseline="-25000" dirty="0">
                <a:solidFill>
                  <a:srgbClr val="0000FF"/>
                </a:solidFill>
              </a:rPr>
              <a:t> </a:t>
            </a:r>
            <a:r>
              <a:rPr lang="en-US" dirty="0">
                <a:sym typeface="Symbol"/>
              </a:rPr>
              <a:t>and </a:t>
            </a:r>
            <a:r>
              <a:rPr lang="en-US" dirty="0">
                <a:solidFill>
                  <a:srgbClr val="CE00BB"/>
                </a:solidFill>
                <a:sym typeface="Symbol"/>
              </a:rPr>
              <a:t></a:t>
            </a:r>
            <a:r>
              <a:rPr lang="en-US" dirty="0">
                <a:sym typeface="Symbol"/>
              </a:rPr>
              <a:t> holds for </a:t>
            </a:r>
            <a:r>
              <a:rPr lang="en-US" dirty="0" err="1">
                <a:solidFill>
                  <a:srgbClr val="0000FF"/>
                </a:solidFill>
              </a:rPr>
              <a:t>o</a:t>
            </a:r>
            <a:r>
              <a:rPr lang="en-US" baseline="-25000" dirty="0" err="1">
                <a:solidFill>
                  <a:srgbClr val="0000FF"/>
                </a:solidFill>
              </a:rPr>
              <a:t>j</a:t>
            </a:r>
            <a:r>
              <a:rPr lang="en-US" dirty="0">
                <a:solidFill>
                  <a:srgbClr val="000000"/>
                </a:solidFill>
              </a:rPr>
              <a:t>; etc.</a:t>
            </a:r>
          </a:p>
        </p:txBody>
      </p:sp>
    </p:spTree>
    <p:extLst>
      <p:ext uri="{BB962C8B-B14F-4D97-AF65-F5344CB8AC3E}">
        <p14:creationId xmlns:p14="http://schemas.microsoft.com/office/powerpoint/2010/main" val="265651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32FA47-6C39-6A42-AAF4-A25C3C4F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kinds of logic,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2AE454-993F-7247-9622-AE0A08321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7002"/>
            <a:ext cx="12192000" cy="4729164"/>
          </a:xfrm>
        </p:spPr>
        <p:txBody>
          <a:bodyPr/>
          <a:lstStyle/>
          <a:p>
            <a:r>
              <a:rPr lang="en-US" dirty="0"/>
              <a:t>Relational databases: </a:t>
            </a:r>
          </a:p>
          <a:p>
            <a:pPr lvl="1"/>
            <a:r>
              <a:rPr lang="en-US" dirty="0"/>
              <a:t>Syntax: ground relational sentences, e.g., </a:t>
            </a:r>
            <a:r>
              <a:rPr lang="en-US" i="1" dirty="0">
                <a:solidFill>
                  <a:srgbClr val="CE00BB"/>
                </a:solidFill>
              </a:rPr>
              <a:t>Sibling</a:t>
            </a:r>
            <a:r>
              <a:rPr lang="en-US" dirty="0">
                <a:solidFill>
                  <a:srgbClr val="CE00BB"/>
                </a:solidFill>
              </a:rPr>
              <a:t>(</a:t>
            </a:r>
            <a:r>
              <a:rPr lang="en-US" i="1" dirty="0" err="1">
                <a:solidFill>
                  <a:srgbClr val="CE00BB"/>
                </a:solidFill>
              </a:rPr>
              <a:t>Ali</a:t>
            </a:r>
            <a:r>
              <a:rPr lang="en-US" dirty="0" err="1">
                <a:solidFill>
                  <a:srgbClr val="CE00BB"/>
                </a:solidFill>
              </a:rPr>
              <a:t>,</a:t>
            </a:r>
            <a:r>
              <a:rPr lang="en-US" i="1" dirty="0" err="1">
                <a:solidFill>
                  <a:srgbClr val="CE00BB"/>
                </a:solidFill>
              </a:rPr>
              <a:t>Bo</a:t>
            </a:r>
            <a:r>
              <a:rPr lang="en-US" dirty="0">
                <a:solidFill>
                  <a:srgbClr val="CE00BB"/>
                </a:solidFill>
              </a:rPr>
              <a:t>)</a:t>
            </a:r>
          </a:p>
          <a:p>
            <a:pPr lvl="1"/>
            <a:r>
              <a:rPr lang="en-US" dirty="0"/>
              <a:t>Possible worlds: (typed) objects and (typed) relations</a:t>
            </a:r>
          </a:p>
          <a:p>
            <a:pPr lvl="1"/>
            <a:r>
              <a:rPr lang="en-US" dirty="0"/>
              <a:t>Semantics: sentences in the DB are true, everything else is false</a:t>
            </a:r>
          </a:p>
          <a:p>
            <a:pPr lvl="2"/>
            <a:r>
              <a:rPr lang="en-US" dirty="0"/>
              <a:t>Cannot express disjunction, implication, universals, etc.</a:t>
            </a:r>
          </a:p>
          <a:p>
            <a:pPr lvl="2"/>
            <a:r>
              <a:rPr lang="en-US" dirty="0"/>
              <a:t>Query language (SQL etc.) typically some variant of first-order logic</a:t>
            </a:r>
          </a:p>
          <a:p>
            <a:pPr lvl="2"/>
            <a:r>
              <a:rPr lang="en-US" dirty="0"/>
              <a:t>Often augmented by first-order rule languages, e.g., </a:t>
            </a:r>
            <a:r>
              <a:rPr lang="en-US" dirty="0" err="1"/>
              <a:t>Datalog</a:t>
            </a:r>
            <a:endParaRPr lang="en-US" dirty="0"/>
          </a:p>
          <a:p>
            <a:pPr lvl="1"/>
            <a:r>
              <a:rPr lang="en-US" dirty="0"/>
              <a:t>Knowledge graphs (roughly: relational DB + ontology of types and relations)</a:t>
            </a:r>
          </a:p>
          <a:p>
            <a:pPr lvl="2"/>
            <a:r>
              <a:rPr lang="en-US" dirty="0"/>
              <a:t>Google Knowledge Graph: 5 billion entities, 500 billion facts, &gt;30% of queries</a:t>
            </a:r>
          </a:p>
          <a:p>
            <a:pPr lvl="2"/>
            <a:r>
              <a:rPr lang="en-US" dirty="0"/>
              <a:t>Facebook network: 2.8 billion people, trillions of posts, maybe quadrillions of facts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52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Inference: entailment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17710"/>
            <a:ext cx="11379200" cy="4729164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Entailment</a:t>
            </a:r>
            <a:r>
              <a:rPr lang="en-US" dirty="0"/>
              <a:t>: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 </a:t>
            </a:r>
            <a:r>
              <a:rPr lang="en-US" spc="-360" dirty="0">
                <a:solidFill>
                  <a:srgbClr val="CC00CC"/>
                </a:solidFill>
                <a:sym typeface="Symbol"/>
              </a:rPr>
              <a:t>|</a:t>
            </a:r>
            <a:r>
              <a:rPr lang="en-US" dirty="0">
                <a:solidFill>
                  <a:srgbClr val="CC00CC"/>
                </a:solidFill>
                <a:sym typeface="Symbol"/>
              </a:rPr>
              <a:t>= </a:t>
            </a:r>
            <a:r>
              <a:rPr lang="en-US" dirty="0"/>
              <a:t> (“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entails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>
                <a:solidFill>
                  <a:srgbClr val="000090"/>
                </a:solidFill>
                <a:sym typeface="Symbol"/>
              </a:rPr>
              <a:t>” or “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>
                <a:solidFill>
                  <a:srgbClr val="000090"/>
                </a:solidFill>
                <a:sym typeface="Symbol"/>
              </a:rPr>
              <a:t> </a:t>
            </a:r>
            <a:r>
              <a:rPr lang="en-US" dirty="0">
                <a:solidFill>
                  <a:srgbClr val="0000FF"/>
                </a:solidFill>
                <a:sym typeface="Symbol"/>
              </a:rPr>
              <a:t>follows from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>
                <a:solidFill>
                  <a:srgbClr val="000090"/>
                </a:solidFill>
                <a:sym typeface="Symbol"/>
              </a:rPr>
              <a:t>”</a:t>
            </a:r>
            <a:r>
              <a:rPr lang="en-US" dirty="0"/>
              <a:t>) </a:t>
            </a:r>
            <a:r>
              <a:rPr lang="en-US" dirty="0" err="1"/>
              <a:t>iff</a:t>
            </a:r>
            <a:r>
              <a:rPr lang="en-US" dirty="0"/>
              <a:t> in every world where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is true,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is also true</a:t>
            </a:r>
          </a:p>
          <a:p>
            <a:pPr lvl="1"/>
            <a:r>
              <a:rPr lang="en-US" dirty="0"/>
              <a:t>I.e., the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-worlds are a subset of the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-worlds [</a:t>
            </a:r>
            <a:r>
              <a:rPr lang="en-US" b="1" i="1" dirty="0">
                <a:solidFill>
                  <a:srgbClr val="FF0000"/>
                </a:solidFill>
              </a:rPr>
              <a:t>models</a:t>
            </a:r>
            <a:r>
              <a:rPr lang="en-US" dirty="0"/>
              <a:t>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</a:t>
            </a: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models</a:t>
            </a:r>
            <a:r>
              <a:rPr lang="en-US" dirty="0"/>
              <a:t>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)]</a:t>
            </a:r>
          </a:p>
          <a:p>
            <a:r>
              <a:rPr lang="en-US" dirty="0"/>
              <a:t>In the example,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2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pc="-360" dirty="0">
                <a:solidFill>
                  <a:srgbClr val="CC00CC"/>
                </a:solidFill>
                <a:sym typeface="Symbol"/>
              </a:rPr>
              <a:t>|</a:t>
            </a:r>
            <a:r>
              <a:rPr lang="en-US" dirty="0">
                <a:solidFill>
                  <a:srgbClr val="CC00CC"/>
                </a:solidFill>
                <a:sym typeface="Symbol"/>
              </a:rPr>
              <a:t>= </a:t>
            </a:r>
            <a:r>
              <a:rPr lang="en-US" baseline="-25000" dirty="0">
                <a:solidFill>
                  <a:srgbClr val="CC00CC"/>
                </a:solidFill>
              </a:rPr>
              <a:t>1</a:t>
            </a:r>
            <a:r>
              <a:rPr lang="en-US" dirty="0"/>
              <a:t> </a:t>
            </a:r>
          </a:p>
          <a:p>
            <a:r>
              <a:rPr lang="en-US" dirty="0"/>
              <a:t>(Say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2</a:t>
            </a:r>
            <a:r>
              <a:rPr lang="en-US" dirty="0"/>
              <a:t> is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Q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>
                <a:solidFill>
                  <a:srgbClr val="CC00CC"/>
                </a:solidFill>
              </a:rPr>
              <a:t> R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>
                <a:solidFill>
                  <a:srgbClr val="CC00CC"/>
                </a:solidFill>
              </a:rPr>
              <a:t> S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>
                <a:solidFill>
                  <a:srgbClr val="CC00CC"/>
                </a:solidFill>
              </a:rPr>
              <a:t> W</a:t>
            </a: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dirty="0"/>
              <a:t>  is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Q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896" y="4597542"/>
            <a:ext cx="59570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sz="3200" baseline="-25000" dirty="0">
                <a:solidFill>
                  <a:srgbClr val="CC00CC"/>
                </a:solidFill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1761" y="5341055"/>
            <a:ext cx="59570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sz="3200" baseline="-25000" dirty="0">
                <a:solidFill>
                  <a:srgbClr val="CC00CC"/>
                </a:solidFill>
                <a:sym typeface="Symbol"/>
              </a:rPr>
              <a:t>2</a:t>
            </a:r>
            <a:endParaRPr lang="en-US" sz="3200" baseline="-25000" dirty="0">
              <a:solidFill>
                <a:srgbClr val="CC00C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93615" y="3678034"/>
            <a:ext cx="6262976" cy="251770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336" y="5451777"/>
            <a:ext cx="676031" cy="6309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504" y="4662775"/>
            <a:ext cx="676031" cy="6309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862" y="4289742"/>
            <a:ext cx="676031" cy="6309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423" y="4682966"/>
            <a:ext cx="676031" cy="6309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040" y="3762606"/>
            <a:ext cx="676031" cy="6309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845" y="3805541"/>
            <a:ext cx="676031" cy="6309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693" y="4877449"/>
            <a:ext cx="676031" cy="6309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752" y="4875746"/>
            <a:ext cx="676031" cy="6309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487" y="3999172"/>
            <a:ext cx="676031" cy="6309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001" y="4501861"/>
            <a:ext cx="676031" cy="6309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807" y="5442411"/>
            <a:ext cx="676031" cy="6309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684" y="3821474"/>
            <a:ext cx="676031" cy="630962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1445301" y="4619435"/>
            <a:ext cx="722651" cy="72265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25058" y="4672833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819929" y="5422880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778093" y="4275398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99553" y="3755444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6407" y="5384423"/>
            <a:ext cx="722651" cy="722651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444659" y="5431844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372941" y="4478597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300165" y="4870056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421623" y="4873044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468376" y="4651915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950541" y="3982550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492283" y="3794291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10808005" y="3735213"/>
            <a:ext cx="896422" cy="836991"/>
          </a:xfrm>
          <a:custGeom>
            <a:avLst/>
            <a:gdLst>
              <a:gd name="connsiteX0" fmla="*/ 771407 w 896422"/>
              <a:gd name="connsiteY0" fmla="*/ 119611 h 836991"/>
              <a:gd name="connsiteX1" fmla="*/ 502466 w 896422"/>
              <a:gd name="connsiteY1" fmla="*/ 81 h 836991"/>
              <a:gd name="connsiteX2" fmla="*/ 128936 w 896422"/>
              <a:gd name="connsiteY2" fmla="*/ 104669 h 836991"/>
              <a:gd name="connsiteX3" fmla="*/ 24348 w 896422"/>
              <a:gd name="connsiteY3" fmla="*/ 313846 h 836991"/>
              <a:gd name="connsiteX4" fmla="*/ 9407 w 896422"/>
              <a:gd name="connsiteY4" fmla="*/ 567846 h 836991"/>
              <a:gd name="connsiteX5" fmla="*/ 143877 w 896422"/>
              <a:gd name="connsiteY5" fmla="*/ 747140 h 836991"/>
              <a:gd name="connsiteX6" fmla="*/ 442701 w 896422"/>
              <a:gd name="connsiteY6" fmla="*/ 836787 h 836991"/>
              <a:gd name="connsiteX7" fmla="*/ 726583 w 896422"/>
              <a:gd name="connsiteY7" fmla="*/ 762081 h 836991"/>
              <a:gd name="connsiteX8" fmla="*/ 861054 w 896422"/>
              <a:gd name="connsiteY8" fmla="*/ 493140 h 836991"/>
              <a:gd name="connsiteX9" fmla="*/ 890936 w 896422"/>
              <a:gd name="connsiteY9" fmla="*/ 298905 h 836991"/>
              <a:gd name="connsiteX10" fmla="*/ 771407 w 896422"/>
              <a:gd name="connsiteY10" fmla="*/ 119611 h 83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96422" h="836991">
                <a:moveTo>
                  <a:pt x="771407" y="119611"/>
                </a:moveTo>
                <a:cubicBezTo>
                  <a:pt x="706662" y="69807"/>
                  <a:pt x="609544" y="2571"/>
                  <a:pt x="502466" y="81"/>
                </a:cubicBezTo>
                <a:cubicBezTo>
                  <a:pt x="395387" y="-2409"/>
                  <a:pt x="208622" y="52375"/>
                  <a:pt x="128936" y="104669"/>
                </a:cubicBezTo>
                <a:cubicBezTo>
                  <a:pt x="49250" y="156963"/>
                  <a:pt x="44269" y="236650"/>
                  <a:pt x="24348" y="313846"/>
                </a:cubicBezTo>
                <a:cubicBezTo>
                  <a:pt x="4427" y="391042"/>
                  <a:pt x="-10514" y="495630"/>
                  <a:pt x="9407" y="567846"/>
                </a:cubicBezTo>
                <a:cubicBezTo>
                  <a:pt x="29328" y="640062"/>
                  <a:pt x="71661" y="702317"/>
                  <a:pt x="143877" y="747140"/>
                </a:cubicBezTo>
                <a:cubicBezTo>
                  <a:pt x="216093" y="791963"/>
                  <a:pt x="345583" y="834297"/>
                  <a:pt x="442701" y="836787"/>
                </a:cubicBezTo>
                <a:cubicBezTo>
                  <a:pt x="539819" y="839277"/>
                  <a:pt x="656857" y="819356"/>
                  <a:pt x="726583" y="762081"/>
                </a:cubicBezTo>
                <a:cubicBezTo>
                  <a:pt x="796309" y="704806"/>
                  <a:pt x="833662" y="570336"/>
                  <a:pt x="861054" y="493140"/>
                </a:cubicBezTo>
                <a:cubicBezTo>
                  <a:pt x="888446" y="415944"/>
                  <a:pt x="905877" y="363650"/>
                  <a:pt x="890936" y="298905"/>
                </a:cubicBezTo>
                <a:cubicBezTo>
                  <a:pt x="875995" y="234160"/>
                  <a:pt x="836152" y="169415"/>
                  <a:pt x="771407" y="119611"/>
                </a:cubicBezTo>
                <a:close/>
              </a:path>
            </a:pathLst>
          </a:cu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7362421" y="3630706"/>
            <a:ext cx="4502398" cy="2547948"/>
          </a:xfrm>
          <a:custGeom>
            <a:avLst/>
            <a:gdLst>
              <a:gd name="connsiteX0" fmla="*/ 4351461 w 4502398"/>
              <a:gd name="connsiteY0" fmla="*/ 194235 h 2547948"/>
              <a:gd name="connsiteX1" fmla="*/ 4112403 w 4502398"/>
              <a:gd name="connsiteY1" fmla="*/ 44823 h 2547948"/>
              <a:gd name="connsiteX2" fmla="*/ 3753814 w 4502398"/>
              <a:gd name="connsiteY2" fmla="*/ 0 h 2547948"/>
              <a:gd name="connsiteX3" fmla="*/ 2946991 w 4502398"/>
              <a:gd name="connsiteY3" fmla="*/ 14941 h 2547948"/>
              <a:gd name="connsiteX4" fmla="*/ 2020638 w 4502398"/>
              <a:gd name="connsiteY4" fmla="*/ 14941 h 2547948"/>
              <a:gd name="connsiteX5" fmla="*/ 1243697 w 4502398"/>
              <a:gd name="connsiteY5" fmla="*/ 44823 h 2547948"/>
              <a:gd name="connsiteX6" fmla="*/ 362167 w 4502398"/>
              <a:gd name="connsiteY6" fmla="*/ 74706 h 2547948"/>
              <a:gd name="connsiteX7" fmla="*/ 123108 w 4502398"/>
              <a:gd name="connsiteY7" fmla="*/ 209176 h 2547948"/>
              <a:gd name="connsiteX8" fmla="*/ 48403 w 4502398"/>
              <a:gd name="connsiteY8" fmla="*/ 627529 h 2547948"/>
              <a:gd name="connsiteX9" fmla="*/ 197814 w 4502398"/>
              <a:gd name="connsiteY9" fmla="*/ 911412 h 2547948"/>
              <a:gd name="connsiteX10" fmla="*/ 123108 w 4502398"/>
              <a:gd name="connsiteY10" fmla="*/ 1135529 h 2547948"/>
              <a:gd name="connsiteX11" fmla="*/ 3579 w 4502398"/>
              <a:gd name="connsiteY11" fmla="*/ 1524000 h 2547948"/>
              <a:gd name="connsiteX12" fmla="*/ 272520 w 4502398"/>
              <a:gd name="connsiteY12" fmla="*/ 1852706 h 2547948"/>
              <a:gd name="connsiteX13" fmla="*/ 1139108 w 4502398"/>
              <a:gd name="connsiteY13" fmla="*/ 2091765 h 2547948"/>
              <a:gd name="connsiteX14" fmla="*/ 2558520 w 4502398"/>
              <a:gd name="connsiteY14" fmla="*/ 2360706 h 2547948"/>
              <a:gd name="connsiteX15" fmla="*/ 3230873 w 4502398"/>
              <a:gd name="connsiteY15" fmla="*/ 2465294 h 2547948"/>
              <a:gd name="connsiteX16" fmla="*/ 3559579 w 4502398"/>
              <a:gd name="connsiteY16" fmla="*/ 2525059 h 2547948"/>
              <a:gd name="connsiteX17" fmla="*/ 4142285 w 4502398"/>
              <a:gd name="connsiteY17" fmla="*/ 2061882 h 2547948"/>
              <a:gd name="connsiteX18" fmla="*/ 4411226 w 4502398"/>
              <a:gd name="connsiteY18" fmla="*/ 1240118 h 2547948"/>
              <a:gd name="connsiteX19" fmla="*/ 4500873 w 4502398"/>
              <a:gd name="connsiteY19" fmla="*/ 552823 h 2547948"/>
              <a:gd name="connsiteX20" fmla="*/ 4351461 w 4502398"/>
              <a:gd name="connsiteY20" fmla="*/ 194235 h 254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02398" h="2547948">
                <a:moveTo>
                  <a:pt x="4351461" y="194235"/>
                </a:moveTo>
                <a:cubicBezTo>
                  <a:pt x="4286716" y="109568"/>
                  <a:pt x="4212011" y="77195"/>
                  <a:pt x="4112403" y="44823"/>
                </a:cubicBezTo>
                <a:cubicBezTo>
                  <a:pt x="4012795" y="12450"/>
                  <a:pt x="3753814" y="0"/>
                  <a:pt x="3753814" y="0"/>
                </a:cubicBezTo>
                <a:lnTo>
                  <a:pt x="2946991" y="14941"/>
                </a:lnTo>
                <a:lnTo>
                  <a:pt x="2020638" y="14941"/>
                </a:lnTo>
                <a:cubicBezTo>
                  <a:pt x="1736756" y="19921"/>
                  <a:pt x="1243697" y="44823"/>
                  <a:pt x="1243697" y="44823"/>
                </a:cubicBezTo>
                <a:cubicBezTo>
                  <a:pt x="967285" y="54784"/>
                  <a:pt x="548932" y="47314"/>
                  <a:pt x="362167" y="74706"/>
                </a:cubicBezTo>
                <a:cubicBezTo>
                  <a:pt x="175402" y="102098"/>
                  <a:pt x="175402" y="117039"/>
                  <a:pt x="123108" y="209176"/>
                </a:cubicBezTo>
                <a:cubicBezTo>
                  <a:pt x="70814" y="301313"/>
                  <a:pt x="35952" y="510490"/>
                  <a:pt x="48403" y="627529"/>
                </a:cubicBezTo>
                <a:cubicBezTo>
                  <a:pt x="60854" y="744568"/>
                  <a:pt x="185363" y="826745"/>
                  <a:pt x="197814" y="911412"/>
                </a:cubicBezTo>
                <a:cubicBezTo>
                  <a:pt x="210265" y="996079"/>
                  <a:pt x="155480" y="1033431"/>
                  <a:pt x="123108" y="1135529"/>
                </a:cubicBezTo>
                <a:cubicBezTo>
                  <a:pt x="90736" y="1237627"/>
                  <a:pt x="-21323" y="1404471"/>
                  <a:pt x="3579" y="1524000"/>
                </a:cubicBezTo>
                <a:cubicBezTo>
                  <a:pt x="28481" y="1643530"/>
                  <a:pt x="83265" y="1758079"/>
                  <a:pt x="272520" y="1852706"/>
                </a:cubicBezTo>
                <a:cubicBezTo>
                  <a:pt x="461775" y="1947333"/>
                  <a:pt x="758108" y="2007098"/>
                  <a:pt x="1139108" y="2091765"/>
                </a:cubicBezTo>
                <a:cubicBezTo>
                  <a:pt x="1520108" y="2176432"/>
                  <a:pt x="2209893" y="2298451"/>
                  <a:pt x="2558520" y="2360706"/>
                </a:cubicBezTo>
                <a:cubicBezTo>
                  <a:pt x="2907147" y="2422961"/>
                  <a:pt x="3064030" y="2437902"/>
                  <a:pt x="3230873" y="2465294"/>
                </a:cubicBezTo>
                <a:cubicBezTo>
                  <a:pt x="3397716" y="2492686"/>
                  <a:pt x="3407677" y="2592294"/>
                  <a:pt x="3559579" y="2525059"/>
                </a:cubicBezTo>
                <a:cubicBezTo>
                  <a:pt x="3711481" y="2457824"/>
                  <a:pt x="4000344" y="2276039"/>
                  <a:pt x="4142285" y="2061882"/>
                </a:cubicBezTo>
                <a:cubicBezTo>
                  <a:pt x="4284226" y="1847725"/>
                  <a:pt x="4351461" y="1491628"/>
                  <a:pt x="4411226" y="1240118"/>
                </a:cubicBezTo>
                <a:cubicBezTo>
                  <a:pt x="4470991" y="988608"/>
                  <a:pt x="4510834" y="727137"/>
                  <a:pt x="4500873" y="552823"/>
                </a:cubicBezTo>
                <a:cubicBezTo>
                  <a:pt x="4490912" y="378509"/>
                  <a:pt x="4416206" y="278902"/>
                  <a:pt x="4351461" y="194235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3" grpId="2" animBg="1"/>
      <p:bldP spid="33" grpId="3" animBg="1"/>
      <p:bldP spid="34" grpId="0" animBg="1"/>
      <p:bldP spid="34" grpId="1" animBg="1"/>
      <p:bldP spid="34" grpId="2" animBg="1"/>
      <p:bldP spid="34" grpId="3" animBg="1"/>
      <p:bldP spid="36" grpId="0" animBg="1"/>
      <p:bldP spid="36" grpId="1" animBg="1"/>
      <p:bldP spid="36" grpId="2" animBg="1"/>
      <p:bldP spid="36" grpId="3" animBg="1"/>
      <p:bldP spid="40" grpId="0" animBg="1"/>
      <p:bldP spid="4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 - print</Template>
  <TotalTime>48371</TotalTime>
  <Words>1761</Words>
  <Application>Microsoft Office PowerPoint</Application>
  <PresentationFormat>Widescreen</PresentationFormat>
  <Paragraphs>203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Apple Chancery</vt:lpstr>
      <vt:lpstr>Arial</vt:lpstr>
      <vt:lpstr>Calibri</vt:lpstr>
      <vt:lpstr>Symbol</vt:lpstr>
      <vt:lpstr>Wingdings</vt:lpstr>
      <vt:lpstr>dan-berkeley-nlp-v1</vt:lpstr>
      <vt:lpstr>CSC2114: Artificial Intelligence </vt:lpstr>
      <vt:lpstr>Outline of the course</vt:lpstr>
      <vt:lpstr>Outline</vt:lpstr>
      <vt:lpstr>Agents that know things</vt:lpstr>
      <vt:lpstr>Knowledge, contd.</vt:lpstr>
      <vt:lpstr>Logic</vt:lpstr>
      <vt:lpstr>Different kinds of logic</vt:lpstr>
      <vt:lpstr>Different kinds of logic, contd.</vt:lpstr>
      <vt:lpstr>Inference: entailment</vt:lpstr>
      <vt:lpstr>Inference: proofs</vt:lpstr>
      <vt:lpstr>Inference: proofs</vt:lpstr>
      <vt:lpstr>Propositional logic syntax</vt:lpstr>
      <vt:lpstr>Propositional logic semantics</vt:lpstr>
      <vt:lpstr>Propositional logic semantics in code</vt:lpstr>
      <vt:lpstr>Example: Partially observable Pacman</vt:lpstr>
      <vt:lpstr>How many possible worlds?</vt:lpstr>
      <vt:lpstr>Pacman’s knowledge base: Map</vt:lpstr>
      <vt:lpstr>Pacman’s knowledge base: Initial state</vt:lpstr>
      <vt:lpstr>Pacman’s knowledge base: Sensor model</vt:lpstr>
      <vt:lpstr>Pacman’s knowledge base: Transition model</vt:lpstr>
      <vt:lpstr>How many sentences?</vt:lpstr>
      <vt:lpstr>A knowledge-based agent</vt:lpstr>
      <vt:lpstr>Some reasoning tasks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Rose Nakibuule</cp:lastModifiedBy>
  <cp:revision>2317</cp:revision>
  <cp:lastPrinted>2014-01-30T19:57:00Z</cp:lastPrinted>
  <dcterms:created xsi:type="dcterms:W3CDTF">2004-08-27T04:16:05Z</dcterms:created>
  <dcterms:modified xsi:type="dcterms:W3CDTF">2022-01-21T18:35:13Z</dcterms:modified>
</cp:coreProperties>
</file>