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632" r:id="rId2"/>
    <p:sldId id="622" r:id="rId3"/>
    <p:sldId id="594" r:id="rId4"/>
    <p:sldId id="686" r:id="rId5"/>
    <p:sldId id="626" r:id="rId6"/>
    <p:sldId id="687" r:id="rId7"/>
    <p:sldId id="617" r:id="rId8"/>
    <p:sldId id="625" r:id="rId9"/>
    <p:sldId id="597" r:id="rId10"/>
    <p:sldId id="630" r:id="rId11"/>
    <p:sldId id="610" r:id="rId12"/>
    <p:sldId id="600" r:id="rId13"/>
    <p:sldId id="63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89" d="100"/>
          <a:sy n="89" d="100"/>
        </p:scale>
        <p:origin x="4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04B2F-82F8-224A-A36D-08DE3F4FABC5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2B31E-617D-7342-8B04-D465A321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3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 and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21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0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039D5-275B-4A42-9DA6-D22E6DB5F3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5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886EB-61D6-4887-8014-0AD8743EA1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9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84AB-0E1D-492A-AE0D-24B7131CB0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2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8B0A2-D928-43B3-898A-E5B176FEDE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6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900"/>
            </a:lvl2pPr>
            <a:lvl3pPr marL="914332" indent="0">
              <a:buNone/>
              <a:defRPr sz="1600"/>
            </a:lvl3pPr>
            <a:lvl4pPr marL="1371498" indent="0">
              <a:buNone/>
              <a:defRPr sz="1500"/>
            </a:lvl4pPr>
            <a:lvl5pPr marL="1828664" indent="0">
              <a:buNone/>
              <a:defRPr sz="1500"/>
            </a:lvl5pPr>
            <a:lvl6pPr marL="2285830" indent="0">
              <a:buNone/>
              <a:defRPr sz="1500"/>
            </a:lvl6pPr>
            <a:lvl7pPr marL="2742994" indent="0">
              <a:buNone/>
              <a:defRPr sz="1500"/>
            </a:lvl7pPr>
            <a:lvl8pPr marL="3200160" indent="0">
              <a:buNone/>
              <a:defRPr sz="1500"/>
            </a:lvl8pPr>
            <a:lvl9pPr marL="365732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1AF2F-4CEE-4004-B96A-AF75E50B2E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2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54D69-0A2A-4D82-92F5-6566037E01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6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9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9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F3699-33B4-4046-A8C0-1E5BF91EE4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65258-A7B0-4F44-AD94-A478DFDD65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0972F-AC02-4B9F-93B0-511030A361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8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67" indent="0">
              <a:buNone/>
              <a:defRPr sz="1200"/>
            </a:lvl2pPr>
            <a:lvl3pPr marL="914332" indent="0">
              <a:buNone/>
              <a:defRPr sz="11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5C1DF-81AF-4DF4-BCE2-0F605F1BC4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2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67" indent="0">
              <a:buNone/>
              <a:defRPr sz="1200"/>
            </a:lvl2pPr>
            <a:lvl3pPr marL="914332" indent="0">
              <a:buNone/>
              <a:defRPr sz="11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7F8EA-D214-4032-BF2B-062C28AE1B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2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6F9CEA6C-9676-4610-9E76-A9EBD51544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3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4" tIns="45718" rIns="91434" bIns="45718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6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9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66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74" indent="-34287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95" indent="-28573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14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80" indent="-22858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47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12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578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744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910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2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CSC 2114: </a:t>
            </a:r>
            <a:r>
              <a:rPr lang="en-US" dirty="0"/>
              <a:t>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865909"/>
          </a:xfrm>
        </p:spPr>
        <p:txBody>
          <a:bodyPr/>
          <a:lstStyle/>
          <a:p>
            <a:pPr eaLnBrk="1" hangingPunct="1"/>
            <a:r>
              <a:rPr lang="en-US" dirty="0"/>
              <a:t>Inference in Propositional Logic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2" tIns="45718" rIns="9140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83" y="2287580"/>
            <a:ext cx="3548926" cy="27766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B56E141-D6C0-694E-ACF7-DA4D4BEA8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366" y="2021290"/>
            <a:ext cx="2541195" cy="330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77CE672-568A-EF47-913E-001F8D953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612585" y="1814338"/>
            <a:ext cx="3723105" cy="372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64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DPLL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7002"/>
            <a:ext cx="12192000" cy="4729164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CC00CC"/>
                </a:solidFill>
              </a:rPr>
              <a:t>function</a:t>
            </a:r>
            <a:r>
              <a:rPr lang="en-US" b="1" dirty="0"/>
              <a:t> </a:t>
            </a:r>
            <a:r>
              <a:rPr lang="en-US" dirty="0">
                <a:solidFill>
                  <a:srgbClr val="008000"/>
                </a:solidFill>
              </a:rPr>
              <a:t>DPLL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clauses,symbols,model</a:t>
            </a:r>
            <a:r>
              <a:rPr lang="en-US" dirty="0"/>
              <a:t>) </a:t>
            </a:r>
            <a:r>
              <a:rPr lang="en-US" b="1" dirty="0">
                <a:solidFill>
                  <a:srgbClr val="CC00CC"/>
                </a:solidFill>
              </a:rPr>
              <a:t>returns</a:t>
            </a:r>
            <a:r>
              <a:rPr lang="en-US" b="1" dirty="0"/>
              <a:t> </a:t>
            </a:r>
            <a:r>
              <a:rPr lang="en-US" dirty="0"/>
              <a:t>true or false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    </a:t>
            </a:r>
            <a:r>
              <a:rPr lang="en-US" b="1" dirty="0">
                <a:solidFill>
                  <a:srgbClr val="CC00CC"/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every </a:t>
            </a:r>
            <a:r>
              <a:rPr lang="en-US" dirty="0">
                <a:solidFill>
                  <a:srgbClr val="0000FF"/>
                </a:solidFill>
              </a:rPr>
              <a:t>clause</a:t>
            </a:r>
            <a:r>
              <a:rPr lang="en-US" dirty="0"/>
              <a:t> in </a:t>
            </a:r>
            <a:r>
              <a:rPr lang="en-US" dirty="0">
                <a:solidFill>
                  <a:srgbClr val="0000FF"/>
                </a:solidFill>
              </a:rPr>
              <a:t>clauses</a:t>
            </a:r>
            <a:r>
              <a:rPr lang="en-US" dirty="0"/>
              <a:t> is true in </a:t>
            </a:r>
            <a:r>
              <a:rPr lang="en-US" dirty="0">
                <a:solidFill>
                  <a:srgbClr val="0000FF"/>
                </a:solidFill>
              </a:rPr>
              <a:t>model</a:t>
            </a:r>
            <a:r>
              <a:rPr lang="en-US" dirty="0"/>
              <a:t> </a:t>
            </a:r>
            <a:r>
              <a:rPr lang="en-US" b="1" dirty="0">
                <a:solidFill>
                  <a:srgbClr val="CC00CC"/>
                </a:solidFill>
              </a:rPr>
              <a:t>then return </a:t>
            </a:r>
            <a:r>
              <a:rPr lang="en-US" dirty="0"/>
              <a:t>true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CC00CC"/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some </a:t>
            </a:r>
            <a:r>
              <a:rPr lang="en-US" dirty="0">
                <a:solidFill>
                  <a:srgbClr val="0000FF"/>
                </a:solidFill>
              </a:rPr>
              <a:t>clause</a:t>
            </a:r>
            <a:r>
              <a:rPr lang="en-US" dirty="0"/>
              <a:t> in </a:t>
            </a:r>
            <a:r>
              <a:rPr lang="en-US" dirty="0">
                <a:solidFill>
                  <a:srgbClr val="0000FF"/>
                </a:solidFill>
              </a:rPr>
              <a:t>clauses</a:t>
            </a:r>
            <a:r>
              <a:rPr lang="en-US" dirty="0"/>
              <a:t> is false in </a:t>
            </a:r>
            <a:r>
              <a:rPr lang="en-US" dirty="0">
                <a:solidFill>
                  <a:srgbClr val="0000FF"/>
                </a:solidFill>
              </a:rPr>
              <a:t>model</a:t>
            </a:r>
            <a:r>
              <a:rPr lang="en-US" dirty="0"/>
              <a:t> </a:t>
            </a:r>
            <a:r>
              <a:rPr lang="en-US" b="1" dirty="0">
                <a:solidFill>
                  <a:srgbClr val="CC00CC"/>
                </a:solidFill>
              </a:rPr>
              <a:t>then return </a:t>
            </a:r>
            <a:r>
              <a:rPr lang="en-US" dirty="0"/>
              <a:t>false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0000FF"/>
                </a:solidFill>
              </a:rPr>
              <a:t>P,value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←</a:t>
            </a:r>
            <a:r>
              <a:rPr lang="en-US" dirty="0">
                <a:solidFill>
                  <a:srgbClr val="008000"/>
                </a:solidFill>
              </a:rPr>
              <a:t>FIND-PURE-SYMBOL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symbols,clauses,model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CC00CC"/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dirty="0"/>
              <a:t> is non-null </a:t>
            </a:r>
            <a:r>
              <a:rPr lang="en-US" b="1" dirty="0">
                <a:solidFill>
                  <a:srgbClr val="CC00CC"/>
                </a:solidFill>
              </a:rPr>
              <a:t>then return </a:t>
            </a:r>
            <a:r>
              <a:rPr lang="en-US" dirty="0">
                <a:solidFill>
                  <a:srgbClr val="008000"/>
                </a:solidFill>
              </a:rPr>
              <a:t>DPLL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clauses, symbols–P, model∪{P=value}</a:t>
            </a:r>
            <a:r>
              <a:rPr lang="en-US" dirty="0"/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rgbClr val="0000FF"/>
                </a:solidFill>
              </a:rPr>
              <a:t>P,value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←</a:t>
            </a:r>
            <a:r>
              <a:rPr lang="en-US" dirty="0">
                <a:solidFill>
                  <a:srgbClr val="008000"/>
                </a:solidFill>
              </a:rPr>
              <a:t>FIND-UNIT-CLAUSE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clauses,model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CC00CC"/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dirty="0"/>
              <a:t> is non-null </a:t>
            </a:r>
            <a:r>
              <a:rPr lang="en-US" b="1" dirty="0">
                <a:solidFill>
                  <a:srgbClr val="CC00CC"/>
                </a:solidFill>
              </a:rPr>
              <a:t>then return </a:t>
            </a:r>
            <a:r>
              <a:rPr lang="en-US" dirty="0">
                <a:solidFill>
                  <a:srgbClr val="008000"/>
                </a:solidFill>
              </a:rPr>
              <a:t>DPLL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clauses, symbols–P, model∪{P=value}</a:t>
            </a:r>
            <a:r>
              <a:rPr lang="en-US" dirty="0"/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dirty="0"/>
              <a:t> ← First(</a:t>
            </a:r>
            <a:r>
              <a:rPr lang="en-US" dirty="0">
                <a:solidFill>
                  <a:srgbClr val="0000FF"/>
                </a:solidFill>
              </a:rPr>
              <a:t>symbols</a:t>
            </a:r>
            <a:r>
              <a:rPr lang="en-US" dirty="0"/>
              <a:t>); </a:t>
            </a:r>
            <a:r>
              <a:rPr lang="en-US" dirty="0">
                <a:solidFill>
                  <a:srgbClr val="0000FF"/>
                </a:solidFill>
              </a:rPr>
              <a:t>rest</a:t>
            </a:r>
            <a:r>
              <a:rPr lang="en-US" dirty="0"/>
              <a:t> ← Rest(</a:t>
            </a:r>
            <a:r>
              <a:rPr lang="en-US" dirty="0">
                <a:solidFill>
                  <a:srgbClr val="0000FF"/>
                </a:solidFill>
              </a:rPr>
              <a:t>symbols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CC00CC"/>
                </a:solidFill>
              </a:rPr>
              <a:t>return</a:t>
            </a:r>
            <a:r>
              <a:rPr lang="en-US" b="1" dirty="0"/>
              <a:t> or(</a:t>
            </a:r>
            <a:r>
              <a:rPr lang="en-US" dirty="0">
                <a:solidFill>
                  <a:srgbClr val="008000"/>
                </a:solidFill>
              </a:rPr>
              <a:t>DPLL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clauses,rest,model</a:t>
            </a:r>
            <a:r>
              <a:rPr lang="en-US" dirty="0">
                <a:solidFill>
                  <a:srgbClr val="0000FF"/>
                </a:solidFill>
              </a:rPr>
              <a:t>∪{P=true}</a:t>
            </a:r>
            <a:r>
              <a:rPr lang="en-US" dirty="0"/>
              <a:t>)</a:t>
            </a:r>
            <a:r>
              <a:rPr lang="en-US" b="1" dirty="0"/>
              <a:t>,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</a:t>
            </a:r>
            <a:r>
              <a:rPr lang="en-US" dirty="0">
                <a:solidFill>
                  <a:srgbClr val="008000"/>
                </a:solidFill>
              </a:rPr>
              <a:t>DPLL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clauses,rest,model</a:t>
            </a:r>
            <a:r>
              <a:rPr lang="en-US" dirty="0">
                <a:solidFill>
                  <a:srgbClr val="0000FF"/>
                </a:solidFill>
              </a:rPr>
              <a:t>∪{P=false}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BA76338-F937-7F42-A395-2044C2B46F3A}"/>
              </a:ext>
            </a:extLst>
          </p:cNvPr>
          <p:cNvSpPr/>
          <p:nvPr/>
        </p:nvSpPr>
        <p:spPr>
          <a:xfrm>
            <a:off x="275770" y="1959097"/>
            <a:ext cx="9339285" cy="853376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704963E-5456-0D4E-9C05-C0BE07EFBDDF}"/>
              </a:ext>
            </a:extLst>
          </p:cNvPr>
          <p:cNvSpPr/>
          <p:nvPr/>
        </p:nvSpPr>
        <p:spPr>
          <a:xfrm>
            <a:off x="275770" y="2818079"/>
            <a:ext cx="11223503" cy="908794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FEF011E-6401-5243-8493-89BBF2FE3EC7}"/>
              </a:ext>
            </a:extLst>
          </p:cNvPr>
          <p:cNvSpPr/>
          <p:nvPr/>
        </p:nvSpPr>
        <p:spPr>
          <a:xfrm>
            <a:off x="261916" y="3704770"/>
            <a:ext cx="11223503" cy="908794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8145A1AB-1396-A145-903A-D2E0FE113219}"/>
              </a:ext>
            </a:extLst>
          </p:cNvPr>
          <p:cNvSpPr/>
          <p:nvPr/>
        </p:nvSpPr>
        <p:spPr>
          <a:xfrm>
            <a:off x="261916" y="4591461"/>
            <a:ext cx="7427357" cy="1476830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565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Naïve implementation of DPLL: solve ~100 variables</a:t>
            </a:r>
          </a:p>
          <a:p>
            <a:r>
              <a:rPr lang="en-US" dirty="0"/>
              <a:t>Extras: </a:t>
            </a:r>
          </a:p>
          <a:p>
            <a:pPr lvl="1"/>
            <a:r>
              <a:rPr lang="en-US" dirty="0"/>
              <a:t>Smart variable and value ordering </a:t>
            </a:r>
          </a:p>
          <a:p>
            <a:pPr lvl="1"/>
            <a:r>
              <a:rPr lang="en-US" dirty="0"/>
              <a:t>Divide and conquer</a:t>
            </a:r>
          </a:p>
          <a:p>
            <a:pPr lvl="1"/>
            <a:r>
              <a:rPr lang="en-US" dirty="0"/>
              <a:t>Caching unsolvable subcases as extra clauses to avoid redoing them</a:t>
            </a:r>
          </a:p>
          <a:p>
            <a:pPr lvl="1"/>
            <a:r>
              <a:rPr lang="en-US" dirty="0"/>
              <a:t>Cool indexing and incremental </a:t>
            </a:r>
            <a:r>
              <a:rPr lang="en-US" dirty="0" err="1"/>
              <a:t>recomputation</a:t>
            </a:r>
            <a:r>
              <a:rPr lang="en-US" dirty="0"/>
              <a:t> tricks so that every step of the DPLL algorithm is efficient (typically O(1))</a:t>
            </a:r>
          </a:p>
          <a:p>
            <a:pPr lvl="2"/>
            <a:r>
              <a:rPr lang="en-US" dirty="0"/>
              <a:t>Index of clauses in which each variable appears +</a:t>
            </a:r>
            <a:r>
              <a:rPr lang="en-US" dirty="0" err="1"/>
              <a:t>ve</a:t>
            </a:r>
            <a:r>
              <a:rPr lang="en-US" dirty="0"/>
              <a:t>/-</a:t>
            </a:r>
            <a:r>
              <a:rPr lang="en-US" dirty="0" err="1"/>
              <a:t>ve</a:t>
            </a:r>
            <a:endParaRPr lang="en-US" dirty="0"/>
          </a:p>
          <a:p>
            <a:pPr lvl="2"/>
            <a:r>
              <a:rPr lang="en-US" dirty="0"/>
              <a:t>Keep track number of satisfied clauses, update when variables assigned</a:t>
            </a:r>
          </a:p>
          <a:p>
            <a:pPr lvl="2"/>
            <a:r>
              <a:rPr lang="en-US" dirty="0"/>
              <a:t>Keep track of number of remaining literals in each clause</a:t>
            </a:r>
          </a:p>
          <a:p>
            <a:r>
              <a:rPr lang="en-US" dirty="0"/>
              <a:t>Real implementation of DPLL: solve ~100000000 variables</a:t>
            </a:r>
          </a:p>
        </p:txBody>
      </p:sp>
    </p:spTree>
    <p:extLst>
      <p:ext uri="{BB962C8B-B14F-4D97-AF65-F5344CB8AC3E}">
        <p14:creationId xmlns:p14="http://schemas.microsoft.com/office/powerpoint/2010/main" val="246120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solvers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2"/>
            <a:ext cx="11785600" cy="4729164"/>
          </a:xfrm>
        </p:spPr>
        <p:txBody>
          <a:bodyPr/>
          <a:lstStyle/>
          <a:p>
            <a:r>
              <a:rPr lang="en-US" dirty="0"/>
              <a:t>Circuit verification: does this VLSI circuit compute the right answer?</a:t>
            </a:r>
          </a:p>
          <a:p>
            <a:r>
              <a:rPr lang="en-US" dirty="0"/>
              <a:t>Software verification: does this program compute the right answer?</a:t>
            </a:r>
          </a:p>
          <a:p>
            <a:r>
              <a:rPr lang="en-US" dirty="0"/>
              <a:t>Software synthesis: what program computes the right answer?</a:t>
            </a:r>
          </a:p>
          <a:p>
            <a:r>
              <a:rPr lang="en-US" dirty="0"/>
              <a:t>Protocol verification: can this security protocol be broken?</a:t>
            </a:r>
          </a:p>
          <a:p>
            <a:r>
              <a:rPr lang="en-US" dirty="0"/>
              <a:t>Protocol synthesis: what protocol is secure for this task?</a:t>
            </a:r>
          </a:p>
          <a:p>
            <a:r>
              <a:rPr lang="en-US" dirty="0"/>
              <a:t>Lots of combinatorial problems: what is the solution?</a:t>
            </a:r>
          </a:p>
          <a:p>
            <a:r>
              <a:rPr lang="en-US" dirty="0"/>
              <a:t>Planning: </a:t>
            </a:r>
            <a:r>
              <a:rPr lang="en-US" b="1" i="1" dirty="0">
                <a:solidFill>
                  <a:srgbClr val="FF0000"/>
                </a:solidFill>
              </a:rPr>
              <a:t>how can I eat all the dots???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2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2BDA17-2535-324F-9871-BE1F92C1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9C10AF-6087-5640-8502-DFA1CC545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99" y="1397002"/>
            <a:ext cx="11554941" cy="4729164"/>
          </a:xfrm>
        </p:spPr>
        <p:txBody>
          <a:bodyPr/>
          <a:lstStyle/>
          <a:p>
            <a:r>
              <a:rPr lang="en-US" dirty="0"/>
              <a:t>Inference in propositional logic:</a:t>
            </a:r>
          </a:p>
          <a:p>
            <a:pPr lvl="1"/>
            <a:r>
              <a:rPr lang="en-US" dirty="0"/>
              <a:t>Inference algorithms determine whether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 </a:t>
            </a:r>
            <a:r>
              <a:rPr lang="en-US" spc="-360" dirty="0">
                <a:solidFill>
                  <a:srgbClr val="CC00CC"/>
                </a:solidFill>
                <a:sym typeface="Symbol"/>
              </a:rPr>
              <a:t>|</a:t>
            </a:r>
            <a:r>
              <a:rPr lang="en-US" dirty="0">
                <a:solidFill>
                  <a:srgbClr val="CC00CC"/>
                </a:solidFill>
                <a:sym typeface="Symbol"/>
              </a:rPr>
              <a:t>= 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Theorem provers apply inference rules to construct proofs</a:t>
            </a:r>
          </a:p>
          <a:p>
            <a:pPr lvl="2"/>
            <a:r>
              <a:rPr lang="en-US" dirty="0"/>
              <a:t>Model checkers enumerate models to establish entailment directly</a:t>
            </a:r>
          </a:p>
          <a:p>
            <a:pPr lvl="1"/>
            <a:r>
              <a:rPr lang="en-US" dirty="0"/>
              <a:t>Forward chaining is sound, complete, and linear-time for definite clauses</a:t>
            </a:r>
          </a:p>
          <a:p>
            <a:pPr lvl="1"/>
            <a:r>
              <a:rPr lang="en-US" dirty="0"/>
              <a:t>DPLL enumerates possible models via recursive depth-first search</a:t>
            </a:r>
          </a:p>
          <a:p>
            <a:pPr lvl="1"/>
            <a:r>
              <a:rPr lang="en-US" dirty="0"/>
              <a:t>Even though propositional logic KBs are often very large, modern solvers (usually based on DPLL) are usually very efficient in practice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2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(reminder)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7002"/>
            <a:ext cx="12192000" cy="4729164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b="1" i="1" dirty="0">
                <a:solidFill>
                  <a:srgbClr val="FF0000"/>
                </a:solidFill>
              </a:rPr>
              <a:t>model-checking</a:t>
            </a:r>
          </a:p>
          <a:p>
            <a:pPr lvl="1"/>
            <a:r>
              <a:rPr lang="en-US" dirty="0"/>
              <a:t>For every possible world, if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 </a:t>
            </a:r>
            <a:r>
              <a:rPr lang="en-US" dirty="0">
                <a:sym typeface="Symbol"/>
              </a:rPr>
              <a:t>is true m</a:t>
            </a:r>
            <a:r>
              <a:rPr lang="en-US" dirty="0"/>
              <a:t>ake sure that </a:t>
            </a:r>
            <a:r>
              <a:rPr lang="en-US" dirty="0">
                <a:sym typeface="Symbol"/>
              </a:rPr>
              <a:t>is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>
                <a:sym typeface="Symbol"/>
              </a:rPr>
              <a:t> true too</a:t>
            </a:r>
          </a:p>
          <a:p>
            <a:r>
              <a:rPr lang="en-US" dirty="0">
                <a:sym typeface="Symbol"/>
              </a:rPr>
              <a:t>Method 2: </a:t>
            </a:r>
            <a:r>
              <a:rPr lang="en-US" b="1" i="1" dirty="0">
                <a:solidFill>
                  <a:srgbClr val="FF0000"/>
                </a:solidFill>
                <a:sym typeface="Symbol"/>
              </a:rPr>
              <a:t>theorem-proving</a:t>
            </a:r>
          </a:p>
          <a:p>
            <a:pPr lvl="1"/>
            <a:r>
              <a:rPr lang="en-US" dirty="0">
                <a:sym typeface="Symbol"/>
              </a:rPr>
              <a:t>Search for a sequence of proof steps (applications of </a:t>
            </a:r>
            <a:r>
              <a:rPr lang="en-US" b="1" i="1" dirty="0">
                <a:solidFill>
                  <a:srgbClr val="FF0000"/>
                </a:solidFill>
                <a:sym typeface="Symbol"/>
              </a:rPr>
              <a:t>inference rules</a:t>
            </a:r>
            <a:r>
              <a:rPr lang="en-US" dirty="0">
                <a:sym typeface="Symbol"/>
              </a:rPr>
              <a:t>) leading from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to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</a:t>
            </a:r>
          </a:p>
          <a:p>
            <a:r>
              <a:rPr lang="en-US" b="1" i="1" dirty="0">
                <a:solidFill>
                  <a:srgbClr val="FF0000"/>
                </a:solidFill>
                <a:sym typeface="Symbol"/>
              </a:rPr>
              <a:t>Sound</a:t>
            </a:r>
            <a:r>
              <a:rPr lang="en-US" dirty="0">
                <a:sym typeface="Symbol"/>
              </a:rPr>
              <a:t> algorithm: everything it claims to prove is in fact entailed</a:t>
            </a:r>
          </a:p>
          <a:p>
            <a:r>
              <a:rPr lang="en-US" b="1" i="1" dirty="0">
                <a:solidFill>
                  <a:srgbClr val="FF0000"/>
                </a:solidFill>
                <a:sym typeface="Symbol"/>
              </a:rPr>
              <a:t>Complete</a:t>
            </a:r>
            <a:r>
              <a:rPr lang="en-US" dirty="0">
                <a:solidFill>
                  <a:srgbClr val="000090"/>
                </a:solidFill>
                <a:sym typeface="Symbol"/>
              </a:rPr>
              <a:t> algorithm: every that is entailed can be proved</a:t>
            </a:r>
            <a:endParaRPr lang="en-US" dirty="0">
              <a:solidFill>
                <a:srgbClr val="000090"/>
              </a:solidFill>
            </a:endParaRPr>
          </a:p>
          <a:p>
            <a:pPr lvl="1"/>
            <a:endParaRPr lang="en-US" dirty="0">
              <a:sym typeface="Symbol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9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theorem proving: Forward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8718"/>
            <a:ext cx="11379200" cy="4262393"/>
          </a:xfrm>
        </p:spPr>
        <p:txBody>
          <a:bodyPr/>
          <a:lstStyle/>
          <a:p>
            <a:r>
              <a:rPr lang="en-US" dirty="0"/>
              <a:t>Forward chaining applies Modus Ponens to generate new facts:</a:t>
            </a:r>
          </a:p>
          <a:p>
            <a:pPr lvl="1"/>
            <a:r>
              <a:rPr lang="en-US" b="1" i="1" dirty="0"/>
              <a:t>Given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</a:rPr>
              <a:t>X</a:t>
            </a:r>
            <a:r>
              <a:rPr lang="en-US" baseline="-25000" dirty="0">
                <a:solidFill>
                  <a:srgbClr val="CC00CC"/>
                </a:solidFill>
              </a:rPr>
              <a:t>1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X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2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… </a:t>
            </a:r>
            <a:r>
              <a:rPr lang="en-US" dirty="0" err="1">
                <a:solidFill>
                  <a:srgbClr val="CC00CC"/>
                </a:solidFill>
                <a:sym typeface="Symbol"/>
              </a:rPr>
              <a:t>X</a:t>
            </a:r>
            <a:r>
              <a:rPr lang="en-US" baseline="-25000" dirty="0" err="1">
                <a:solidFill>
                  <a:srgbClr val="CC00CC"/>
                </a:solidFill>
                <a:sym typeface="Symbol"/>
              </a:rPr>
              <a:t>n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  Y </a:t>
            </a:r>
            <a:r>
              <a:rPr lang="en-US" dirty="0">
                <a:sym typeface="Symbol"/>
              </a:rPr>
              <a:t>and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dirty="0">
                <a:solidFill>
                  <a:srgbClr val="CC00CC"/>
                </a:solidFill>
              </a:rPr>
              <a:t>X</a:t>
            </a:r>
            <a:r>
              <a:rPr lang="en-US" baseline="-25000" dirty="0">
                <a:solidFill>
                  <a:srgbClr val="CC00CC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X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2</a:t>
            </a:r>
            <a:r>
              <a:rPr lang="en-US" dirty="0"/>
              <a:t>, …,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dirty="0"/>
              <a:t> </a:t>
            </a:r>
            <a:r>
              <a:rPr lang="en-US" dirty="0" err="1">
                <a:solidFill>
                  <a:srgbClr val="CC00CC"/>
                </a:solidFill>
                <a:sym typeface="Symbol"/>
              </a:rPr>
              <a:t>X</a:t>
            </a:r>
            <a:r>
              <a:rPr lang="en-US" baseline="-25000" dirty="0" err="1">
                <a:solidFill>
                  <a:srgbClr val="CC00CC"/>
                </a:solidFill>
                <a:sym typeface="Symbol"/>
              </a:rPr>
              <a:t>n</a:t>
            </a:r>
            <a:r>
              <a:rPr lang="en-US" dirty="0"/>
              <a:t>,  </a:t>
            </a:r>
            <a:r>
              <a:rPr lang="en-US" b="1" i="1" dirty="0"/>
              <a:t>infer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</a:rPr>
              <a:t>Y</a:t>
            </a:r>
            <a:endParaRPr lang="en-US" dirty="0"/>
          </a:p>
          <a:p>
            <a:r>
              <a:rPr lang="en-US" dirty="0"/>
              <a:t>Forward chaining keeps applying this rule, adding new facts, until nothing more can be added</a:t>
            </a:r>
          </a:p>
          <a:p>
            <a:r>
              <a:rPr lang="en-US" dirty="0"/>
              <a:t>Requires KB to contain only </a:t>
            </a:r>
            <a:r>
              <a:rPr lang="en-US" b="1" i="1" dirty="0">
                <a:solidFill>
                  <a:srgbClr val="FF0000"/>
                </a:solidFill>
              </a:rPr>
              <a:t>definite clauses</a:t>
            </a:r>
            <a:r>
              <a:rPr lang="en-US" dirty="0"/>
              <a:t>: </a:t>
            </a:r>
          </a:p>
          <a:p>
            <a:pPr lvl="1"/>
            <a:r>
              <a:rPr lang="en-US" dirty="0">
                <a:solidFill>
                  <a:srgbClr val="CC00CC"/>
                </a:solidFill>
              </a:rPr>
              <a:t>(Conjunction of symbols)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 </a:t>
            </a:r>
            <a:r>
              <a:rPr lang="en-US" dirty="0">
                <a:solidFill>
                  <a:srgbClr val="CC00CC"/>
                </a:solidFill>
              </a:rPr>
              <a:t>symbol</a:t>
            </a:r>
            <a:r>
              <a:rPr lang="en-US" dirty="0"/>
              <a:t>; or</a:t>
            </a:r>
          </a:p>
          <a:p>
            <a:pPr lvl="1"/>
            <a:r>
              <a:rPr lang="en-US" dirty="0"/>
              <a:t>A single symbol (note that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X </a:t>
            </a:r>
            <a:r>
              <a:rPr lang="en-US" dirty="0">
                <a:sym typeface="Symbol"/>
              </a:rPr>
              <a:t>is equivalent to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True   X</a:t>
            </a:r>
            <a:r>
              <a:rPr lang="en-US" dirty="0">
                <a:sym typeface="Symbol"/>
              </a:rPr>
              <a:t>)</a:t>
            </a:r>
          </a:p>
          <a:p>
            <a:r>
              <a:rPr lang="en-US" dirty="0">
                <a:sym typeface="Symbol"/>
              </a:rPr>
              <a:t>Runs in </a:t>
            </a:r>
            <a:r>
              <a:rPr lang="en-US" b="1" i="1" dirty="0">
                <a:sym typeface="Symbol"/>
              </a:rPr>
              <a:t>linear</a:t>
            </a:r>
            <a:r>
              <a:rPr lang="en-US" dirty="0">
                <a:sym typeface="Symbol"/>
              </a:rPr>
              <a:t> time using two simple tricks:</a:t>
            </a:r>
          </a:p>
          <a:p>
            <a:pPr lvl="1"/>
            <a:r>
              <a:rPr lang="en-US" dirty="0">
                <a:sym typeface="Symbol"/>
              </a:rPr>
              <a:t>Each symbol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i </a:t>
            </a:r>
            <a:r>
              <a:rPr lang="en-US" dirty="0">
                <a:sym typeface="Symbol"/>
              </a:rPr>
              <a:t>knows which rules it appears in</a:t>
            </a:r>
          </a:p>
          <a:p>
            <a:pPr lvl="1"/>
            <a:r>
              <a:rPr lang="en-US" dirty="0">
                <a:sym typeface="Symbol"/>
              </a:rPr>
              <a:t>Each rule keeps count of how many of its premises are not yet satisfied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0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chaining algorithm: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7001"/>
            <a:ext cx="12192000" cy="4986923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CC00CC"/>
                </a:solidFill>
              </a:rPr>
              <a:t>function</a:t>
            </a:r>
            <a:r>
              <a:rPr lang="en-US" b="1" dirty="0"/>
              <a:t> </a:t>
            </a:r>
            <a:r>
              <a:rPr lang="en-US" dirty="0">
                <a:solidFill>
                  <a:srgbClr val="008000"/>
                </a:solidFill>
              </a:rPr>
              <a:t>PL-FC-ENTAILS?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KB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/>
              <a:t>) </a:t>
            </a:r>
            <a:r>
              <a:rPr lang="en-US" b="1" dirty="0">
                <a:solidFill>
                  <a:srgbClr val="CC00CC"/>
                </a:solidFill>
              </a:rPr>
              <a:t>returns</a:t>
            </a:r>
            <a:r>
              <a:rPr lang="en-US" b="1" dirty="0"/>
              <a:t> </a:t>
            </a:r>
            <a:r>
              <a:rPr lang="en-US" dirty="0"/>
              <a:t>true or false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count</a:t>
            </a:r>
            <a:r>
              <a:rPr lang="en-US" dirty="0"/>
              <a:t> ← a table, where </a:t>
            </a:r>
            <a:r>
              <a:rPr lang="en-US" dirty="0">
                <a:solidFill>
                  <a:srgbClr val="0000FF"/>
                </a:solidFill>
              </a:rPr>
              <a:t>count</a:t>
            </a:r>
            <a:r>
              <a:rPr lang="en-US" dirty="0"/>
              <a:t>[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] is the number of symbols in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’s premise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inferred</a:t>
            </a:r>
            <a:r>
              <a:rPr lang="en-US" dirty="0"/>
              <a:t> ← a table, where</a:t>
            </a:r>
            <a:r>
              <a:rPr lang="en-US" dirty="0">
                <a:solidFill>
                  <a:srgbClr val="0000FF"/>
                </a:solidFill>
              </a:rPr>
              <a:t> inferred</a:t>
            </a:r>
            <a:r>
              <a:rPr lang="en-US" dirty="0"/>
              <a:t>[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/>
              <a:t>] is initially false for all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agenda</a:t>
            </a:r>
            <a:r>
              <a:rPr lang="en-US" dirty="0"/>
              <a:t> ← a queue of symbols, initially symbols known to be true in </a:t>
            </a:r>
            <a:r>
              <a:rPr lang="en-US" dirty="0">
                <a:solidFill>
                  <a:srgbClr val="0000FF"/>
                </a:solidFill>
              </a:rPr>
              <a:t>KB</a:t>
            </a:r>
            <a:r>
              <a:rPr lang="en-US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    </a:t>
            </a:r>
            <a:r>
              <a:rPr lang="en-US" b="1" dirty="0">
                <a:solidFill>
                  <a:srgbClr val="CC00CC"/>
                </a:solidFill>
              </a:rPr>
              <a:t>while</a:t>
            </a:r>
            <a:r>
              <a:rPr lang="en-US" b="1" dirty="0"/>
              <a:t> </a:t>
            </a:r>
            <a:r>
              <a:rPr lang="en-US" dirty="0">
                <a:solidFill>
                  <a:srgbClr val="0000FF"/>
                </a:solidFill>
              </a:rPr>
              <a:t>agenda</a:t>
            </a:r>
            <a:r>
              <a:rPr lang="en-US" dirty="0"/>
              <a:t> is not empty </a:t>
            </a:r>
            <a:r>
              <a:rPr lang="en-US" b="1" dirty="0">
                <a:solidFill>
                  <a:srgbClr val="CC00CC"/>
                </a:solidFill>
              </a:rPr>
              <a:t>do</a:t>
            </a:r>
            <a:r>
              <a:rPr lang="en-US" b="1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            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dirty="0"/>
              <a:t> ← Pop(</a:t>
            </a:r>
            <a:r>
              <a:rPr lang="en-US" dirty="0">
                <a:solidFill>
                  <a:srgbClr val="0000FF"/>
                </a:solidFill>
              </a:rPr>
              <a:t>agenda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>
                <a:solidFill>
                  <a:srgbClr val="CC00CC"/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/>
              <a:t> </a:t>
            </a:r>
            <a:r>
              <a:rPr lang="en-US" b="1" dirty="0">
                <a:solidFill>
                  <a:srgbClr val="CC00CC"/>
                </a:solidFill>
              </a:rPr>
              <a:t>then return </a:t>
            </a:r>
            <a:r>
              <a:rPr lang="en-US" dirty="0"/>
              <a:t>true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            </a:t>
            </a:r>
            <a:r>
              <a:rPr lang="en-US" b="1" dirty="0">
                <a:solidFill>
                  <a:srgbClr val="CC00CC"/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>
                <a:solidFill>
                  <a:srgbClr val="0000FF"/>
                </a:solidFill>
              </a:rPr>
              <a:t>inferred</a:t>
            </a:r>
            <a:r>
              <a:rPr lang="en-US" dirty="0"/>
              <a:t>[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dirty="0"/>
              <a:t>] = false </a:t>
            </a:r>
            <a:r>
              <a:rPr lang="en-US" b="1" dirty="0">
                <a:solidFill>
                  <a:srgbClr val="CC00CC"/>
                </a:solidFill>
              </a:rPr>
              <a:t>then</a:t>
            </a:r>
            <a:r>
              <a:rPr lang="en-US" b="1" dirty="0"/>
              <a:t> 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</a:t>
            </a:r>
            <a:r>
              <a:rPr lang="en-US" dirty="0">
                <a:solidFill>
                  <a:srgbClr val="0000FF"/>
                </a:solidFill>
              </a:rPr>
              <a:t>inferred</a:t>
            </a:r>
            <a:r>
              <a:rPr lang="en-US" dirty="0"/>
              <a:t>[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dirty="0"/>
              <a:t>]←true</a:t>
            </a:r>
            <a:br>
              <a:rPr lang="en-US" dirty="0"/>
            </a:br>
            <a:r>
              <a:rPr lang="en-US" dirty="0"/>
              <a:t>                    </a:t>
            </a:r>
            <a:r>
              <a:rPr lang="en-US" b="1" dirty="0">
                <a:solidFill>
                  <a:srgbClr val="CC00CC"/>
                </a:solidFill>
              </a:rPr>
              <a:t>for each </a:t>
            </a:r>
            <a:r>
              <a:rPr lang="en-US" dirty="0"/>
              <a:t>clause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 in </a:t>
            </a:r>
            <a:r>
              <a:rPr lang="en-US" dirty="0">
                <a:solidFill>
                  <a:srgbClr val="0000FF"/>
                </a:solidFill>
              </a:rPr>
              <a:t>KB</a:t>
            </a:r>
            <a:r>
              <a:rPr lang="en-US" dirty="0"/>
              <a:t> where 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dirty="0"/>
              <a:t> is in </a:t>
            </a:r>
            <a:r>
              <a:rPr lang="en-US" dirty="0" err="1">
                <a:solidFill>
                  <a:srgbClr val="0000FF"/>
                </a:solidFill>
              </a:rPr>
              <a:t>c.premise</a:t>
            </a:r>
            <a:r>
              <a:rPr lang="en-US" dirty="0"/>
              <a:t> </a:t>
            </a:r>
            <a:r>
              <a:rPr lang="en-US" b="1" dirty="0">
                <a:solidFill>
                  <a:srgbClr val="CC00CC"/>
                </a:solidFill>
              </a:rPr>
              <a:t>do</a:t>
            </a:r>
            <a:r>
              <a:rPr lang="en-US" b="1" dirty="0"/>
              <a:t> 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    decrement </a:t>
            </a:r>
            <a:r>
              <a:rPr lang="en-US" dirty="0">
                <a:solidFill>
                  <a:srgbClr val="0000FF"/>
                </a:solidFill>
              </a:rPr>
              <a:t>count</a:t>
            </a:r>
            <a:r>
              <a:rPr lang="en-US" dirty="0"/>
              <a:t>[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                            </a:t>
            </a:r>
            <a:r>
              <a:rPr lang="en-US" b="1" dirty="0">
                <a:solidFill>
                  <a:srgbClr val="CC00CC"/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>
                <a:solidFill>
                  <a:srgbClr val="0000FF"/>
                </a:solidFill>
              </a:rPr>
              <a:t>count</a:t>
            </a:r>
            <a:r>
              <a:rPr lang="en-US" dirty="0"/>
              <a:t>[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] = 0 </a:t>
            </a:r>
            <a:r>
              <a:rPr lang="en-US" b="1" dirty="0">
                <a:solidFill>
                  <a:srgbClr val="CC00CC"/>
                </a:solidFill>
              </a:rPr>
              <a:t>then</a:t>
            </a:r>
            <a:r>
              <a:rPr lang="en-US" b="1" dirty="0"/>
              <a:t> </a:t>
            </a:r>
            <a:r>
              <a:rPr lang="en-US" dirty="0"/>
              <a:t>add </a:t>
            </a:r>
            <a:r>
              <a:rPr lang="en-US" dirty="0" err="1">
                <a:solidFill>
                  <a:srgbClr val="0000FF"/>
                </a:solidFill>
              </a:rPr>
              <a:t>c.conclusion</a:t>
            </a:r>
            <a:r>
              <a:rPr lang="en-US" dirty="0"/>
              <a:t> to </a:t>
            </a:r>
            <a:r>
              <a:rPr lang="en-US" dirty="0">
                <a:solidFill>
                  <a:srgbClr val="0000FF"/>
                </a:solidFill>
              </a:rPr>
              <a:t>agenda</a:t>
            </a: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    </a:t>
            </a:r>
            <a:r>
              <a:rPr lang="en-US" b="1" dirty="0">
                <a:solidFill>
                  <a:srgbClr val="CC00CC"/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false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F0BCC38-DD60-3E45-9B2E-123A66116025}"/>
              </a:ext>
            </a:extLst>
          </p:cNvPr>
          <p:cNvSpPr/>
          <p:nvPr/>
        </p:nvSpPr>
        <p:spPr>
          <a:xfrm>
            <a:off x="1411843" y="1335643"/>
            <a:ext cx="3589648" cy="493157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40779F3-1CDF-9B44-9490-91D108F739D4}"/>
              </a:ext>
            </a:extLst>
          </p:cNvPr>
          <p:cNvSpPr/>
          <p:nvPr/>
        </p:nvSpPr>
        <p:spPr>
          <a:xfrm>
            <a:off x="386606" y="1765133"/>
            <a:ext cx="11375903" cy="1185884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076BD14-A388-434D-B88D-665B9AA18C40}"/>
              </a:ext>
            </a:extLst>
          </p:cNvPr>
          <p:cNvSpPr/>
          <p:nvPr/>
        </p:nvSpPr>
        <p:spPr>
          <a:xfrm>
            <a:off x="1037771" y="3275279"/>
            <a:ext cx="3936012" cy="811812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ACF09C3-9FE6-474B-9F96-88E0B99B7C77}"/>
              </a:ext>
            </a:extLst>
          </p:cNvPr>
          <p:cNvSpPr/>
          <p:nvPr/>
        </p:nvSpPr>
        <p:spPr>
          <a:xfrm>
            <a:off x="1037770" y="4023424"/>
            <a:ext cx="4088411" cy="811812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2BAD1C2C-EFEA-7D4F-8E5B-441CAF27BA61}"/>
              </a:ext>
            </a:extLst>
          </p:cNvPr>
          <p:cNvSpPr/>
          <p:nvPr/>
        </p:nvSpPr>
        <p:spPr>
          <a:xfrm>
            <a:off x="1702788" y="4757714"/>
            <a:ext cx="8203212" cy="1185885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744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forward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23212"/>
            <a:ext cx="12192000" cy="5434262"/>
          </a:xfrm>
        </p:spPr>
        <p:txBody>
          <a:bodyPr/>
          <a:lstStyle/>
          <a:p>
            <a:r>
              <a:rPr lang="en-US" dirty="0"/>
              <a:t>Theorem: FC is sound and complete for definite-clause KBs</a:t>
            </a:r>
          </a:p>
          <a:p>
            <a:r>
              <a:rPr lang="en-US" dirty="0"/>
              <a:t>Soundness: follows from soundness of Modus Ponens (easy to check</a:t>
            </a:r>
            <a:r>
              <a:rPr lang="en-US" dirty="0">
                <a:sym typeface="Symbol"/>
              </a:rPr>
              <a:t>)</a:t>
            </a:r>
            <a:endParaRPr lang="en-US" dirty="0">
              <a:solidFill>
                <a:srgbClr val="CC00CC"/>
              </a:solidFill>
              <a:sym typeface="Symbol"/>
            </a:endParaRPr>
          </a:p>
          <a:p>
            <a:r>
              <a:rPr lang="en-US" dirty="0"/>
              <a:t>Completeness proof: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</a:t>
            </a:r>
            <a:r>
              <a:rPr lang="en-US" sz="2400" dirty="0"/>
              <a:t>1. FC reaches a fixed point where no new atomic sentences are derived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	2. Consider the final set of known-to-be-true symbols as a model </a:t>
            </a:r>
            <a:r>
              <a:rPr lang="en-US" sz="2400" b="1" i="1" dirty="0">
                <a:solidFill>
                  <a:srgbClr val="0000FF"/>
                </a:solidFill>
              </a:rPr>
              <a:t>m</a:t>
            </a:r>
            <a:r>
              <a:rPr lang="en-US" sz="2400" dirty="0"/>
              <a:t> (other ones false)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	3. Every clause in the original KB is true in </a:t>
            </a:r>
            <a:r>
              <a:rPr lang="en-US" sz="2400" b="1" i="1" dirty="0">
                <a:solidFill>
                  <a:srgbClr val="0000FF"/>
                </a:solidFill>
              </a:rPr>
              <a:t>m</a:t>
            </a:r>
            <a:endParaRPr lang="en-US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		Proof: Suppose a clause </a:t>
            </a:r>
            <a:r>
              <a:rPr lang="en-US" sz="2400" dirty="0">
                <a:solidFill>
                  <a:srgbClr val="CC00CC"/>
                </a:solidFill>
              </a:rPr>
              <a:t>a</a:t>
            </a:r>
            <a:r>
              <a:rPr lang="en-US" sz="2400" baseline="-25000" dirty="0">
                <a:solidFill>
                  <a:srgbClr val="CC00CC"/>
                </a:solidFill>
              </a:rPr>
              <a:t>1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sz="2400" dirty="0">
                <a:solidFill>
                  <a:srgbClr val="CC00CC"/>
                </a:solidFill>
              </a:rPr>
              <a:t>...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 </a:t>
            </a:r>
            <a:r>
              <a:rPr lang="en-US" sz="2400" dirty="0" err="1">
                <a:solidFill>
                  <a:srgbClr val="CC00CC"/>
                </a:solidFill>
              </a:rPr>
              <a:t>a</a:t>
            </a:r>
            <a:r>
              <a:rPr lang="en-US" sz="2400" baseline="-25000" dirty="0" err="1">
                <a:solidFill>
                  <a:srgbClr val="CC00CC"/>
                </a:solidFill>
              </a:rPr>
              <a:t>k</a:t>
            </a:r>
            <a:r>
              <a:rPr lang="en-US" sz="2400" dirty="0">
                <a:solidFill>
                  <a:srgbClr val="CC00CC"/>
                </a:solidFill>
              </a:rPr>
              <a:t>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 </a:t>
            </a:r>
            <a:r>
              <a:rPr lang="en-US" sz="2400" dirty="0">
                <a:solidFill>
                  <a:srgbClr val="CC00CC"/>
                </a:solidFill>
              </a:rPr>
              <a:t>b </a:t>
            </a:r>
            <a:r>
              <a:rPr lang="en-US" sz="2400" dirty="0"/>
              <a:t>is false in </a:t>
            </a:r>
            <a:r>
              <a:rPr lang="en-US" sz="2400" b="1" i="1" dirty="0">
                <a:solidFill>
                  <a:srgbClr val="0000FF"/>
                </a:solidFill>
              </a:rPr>
              <a:t>m</a:t>
            </a:r>
            <a:r>
              <a:rPr lang="en-US" sz="24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	Then </a:t>
            </a:r>
            <a:r>
              <a:rPr lang="en-US" sz="2400" dirty="0">
                <a:solidFill>
                  <a:srgbClr val="CC00CC"/>
                </a:solidFill>
              </a:rPr>
              <a:t>a</a:t>
            </a:r>
            <a:r>
              <a:rPr lang="en-US" sz="2400" baseline="-25000" dirty="0">
                <a:solidFill>
                  <a:srgbClr val="CC00CC"/>
                </a:solidFill>
              </a:rPr>
              <a:t>1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sz="2400" dirty="0">
                <a:solidFill>
                  <a:srgbClr val="CC00CC"/>
                </a:solidFill>
              </a:rPr>
              <a:t>...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 </a:t>
            </a:r>
            <a:r>
              <a:rPr lang="en-US" sz="2400" dirty="0" err="1">
                <a:solidFill>
                  <a:srgbClr val="CC00CC"/>
                </a:solidFill>
              </a:rPr>
              <a:t>a</a:t>
            </a:r>
            <a:r>
              <a:rPr lang="en-US" sz="2400" baseline="-25000" dirty="0" err="1">
                <a:solidFill>
                  <a:srgbClr val="CC00CC"/>
                </a:solidFill>
              </a:rPr>
              <a:t>k</a:t>
            </a:r>
            <a:r>
              <a:rPr lang="en-US" sz="2400" dirty="0">
                <a:solidFill>
                  <a:srgbClr val="CC00CC"/>
                </a:solidFill>
              </a:rPr>
              <a:t> </a:t>
            </a:r>
            <a:r>
              <a:rPr lang="en-US" sz="2400" dirty="0"/>
              <a:t>is true in </a:t>
            </a:r>
            <a:r>
              <a:rPr lang="en-US" sz="2400" b="1" i="1" dirty="0">
                <a:solidFill>
                  <a:srgbClr val="0000FF"/>
                </a:solidFill>
              </a:rPr>
              <a:t>m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C00CC"/>
                </a:solidFill>
              </a:rPr>
              <a:t>b</a:t>
            </a:r>
            <a:r>
              <a:rPr lang="en-US" sz="2400" dirty="0"/>
              <a:t> is false in </a:t>
            </a:r>
            <a:r>
              <a:rPr lang="en-US" sz="2400" b="1" i="1" dirty="0">
                <a:solidFill>
                  <a:srgbClr val="0000FF"/>
                </a:solidFill>
              </a:rPr>
              <a:t>m</a:t>
            </a:r>
            <a:r>
              <a:rPr lang="en-US" sz="24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	Therefore the algorithm has not reached a fixed point!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	4. Hence </a:t>
            </a:r>
            <a:r>
              <a:rPr lang="en-US" sz="2400" b="1" i="1" dirty="0">
                <a:solidFill>
                  <a:srgbClr val="0000FF"/>
                </a:solidFill>
              </a:rPr>
              <a:t>m</a:t>
            </a:r>
            <a:r>
              <a:rPr lang="en-US" sz="2400" dirty="0"/>
              <a:t> is a model of KB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	5. If </a:t>
            </a:r>
            <a:r>
              <a:rPr lang="en-US" sz="2400" dirty="0">
                <a:solidFill>
                  <a:srgbClr val="CC00CC"/>
                </a:solidFill>
              </a:rPr>
              <a:t>KB </a:t>
            </a:r>
            <a:r>
              <a:rPr lang="en-US" sz="2400" spc="-360" dirty="0">
                <a:solidFill>
                  <a:srgbClr val="CC00CC"/>
                </a:solidFill>
                <a:sym typeface="Symbol"/>
              </a:rPr>
              <a:t>|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= </a:t>
            </a:r>
            <a:r>
              <a:rPr lang="en-US" sz="2400" dirty="0">
                <a:solidFill>
                  <a:srgbClr val="CC00CC"/>
                </a:solidFill>
              </a:rPr>
              <a:t>q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C00CC"/>
                </a:solidFill>
              </a:rPr>
              <a:t>q</a:t>
            </a:r>
            <a:r>
              <a:rPr lang="en-US" sz="2400" dirty="0"/>
              <a:t> is true in every model of </a:t>
            </a:r>
            <a:r>
              <a:rPr lang="en-US" sz="2400" dirty="0">
                <a:solidFill>
                  <a:srgbClr val="CC00CC"/>
                </a:solidFill>
              </a:rPr>
              <a:t>KB</a:t>
            </a:r>
            <a:r>
              <a:rPr lang="en-US" sz="2400" dirty="0"/>
              <a:t>, including </a:t>
            </a:r>
            <a:r>
              <a:rPr lang="en-US" sz="2400" b="1" i="1" dirty="0">
                <a:solidFill>
                  <a:srgbClr val="0000FF"/>
                </a:solidFill>
              </a:rPr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88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D6D64F-2A2E-F241-9CB1-27BC44FB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(briefly)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6AA44B-1141-8A48-A7FE-CE4E903CD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resolution inference rule takes two implication sentences (of a particular form) and infers a new implication sentence:</a:t>
            </a:r>
          </a:p>
          <a:p>
            <a:r>
              <a:rPr lang="en-US" dirty="0"/>
              <a:t>Example: </a:t>
            </a:r>
            <a:r>
              <a:rPr lang="en-US" dirty="0">
                <a:solidFill>
                  <a:srgbClr val="CC00CC"/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B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C   </a:t>
            </a:r>
            <a:r>
              <a:rPr lang="en-US" b="1" dirty="0">
                <a:solidFill>
                  <a:srgbClr val="FF0000"/>
                </a:solidFill>
                <a:sym typeface="Symbol"/>
              </a:rPr>
              <a:t>U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 V</a:t>
            </a:r>
          </a:p>
          <a:p>
            <a:pPr marL="0" indent="0">
              <a:buNone/>
            </a:pPr>
            <a:r>
              <a:rPr lang="en-US" dirty="0">
                <a:solidFill>
                  <a:srgbClr val="CC00CC"/>
                </a:solidFill>
                <a:sym typeface="Symbol"/>
              </a:rPr>
              <a:t>		 D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E 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</a:t>
            </a:r>
            <a:r>
              <a:rPr lang="en-US" b="1" dirty="0">
                <a:solidFill>
                  <a:srgbClr val="FF0000"/>
                </a:solidFill>
                <a:sym typeface="Symbol"/>
              </a:rPr>
              <a:t>U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  X  Y</a:t>
            </a:r>
          </a:p>
          <a:p>
            <a:pPr marL="0" indent="0">
              <a:buNone/>
            </a:pPr>
            <a:r>
              <a:rPr lang="en-US" dirty="0">
                <a:solidFill>
                  <a:srgbClr val="CC00CC"/>
                </a:solidFill>
                <a:sym typeface="Symbol"/>
              </a:rPr>
              <a:t>		 </a:t>
            </a:r>
            <a:r>
              <a:rPr lang="en-US" dirty="0">
                <a:solidFill>
                  <a:srgbClr val="CC00CC"/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B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C  D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E   V  X  Y</a:t>
            </a:r>
          </a:p>
          <a:p>
            <a:pPr marL="0" indent="0">
              <a:buNone/>
            </a:pPr>
            <a:endParaRPr lang="en-US" dirty="0">
              <a:solidFill>
                <a:srgbClr val="CC00CC"/>
              </a:solidFill>
              <a:sym typeface="Symbol"/>
            </a:endParaRPr>
          </a:p>
          <a:p>
            <a:r>
              <a:rPr lang="en-US" dirty="0"/>
              <a:t>Resolution is complete for propositional logic</a:t>
            </a:r>
          </a:p>
          <a:p>
            <a:r>
              <a:rPr lang="en-US" dirty="0"/>
              <a:t>Exponential time in the worst case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6CAA8BE8-B6E7-7846-BD8A-AF5573FAE4E2}"/>
              </a:ext>
            </a:extLst>
          </p:cNvPr>
          <p:cNvCxnSpPr/>
          <p:nvPr/>
        </p:nvCxnSpPr>
        <p:spPr>
          <a:xfrm>
            <a:off x="2434281" y="3645243"/>
            <a:ext cx="49674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86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Satisfiability and entailment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399" y="1273432"/>
            <a:ext cx="11666151" cy="4729164"/>
          </a:xfrm>
        </p:spPr>
        <p:txBody>
          <a:bodyPr/>
          <a:lstStyle/>
          <a:p>
            <a:r>
              <a:rPr lang="en-US" dirty="0"/>
              <a:t>A sentence is </a:t>
            </a:r>
            <a:r>
              <a:rPr lang="en-US" b="1" i="1" dirty="0">
                <a:solidFill>
                  <a:srgbClr val="FF0000"/>
                </a:solidFill>
              </a:rPr>
              <a:t>satisfiable</a:t>
            </a:r>
            <a:r>
              <a:rPr lang="en-US" dirty="0"/>
              <a:t> if it is true in at least one world </a:t>
            </a:r>
          </a:p>
          <a:p>
            <a:r>
              <a:rPr lang="en-US" dirty="0"/>
              <a:t>Suppose we have a hyper-efficient SAT solver (WARNING: NP-COMPLETE 👿 👿 👿); how can we use it to test entailment?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 </a:t>
            </a:r>
            <a:r>
              <a:rPr lang="en-US" spc="-360" dirty="0">
                <a:solidFill>
                  <a:srgbClr val="CC00CC"/>
                </a:solidFill>
                <a:sym typeface="Symbol"/>
              </a:rPr>
              <a:t>|</a:t>
            </a:r>
            <a:r>
              <a:rPr lang="en-US" dirty="0">
                <a:solidFill>
                  <a:srgbClr val="CC00CC"/>
                </a:solidFill>
                <a:sym typeface="Symbol"/>
              </a:rPr>
              <a:t>= 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iff</a:t>
            </a:r>
            <a:r>
              <a:rPr lang="en-US" dirty="0"/>
              <a:t>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is true in all worlds</a:t>
            </a:r>
          </a:p>
          <a:p>
            <a:pPr lvl="1"/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(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) </a:t>
            </a:r>
            <a:r>
              <a:rPr lang="en-US" dirty="0"/>
              <a:t>is false in all worlds</a:t>
            </a:r>
          </a:p>
          <a:p>
            <a:pPr lvl="1"/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 </a:t>
            </a:r>
            <a:r>
              <a:rPr lang="en-US" dirty="0"/>
              <a:t>is false in all worlds, i.e., unsatisfiable</a:t>
            </a:r>
          </a:p>
          <a:p>
            <a:r>
              <a:rPr lang="en-US" dirty="0"/>
              <a:t>So, add the </a:t>
            </a:r>
            <a:r>
              <a:rPr lang="en-US" b="1" i="1" dirty="0"/>
              <a:t>negated</a:t>
            </a:r>
            <a:r>
              <a:rPr lang="en-US" dirty="0"/>
              <a:t> conclusion to what you know, test for (un)satisfiability; also known as </a:t>
            </a:r>
            <a:r>
              <a:rPr lang="en-US" dirty="0" err="1">
                <a:solidFill>
                  <a:srgbClr val="0000FF"/>
                </a:solidFill>
                <a:latin typeface="Apple Chancery"/>
                <a:cs typeface="Apple Chancery"/>
              </a:rPr>
              <a:t>reductio</a:t>
            </a:r>
            <a:r>
              <a:rPr lang="en-US" dirty="0">
                <a:solidFill>
                  <a:srgbClr val="0000FF"/>
                </a:solidFill>
                <a:latin typeface="Apple Chancery"/>
                <a:cs typeface="Apple Chancery"/>
              </a:rPr>
              <a:t> ad absurdum</a:t>
            </a:r>
          </a:p>
          <a:p>
            <a:r>
              <a:rPr lang="en-US" dirty="0">
                <a:solidFill>
                  <a:srgbClr val="000090"/>
                </a:solidFill>
                <a:latin typeface="Calibri"/>
                <a:cs typeface="Calibri"/>
              </a:rPr>
              <a:t>Efficient SAT solvers operate on </a:t>
            </a:r>
            <a:r>
              <a:rPr lang="en-US" b="1" i="1" dirty="0">
                <a:solidFill>
                  <a:srgbClr val="FF0000"/>
                </a:solidFill>
                <a:latin typeface="Calibri"/>
                <a:cs typeface="Calibri"/>
              </a:rPr>
              <a:t>conjunctive normal form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Conjunctive normal form (CNF)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2"/>
            <a:ext cx="11785600" cy="4729164"/>
          </a:xfrm>
        </p:spPr>
        <p:txBody>
          <a:bodyPr/>
          <a:lstStyle/>
          <a:p>
            <a:r>
              <a:rPr lang="en-US" dirty="0"/>
              <a:t>Every sentence can be expressed as a </a:t>
            </a:r>
            <a:r>
              <a:rPr lang="en-US" b="1" i="1" dirty="0">
                <a:solidFill>
                  <a:srgbClr val="0000FF"/>
                </a:solidFill>
              </a:rPr>
              <a:t>conjunction</a:t>
            </a:r>
            <a:r>
              <a:rPr lang="en-US" dirty="0"/>
              <a:t> of </a:t>
            </a:r>
            <a:r>
              <a:rPr lang="en-US" b="1" i="1" dirty="0">
                <a:solidFill>
                  <a:srgbClr val="FF0000"/>
                </a:solidFill>
              </a:rPr>
              <a:t>clauses</a:t>
            </a:r>
            <a:endParaRPr lang="en-US" dirty="0"/>
          </a:p>
          <a:p>
            <a:r>
              <a:rPr lang="en-US" dirty="0"/>
              <a:t>Each clause is a </a:t>
            </a:r>
            <a:r>
              <a:rPr lang="en-US" b="1" i="1" dirty="0">
                <a:solidFill>
                  <a:srgbClr val="0000FF"/>
                </a:solidFill>
              </a:rPr>
              <a:t>disjunction</a:t>
            </a:r>
            <a:r>
              <a:rPr lang="en-US" dirty="0"/>
              <a:t> of </a:t>
            </a:r>
            <a:r>
              <a:rPr lang="en-US" b="1" i="1" dirty="0">
                <a:solidFill>
                  <a:srgbClr val="FF0000"/>
                </a:solidFill>
              </a:rPr>
              <a:t>literals</a:t>
            </a:r>
          </a:p>
          <a:p>
            <a:r>
              <a:rPr lang="en-US" dirty="0"/>
              <a:t>Each literal is a symbol or a negated symbol</a:t>
            </a:r>
          </a:p>
          <a:p>
            <a:r>
              <a:rPr lang="en-US" dirty="0">
                <a:solidFill>
                  <a:srgbClr val="000090"/>
                </a:solidFill>
              </a:rPr>
              <a:t>Conversion to CNF by a sequence of standard transformations:</a:t>
            </a:r>
          </a:p>
          <a:p>
            <a:pPr lvl="1"/>
            <a:r>
              <a:rPr lang="en-US" dirty="0">
                <a:solidFill>
                  <a:srgbClr val="CC00CC"/>
                </a:solidFill>
              </a:rPr>
              <a:t>At_1,1_0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 (Wall_0,1  Blocked_W_0)</a:t>
            </a:r>
          </a:p>
          <a:p>
            <a:pPr lvl="1"/>
            <a:r>
              <a:rPr lang="en-US" dirty="0">
                <a:solidFill>
                  <a:srgbClr val="CC00CC"/>
                </a:solidFill>
              </a:rPr>
              <a:t>At_1,1_0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 ((Wall_0,1  Blocked_W_0)  (Blocked_W_0 Wall_0,1)) 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dirty="0">
                <a:solidFill>
                  <a:srgbClr val="CC00CC"/>
                </a:solidFill>
              </a:rPr>
              <a:t>At_1,1_0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v ((Wall_0,1 v Blocked_W_0)  (Blocked_W_0 v Wall_0,1)) 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(</a:t>
            </a:r>
            <a:r>
              <a:rPr lang="en-US" dirty="0">
                <a:solidFill>
                  <a:srgbClr val="CC00CC"/>
                </a:solidFill>
              </a:rPr>
              <a:t>At_1,1_0</a:t>
            </a:r>
            <a:r>
              <a:rPr lang="en-US" dirty="0"/>
              <a:t>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v  Wall_0,1   v   Blocked_W_0) </a:t>
            </a:r>
          </a:p>
          <a:p>
            <a:pPr marL="457165" lvl="1" indent="0">
              <a:buNone/>
            </a:pPr>
            <a:r>
              <a:rPr lang="en-US" dirty="0">
                <a:solidFill>
                  <a:srgbClr val="CC00CC"/>
                </a:solidFill>
                <a:sym typeface="Symbol"/>
              </a:rPr>
              <a:t>   (</a:t>
            </a:r>
            <a:r>
              <a:rPr lang="en-US" dirty="0">
                <a:solidFill>
                  <a:srgbClr val="CC00CC"/>
                </a:solidFill>
              </a:rPr>
              <a:t>At_1,1_0</a:t>
            </a:r>
            <a:r>
              <a:rPr lang="en-US" dirty="0"/>
              <a:t> 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v  Blocked_W_0   v  Wall_0,1)</a:t>
            </a:r>
          </a:p>
          <a:p>
            <a:pPr marL="457165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257800" y="1295400"/>
            <a:ext cx="4495800" cy="533400"/>
          </a:xfrm>
          <a:prstGeom prst="wedgeRoundRectCallout">
            <a:avLst>
              <a:gd name="adj1" fmla="val -62042"/>
              <a:gd name="adj2" fmla="val 440858"/>
              <a:gd name="adj3" fmla="val 16667"/>
            </a:avLst>
          </a:prstGeom>
          <a:solidFill>
            <a:srgbClr val="CCFFCC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Replace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biconditional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by two implications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638800" y="1981200"/>
            <a:ext cx="4495800" cy="533400"/>
          </a:xfrm>
          <a:prstGeom prst="wedgeRoundRectCallout">
            <a:avLst>
              <a:gd name="adj1" fmla="val -68356"/>
              <a:gd name="adj2" fmla="val 404444"/>
              <a:gd name="adj3" fmla="val 16667"/>
            </a:avLst>
          </a:prstGeom>
          <a:solidFill>
            <a:srgbClr val="CCFFCC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Replace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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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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by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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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7696200" y="2590800"/>
            <a:ext cx="4495800" cy="533400"/>
          </a:xfrm>
          <a:prstGeom prst="wedgeRoundRectCallout">
            <a:avLst>
              <a:gd name="adj1" fmla="val -54730"/>
              <a:gd name="adj2" fmla="val 396040"/>
              <a:gd name="adj3" fmla="val 16667"/>
            </a:avLst>
          </a:prstGeom>
          <a:solidFill>
            <a:srgbClr val="CCFFCC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Distribute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over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81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SAT solvers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7002"/>
            <a:ext cx="12192000" cy="5311586"/>
          </a:xfrm>
        </p:spPr>
        <p:txBody>
          <a:bodyPr/>
          <a:lstStyle/>
          <a:p>
            <a:r>
              <a:rPr lang="en-US" dirty="0"/>
              <a:t>DPLL (</a:t>
            </a:r>
            <a:r>
              <a:rPr lang="en-US" sz="2800" dirty="0"/>
              <a:t>Davis-Putnam-</a:t>
            </a:r>
            <a:r>
              <a:rPr lang="en-US" sz="2800" dirty="0" err="1"/>
              <a:t>Logemann</a:t>
            </a:r>
            <a:r>
              <a:rPr lang="en-US" sz="2800" dirty="0"/>
              <a:t>-Loveland</a:t>
            </a:r>
            <a:r>
              <a:rPr lang="en-US" dirty="0"/>
              <a:t>) is the core of modern solvers</a:t>
            </a:r>
          </a:p>
          <a:p>
            <a:r>
              <a:rPr lang="en-US" dirty="0"/>
              <a:t>Recursive depth-first search over models with some extras: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Early termination</a:t>
            </a:r>
            <a:r>
              <a:rPr lang="en-US" dirty="0"/>
              <a:t>: stop if </a:t>
            </a:r>
          </a:p>
          <a:p>
            <a:pPr lvl="2"/>
            <a:r>
              <a:rPr lang="en-US" dirty="0"/>
              <a:t>all clauses are satisfied; e.g., </a:t>
            </a:r>
            <a:r>
              <a:rPr lang="en-US" dirty="0">
                <a:solidFill>
                  <a:srgbClr val="CC00CC"/>
                </a:solidFill>
              </a:rPr>
              <a:t>(A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 B) </a:t>
            </a:r>
            <a:r>
              <a:rPr lang="en-US" dirty="0">
                <a:solidFill>
                  <a:srgbClr val="CC00CC"/>
                </a:solidFill>
              </a:rPr>
              <a:t> (A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 C) </a:t>
            </a:r>
            <a:r>
              <a:rPr lang="en-US" dirty="0">
                <a:sym typeface="Symbol"/>
              </a:rPr>
              <a:t>is satisfied by {</a:t>
            </a:r>
            <a:r>
              <a:rPr lang="en-US" dirty="0">
                <a:solidFill>
                  <a:srgbClr val="CC00CC"/>
                </a:solidFill>
                <a:sym typeface="Symbol"/>
              </a:rPr>
              <a:t>A</a:t>
            </a:r>
            <a:r>
              <a:rPr lang="en-US" dirty="0">
                <a:sym typeface="Symbol"/>
              </a:rPr>
              <a:t>=</a:t>
            </a:r>
            <a:r>
              <a:rPr lang="en-US" dirty="0">
                <a:solidFill>
                  <a:srgbClr val="0000FF"/>
                </a:solidFill>
                <a:sym typeface="Symbol"/>
              </a:rPr>
              <a:t>true</a:t>
            </a:r>
            <a:r>
              <a:rPr lang="en-US" dirty="0">
                <a:sym typeface="Symbol"/>
              </a:rPr>
              <a:t>}</a:t>
            </a:r>
          </a:p>
          <a:p>
            <a:pPr lvl="2"/>
            <a:r>
              <a:rPr lang="en-US" dirty="0">
                <a:sym typeface="Symbol"/>
              </a:rPr>
              <a:t>any clause is falsified; e.g., </a:t>
            </a:r>
            <a:r>
              <a:rPr lang="en-US" dirty="0">
                <a:solidFill>
                  <a:srgbClr val="CC00CC"/>
                </a:solidFill>
              </a:rPr>
              <a:t>(A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 B) </a:t>
            </a:r>
            <a:r>
              <a:rPr lang="en-US" dirty="0">
                <a:solidFill>
                  <a:srgbClr val="CC00CC"/>
                </a:solidFill>
              </a:rPr>
              <a:t> (A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 C) </a:t>
            </a:r>
            <a:r>
              <a:rPr lang="en-US" dirty="0">
                <a:sym typeface="Symbol"/>
              </a:rPr>
              <a:t>is satisfied by {</a:t>
            </a:r>
            <a:r>
              <a:rPr lang="en-US" dirty="0">
                <a:solidFill>
                  <a:srgbClr val="CC00CC"/>
                </a:solidFill>
                <a:sym typeface="Symbol"/>
              </a:rPr>
              <a:t>A</a:t>
            </a:r>
            <a:r>
              <a:rPr lang="en-US" dirty="0">
                <a:sym typeface="Symbol"/>
              </a:rPr>
              <a:t>=</a:t>
            </a:r>
            <a:r>
              <a:rPr lang="en-US" dirty="0" err="1">
                <a:solidFill>
                  <a:srgbClr val="0000FF"/>
                </a:solidFill>
                <a:sym typeface="Symbol"/>
              </a:rPr>
              <a:t>false</a:t>
            </a:r>
            <a:r>
              <a:rPr lang="en-US" dirty="0" err="1">
                <a:sym typeface="Symbol"/>
              </a:rPr>
              <a:t>,</a:t>
            </a:r>
            <a:r>
              <a:rPr lang="en-US" dirty="0" err="1">
                <a:solidFill>
                  <a:srgbClr val="CC00CC"/>
                </a:solidFill>
                <a:sym typeface="Symbol"/>
              </a:rPr>
              <a:t>B</a:t>
            </a:r>
            <a:r>
              <a:rPr lang="en-US" dirty="0">
                <a:sym typeface="Symbol"/>
              </a:rPr>
              <a:t>=</a:t>
            </a:r>
            <a:r>
              <a:rPr lang="en-US" dirty="0">
                <a:solidFill>
                  <a:srgbClr val="0000FF"/>
                </a:solidFill>
                <a:sym typeface="Symbol"/>
              </a:rPr>
              <a:t>false</a:t>
            </a:r>
            <a:r>
              <a:rPr lang="en-US" dirty="0">
                <a:sym typeface="Symbol"/>
              </a:rPr>
              <a:t>}</a:t>
            </a:r>
            <a:endParaRPr lang="en-US" dirty="0"/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Pure literals</a:t>
            </a:r>
            <a:r>
              <a:rPr lang="en-US" dirty="0"/>
              <a:t>: if all occurrences of a symbol in as-yet-unsatisfied clauses have the same sign, then give the symbol that value</a:t>
            </a:r>
          </a:p>
          <a:p>
            <a:pPr lvl="2"/>
            <a:r>
              <a:rPr lang="en-US" dirty="0"/>
              <a:t>E.g., </a:t>
            </a:r>
            <a:r>
              <a:rPr lang="en-US" dirty="0">
                <a:solidFill>
                  <a:srgbClr val="CC00CC"/>
                </a:solidFill>
              </a:rPr>
              <a:t>A</a:t>
            </a:r>
            <a:r>
              <a:rPr lang="en-US" dirty="0"/>
              <a:t> is pure and positive in</a:t>
            </a:r>
            <a:r>
              <a:rPr lang="en-US" dirty="0">
                <a:solidFill>
                  <a:srgbClr val="CC00CC"/>
                </a:solidFill>
              </a:rPr>
              <a:t> (A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 B) </a:t>
            </a:r>
            <a:r>
              <a:rPr lang="en-US" dirty="0">
                <a:solidFill>
                  <a:srgbClr val="CC00CC"/>
                </a:solidFill>
              </a:rPr>
              <a:t> (A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 C) </a:t>
            </a:r>
            <a:r>
              <a:rPr lang="en-US" dirty="0">
                <a:solidFill>
                  <a:srgbClr val="CC00CC"/>
                </a:solidFill>
              </a:rPr>
              <a:t> (C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 B) </a:t>
            </a:r>
            <a:r>
              <a:rPr lang="en-US" dirty="0">
                <a:sym typeface="Symbol"/>
              </a:rPr>
              <a:t>so set it to </a:t>
            </a:r>
            <a:r>
              <a:rPr lang="en-US" dirty="0">
                <a:solidFill>
                  <a:srgbClr val="0000FF"/>
                </a:solidFill>
                <a:sym typeface="Symbol"/>
              </a:rPr>
              <a:t>true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Unit clauses</a:t>
            </a:r>
            <a:r>
              <a:rPr lang="en-US" dirty="0"/>
              <a:t>: if a clause is left with a single literal, set symbol to satisfy clause</a:t>
            </a:r>
          </a:p>
          <a:p>
            <a:pPr lvl="2"/>
            <a:r>
              <a:rPr lang="en-US" dirty="0"/>
              <a:t>E.g., if </a:t>
            </a:r>
            <a:r>
              <a:rPr lang="en-US" dirty="0">
                <a:solidFill>
                  <a:srgbClr val="CC00CC"/>
                </a:solidFill>
              </a:rPr>
              <a:t>A</a:t>
            </a:r>
            <a:r>
              <a:rPr lang="en-US" dirty="0"/>
              <a:t>=</a:t>
            </a:r>
            <a:r>
              <a:rPr lang="en-US" dirty="0">
                <a:solidFill>
                  <a:srgbClr val="0000FF"/>
                </a:solidFill>
              </a:rPr>
              <a:t>false</a:t>
            </a:r>
            <a:r>
              <a:rPr lang="en-US" dirty="0"/>
              <a:t>, </a:t>
            </a:r>
            <a:r>
              <a:rPr lang="en-US" dirty="0">
                <a:solidFill>
                  <a:srgbClr val="CC00CC"/>
                </a:solidFill>
              </a:rPr>
              <a:t>(A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 B) </a:t>
            </a:r>
            <a:r>
              <a:rPr lang="en-US" dirty="0">
                <a:solidFill>
                  <a:srgbClr val="CC00CC"/>
                </a:solidFill>
              </a:rPr>
              <a:t> (A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 C) </a:t>
            </a:r>
            <a:r>
              <a:rPr lang="en-US" dirty="0">
                <a:sym typeface="Symbol"/>
              </a:rPr>
              <a:t>becomes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dirty="0">
                <a:solidFill>
                  <a:srgbClr val="0000FF"/>
                </a:solidFill>
                <a:sym typeface="Symbol"/>
              </a:rPr>
              <a:t>false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 B) </a:t>
            </a:r>
            <a:r>
              <a:rPr lang="en-US" dirty="0">
                <a:solidFill>
                  <a:srgbClr val="CC00CC"/>
                </a:solidFill>
              </a:rPr>
              <a:t> (</a:t>
            </a:r>
            <a:r>
              <a:rPr lang="en-US" dirty="0">
                <a:solidFill>
                  <a:srgbClr val="0000FF"/>
                </a:solidFill>
              </a:rPr>
              <a:t>false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 C)</a:t>
            </a:r>
            <a:r>
              <a:rPr lang="en-US" dirty="0">
                <a:sym typeface="Symbol"/>
              </a:rPr>
              <a:t>, i.e.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(B) </a:t>
            </a:r>
            <a:r>
              <a:rPr lang="en-US" dirty="0">
                <a:solidFill>
                  <a:srgbClr val="CC00CC"/>
                </a:solidFill>
              </a:rPr>
              <a:t> (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C)</a:t>
            </a:r>
          </a:p>
          <a:p>
            <a:pPr lvl="2"/>
            <a:r>
              <a:rPr lang="en-US" dirty="0">
                <a:sym typeface="Symbol"/>
              </a:rPr>
              <a:t>Satisfying the unit clauses often leads to further propagation, new unit clauses,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0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3458</TotalTime>
  <Words>980</Words>
  <Application>Microsoft Office PowerPoint</Application>
  <PresentationFormat>Widescreen</PresentationFormat>
  <Paragraphs>119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Apple Chancery</vt:lpstr>
      <vt:lpstr>Arial</vt:lpstr>
      <vt:lpstr>Calibri</vt:lpstr>
      <vt:lpstr>Symbol</vt:lpstr>
      <vt:lpstr>Wingdings</vt:lpstr>
      <vt:lpstr>dan-berkeley-nlp-v1</vt:lpstr>
      <vt:lpstr>CSC 2114: Artificial Intelligence </vt:lpstr>
      <vt:lpstr>Inference (reminder)</vt:lpstr>
      <vt:lpstr>Simple theorem proving: Forward chaining</vt:lpstr>
      <vt:lpstr>Forward chaining algorithm: Details</vt:lpstr>
      <vt:lpstr>Properties of forward chaining</vt:lpstr>
      <vt:lpstr>Resolution (briefly)</vt:lpstr>
      <vt:lpstr>Satisfiability and entailment</vt:lpstr>
      <vt:lpstr>Conjunctive normal form (CNF)</vt:lpstr>
      <vt:lpstr>Efficient SAT solvers</vt:lpstr>
      <vt:lpstr>DPLL algorithm</vt:lpstr>
      <vt:lpstr>Efficiency</vt:lpstr>
      <vt:lpstr>SAT solvers in practice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188: Artificial Intelligence</dc:title>
  <dc:creator>Stuart RUSSELL</dc:creator>
  <cp:lastModifiedBy>Rose Nakibuule</cp:lastModifiedBy>
  <cp:revision>15</cp:revision>
  <dcterms:created xsi:type="dcterms:W3CDTF">2021-02-06T20:47:50Z</dcterms:created>
  <dcterms:modified xsi:type="dcterms:W3CDTF">2022-01-24T13:28:21Z</dcterms:modified>
</cp:coreProperties>
</file>