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26" r:id="rId2"/>
  </p:sldMasterIdLst>
  <p:notesMasterIdLst>
    <p:notesMasterId r:id="rId49"/>
  </p:notesMasterIdLst>
  <p:handoutMasterIdLst>
    <p:handoutMasterId r:id="rId50"/>
  </p:handoutMasterIdLst>
  <p:sldIdLst>
    <p:sldId id="500" r:id="rId3"/>
    <p:sldId id="325" r:id="rId4"/>
    <p:sldId id="402" r:id="rId5"/>
    <p:sldId id="379" r:id="rId6"/>
    <p:sldId id="450" r:id="rId7"/>
    <p:sldId id="380" r:id="rId8"/>
    <p:sldId id="381" r:id="rId9"/>
    <p:sldId id="382" r:id="rId10"/>
    <p:sldId id="508" r:id="rId11"/>
    <p:sldId id="509" r:id="rId12"/>
    <p:sldId id="291" r:id="rId13"/>
    <p:sldId id="326" r:id="rId14"/>
    <p:sldId id="260" r:id="rId15"/>
    <p:sldId id="452" r:id="rId16"/>
    <p:sldId id="329" r:id="rId17"/>
    <p:sldId id="263" r:id="rId18"/>
    <p:sldId id="264" r:id="rId19"/>
    <p:sldId id="331" r:id="rId20"/>
    <p:sldId id="265" r:id="rId21"/>
    <p:sldId id="266" r:id="rId22"/>
    <p:sldId id="293" r:id="rId23"/>
    <p:sldId id="507" r:id="rId24"/>
    <p:sldId id="334" r:id="rId25"/>
    <p:sldId id="273" r:id="rId26"/>
    <p:sldId id="335" r:id="rId27"/>
    <p:sldId id="374" r:id="rId28"/>
    <p:sldId id="375" r:id="rId29"/>
    <p:sldId id="456" r:id="rId30"/>
    <p:sldId id="399" r:id="rId31"/>
    <p:sldId id="510" r:id="rId32"/>
    <p:sldId id="511" r:id="rId33"/>
    <p:sldId id="457" r:id="rId34"/>
    <p:sldId id="281" r:id="rId35"/>
    <p:sldId id="282" r:id="rId36"/>
    <p:sldId id="289" r:id="rId37"/>
    <p:sldId id="458" r:id="rId38"/>
    <p:sldId id="297" r:id="rId39"/>
    <p:sldId id="389" r:id="rId40"/>
    <p:sldId id="298" r:id="rId41"/>
    <p:sldId id="405" r:id="rId42"/>
    <p:sldId id="406" r:id="rId43"/>
    <p:sldId id="390" r:id="rId44"/>
    <p:sldId id="391" r:id="rId45"/>
    <p:sldId id="302" r:id="rId46"/>
    <p:sldId id="459" r:id="rId47"/>
    <p:sldId id="432" r:id="rId4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99"/>
    <a:srgbClr val="FFFF00"/>
    <a:srgbClr val="DDDDDD"/>
    <a:srgbClr val="FFCCFF"/>
    <a:srgbClr val="FF99CC"/>
    <a:srgbClr val="CC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5" autoAdjust="0"/>
    <p:restoredTop sz="83282" autoAdjust="0"/>
  </p:normalViewPr>
  <p:slideViewPr>
    <p:cSldViewPr snapToGrid="0">
      <p:cViewPr varScale="1">
        <p:scale>
          <a:sx n="60" d="100"/>
          <a:sy n="60" d="100"/>
        </p:scale>
        <p:origin x="9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2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A4348B8-E792-4A29-A99E-627CE3B766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825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3EBDA60-8047-47E3-A7D8-D0D5A3C6B2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54175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597FBAD-9CAA-436A-A05A-8D8CDC724C6B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28262C1-848A-44C8-8532-7E78602CE4B4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6ECD058-AADA-410F-92BC-6DF01B462CF2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15D855C-B6C2-4471-97E6-AB3C9A72AE19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C45EA8C-E0C3-43F4-9A93-BF1CEF651A51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BD14E24-AE1F-4FD4-BFF1-D0C06D7929F2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D690ED-E104-407A-ACF3-81016EB59AC8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227315B-384D-46BC-B886-E6E9F1986699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0BA932-BF5C-4C3A-ACA0-5C042581974E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2BFA70A-9EB9-47D0-9A16-6F181207BB75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60E5536-619B-4180-BF31-FDA9F35133C6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5E7E0F9-2D3E-4B86-BD60-51065B800D64}" type="slidenum">
              <a:rPr lang="en-US" altLang="en-US" sz="130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284F406-A244-4374-A17B-A8BE9BD918A3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F40CB3E-E350-4D8A-9432-CE8D5E47611B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5C7E824-4EC6-4E75-9436-B407A21F500E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4B9CA67-E209-4993-AE05-D104A73FAAEE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17C7E52-26A7-4589-8DE6-40EBE785456E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Differences with</a:t>
            </a:r>
            <a:r>
              <a:rPr lang="en-US" altLang="en-US" baseline="0" dirty="0">
                <a:ea typeface="ＭＳ Ｐゴシック" panose="020B0600070205080204" pitchFamily="34" charset="-128"/>
              </a:rPr>
              <a:t> HTTP; FTP uses ports 20 and 21, data and control respectively; FTP maintains state between the sender &amp; receiver; in-band out-of-band connections for control info</a:t>
            </a:r>
          </a:p>
          <a:p>
            <a:pPr marL="171450" indent="-171450">
              <a:buFont typeface="Arial"/>
              <a:buChar char="•"/>
            </a:pPr>
            <a:r>
              <a:rPr lang="en-US" altLang="en-US" baseline="0" dirty="0">
                <a:ea typeface="ＭＳ Ｐゴシック" panose="020B0600070205080204" pitchFamily="34" charset="-128"/>
              </a:rPr>
              <a:t>FTP sends exactly one file over a data connection, but control connection persists</a:t>
            </a:r>
          </a:p>
          <a:p>
            <a:pPr marL="171450" indent="-171450">
              <a:buFont typeface="Arial"/>
              <a:buChar char="•"/>
            </a:pPr>
            <a:endParaRPr lang="en-US" altLang="en-US" baseline="0" dirty="0">
              <a:ea typeface="ＭＳ Ｐゴシック" panose="020B0600070205080204" pitchFamily="34" charset="-128"/>
            </a:endParaRPr>
          </a:p>
          <a:p>
            <a:pPr marL="171450" indent="-171450">
              <a:buFont typeface="Arial"/>
              <a:buChar char="•"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657255-7D74-4C1E-9DCF-94B8E89112A7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62C2C8-C5DE-44AA-96CD-5CBD2C6AC1E8}" type="slidenum">
              <a:rPr lang="en-US" altLang="en-US" sz="1300">
                <a:latin typeface="Times New Roman" panose="02020603050405020304" pitchFamily="18" charset="0"/>
              </a:rPr>
              <a:pPr/>
              <a:t>32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Web</a:t>
            </a:r>
            <a:r>
              <a:rPr lang="en-US" altLang="en-US" baseline="0" dirty="0">
                <a:ea typeface="ＭＳ Ｐゴシック" panose="020B0600070205080204" pitchFamily="34" charset="-128"/>
              </a:rPr>
              <a:t> email service launched in 1996, later to be called Hotmail</a:t>
            </a:r>
          </a:p>
          <a:p>
            <a:pPr marL="171450" indent="-171450">
              <a:buFont typeface="Arial"/>
              <a:buChar char="•"/>
            </a:pPr>
            <a:r>
              <a:rPr lang="en-US" altLang="en-US" baseline="0" dirty="0">
                <a:ea typeface="ＭＳ Ｐゴシック" panose="020B0600070205080204" pitchFamily="34" charset="-128"/>
              </a:rPr>
              <a:t>Bought by Microsoft in  2013 for $400M, </a:t>
            </a:r>
            <a:r>
              <a:rPr lang="en-US" altLang="en-US" baseline="0" dirty="0">
                <a:ea typeface="ＭＳ Ｐゴシック" panose="020B0600070205080204" pitchFamily="34" charset="-128"/>
                <a:sym typeface="Wingdings"/>
              </a:rPr>
              <a:t> Outlook  400M users currently</a:t>
            </a:r>
          </a:p>
          <a:p>
            <a:pPr marL="171450" indent="-171450">
              <a:buFont typeface="Arial"/>
              <a:buChar char="•"/>
            </a:pPr>
            <a:r>
              <a:rPr lang="en-US" altLang="en-US" baseline="0" dirty="0">
                <a:ea typeface="ＭＳ Ｐゴシック" panose="020B0600070205080204" pitchFamily="34" charset="-128"/>
                <a:sym typeface="Wingdings"/>
              </a:rPr>
              <a:t>Yahoo Mail, popular brand of the 90s with ~228M users</a:t>
            </a:r>
          </a:p>
          <a:p>
            <a:pPr marL="171450" indent="-171450">
              <a:buFont typeface="Arial"/>
              <a:buChar char="•"/>
            </a:pPr>
            <a:r>
              <a:rPr lang="en-US" altLang="en-US" baseline="0" dirty="0">
                <a:ea typeface="ＭＳ Ｐゴシック" panose="020B0600070205080204" pitchFamily="34" charset="-128"/>
                <a:sym typeface="Wingdings"/>
              </a:rPr>
              <a:t>Gmail the most popular now with over 1 Billion users</a:t>
            </a:r>
          </a:p>
          <a:p>
            <a:pPr marL="171450" indent="-171450">
              <a:buFont typeface="Arial"/>
              <a:buChar char="•"/>
            </a:pPr>
            <a:endParaRPr lang="en-US" altLang="en-US" baseline="0" dirty="0">
              <a:ea typeface="ＭＳ Ｐゴシック" panose="020B0600070205080204" pitchFamily="34" charset="-128"/>
              <a:sym typeface="Wingdings"/>
            </a:endParaRPr>
          </a:p>
          <a:p>
            <a:pPr marL="171450" indent="-171450">
              <a:buFont typeface="Arial"/>
              <a:buChar char="•"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1270B7-79CF-47F1-845B-A98DE6FAA37C}" type="slidenum">
              <a:rPr lang="en-US" altLang="en-US" sz="1300">
                <a:latin typeface="Times New Roman" panose="02020603050405020304" pitchFamily="18" charset="0"/>
              </a:rPr>
              <a:pPr/>
              <a:t>33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Alice</a:t>
            </a:r>
            <a:r>
              <a:rPr lang="en-US" altLang="en-US" baseline="0" dirty="0">
                <a:ea typeface="ＭＳ Ｐゴシック" panose="020B0600070205080204" pitchFamily="34" charset="-128"/>
              </a:rPr>
              <a:t> and Bob example; delivery failures, mailboxes, retrieval of email</a:t>
            </a:r>
          </a:p>
          <a:p>
            <a:pPr marL="171450" indent="-171450">
              <a:buFont typeface="Arial"/>
              <a:buChar char="•"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56CC91F-8EEB-473B-9C0C-A9BF26730EB9}" type="slidenum">
              <a:rPr lang="en-US" altLang="en-US" sz="1300">
                <a:latin typeface="Times New Roman" panose="02020603050405020304" pitchFamily="18" charset="0"/>
              </a:rPr>
              <a:pPr/>
              <a:t>34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SMTP </a:t>
            </a:r>
            <a:r>
              <a:rPr lang="mr-IN" altLang="en-US" dirty="0">
                <a:ea typeface="ＭＳ Ｐゴシック" panose="020B0600070205080204" pitchFamily="34" charset="-128"/>
              </a:rPr>
              <a:t>–</a:t>
            </a:r>
            <a:r>
              <a:rPr lang="en-US" altLang="en-US" dirty="0">
                <a:ea typeface="ＭＳ Ｐゴシック" panose="020B0600070205080204" pitchFamily="34" charset="-128"/>
              </a:rPr>
              <a:t> Direct</a:t>
            </a:r>
            <a:r>
              <a:rPr lang="en-US" altLang="en-US" baseline="0" dirty="0">
                <a:ea typeface="ＭＳ Ｐゴシック" panose="020B0600070205080204" pitchFamily="34" charset="-128"/>
              </a:rPr>
              <a:t> connections, and no intermediaries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ＭＳ Ｐゴシック" charset="0"/>
              </a:rPr>
              <a:t>HELO, MAIL FROM,  RCPT TO,  DATA, and  QUIT</a:t>
            </a:r>
          </a:p>
          <a:p>
            <a:pPr marL="171450" indent="-171450">
              <a:buFont typeface="Arial"/>
              <a:buChar char="•"/>
            </a:pPr>
            <a:r>
              <a:rPr lang="en-US" alt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ＭＳ Ｐゴシック" charset="0"/>
              </a:rPr>
              <a:t>Differences with HTTP?</a:t>
            </a:r>
            <a:endParaRPr lang="en-US" altLang="en-US" baseline="0" dirty="0">
              <a:ea typeface="ＭＳ Ｐゴシック" panose="020B0600070205080204" pitchFamily="34" charset="-128"/>
            </a:endParaRPr>
          </a:p>
          <a:p>
            <a:pPr marL="171450" indent="-171450">
              <a:buFont typeface="Arial"/>
              <a:buChar char="•"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8BDAF28-3107-43EA-8499-BC3154B5EFA8}" type="slidenum">
              <a:rPr lang="en-US" altLang="en-US" sz="1300">
                <a:latin typeface="Times New Roman" panose="02020603050405020304" pitchFamily="18" charset="0"/>
              </a:rPr>
              <a:pPr/>
              <a:t>35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E30837-F909-4811-A58D-37B2AF9A8472}" type="slidenum">
              <a:rPr lang="en-US" altLang="en-US" sz="130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2C7982-E55C-41BB-A67E-35DA8B5D79DC}" type="slidenum">
              <a:rPr lang="en-US" altLang="en-US" sz="1300">
                <a:latin typeface="Times New Roman" panose="02020603050405020304" pitchFamily="18" charset="0"/>
              </a:rPr>
              <a:pPr/>
              <a:t>36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Host aliasing</a:t>
            </a:r>
          </a:p>
          <a:p>
            <a:pPr marL="171450" indent="-171450">
              <a:buFont typeface="Arial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Mail server</a:t>
            </a:r>
            <a:r>
              <a:rPr lang="en-US" altLang="en-US" baseline="0" dirty="0">
                <a:ea typeface="ＭＳ Ｐゴシック" panose="020B0600070205080204" pitchFamily="34" charset="-128"/>
              </a:rPr>
              <a:t> aliasing</a:t>
            </a:r>
          </a:p>
          <a:p>
            <a:pPr marL="171450" indent="-171450">
              <a:buFont typeface="Arial"/>
              <a:buChar char="•"/>
            </a:pPr>
            <a:r>
              <a:rPr lang="en-US" altLang="en-US" baseline="0" dirty="0">
                <a:ea typeface="ＭＳ Ｐゴシック" panose="020B0600070205080204" pitchFamily="34" charset="-128"/>
              </a:rPr>
              <a:t>Load balancing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marL="171450" indent="-171450">
              <a:buFont typeface="Arial"/>
              <a:buChar char="•"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AA4B6DE-2074-4F0A-8A10-5157317BD58A}" type="slidenum">
              <a:rPr lang="en-US" altLang="en-US" sz="1300">
                <a:latin typeface="Times New Roman" panose="02020603050405020304" pitchFamily="18" charset="0"/>
              </a:rPr>
              <a:pPr/>
              <a:t>37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13DE5C2-16EF-47C4-9D56-0EDF31EE814A}" type="slidenum">
              <a:rPr lang="en-US" altLang="en-US" sz="1300">
                <a:latin typeface="Times New Roman" panose="02020603050405020304" pitchFamily="18" charset="0"/>
              </a:rPr>
              <a:pPr/>
              <a:t>38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153FFEF-A741-497F-93B4-2BDD50FDFEA1}" type="slidenum">
              <a:rPr lang="en-US" altLang="en-US" sz="1300">
                <a:latin typeface="Times New Roman" panose="02020603050405020304" pitchFamily="18" charset="0"/>
              </a:rPr>
              <a:pPr/>
              <a:t>39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3F3919C-7353-4BF2-984C-37E8E31A00FA}" type="slidenum">
              <a:rPr lang="en-US" altLang="en-US" sz="1300">
                <a:latin typeface="Times New Roman" panose="02020603050405020304" pitchFamily="18" charset="0"/>
              </a:rPr>
              <a:pPr/>
              <a:t>40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4EEC79B-F6F9-4D14-AF46-ECB73B85B9D0}" type="slidenum">
              <a:rPr lang="en-US" altLang="en-US" sz="1300">
                <a:latin typeface="Times New Roman" panose="02020603050405020304" pitchFamily="18" charset="0"/>
              </a:rPr>
              <a:pPr/>
              <a:t>41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42E774F-3AD4-450D-A579-A0FB98EDF5EA}" type="slidenum">
              <a:rPr lang="en-US" altLang="en-US" sz="1300">
                <a:latin typeface="Times New Roman" panose="02020603050405020304" pitchFamily="18" charset="0"/>
              </a:rPr>
              <a:pPr/>
              <a:t>42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4A65980-5D5B-4C53-A46D-73FF1863871E}" type="slidenum">
              <a:rPr lang="en-US" altLang="en-US" sz="1300">
                <a:latin typeface="Times New Roman" panose="02020603050405020304" pitchFamily="18" charset="0"/>
              </a:rPr>
              <a:pPr/>
              <a:t>43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Read about the different types</a:t>
            </a:r>
            <a:r>
              <a:rPr lang="en-US" altLang="en-US" baseline="0" dirty="0">
                <a:ea typeface="ＭＳ Ｐゴシック" panose="020B0600070205080204" pitchFamily="34" charset="-128"/>
              </a:rPr>
              <a:t> of </a:t>
            </a:r>
            <a:r>
              <a:rPr lang="en-US" altLang="en-US" baseline="0">
                <a:ea typeface="ＭＳ Ｐゴシック" panose="020B0600070205080204" pitchFamily="34" charset="-128"/>
              </a:rPr>
              <a:t>DNS records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FA847F0-4C3F-4A07-811A-8FDAC3153EB1}" type="slidenum">
              <a:rPr lang="en-US" altLang="en-US" sz="1300">
                <a:latin typeface="Times New Roman" panose="02020603050405020304" pitchFamily="18" charset="0"/>
              </a:rPr>
              <a:pPr/>
              <a:t>44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768B7F-5841-438E-A4CD-BD754A371065}" type="slidenum">
              <a:rPr lang="en-US" altLang="en-US" sz="1300">
                <a:latin typeface="Times New Roman" panose="02020603050405020304" pitchFamily="18" charset="0"/>
              </a:rPr>
              <a:pPr/>
              <a:t>45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E9D30A5-2BB0-4D4D-8B90-7D8491B23FCA}" type="slidenum">
              <a:rPr lang="en-US" altLang="en-US" sz="130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9909EF-11F6-4A28-B2F2-5A22897F1C02}" type="slidenum">
              <a:rPr lang="en-US" altLang="en-US" sz="1300">
                <a:latin typeface="Times New Roman" panose="02020603050405020304" pitchFamily="18" charset="0"/>
              </a:rPr>
              <a:pPr/>
              <a:t>46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259F701-344F-48FA-8863-006316D8DF95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A739921-5753-476A-A515-EA9AB0C60AE4}" type="slidenum">
              <a:rPr lang="en-US" altLang="en-US" sz="130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6D56EEA-E32E-4E3F-A3C4-EB095A50EA43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92615A6-6890-4EBA-B886-BD080303AC10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039434-7964-4A6C-9B7B-091757BACC71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85AD2-6FAF-46C1-B73F-C81C28F7100E}" type="datetime1">
              <a:rPr lang="en-US"/>
              <a:pPr>
                <a:defRPr/>
              </a:pPr>
              <a:t>4/16/2021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6AF666ED-38B6-48E0-8C27-F652A87F2E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36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3C564-0C5D-41FC-BDBD-A91A7BC6E3C1}" type="datetime1">
              <a:rPr lang="en-US"/>
              <a:pPr>
                <a:defRPr/>
              </a:pPr>
              <a:t>4/16/2021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D21FA059-9215-40B7-86CF-6BB3E7F32F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12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EB4E-E60E-488E-BAAB-A2EE9A98BCB2}" type="datetime1">
              <a:rPr lang="en-US"/>
              <a:pPr>
                <a:defRPr/>
              </a:pPr>
              <a:t>4/16/2021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D8337F17-1FEB-4D51-8A5E-7DB6A7DBF2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692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C4018-7410-4F28-9EC0-CC183748A791}" type="datetime1">
              <a:rPr lang="en-US"/>
              <a:pPr>
                <a:defRPr/>
              </a:pPr>
              <a:t>4/16/2021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573BFCF7-3F47-4544-BC73-25D19674C0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512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7117A-FBFC-46D5-9969-04FDED13F949}" type="datetime1">
              <a:rPr lang="en-US"/>
              <a:pPr>
                <a:defRPr/>
              </a:pPr>
              <a:t>4/16/2021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F21CC7BD-01CE-4E68-9678-52388A83DF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36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36D45-454C-47CE-804D-4FD4DCEFF623}" type="datetime1">
              <a:rPr lang="en-US"/>
              <a:pPr>
                <a:defRPr/>
              </a:pPr>
              <a:t>4/16/2021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BB875906-6D0E-4656-AE31-9789C87B56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1201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4833E-4333-4E16-A2FE-26671BE1D3D0}" type="datetime1">
              <a:rPr lang="en-US"/>
              <a:pPr>
                <a:defRPr/>
              </a:pPr>
              <a:t>4/16/2021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32D34526-4221-457B-9F00-92DEAD7069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801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B9ACF8FA-F987-4C19-9985-243B15EA73E6}" type="datetime1">
              <a:rPr lang="en-US"/>
              <a:pPr>
                <a:defRPr/>
              </a:pPr>
              <a:t>4/16/2021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 smtClean="0"/>
            </a:lvl1pPr>
          </a:lstStyle>
          <a:p>
            <a:pPr>
              <a:defRPr/>
            </a:pPr>
            <a:r>
              <a:rPr lang="en-US" altLang="en-US"/>
              <a:t>2-</a:t>
            </a:r>
            <a:fld id="{C3F6D2BA-248A-4FB4-A2CB-03B3959B1D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896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9799EA2F-EB48-4C3E-A6EE-4293A5655B58}" type="datetime1">
              <a:rPr lang="en-US"/>
              <a:pPr>
                <a:defRPr/>
              </a:pPr>
              <a:t>4/16/2021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 smtClean="0"/>
            </a:lvl1pPr>
          </a:lstStyle>
          <a:p>
            <a:pPr>
              <a:defRPr/>
            </a:pPr>
            <a:r>
              <a:rPr lang="en-US" altLang="en-US"/>
              <a:t>2-</a:t>
            </a:r>
            <a:fld id="{6F36CEB7-70FB-461D-8BD9-33B1BC015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691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8C699753-99CC-492E-A67E-B0CC9D9E9B70}" type="datetime1">
              <a:rPr lang="en-US"/>
              <a:pPr>
                <a:defRPr/>
              </a:pPr>
              <a:t>4/16/2021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 smtClean="0"/>
            </a:lvl1pPr>
          </a:lstStyle>
          <a:p>
            <a:pPr>
              <a:defRPr/>
            </a:pPr>
            <a:r>
              <a:rPr lang="en-US" altLang="en-US"/>
              <a:t>2-</a:t>
            </a:r>
            <a:fld id="{46678AFD-9E80-4A53-BC5A-07032C252B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8170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6777D13E-DD34-4682-8ECA-3ECBCA0F04CE}" type="datetime1">
              <a:rPr lang="en-US"/>
              <a:pPr>
                <a:defRPr/>
              </a:pPr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 smtClean="0"/>
            </a:lvl1pPr>
          </a:lstStyle>
          <a:p>
            <a:pPr>
              <a:defRPr/>
            </a:pPr>
            <a:r>
              <a:rPr lang="en-US" altLang="en-US"/>
              <a:t>2-</a:t>
            </a:r>
            <a:fld id="{1EE35C9E-0374-41A2-B260-5CF77DFB9C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28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38A30-77DE-4FA3-AD10-A9ED85B3230F}" type="datetime1">
              <a:rPr lang="en-US"/>
              <a:pPr>
                <a:defRPr/>
              </a:pPr>
              <a:t>4/16/2021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9AD9D383-C1DB-4C6B-AF2D-960FB9E477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8453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325227B9-B7CE-40A3-B575-370A2A7ED406}" type="datetime1">
              <a:rPr lang="en-US"/>
              <a:pPr>
                <a:defRPr/>
              </a:pPr>
              <a:t>4/16/2021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 smtClean="0"/>
            </a:lvl1pPr>
          </a:lstStyle>
          <a:p>
            <a:pPr>
              <a:defRPr/>
            </a:pPr>
            <a:r>
              <a:rPr lang="en-US" altLang="en-US"/>
              <a:t>2-</a:t>
            </a:r>
            <a:fld id="{1F827913-938D-460F-8E92-82CC382CB5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2468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7C33A5C7-1636-4A29-8182-AC4979E5EBB7}" type="datetime1">
              <a:rPr lang="en-US"/>
              <a:pPr>
                <a:defRPr/>
              </a:pPr>
              <a:t>4/16/2021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 smtClean="0"/>
            </a:lvl1pPr>
          </a:lstStyle>
          <a:p>
            <a:pPr>
              <a:defRPr/>
            </a:pPr>
            <a:r>
              <a:rPr lang="en-US" altLang="en-US"/>
              <a:t>2-</a:t>
            </a:r>
            <a:fld id="{98207582-8004-43AE-B909-61C1D86571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997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2B16E36D-BBA2-4E77-AF43-EFA8449E1090}" type="datetime1">
              <a:rPr lang="en-US"/>
              <a:pPr>
                <a:defRPr/>
              </a:pPr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 smtClean="0"/>
            </a:lvl1pPr>
          </a:lstStyle>
          <a:p>
            <a:pPr>
              <a:defRPr/>
            </a:pPr>
            <a:r>
              <a:rPr lang="en-US" altLang="en-US"/>
              <a:t>1-</a:t>
            </a:r>
            <a:fld id="{93A48973-86ED-448E-A216-4800DD67C7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6189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7D6CEC4E-5F1B-4F7C-9422-829B08D302A0}" type="datetime1">
              <a:rPr lang="en-US"/>
              <a:pPr>
                <a:defRPr/>
              </a:pPr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 smtClean="0"/>
            </a:lvl1pPr>
          </a:lstStyle>
          <a:p>
            <a:pPr>
              <a:defRPr/>
            </a:pPr>
            <a:r>
              <a:rPr lang="en-US" altLang="en-US"/>
              <a:t>1-</a:t>
            </a:r>
            <a:fld id="{4A746DA6-3649-4B82-917B-94B3000B38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22577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60C94FB7-A953-47D2-A996-AD6922685488}" type="datetime1">
              <a:rPr lang="en-US"/>
              <a:pPr>
                <a:defRPr/>
              </a:pPr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 smtClean="0"/>
            </a:lvl1pPr>
          </a:lstStyle>
          <a:p>
            <a:pPr>
              <a:defRPr/>
            </a:pPr>
            <a:r>
              <a:rPr lang="en-US" altLang="en-US"/>
              <a:t>2-</a:t>
            </a:r>
            <a:fld id="{D7701598-F0E7-427F-A122-2F7817333F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3699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FA2645BE-F998-4DCA-B6A3-8C89B282D035}" type="datetime1">
              <a:rPr lang="en-US"/>
              <a:pPr>
                <a:defRPr/>
              </a:pPr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 smtClean="0"/>
            </a:lvl1pPr>
          </a:lstStyle>
          <a:p>
            <a:pPr>
              <a:defRPr/>
            </a:pPr>
            <a:r>
              <a:rPr lang="en-US" altLang="en-US"/>
              <a:t>1-</a:t>
            </a:r>
            <a:fld id="{C23D4CE9-1F51-4D0B-AAB8-D5EE012BD2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3223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30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30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2A531E2D-94F1-4BEC-9C4A-B4EA4C234E1E}" type="datetime1">
              <a:rPr lang="en-US"/>
              <a:pPr>
                <a:defRPr/>
              </a:pPr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 smtClean="0"/>
            </a:lvl1pPr>
          </a:lstStyle>
          <a:p>
            <a:pPr>
              <a:defRPr/>
            </a:pPr>
            <a:r>
              <a:rPr lang="en-US" altLang="en-US"/>
              <a:t>1-</a:t>
            </a:r>
            <a:fld id="{91E423E0-0201-47DA-A460-CA493EA5F4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48608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11313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11613"/>
            <a:ext cx="38100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lvl1pPr>
          </a:lstStyle>
          <a:p>
            <a:pPr>
              <a:defRPr/>
            </a:pPr>
            <a:fld id="{C99400B2-0617-481E-99E9-369AB962558D}" type="datetime1">
              <a:rPr lang="en-US"/>
              <a:pPr>
                <a:defRPr/>
              </a:pPr>
              <a:t>4/16/2021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 smtClean="0"/>
            </a:lvl1pPr>
          </a:lstStyle>
          <a:p>
            <a:pPr>
              <a:defRPr/>
            </a:pPr>
            <a:r>
              <a:rPr lang="en-US" altLang="en-US"/>
              <a:t>1</a:t>
            </a:r>
            <a:fld id="{BC916E0A-2494-46DF-83F7-5CB745EB6A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2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179DA-4ECC-4B2A-ADC3-167201E3BF14}" type="datetime1">
              <a:rPr lang="en-US"/>
              <a:pPr>
                <a:defRPr/>
              </a:pPr>
              <a:t>4/16/2021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3ABBBE70-FDB1-44B4-975F-B4739E827A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74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6D8CD-F02F-4DA1-8BA7-B10FC2F7F237}" type="datetime1">
              <a:rPr lang="en-US"/>
              <a:pPr>
                <a:defRPr/>
              </a:pPr>
              <a:t>4/16/2021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6FE2ACEF-F8D1-4DCF-9953-7FB8063037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41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FE383-5327-4949-AF77-8265249C1D5B}" type="datetime1">
              <a:rPr lang="en-US"/>
              <a:pPr>
                <a:defRPr/>
              </a:pPr>
              <a:t>4/16/2021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055BAC39-9C67-4D65-AB39-A06657D172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085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4993A-0716-411D-8222-47E1A539A8B6}" type="datetime1">
              <a:rPr lang="en-US"/>
              <a:pPr>
                <a:defRPr/>
              </a:pPr>
              <a:t>4/16/2021</a:t>
            </a:fld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65FA483C-7BCD-48A3-BE49-B360D2E8E0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83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4D7EC-B5E1-4FDC-9A2B-B04C23E185C6}" type="datetime1">
              <a:rPr lang="en-US"/>
              <a:pPr>
                <a:defRPr/>
              </a:pPr>
              <a:t>4/16/2021</a:t>
            </a:fld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86DDCAE3-2039-47DC-9CAC-2F0239D5EC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5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CC4CE-11FE-42EF-9ABE-38A97B9C6BAD}" type="datetime1">
              <a:rPr lang="en-US"/>
              <a:pPr>
                <a:defRPr/>
              </a:pPr>
              <a:t>4/16/2021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E2CAC0C3-DE3F-4C5D-8C35-51A2190D3C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9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17399-1783-43D1-9272-D764C53515E3}" type="datetime1">
              <a:rPr lang="en-US"/>
              <a:pPr>
                <a:defRPr/>
              </a:pPr>
              <a:t>4/16/2021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38DC877D-150D-48B3-8D25-555F9CDD1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39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3018607-10EC-48B6-93BE-1EA96E47F5A1}" type="datetime1">
              <a:rPr lang="en-US"/>
              <a:pPr>
                <a:defRPr/>
              </a:pPr>
              <a:t>4/16/2021</a:t>
            </a:fld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327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2-</a:t>
            </a:r>
            <a:fld id="{9E615463-14E5-4264-938F-3310572A95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0" r:id="rId1"/>
    <p:sldLayoutId id="2147484361" r:id="rId2"/>
    <p:sldLayoutId id="2147484362" r:id="rId3"/>
    <p:sldLayoutId id="2147484363" r:id="rId4"/>
    <p:sldLayoutId id="2147484364" r:id="rId5"/>
    <p:sldLayoutId id="2147484365" r:id="rId6"/>
    <p:sldLayoutId id="2147484366" r:id="rId7"/>
    <p:sldLayoutId id="2147484367" r:id="rId8"/>
    <p:sldLayoutId id="2147484368" r:id="rId9"/>
    <p:sldLayoutId id="2147484369" r:id="rId10"/>
    <p:sldLayoutId id="2147484370" r:id="rId11"/>
    <p:sldLayoutId id="2147484371" r:id="rId12"/>
    <p:sldLayoutId id="2147484372" r:id="rId13"/>
    <p:sldLayoutId id="2147484373" r:id="rId14"/>
    <p:sldLayoutId id="2147484374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Gill Sans MT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Gill Sans MT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11313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FC4E014-FA51-484C-890E-459C328021AA}" type="datetime1">
              <a:rPr lang="en-US"/>
              <a:pPr>
                <a:defRPr/>
              </a:pPr>
              <a:t>4/16/2021</a:t>
            </a:fld>
            <a:endParaRPr lang="en-US"/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67475"/>
            <a:ext cx="2895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00000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2-</a:t>
            </a:r>
            <a:fld id="{70833C6A-C594-4F40-8634-C243572804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  <p:sldLayoutId id="2147484386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562600" y="6453188"/>
            <a:ext cx="2895600" cy="28733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2-</a:t>
            </a:r>
            <a:fld id="{0A86C739-A828-4A0C-959A-1E768B8D0F1B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t>1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531813" y="346075"/>
            <a:ext cx="4830762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Chapter 3</a:t>
            </a:r>
            <a:br>
              <a:rPr lang="en-US" altLang="en-US" sz="4800">
                <a:solidFill>
                  <a:srgbClr val="000099"/>
                </a:solidFill>
              </a:rPr>
            </a:br>
            <a:r>
              <a:rPr lang="en-US" altLang="en-US" sz="4400">
                <a:solidFill>
                  <a:srgbClr val="000099"/>
                </a:solidFill>
              </a:rPr>
              <a:t>Application Layer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008000"/>
                </a:solidFill>
              </a:rPr>
              <a:t>Computer Networking: A Top Down Approach </a:t>
            </a:r>
            <a:br>
              <a:rPr lang="en-US" altLang="en-US">
                <a:solidFill>
                  <a:srgbClr val="008000"/>
                </a:solidFill>
              </a:rPr>
            </a:br>
            <a:r>
              <a:rPr lang="en-US" altLang="en-US" sz="2000">
                <a:solidFill>
                  <a:srgbClr val="008000"/>
                </a:solidFill>
              </a:rPr>
              <a:t>6</a:t>
            </a:r>
            <a:r>
              <a:rPr lang="en-US" altLang="en-US" sz="2000" baseline="30000">
                <a:solidFill>
                  <a:srgbClr val="008000"/>
                </a:solidFill>
              </a:rPr>
              <a:t>th</a:t>
            </a:r>
            <a:r>
              <a:rPr lang="en-US" altLang="en-US" sz="2000">
                <a:solidFill>
                  <a:srgbClr val="008000"/>
                </a:solidFill>
              </a:rPr>
              <a:t> edition </a:t>
            </a:r>
            <a:br>
              <a:rPr lang="en-US" altLang="en-US" sz="2000">
                <a:solidFill>
                  <a:srgbClr val="008000"/>
                </a:solidFill>
              </a:rPr>
            </a:br>
            <a:r>
              <a:rPr lang="en-US" altLang="en-US" sz="2000">
                <a:solidFill>
                  <a:srgbClr val="008000"/>
                </a:solidFill>
              </a:rPr>
              <a:t>Jim Kurose, Keith Ross</a:t>
            </a:r>
            <a:br>
              <a:rPr lang="en-US" altLang="en-US" sz="2000">
                <a:solidFill>
                  <a:srgbClr val="008000"/>
                </a:solidFill>
              </a:rPr>
            </a:br>
            <a:r>
              <a:rPr lang="en-US" altLang="en-US" sz="2000">
                <a:solidFill>
                  <a:srgbClr val="008000"/>
                </a:solidFill>
              </a:rPr>
              <a:t>Addison-Wesley</a:t>
            </a:r>
            <a:br>
              <a:rPr lang="en-US" altLang="en-US" sz="2000">
                <a:solidFill>
                  <a:srgbClr val="008000"/>
                </a:solidFill>
              </a:rPr>
            </a:br>
            <a:r>
              <a:rPr lang="en-US" altLang="en-US" sz="2000">
                <a:solidFill>
                  <a:srgbClr val="008000"/>
                </a:solidFill>
              </a:rPr>
              <a:t>March 2012</a:t>
            </a:r>
          </a:p>
        </p:txBody>
      </p:sp>
      <p:pic>
        <p:nvPicPr>
          <p:cNvPr id="17414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81133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" descr="6e_co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25" y="511175"/>
            <a:ext cx="2306638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Text Box 4"/>
          <p:cNvSpPr txBox="1">
            <a:spLocks noChangeArrowheads="1"/>
          </p:cNvSpPr>
          <p:nvPr/>
        </p:nvSpPr>
        <p:spPr bwMode="auto">
          <a:xfrm>
            <a:off x="531813" y="4508500"/>
            <a:ext cx="455353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BSE 2106 - Computer Networks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Facilitator: Tonny Eddie Bulega, (PhD)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92BF9A-47A9-4069-8F1A-1F3D31A7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16" y="241638"/>
            <a:ext cx="8241632" cy="472240"/>
          </a:xfrm>
        </p:spPr>
        <p:txBody>
          <a:bodyPr/>
          <a:lstStyle/>
          <a:p>
            <a:r>
              <a:rPr lang="en-US" dirty="0"/>
              <a:t>Advantages &amp; Disadvantages of P2P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04EBA-0653-4561-989A-7CB257E3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5A12C-AF8E-469E-9A4E-57675EC7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2-</a:t>
            </a:r>
            <a:fld id="{9AD9D383-C1DB-4C6B-AF2D-960FB9E477C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4086E7-49CE-4196-B463-56F6B37E44D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7522"/>
          <a:stretch/>
        </p:blipFill>
        <p:spPr>
          <a:xfrm>
            <a:off x="693822" y="866775"/>
            <a:ext cx="8241632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26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3277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106ABF17-4E98-41B3-82CE-CAEC61C768F1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185738"/>
            <a:ext cx="7772400" cy="863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Processes communicating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1625" y="1544638"/>
            <a:ext cx="4221163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process:</a:t>
            </a:r>
            <a:r>
              <a:rPr lang="en-US" altLang="en-US" dirty="0">
                <a:ea typeface="ＭＳ Ｐゴシック" panose="020B0600070205080204" pitchFamily="34" charset="-128"/>
              </a:rPr>
              <a:t> program running within a host/end system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within same host, two processes communicate using  </a:t>
            </a: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inter-process communication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processes in different hosts communicate by exchanging </a:t>
            </a: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messages across a Comp </a:t>
            </a:r>
            <a:r>
              <a:rPr lang="en-US" altLang="en-US" sz="2400" dirty="0" err="1">
                <a:solidFill>
                  <a:srgbClr val="CC0000"/>
                </a:solidFill>
                <a:ea typeface="ＭＳ Ｐゴシック" panose="020B0600070205080204" pitchFamily="34" charset="-128"/>
              </a:rPr>
              <a:t>nwk</a:t>
            </a:r>
            <a:endParaRPr lang="en-US" altLang="en-US" sz="2400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277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03788" y="1979613"/>
            <a:ext cx="3810000" cy="2033587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client process: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ea typeface="ＭＳ Ｐゴシック" panose="020B0600070205080204" pitchFamily="34" charset="-128"/>
              </a:rPr>
              <a:t>process that initiates communication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server process: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ea typeface="ＭＳ Ｐゴシック" panose="020B0600070205080204" pitchFamily="34" charset="-128"/>
              </a:rPr>
              <a:t>process that waits to be contacted</a:t>
            </a: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903788" y="4238625"/>
            <a:ext cx="3776662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100000"/>
              </a:lnSpc>
              <a:buSzPct val="75000"/>
            </a:pPr>
            <a:r>
              <a:rPr lang="en-US" altLang="en-US" sz="2400" dirty="0"/>
              <a:t>aside: applications with P2P architectures have client processes &amp; server processes</a:t>
            </a:r>
          </a:p>
        </p:txBody>
      </p:sp>
      <p:pic>
        <p:nvPicPr>
          <p:cNvPr id="32776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866775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7" name="Rectangle 13"/>
          <p:cNvSpPr>
            <a:spLocks noChangeArrowheads="1"/>
          </p:cNvSpPr>
          <p:nvPr/>
        </p:nvSpPr>
        <p:spPr bwMode="auto">
          <a:xfrm>
            <a:off x="4749800" y="1762125"/>
            <a:ext cx="4092575" cy="2062163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32778" name="Text Box 14"/>
          <p:cNvSpPr txBox="1">
            <a:spLocks noChangeArrowheads="1"/>
          </p:cNvSpPr>
          <p:nvPr/>
        </p:nvSpPr>
        <p:spPr bwMode="auto">
          <a:xfrm>
            <a:off x="4870450" y="1463675"/>
            <a:ext cx="2325688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/>
              <a:t>clients, servers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3481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FFB6987A-407D-4F19-AAAE-322EAECB0380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34820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911225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239713"/>
            <a:ext cx="7772400" cy="860425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 app-layer protocol defines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1020" y="1393825"/>
            <a:ext cx="3845759" cy="4648200"/>
          </a:xfrm>
        </p:spPr>
        <p:txBody>
          <a:bodyPr/>
          <a:lstStyle/>
          <a:p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types of messages exchanged,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e.g., request, response </a:t>
            </a:r>
          </a:p>
          <a:p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message syntax: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what fields in messages &amp; how fields are defined</a:t>
            </a:r>
          </a:p>
          <a:p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message semantics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meaning of information in fields</a:t>
            </a:r>
          </a:p>
          <a:p>
            <a:pPr algn="just"/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rules</a:t>
            </a:r>
            <a:r>
              <a:rPr lang="en-US" altLang="en-US" sz="2400" dirty="0">
                <a:ea typeface="ＭＳ Ｐゴシック" panose="020B0600070205080204" pitchFamily="34" charset="-128"/>
              </a:rPr>
              <a:t> for defining when and how processes send &amp; respond to messages</a:t>
            </a:r>
          </a:p>
        </p:txBody>
      </p:sp>
      <p:sp>
        <p:nvSpPr>
          <p:cNvPr id="440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95537" y="1408113"/>
            <a:ext cx="4605588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open protocols: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defined in RFCs and are therefore in public domain.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allows for interoperability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e.g., HTTP, SMTP</a:t>
            </a:r>
          </a:p>
          <a:p>
            <a:pPr algn="just"/>
            <a:r>
              <a:rPr lang="en-US" sz="2400" dirty="0"/>
              <a:t>If a browser developer follows rules of HTTP RFC, the browser will be able to retrieve Web pages from any Web server that has also followed the rules of the HTTP RFC.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proprietary protocols: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Not available in public domain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e.g., Skype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3686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3B0BB198-2834-4038-8DDB-194ABC78B4A3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-11113"/>
            <a:ext cx="8305800" cy="1143001"/>
          </a:xfrm>
        </p:spPr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What transport service does an app need?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9413" y="1141413"/>
            <a:ext cx="4316412" cy="27971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CC0000"/>
                </a:solidFill>
                <a:ea typeface="ＭＳ Ｐゴシック" panose="020B0600070205080204" pitchFamily="34" charset="-128"/>
              </a:rPr>
              <a:t>data integrity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some apps (e.g., file transfer, web transactions) require 100% reliable data transfer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other apps (e.g., audio) can tolerate some loss</a:t>
            </a:r>
          </a:p>
          <a:p>
            <a:pPr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506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04813" y="3724275"/>
            <a:ext cx="3810000" cy="24431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CC0000"/>
                </a:solidFill>
                <a:ea typeface="ＭＳ Ｐゴシック" panose="020B0600070205080204" pitchFamily="34" charset="-128"/>
              </a:rPr>
              <a:t>timing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some apps (e.g., Internet telephony, interactive games) require low delay to be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effective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4905375" y="1101725"/>
            <a:ext cx="3935413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2400">
                <a:solidFill>
                  <a:srgbClr val="CC0000"/>
                </a:solidFill>
              </a:rPr>
              <a:t>throughput</a:t>
            </a:r>
          </a:p>
          <a:p>
            <a:pPr>
              <a:lnSpc>
                <a:spcPct val="90000"/>
              </a:lnSpc>
              <a:buSzPct val="75000"/>
            </a:pPr>
            <a:r>
              <a:rPr lang="en-US" altLang="en-US" sz="2400"/>
              <a:t>some apps (e.g., multimedia) require minimum amount of throughput to be </a:t>
            </a:r>
            <a:r>
              <a:rPr lang="ja-JP" altLang="en-US" sz="2400"/>
              <a:t>“</a:t>
            </a:r>
            <a:r>
              <a:rPr lang="en-US" altLang="ja-JP" sz="2400"/>
              <a:t>effective</a:t>
            </a:r>
            <a:r>
              <a:rPr lang="ja-JP" altLang="en-US" sz="2400"/>
              <a:t>”</a:t>
            </a:r>
            <a:endParaRPr lang="en-US" altLang="ja-JP" sz="2400"/>
          </a:p>
          <a:p>
            <a:pPr>
              <a:lnSpc>
                <a:spcPct val="90000"/>
              </a:lnSpc>
              <a:buSzPct val="75000"/>
            </a:pPr>
            <a:r>
              <a:rPr lang="en-US" altLang="en-US" sz="2400"/>
              <a:t>other apps (</a:t>
            </a:r>
            <a:r>
              <a:rPr lang="ja-JP" altLang="en-US" sz="2400"/>
              <a:t>“</a:t>
            </a:r>
            <a:r>
              <a:rPr lang="en-US" altLang="ja-JP" sz="2400"/>
              <a:t>elastic apps</a:t>
            </a:r>
            <a:r>
              <a:rPr lang="ja-JP" altLang="en-US" sz="2400"/>
              <a:t>”</a:t>
            </a:r>
            <a:r>
              <a:rPr lang="en-US" altLang="ja-JP" sz="2400"/>
              <a:t>) make use of whatever throughput they get </a:t>
            </a:r>
            <a:endParaRPr lang="en-US" altLang="en-US" sz="2400"/>
          </a:p>
        </p:txBody>
      </p:sp>
      <p:pic>
        <p:nvPicPr>
          <p:cNvPr id="36872" name="Picture 13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763588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70" name="Rectangle 5"/>
          <p:cNvSpPr>
            <a:spLocks noChangeArrowheads="1"/>
          </p:cNvSpPr>
          <p:nvPr/>
        </p:nvSpPr>
        <p:spPr bwMode="auto">
          <a:xfrm>
            <a:off x="4959350" y="4554538"/>
            <a:ext cx="3935413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2400">
                <a:solidFill>
                  <a:srgbClr val="CC0000"/>
                </a:solidFill>
              </a:rPr>
              <a:t>security</a:t>
            </a:r>
          </a:p>
          <a:p>
            <a:pPr>
              <a:lnSpc>
                <a:spcPct val="100000"/>
              </a:lnSpc>
              <a:buSzPct val="75000"/>
            </a:pPr>
            <a:r>
              <a:rPr lang="en-US" altLang="en-US" sz="2400"/>
              <a:t>encryption, data integrity,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3891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70F77D3C-5C93-48B0-B6F9-FA90AC14C7D4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Chapter 2: outline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2.1 principles of network applications</a:t>
            </a:r>
          </a:p>
          <a:p>
            <a:pPr marL="912813" lvl="1"/>
            <a:r>
              <a:rPr lang="en-US" altLang="en-US">
                <a:ea typeface="ＭＳ Ｐゴシック" panose="020B0600070205080204" pitchFamily="34" charset="-128"/>
              </a:rPr>
              <a:t>app architectures</a:t>
            </a:r>
          </a:p>
          <a:p>
            <a:pPr marL="912813" lvl="1"/>
            <a:r>
              <a:rPr lang="en-US" altLang="en-US">
                <a:ea typeface="ＭＳ Ｐゴシック" panose="020B0600070205080204" pitchFamily="34" charset="-128"/>
              </a:rPr>
              <a:t>app requirements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CC0000"/>
                </a:solidFill>
                <a:ea typeface="ＭＳ Ｐゴシック" panose="020B0600070205080204" pitchFamily="34" charset="-128"/>
              </a:rPr>
              <a:t>2.2 Web and HTTP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2.3 FTP 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2.4 electronic mail</a:t>
            </a:r>
          </a:p>
          <a:p>
            <a:pPr marL="912813" lvl="1"/>
            <a:r>
              <a:rPr lang="en-US" altLang="en-US">
                <a:ea typeface="ＭＳ Ｐゴシック" panose="020B0600070205080204" pitchFamily="34" charset="-128"/>
              </a:rPr>
              <a:t>SMTP, POP3, IMAP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2.5 DNS</a:t>
            </a:r>
          </a:p>
          <a:p>
            <a:pPr marL="457200" indent="-457200"/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3891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73600" y="1600200"/>
            <a:ext cx="3876675" cy="46482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2.6 P2P applications</a:t>
            </a:r>
          </a:p>
        </p:txBody>
      </p:sp>
      <p:pic>
        <p:nvPicPr>
          <p:cNvPr id="38919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4096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DB5CC1C5-46F4-4081-A59B-FABEA83F8BD8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332040"/>
            <a:ext cx="7772400" cy="63341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Web and HTTP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917" y="1360488"/>
            <a:ext cx="8858249" cy="516547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3200" i="1" dirty="0">
                <a:ea typeface="ＭＳ Ｐゴシック" panose="020B0600070205080204" pitchFamily="34" charset="-128"/>
              </a:rPr>
              <a:t>First, a review…</a:t>
            </a:r>
          </a:p>
          <a:p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web page</a:t>
            </a:r>
            <a:r>
              <a:rPr lang="en-US" altLang="en-US" dirty="0">
                <a:ea typeface="ＭＳ Ｐゴシック" panose="020B0600070205080204" pitchFamily="34" charset="-128"/>
              </a:rPr>
              <a:t> consists of 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objects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An object is a file - e.g. HTML file, JPEG image, Java applet, </a:t>
            </a:r>
            <a:r>
              <a:rPr lang="en-US" dirty="0"/>
              <a:t>or video clip – that is addressable by a single URL.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Most web pages consist of 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base HTML-file</a:t>
            </a:r>
            <a:r>
              <a:rPr lang="en-US" altLang="en-US" dirty="0">
                <a:ea typeface="ＭＳ Ｐゴシック" panose="020B0600070205080204" pitchFamily="34" charset="-128"/>
              </a:rPr>
              <a:t> &amp; 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several referenced objects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each object is addressable by a 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URL, </a:t>
            </a:r>
            <a:r>
              <a:rPr lang="en-US" altLang="en-US" dirty="0">
                <a:ea typeface="ＭＳ Ｐゴシック" panose="020B0600070205080204" pitchFamily="34" charset="-128"/>
              </a:rPr>
              <a:t>e.g.,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40966" name="Group 10"/>
          <p:cNvGrpSpPr>
            <a:grpSpLocks/>
          </p:cNvGrpSpPr>
          <p:nvPr/>
        </p:nvGrpSpPr>
        <p:grpSpPr bwMode="auto">
          <a:xfrm>
            <a:off x="1201738" y="4486275"/>
            <a:ext cx="6835775" cy="1144588"/>
            <a:chOff x="788" y="2955"/>
            <a:chExt cx="4306" cy="721"/>
          </a:xfrm>
        </p:grpSpPr>
        <p:sp>
          <p:nvSpPr>
            <p:cNvPr id="40968" name="Text Box 5"/>
            <p:cNvSpPr txBox="1">
              <a:spLocks noChangeArrowheads="1"/>
            </p:cNvSpPr>
            <p:nvPr/>
          </p:nvSpPr>
          <p:spPr bwMode="auto">
            <a:xfrm>
              <a:off x="788" y="2955"/>
              <a:ext cx="41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urier New" panose="02070309020205020404" pitchFamily="49" charset="0"/>
                </a:rPr>
                <a:t>www.someschool.edu/someDept/pic.gif</a:t>
              </a:r>
            </a:p>
          </p:txBody>
        </p:sp>
        <p:sp>
          <p:nvSpPr>
            <p:cNvPr id="40969" name="AutoShape 6"/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0970" name="AutoShape 7"/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40971" name="Text Box 8"/>
            <p:cNvSpPr txBox="1">
              <a:spLocks noChangeArrowheads="1"/>
            </p:cNvSpPr>
            <p:nvPr/>
          </p:nvSpPr>
          <p:spPr bwMode="auto">
            <a:xfrm>
              <a:off x="1389" y="3388"/>
              <a:ext cx="10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host name</a:t>
              </a:r>
            </a:p>
          </p:txBody>
        </p:sp>
        <p:sp>
          <p:nvSpPr>
            <p:cNvPr id="40972" name="Text Box 9"/>
            <p:cNvSpPr txBox="1">
              <a:spLocks noChangeArrowheads="1"/>
            </p:cNvSpPr>
            <p:nvPr/>
          </p:nvSpPr>
          <p:spPr bwMode="auto">
            <a:xfrm>
              <a:off x="3485" y="3338"/>
              <a:ext cx="10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path</a:t>
              </a:r>
              <a:r>
                <a:rPr lang="en-US" altLang="en-US" sz="2400">
                  <a:latin typeface="Comic Sans MS" panose="030F0702030302020204" pitchFamily="66" charset="0"/>
                </a:rPr>
                <a:t> </a:t>
              </a:r>
              <a:r>
                <a:rPr lang="en-US" altLang="en-US" sz="2400">
                  <a:latin typeface="Arial" panose="020B0604020202020204" pitchFamily="34" charset="0"/>
                </a:rPr>
                <a:t>name</a:t>
              </a:r>
            </a:p>
          </p:txBody>
        </p:sp>
      </p:grpSp>
      <p:pic>
        <p:nvPicPr>
          <p:cNvPr id="40967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953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4301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A7E570E9-95CE-4E16-8BAE-F4B458B79BAF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9563"/>
            <a:ext cx="7772400" cy="795337"/>
          </a:xfrm>
        </p:spPr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HTTP overview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89075"/>
            <a:ext cx="3810000" cy="4648200"/>
          </a:xfrm>
        </p:spPr>
        <p:txBody>
          <a:bodyPr/>
          <a:lstStyle/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CC0000"/>
                </a:solidFill>
                <a:ea typeface="ＭＳ Ｐゴシック" panose="020B0600070205080204" pitchFamily="34" charset="-128"/>
              </a:rPr>
              <a:t>HTTP: hypertext transfer protocol</a:t>
            </a:r>
          </a:p>
          <a:p>
            <a:pPr>
              <a:lnSpc>
                <a:spcPct val="75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Web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s application layer protocol</a:t>
            </a:r>
          </a:p>
          <a:p>
            <a:pPr>
              <a:lnSpc>
                <a:spcPct val="75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client/server model</a:t>
            </a:r>
          </a:p>
          <a:p>
            <a:pPr lvl="1">
              <a:lnSpc>
                <a:spcPct val="75000"/>
              </a:lnSpc>
            </a:pP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client</a:t>
            </a:r>
            <a:r>
              <a:rPr lang="en-US" altLang="en-US" i="1">
                <a:solidFill>
                  <a:srgbClr val="FF000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en-US">
                <a:ea typeface="ＭＳ Ｐゴシック" panose="020B0600070205080204" pitchFamily="34" charset="-128"/>
              </a:rPr>
              <a:t> browser that requests, receives, (using HTTP protocol) and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displays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Web objects </a:t>
            </a:r>
          </a:p>
          <a:p>
            <a:pPr lvl="1">
              <a:lnSpc>
                <a:spcPct val="75000"/>
              </a:lnSpc>
            </a:pP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server:</a:t>
            </a:r>
            <a:r>
              <a:rPr lang="en-US" altLang="en-US">
                <a:ea typeface="ＭＳ Ｐゴシック" panose="020B0600070205080204" pitchFamily="34" charset="-128"/>
              </a:rPr>
              <a:t> Web server sends (using HTTP protocol) objects in response to requests</a:t>
            </a:r>
          </a:p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43014" name="Text Box 7"/>
          <p:cNvSpPr txBox="1">
            <a:spLocks noChangeArrowheads="1"/>
          </p:cNvSpPr>
          <p:nvPr/>
        </p:nvSpPr>
        <p:spPr bwMode="auto">
          <a:xfrm>
            <a:off x="4565650" y="2455863"/>
            <a:ext cx="1584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PC running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Firefox browser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3015" name="Text Box 9"/>
          <p:cNvSpPr txBox="1">
            <a:spLocks noChangeArrowheads="1"/>
          </p:cNvSpPr>
          <p:nvPr/>
        </p:nvSpPr>
        <p:spPr bwMode="auto">
          <a:xfrm>
            <a:off x="7508875" y="3836988"/>
            <a:ext cx="13462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server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running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Apache Web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server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43016" name="Text Box 23"/>
          <p:cNvSpPr txBox="1">
            <a:spLocks noChangeArrowheads="1"/>
          </p:cNvSpPr>
          <p:nvPr/>
        </p:nvSpPr>
        <p:spPr bwMode="auto">
          <a:xfrm>
            <a:off x="4819650" y="5218113"/>
            <a:ext cx="15255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iphone running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Safari browser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778500" y="2136775"/>
            <a:ext cx="2101850" cy="946150"/>
            <a:chOff x="3640" y="1346"/>
            <a:chExt cx="1324" cy="596"/>
          </a:xfrm>
        </p:grpSpPr>
        <p:sp>
          <p:nvSpPr>
            <p:cNvPr id="43065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6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Arial" panose="020B0604020202020204" pitchFamily="34" charset="0"/>
                </a:rPr>
                <a:t>HTTP request</a:t>
              </a:r>
              <a:endParaRPr lang="en-US" altLang="en-US" sz="240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889625" y="2344738"/>
            <a:ext cx="1971675" cy="904875"/>
            <a:chOff x="4141" y="394"/>
            <a:chExt cx="1242" cy="570"/>
          </a:xfrm>
        </p:grpSpPr>
        <p:sp>
          <p:nvSpPr>
            <p:cNvPr id="43063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4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Arial" panose="020B0604020202020204" pitchFamily="34" charset="0"/>
                </a:rPr>
                <a:t>HTTP response</a:t>
              </a:r>
              <a:endParaRPr lang="en-US" altLang="en-US" sz="240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43019" name="Picture 3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919163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7"/>
          <p:cNvGrpSpPr>
            <a:grpSpLocks/>
          </p:cNvGrpSpPr>
          <p:nvPr/>
        </p:nvGrpSpPr>
        <p:grpSpPr bwMode="auto">
          <a:xfrm rot="-3183056">
            <a:off x="5754688" y="3630613"/>
            <a:ext cx="2101850" cy="946150"/>
            <a:chOff x="3640" y="1346"/>
            <a:chExt cx="1324" cy="596"/>
          </a:xfrm>
        </p:grpSpPr>
        <p:sp>
          <p:nvSpPr>
            <p:cNvPr id="43061" name="Line 19"/>
            <p:cNvSpPr>
              <a:spLocks noChangeShapeType="1"/>
            </p:cNvSpPr>
            <p:nvPr/>
          </p:nvSpPr>
          <p:spPr bwMode="auto">
            <a:xfrm>
              <a:off x="3640" y="1346"/>
              <a:ext cx="1324" cy="59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2" name="Text Box 24"/>
            <p:cNvSpPr txBox="1">
              <a:spLocks noChangeArrowheads="1"/>
            </p:cNvSpPr>
            <p:nvPr/>
          </p:nvSpPr>
          <p:spPr bwMode="auto">
            <a:xfrm rot="1422049">
              <a:off x="3860" y="1445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Arial" panose="020B0604020202020204" pitchFamily="34" charset="0"/>
                </a:rPr>
                <a:t>HTTP request</a:t>
              </a:r>
              <a:endParaRPr lang="en-US" altLang="en-US" sz="240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 rot="-3264937">
            <a:off x="5800725" y="3870325"/>
            <a:ext cx="1971675" cy="904875"/>
            <a:chOff x="4141" y="394"/>
            <a:chExt cx="1242" cy="570"/>
          </a:xfrm>
        </p:grpSpPr>
        <p:sp>
          <p:nvSpPr>
            <p:cNvPr id="43059" name="Line 20"/>
            <p:cNvSpPr>
              <a:spLocks noChangeShapeType="1"/>
            </p:cNvSpPr>
            <p:nvPr/>
          </p:nvSpPr>
          <p:spPr bwMode="auto">
            <a:xfrm flipH="1" flipV="1">
              <a:off x="4141" y="394"/>
              <a:ext cx="1242" cy="57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0" name="Text Box 26"/>
            <p:cNvSpPr txBox="1">
              <a:spLocks noChangeArrowheads="1"/>
            </p:cNvSpPr>
            <p:nvPr/>
          </p:nvSpPr>
          <p:spPr bwMode="auto">
            <a:xfrm rot="1411598">
              <a:off x="4304" y="706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Arial" panose="020B0604020202020204" pitchFamily="34" charset="0"/>
                </a:rPr>
                <a:t>HTTP response</a:t>
              </a:r>
              <a:endParaRPr lang="en-US" altLang="en-US" sz="240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43022" name="Picture 43" descr="iphone_stylized_sma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286250"/>
            <a:ext cx="382588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023" name="Group 44"/>
          <p:cNvGrpSpPr>
            <a:grpSpLocks/>
          </p:cNvGrpSpPr>
          <p:nvPr/>
        </p:nvGrpSpPr>
        <p:grpSpPr bwMode="auto">
          <a:xfrm>
            <a:off x="4757738" y="1468438"/>
            <a:ext cx="1066800" cy="1079500"/>
            <a:chOff x="-44" y="1473"/>
            <a:chExt cx="981" cy="1105"/>
          </a:xfrm>
        </p:grpSpPr>
        <p:pic>
          <p:nvPicPr>
            <p:cNvPr id="4305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5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024" name="Group 47"/>
          <p:cNvGrpSpPr>
            <a:grpSpLocks/>
          </p:cNvGrpSpPr>
          <p:nvPr/>
        </p:nvGrpSpPr>
        <p:grpSpPr bwMode="auto">
          <a:xfrm>
            <a:off x="7878763" y="2633663"/>
            <a:ext cx="695325" cy="1282700"/>
            <a:chOff x="4140" y="429"/>
            <a:chExt cx="1425" cy="2396"/>
          </a:xfrm>
        </p:grpSpPr>
        <p:sp>
          <p:nvSpPr>
            <p:cNvPr id="43025" name="Freeform 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0 w 354"/>
                <a:gd name="T3" fmla="*/ 19 h 2742"/>
                <a:gd name="T4" fmla="*/ 10 w 354"/>
                <a:gd name="T5" fmla="*/ 143 h 2742"/>
                <a:gd name="T6" fmla="*/ 0 w 354"/>
                <a:gd name="T7" fmla="*/ 14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Rectangle 49"/>
            <p:cNvSpPr>
              <a:spLocks noChangeArrowheads="1"/>
            </p:cNvSpPr>
            <p:nvPr/>
          </p:nvSpPr>
          <p:spPr bwMode="auto">
            <a:xfrm>
              <a:off x="4205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43027" name="Freeform 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6 w 211"/>
                <a:gd name="T3" fmla="*/ 13 h 2537"/>
                <a:gd name="T4" fmla="*/ 2 w 211"/>
                <a:gd name="T5" fmla="*/ 13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Freeform 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8 h 226"/>
                <a:gd name="T4" fmla="*/ 9 w 328"/>
                <a:gd name="T5" fmla="*/ 13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Rectangle 52"/>
            <p:cNvSpPr>
              <a:spLocks noChangeArrowheads="1"/>
            </p:cNvSpPr>
            <p:nvPr/>
          </p:nvSpPr>
          <p:spPr bwMode="auto">
            <a:xfrm>
              <a:off x="4212" y="693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43030" name="Group 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055" name="AutoShape 54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7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43056" name="AutoShape 55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4" cy="9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3031" name="Rectangle 56"/>
            <p:cNvSpPr>
              <a:spLocks noChangeArrowheads="1"/>
            </p:cNvSpPr>
            <p:nvPr/>
          </p:nvSpPr>
          <p:spPr bwMode="auto">
            <a:xfrm>
              <a:off x="4225" y="1019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43032" name="Group 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053" name="AutoShape 58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43054" name="AutoShape 59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3033" name="Rectangle 60"/>
            <p:cNvSpPr>
              <a:spLocks noChangeArrowheads="1"/>
            </p:cNvSpPr>
            <p:nvPr/>
          </p:nvSpPr>
          <p:spPr bwMode="auto">
            <a:xfrm>
              <a:off x="4218" y="1357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43034" name="Rectangle 61"/>
            <p:cNvSpPr>
              <a:spLocks noChangeArrowheads="1"/>
            </p:cNvSpPr>
            <p:nvPr/>
          </p:nvSpPr>
          <p:spPr bwMode="auto">
            <a:xfrm>
              <a:off x="4228" y="1654"/>
              <a:ext cx="595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43035" name="Group 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051" name="AutoShape 6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43052" name="AutoShape 64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3036" name="Freeform 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7 h 226"/>
                <a:gd name="T4" fmla="*/ 9 w 328"/>
                <a:gd name="T5" fmla="*/ 12 h 226"/>
                <a:gd name="T6" fmla="*/ 0 w 328"/>
                <a:gd name="T7" fmla="*/ 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037" name="Group 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049" name="AutoShape 6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43050" name="AutoShape 68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3038" name="Rectangle 69"/>
            <p:cNvSpPr>
              <a:spLocks noChangeArrowheads="1"/>
            </p:cNvSpPr>
            <p:nvPr/>
          </p:nvSpPr>
          <p:spPr bwMode="auto">
            <a:xfrm>
              <a:off x="5249" y="432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43039" name="Freeform 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 w 296"/>
                <a:gd name="T3" fmla="*/ 7 h 256"/>
                <a:gd name="T4" fmla="*/ 9 w 296"/>
                <a:gd name="T5" fmla="*/ 13 h 256"/>
                <a:gd name="T6" fmla="*/ 0 w 296"/>
                <a:gd name="T7" fmla="*/ 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0" name="Freeform 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9 w 304"/>
                <a:gd name="T3" fmla="*/ 9 h 288"/>
                <a:gd name="T4" fmla="*/ 8 w 304"/>
                <a:gd name="T5" fmla="*/ 16 h 288"/>
                <a:gd name="T6" fmla="*/ 2 w 304"/>
                <a:gd name="T7" fmla="*/ 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1" name="Oval 72"/>
            <p:cNvSpPr>
              <a:spLocks noChangeArrowheads="1"/>
            </p:cNvSpPr>
            <p:nvPr/>
          </p:nvSpPr>
          <p:spPr bwMode="auto">
            <a:xfrm>
              <a:off x="5516" y="2611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43042" name="Freeform 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7 h 240"/>
                <a:gd name="T2" fmla="*/ 2 w 306"/>
                <a:gd name="T3" fmla="*/ 13 h 240"/>
                <a:gd name="T4" fmla="*/ 9 w 306"/>
                <a:gd name="T5" fmla="*/ 7 h 240"/>
                <a:gd name="T6" fmla="*/ 9 w 306"/>
                <a:gd name="T7" fmla="*/ 0 h 240"/>
                <a:gd name="T8" fmla="*/ 0 w 306"/>
                <a:gd name="T9" fmla="*/ 7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3" name="AutoShape 74"/>
            <p:cNvSpPr>
              <a:spLocks noChangeArrowheads="1"/>
            </p:cNvSpPr>
            <p:nvPr/>
          </p:nvSpPr>
          <p:spPr bwMode="auto">
            <a:xfrm>
              <a:off x="4140" y="2677"/>
              <a:ext cx="1201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43044" name="AutoShape 75"/>
            <p:cNvSpPr>
              <a:spLocks noChangeArrowheads="1"/>
            </p:cNvSpPr>
            <p:nvPr/>
          </p:nvSpPr>
          <p:spPr bwMode="auto">
            <a:xfrm>
              <a:off x="4205" y="2712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43045" name="Oval 76"/>
            <p:cNvSpPr>
              <a:spLocks noChangeArrowheads="1"/>
            </p:cNvSpPr>
            <p:nvPr/>
          </p:nvSpPr>
          <p:spPr bwMode="auto">
            <a:xfrm>
              <a:off x="4309" y="2383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43046" name="Oval 77"/>
            <p:cNvSpPr>
              <a:spLocks noChangeArrowheads="1"/>
            </p:cNvSpPr>
            <p:nvPr/>
          </p:nvSpPr>
          <p:spPr bwMode="auto">
            <a:xfrm>
              <a:off x="4485" y="2383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047" name="Oval 78"/>
            <p:cNvSpPr>
              <a:spLocks noChangeArrowheads="1"/>
            </p:cNvSpPr>
            <p:nvPr/>
          </p:nvSpPr>
          <p:spPr bwMode="auto">
            <a:xfrm>
              <a:off x="4661" y="2380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43048" name="Rectangle 79"/>
            <p:cNvSpPr>
              <a:spLocks noChangeArrowheads="1"/>
            </p:cNvSpPr>
            <p:nvPr/>
          </p:nvSpPr>
          <p:spPr bwMode="auto">
            <a:xfrm>
              <a:off x="5061" y="1835"/>
              <a:ext cx="88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4505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D25559B3-F373-4A26-BCFB-A45DDCD971D2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5060" name="Rectangle 7"/>
          <p:cNvSpPr>
            <a:spLocks noChangeArrowheads="1"/>
          </p:cNvSpPr>
          <p:nvPr/>
        </p:nvSpPr>
        <p:spPr bwMode="auto">
          <a:xfrm>
            <a:off x="4781550" y="3400425"/>
            <a:ext cx="3838575" cy="2711450"/>
          </a:xfrm>
          <a:prstGeom prst="rect">
            <a:avLst/>
          </a:prstGeom>
          <a:solidFill>
            <a:srgbClr val="FFFFFF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45061" name="Rectangle 9"/>
          <p:cNvSpPr>
            <a:spLocks noChangeArrowheads="1"/>
          </p:cNvSpPr>
          <p:nvPr/>
        </p:nvSpPr>
        <p:spPr bwMode="auto">
          <a:xfrm>
            <a:off x="7667625" y="3238500"/>
            <a:ext cx="828675" cy="295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45062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347663"/>
            <a:ext cx="7772400" cy="795337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HTTP overview (continued)</a:t>
            </a:r>
          </a:p>
        </p:txBody>
      </p:sp>
      <p:sp>
        <p:nvSpPr>
          <p:cNvPr id="450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511300"/>
            <a:ext cx="3971925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uses TCP: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client initiates TCP connection (creates socket) to server,  port 80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server accepts TCP connection from client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HTTP messages (application-layer protocol messages) exchanged between browser (HTTP client) and Web server (HTTP server)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TCP connection closed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50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1566863"/>
            <a:ext cx="3200400" cy="1447800"/>
          </a:xfrm>
        </p:spPr>
        <p:txBody>
          <a:bodyPr/>
          <a:lstStyle/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HTTP is </a:t>
            </a:r>
            <a:r>
              <a:rPr lang="ja-JP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stateless</a:t>
            </a:r>
            <a:r>
              <a:rPr lang="ja-JP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”</a:t>
            </a:r>
            <a:endParaRPr lang="en-US" altLang="ja-JP" i="1" dirty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75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server maintains no information about past client requests</a:t>
            </a:r>
          </a:p>
        </p:txBody>
      </p:sp>
      <p:sp>
        <p:nvSpPr>
          <p:cNvPr id="45065" name="Rectangle 6"/>
          <p:cNvSpPr>
            <a:spLocks noChangeArrowheads="1"/>
          </p:cNvSpPr>
          <p:nvPr/>
        </p:nvSpPr>
        <p:spPr bwMode="auto">
          <a:xfrm>
            <a:off x="4919663" y="3463925"/>
            <a:ext cx="37528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000099"/>
                </a:solidFill>
              </a:rPr>
              <a:t>protocols that maintain </a:t>
            </a:r>
            <a:r>
              <a:rPr lang="ja-JP" altLang="en-US" sz="2400" dirty="0">
                <a:solidFill>
                  <a:srgbClr val="000099"/>
                </a:solidFill>
              </a:rPr>
              <a:t>“</a:t>
            </a:r>
            <a:r>
              <a:rPr lang="en-US" altLang="ja-JP" sz="2400" dirty="0">
                <a:solidFill>
                  <a:srgbClr val="000099"/>
                </a:solidFill>
              </a:rPr>
              <a:t>state</a:t>
            </a:r>
            <a:r>
              <a:rPr lang="ja-JP" altLang="en-US" sz="2400" dirty="0">
                <a:solidFill>
                  <a:srgbClr val="000099"/>
                </a:solidFill>
              </a:rPr>
              <a:t>”</a:t>
            </a:r>
            <a:r>
              <a:rPr lang="en-US" altLang="ja-JP" sz="2400" dirty="0">
                <a:solidFill>
                  <a:srgbClr val="000099"/>
                </a:solidFill>
              </a:rPr>
              <a:t> are complex!</a:t>
            </a:r>
          </a:p>
          <a:p>
            <a:pPr>
              <a:lnSpc>
                <a:spcPct val="90000"/>
              </a:lnSpc>
              <a:buSzPct val="75000"/>
            </a:pPr>
            <a:r>
              <a:rPr lang="en-US" altLang="en-US" sz="2000" dirty="0"/>
              <a:t>past history (state) must be maintained</a:t>
            </a:r>
          </a:p>
          <a:p>
            <a:pPr algn="just">
              <a:lnSpc>
                <a:spcPct val="90000"/>
              </a:lnSpc>
              <a:buSzPct val="75000"/>
            </a:pPr>
            <a:r>
              <a:rPr lang="en-US" altLang="en-US" sz="2000" dirty="0"/>
              <a:t>if server/client crashes, their views of </a:t>
            </a:r>
            <a:r>
              <a:rPr lang="ja-JP" altLang="en-US" sz="2000" dirty="0"/>
              <a:t>“</a:t>
            </a:r>
            <a:r>
              <a:rPr lang="en-US" altLang="ja-JP" sz="2000" dirty="0"/>
              <a:t>state</a:t>
            </a:r>
            <a:r>
              <a:rPr lang="ja-JP" altLang="en-US" sz="2000" dirty="0"/>
              <a:t>”</a:t>
            </a:r>
            <a:r>
              <a:rPr lang="en-US" altLang="ja-JP" sz="2000" dirty="0"/>
              <a:t> may be inconsistent, must be reconciled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endParaRPr lang="en-US" altLang="en-US" sz="2000" dirty="0"/>
          </a:p>
        </p:txBody>
      </p:sp>
      <p:sp>
        <p:nvSpPr>
          <p:cNvPr id="45066" name="Text Box 8"/>
          <p:cNvSpPr txBox="1">
            <a:spLocks noChangeArrowheads="1"/>
          </p:cNvSpPr>
          <p:nvPr/>
        </p:nvSpPr>
        <p:spPr bwMode="auto">
          <a:xfrm>
            <a:off x="7677150" y="3160713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CC0000"/>
                </a:solidFill>
              </a:rPr>
              <a:t>aside</a:t>
            </a:r>
          </a:p>
        </p:txBody>
      </p:sp>
      <p:pic>
        <p:nvPicPr>
          <p:cNvPr id="45067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02076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4710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B0D1D11B-D0CF-4630-AFBE-F41860C072B8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HTTP connections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non-persistent HTTP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at most one object sent over TCP connection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connection then closed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downloading multiple objects required multiple connections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4711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11313"/>
            <a:ext cx="41148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persistent HTTP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multiple objects can be sent over single TCP connection between client, server</a:t>
            </a:r>
          </a:p>
          <a:p>
            <a:pPr algn="just"/>
            <a:r>
              <a:rPr lang="en-US" dirty="0"/>
              <a:t>Although HTTP uses persistent connections in default mode, HTTP clients &amp; servers can be configured to use non-persistent connections.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pic>
        <p:nvPicPr>
          <p:cNvPr id="47111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0318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4915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7FE34D7F-2D95-4109-A4D3-817D29B78812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49156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84296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Line 11"/>
          <p:cNvSpPr>
            <a:spLocks noChangeShapeType="1"/>
          </p:cNvSpPr>
          <p:nvPr/>
        </p:nvSpPr>
        <p:spPr bwMode="auto">
          <a:xfrm>
            <a:off x="476250" y="2095500"/>
            <a:ext cx="0" cy="44958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13"/>
          <p:cNvSpPr>
            <a:spLocks noChangeArrowheads="1"/>
          </p:cNvSpPr>
          <p:nvPr/>
        </p:nvSpPr>
        <p:spPr bwMode="auto">
          <a:xfrm>
            <a:off x="238125" y="6019800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49159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190500"/>
            <a:ext cx="7772400" cy="866775"/>
          </a:xfrm>
        </p:spPr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Non-persistent HTTP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916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1638" y="1114425"/>
            <a:ext cx="7942262" cy="466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suppose user enters URL:</a:t>
            </a:r>
          </a:p>
        </p:txBody>
      </p:sp>
      <p:sp>
        <p:nvSpPr>
          <p:cNvPr id="532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7224" y="2106613"/>
            <a:ext cx="4067173" cy="1905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1a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.</a:t>
            </a:r>
            <a:r>
              <a:rPr lang="en-US" altLang="en-US" sz="2000" dirty="0">
                <a:ea typeface="ＭＳ Ｐゴシック" panose="020B0600070205080204" pitchFamily="34" charset="-128"/>
              </a:rPr>
              <a:t> HTTP client initiates TCP connection to HTTP server (process) at www.someSchool.edu on port 80</a:t>
            </a:r>
          </a:p>
        </p:txBody>
      </p:sp>
      <p:sp>
        <p:nvSpPr>
          <p:cNvPr id="53257" name="Rectangle 5"/>
          <p:cNvSpPr>
            <a:spLocks noChangeArrowheads="1"/>
          </p:cNvSpPr>
          <p:nvPr/>
        </p:nvSpPr>
        <p:spPr bwMode="auto">
          <a:xfrm>
            <a:off x="704850" y="3829050"/>
            <a:ext cx="3810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C0000"/>
                </a:solidFill>
              </a:rPr>
              <a:t>2</a:t>
            </a:r>
            <a:r>
              <a:rPr lang="en-US" altLang="en-US" sz="2000" dirty="0">
                <a:solidFill>
                  <a:srgbClr val="FF0000"/>
                </a:solidFill>
              </a:rPr>
              <a:t>.</a:t>
            </a:r>
            <a:r>
              <a:rPr lang="en-US" altLang="en-US" sz="2000" dirty="0"/>
              <a:t> HTTP client sends HTTP </a:t>
            </a:r>
            <a:r>
              <a:rPr lang="en-US" altLang="en-US" sz="2000" i="1" dirty="0">
                <a:solidFill>
                  <a:srgbClr val="000099"/>
                </a:solidFill>
              </a:rPr>
              <a:t>request message</a:t>
            </a:r>
            <a:r>
              <a:rPr lang="en-US" altLang="en-US" sz="2000" dirty="0"/>
              <a:t> (containing URL) into TCP connection socket. Message indicates that client wants object </a:t>
            </a:r>
            <a:r>
              <a:rPr lang="en-US" altLang="en-US" sz="2000" dirty="0" err="1"/>
              <a:t>someDepartment</a:t>
            </a:r>
            <a:r>
              <a:rPr lang="en-US" altLang="en-US" sz="2000" dirty="0"/>
              <a:t>/</a:t>
            </a:r>
            <a:r>
              <a:rPr lang="en-US" altLang="en-US" sz="2000" dirty="0" err="1"/>
              <a:t>home.index</a:t>
            </a:r>
            <a:endParaRPr lang="en-US" altLang="en-US" sz="2000" dirty="0"/>
          </a:p>
        </p:txBody>
      </p:sp>
      <p:sp>
        <p:nvSpPr>
          <p:cNvPr id="53258" name="Rectangle 6"/>
          <p:cNvSpPr>
            <a:spLocks noChangeArrowheads="1"/>
          </p:cNvSpPr>
          <p:nvPr/>
        </p:nvSpPr>
        <p:spPr bwMode="auto">
          <a:xfrm>
            <a:off x="4781550" y="2524125"/>
            <a:ext cx="38100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solidFill>
                  <a:srgbClr val="CC0000"/>
                </a:solidFill>
              </a:rPr>
              <a:t>1b</a:t>
            </a:r>
            <a:r>
              <a:rPr lang="en-US" altLang="en-US" sz="2000">
                <a:solidFill>
                  <a:srgbClr val="FF0000"/>
                </a:solidFill>
              </a:rPr>
              <a:t>.</a:t>
            </a:r>
            <a:r>
              <a:rPr lang="en-US" altLang="en-US" sz="2000"/>
              <a:t> HTTP server at host www.someSchool.edu waiting for TCP connection at port 80.  </a:t>
            </a:r>
            <a:r>
              <a:rPr lang="ja-JP" altLang="en-US" sz="2000"/>
              <a:t>“</a:t>
            </a:r>
            <a:r>
              <a:rPr lang="en-US" altLang="ja-JP" sz="2000"/>
              <a:t>accepts</a:t>
            </a:r>
            <a:r>
              <a:rPr lang="ja-JP" altLang="en-US" sz="2000"/>
              <a:t>”</a:t>
            </a:r>
            <a:r>
              <a:rPr lang="en-US" altLang="ja-JP" sz="2000"/>
              <a:t> connection, notifying client</a:t>
            </a:r>
            <a:endParaRPr lang="en-US" altLang="en-US" sz="2000"/>
          </a:p>
        </p:txBody>
      </p:sp>
      <p:sp>
        <p:nvSpPr>
          <p:cNvPr id="53259" name="Rectangle 7"/>
          <p:cNvSpPr>
            <a:spLocks noChangeArrowheads="1"/>
          </p:cNvSpPr>
          <p:nvPr/>
        </p:nvSpPr>
        <p:spPr bwMode="auto">
          <a:xfrm>
            <a:off x="4724400" y="4381500"/>
            <a:ext cx="3810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C0000"/>
                </a:solidFill>
              </a:rPr>
              <a:t>3</a:t>
            </a:r>
            <a:r>
              <a:rPr lang="en-US" altLang="en-US" sz="2000" dirty="0">
                <a:solidFill>
                  <a:srgbClr val="FF0000"/>
                </a:solidFill>
              </a:rPr>
              <a:t>.</a:t>
            </a:r>
            <a:r>
              <a:rPr lang="en-US" altLang="en-US" sz="2000" dirty="0"/>
              <a:t> HTTP server receives request message, forms </a:t>
            </a:r>
            <a:r>
              <a:rPr lang="en-US" altLang="en-US" sz="2000" i="1" dirty="0">
                <a:solidFill>
                  <a:srgbClr val="000099"/>
                </a:solidFill>
              </a:rPr>
              <a:t>response message</a:t>
            </a:r>
            <a:r>
              <a:rPr lang="en-US" altLang="en-US" sz="2000" dirty="0"/>
              <a:t> containing requested object, encapsulates object in http response message and sends message via its socket </a:t>
            </a:r>
          </a:p>
        </p:txBody>
      </p:sp>
      <p:sp>
        <p:nvSpPr>
          <p:cNvPr id="53261" name="Line 9"/>
          <p:cNvSpPr>
            <a:spLocks noChangeShapeType="1"/>
          </p:cNvSpPr>
          <p:nvPr/>
        </p:nvSpPr>
        <p:spPr bwMode="auto">
          <a:xfrm>
            <a:off x="3895725" y="4591050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Line 10"/>
          <p:cNvSpPr>
            <a:spLocks noChangeShapeType="1"/>
          </p:cNvSpPr>
          <p:nvPr/>
        </p:nvSpPr>
        <p:spPr bwMode="auto">
          <a:xfrm flipH="1">
            <a:off x="3943350" y="5200650"/>
            <a:ext cx="1008063" cy="102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Text Box 12"/>
          <p:cNvSpPr txBox="1">
            <a:spLocks noChangeArrowheads="1"/>
          </p:cNvSpPr>
          <p:nvPr/>
        </p:nvSpPr>
        <p:spPr bwMode="auto">
          <a:xfrm>
            <a:off x="247650" y="5942013"/>
            <a:ext cx="673100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2"/>
                </a:solidFill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53260" name="Line 8"/>
          <p:cNvSpPr>
            <a:spLocks noChangeShapeType="1"/>
          </p:cNvSpPr>
          <p:nvPr/>
        </p:nvSpPr>
        <p:spPr bwMode="auto">
          <a:xfrm>
            <a:off x="4048125" y="2647950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Line 14"/>
          <p:cNvSpPr>
            <a:spLocks noChangeShapeType="1"/>
          </p:cNvSpPr>
          <p:nvPr/>
        </p:nvSpPr>
        <p:spPr bwMode="auto">
          <a:xfrm flipH="1">
            <a:off x="3954463" y="3259138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Text Box 15"/>
          <p:cNvSpPr txBox="1">
            <a:spLocks noChangeArrowheads="1"/>
          </p:cNvSpPr>
          <p:nvPr/>
        </p:nvSpPr>
        <p:spPr bwMode="auto">
          <a:xfrm>
            <a:off x="6680200" y="1123950"/>
            <a:ext cx="1898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(contains text,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references to 10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jpeg images)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9171" name="Rectangle 3"/>
          <p:cNvSpPr>
            <a:spLocks noChangeArrowheads="1"/>
          </p:cNvSpPr>
          <p:nvPr/>
        </p:nvSpPr>
        <p:spPr bwMode="auto">
          <a:xfrm>
            <a:off x="409575" y="1450975"/>
            <a:ext cx="812482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www.someSchool.edu/someDepartment/home.index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 build="p"/>
      <p:bldP spid="53257" grpId="0"/>
      <p:bldP spid="53258" grpId="0"/>
      <p:bldP spid="532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1843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087D0BD1-B670-4FA9-8FF2-708200E91937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Chapter 2: outline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399" y="1611313"/>
            <a:ext cx="6701589" cy="46482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2.1 principles of network applications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2.2 Web and HTTP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2.3 FTP 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2.4 electronic mail</a:t>
            </a:r>
          </a:p>
          <a:p>
            <a:pPr marL="912813" lvl="1"/>
            <a:r>
              <a:rPr lang="en-US" altLang="en-US" dirty="0">
                <a:ea typeface="ＭＳ Ｐゴシック" panose="020B0600070205080204" pitchFamily="34" charset="-128"/>
              </a:rPr>
              <a:t>SMTP, POP3, IMAP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2.5 DNS</a:t>
            </a:r>
          </a:p>
          <a:p>
            <a:pPr marL="457200" indent="-45720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2.6 P2P applications</a:t>
            </a:r>
          </a:p>
          <a:p>
            <a:pPr marL="457200" indent="-457200"/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pic>
        <p:nvPicPr>
          <p:cNvPr id="18439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5120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19F3F294-0CD1-4DF2-BF1D-0406CB749005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51204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8890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Rectangle 4"/>
          <p:cNvSpPr>
            <a:spLocks noGrp="1" noChangeArrowheads="1"/>
          </p:cNvSpPr>
          <p:nvPr>
            <p:ph type="title"/>
          </p:nvPr>
        </p:nvSpPr>
        <p:spPr>
          <a:xfrm>
            <a:off x="542925" y="257175"/>
            <a:ext cx="7772400" cy="866775"/>
          </a:xfrm>
        </p:spPr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Non-persistent HTTP (cont.)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4277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095375" y="2058988"/>
            <a:ext cx="3810000" cy="15335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5</a:t>
            </a:r>
            <a:r>
              <a:rPr lang="en-US" altLang="en-US" sz="18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.</a:t>
            </a:r>
            <a:r>
              <a:rPr lang="en-US" altLang="en-US" sz="1800" dirty="0">
                <a:ea typeface="ＭＳ Ｐゴシック" panose="020B0600070205080204" pitchFamily="34" charset="-128"/>
              </a:rPr>
              <a:t> HTTP client receives response message containing html file, displays html.  Analyzing html file, finds 10 referenced jpeg  objects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1085850" y="3568700"/>
            <a:ext cx="3810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solidFill>
                  <a:srgbClr val="CC0000"/>
                </a:solidFill>
              </a:rPr>
              <a:t>6.</a:t>
            </a:r>
            <a:r>
              <a:rPr lang="en-US" altLang="en-US" sz="2000"/>
              <a:t> Steps 1-5 repeated for each of 10 jpeg objects</a:t>
            </a:r>
          </a:p>
        </p:txBody>
      </p:sp>
      <p:sp>
        <p:nvSpPr>
          <p:cNvPr id="54279" name="Rectangle 8"/>
          <p:cNvSpPr>
            <a:spLocks noChangeArrowheads="1"/>
          </p:cNvSpPr>
          <p:nvPr/>
        </p:nvSpPr>
        <p:spPr bwMode="auto">
          <a:xfrm>
            <a:off x="5032374" y="1492250"/>
            <a:ext cx="3968747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algn="just">
              <a:buNone/>
            </a:pPr>
            <a:r>
              <a:rPr lang="en-US" altLang="en-US" sz="2000" dirty="0">
                <a:solidFill>
                  <a:srgbClr val="CC0000"/>
                </a:solidFill>
              </a:rPr>
              <a:t>4.</a:t>
            </a:r>
            <a:r>
              <a:rPr lang="en-US" altLang="en-US" sz="2000" dirty="0"/>
              <a:t> HTTP server tells TCP to close connection. </a:t>
            </a:r>
            <a:r>
              <a:rPr lang="en-US" sz="2000" dirty="0"/>
              <a:t>(TCP doesn’t terminate connection until it’s sure client has received response message intact.)</a:t>
            </a:r>
            <a:endParaRPr lang="en-US" altLang="en-US" sz="2000" dirty="0"/>
          </a:p>
        </p:txBody>
      </p:sp>
      <p:sp>
        <p:nvSpPr>
          <p:cNvPr id="51209" name="Line 2"/>
          <p:cNvSpPr>
            <a:spLocks noChangeShapeType="1"/>
          </p:cNvSpPr>
          <p:nvPr/>
        </p:nvSpPr>
        <p:spPr bwMode="auto">
          <a:xfrm>
            <a:off x="542925" y="1519238"/>
            <a:ext cx="0" cy="2571750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Rectangle 3"/>
          <p:cNvSpPr>
            <a:spLocks noChangeArrowheads="1"/>
          </p:cNvSpPr>
          <p:nvPr/>
        </p:nvSpPr>
        <p:spPr bwMode="auto">
          <a:xfrm>
            <a:off x="304800" y="3519488"/>
            <a:ext cx="342900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51211" name="Text Box 13"/>
          <p:cNvSpPr txBox="1">
            <a:spLocks noChangeArrowheads="1"/>
          </p:cNvSpPr>
          <p:nvPr/>
        </p:nvSpPr>
        <p:spPr bwMode="auto">
          <a:xfrm>
            <a:off x="236538" y="3382963"/>
            <a:ext cx="641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2"/>
                </a:solidFill>
              </a:rPr>
              <a:t>time</a:t>
            </a:r>
          </a:p>
        </p:txBody>
      </p:sp>
      <p:sp>
        <p:nvSpPr>
          <p:cNvPr id="54283" name="Line 17"/>
          <p:cNvSpPr>
            <a:spLocks noChangeShapeType="1"/>
          </p:cNvSpPr>
          <p:nvPr/>
        </p:nvSpPr>
        <p:spPr bwMode="auto">
          <a:xfrm flipH="1">
            <a:off x="3762375" y="1449388"/>
            <a:ext cx="1095375" cy="523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build="p"/>
      <p:bldP spid="5427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5325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D83AFE83-F461-4E45-8082-1AA220DD334D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38" y="173038"/>
            <a:ext cx="7772400" cy="623887"/>
          </a:xfrm>
        </p:spPr>
        <p:txBody>
          <a:bodyPr/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Persistent HTTP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8338" y="1187116"/>
            <a:ext cx="4732420" cy="517934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non-persistent HTTP issues:</a:t>
            </a:r>
          </a:p>
          <a:p>
            <a:pPr algn="just"/>
            <a:r>
              <a:rPr lang="en-US" sz="2400" dirty="0">
                <a:ea typeface="ＭＳ Ｐゴシック" panose="020B0600070205080204" pitchFamily="34" charset="-128"/>
              </a:rPr>
              <a:t>A</a:t>
            </a:r>
            <a:r>
              <a:rPr lang="en-US" sz="2400" dirty="0"/>
              <a:t> brand-new connection must be established and maintained for </a:t>
            </a:r>
            <a:r>
              <a:rPr lang="en-US" sz="2400" i="1" dirty="0"/>
              <a:t>each requested object</a:t>
            </a:r>
            <a:r>
              <a:rPr lang="en-US" sz="2400" dirty="0"/>
              <a:t>.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E</a:t>
            </a:r>
            <a:r>
              <a:rPr lang="en-US" sz="2400" dirty="0"/>
              <a:t>ach object suffers a delivery delay of 2 RTTs, 1 RTT to establish TCP connection &amp; 1 RTT to request &amp; receive object.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sz="2400" dirty="0">
                <a:ea typeface="ＭＳ Ｐゴシック" panose="020B0600070205080204" pitchFamily="34" charset="-128"/>
              </a:rPr>
              <a:t>OS overhead for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each</a:t>
            </a:r>
            <a:r>
              <a:rPr lang="en-US" altLang="en-US" sz="2400" dirty="0">
                <a:ea typeface="ＭＳ Ｐゴシック" panose="020B0600070205080204" pitchFamily="34" charset="-128"/>
              </a:rPr>
              <a:t> TCP connection since server handles many requests; </a:t>
            </a:r>
            <a:r>
              <a:rPr lang="en-US" sz="2400" dirty="0"/>
              <a:t>TCP buffers must be allocated &amp; TCP variables kept in both the client and server.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browsers often open parallel TCP connections to fetch referenced objects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53254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4848140" y="1229729"/>
            <a:ext cx="4183563" cy="4882314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persistent  HTTP: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server leaves connection open after sending response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subsequent HTTP messages  between same client/server sent over open connection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client sends requests as soon as it encounters a referenced object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as little as one RTT for all the referenced objects</a:t>
            </a:r>
          </a:p>
        </p:txBody>
      </p:sp>
      <p:pic>
        <p:nvPicPr>
          <p:cNvPr id="53255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796925"/>
            <a:ext cx="3303588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Home work </a:t>
            </a:r>
          </a:p>
        </p:txBody>
      </p:sp>
      <p:sp>
        <p:nvSpPr>
          <p:cNvPr id="55299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Read about Cookies, Web Proxies 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53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2-</a:t>
            </a:r>
            <a:fld id="{14D8EEEF-C1DB-409E-A8AF-3C9B8E6F95B1}" type="slidenum">
              <a:rPr lang="en-US" altLang="en-US" sz="1200">
                <a:latin typeface="Tahoma" panose="020B0604030504040204" pitchFamily="34" charset="0"/>
              </a:rPr>
              <a:pPr/>
              <a:t>22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5632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C34451ED-9EE6-4F3B-A943-3BAE59DCF5C1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User-server state: cookies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3810000" cy="4887912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many Web sites use cookies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i="1">
                <a:solidFill>
                  <a:srgbClr val="CC0000"/>
                </a:solidFill>
                <a:ea typeface="ＭＳ Ｐゴシック" panose="020B0600070205080204" pitchFamily="34" charset="-128"/>
              </a:rPr>
              <a:t>four components: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1) </a:t>
            </a:r>
            <a:r>
              <a:rPr lang="en-US" altLang="en-US">
                <a:ea typeface="ＭＳ Ｐゴシック" panose="020B0600070205080204" pitchFamily="34" charset="-128"/>
              </a:rPr>
              <a:t>cookie header line of HTTP </a:t>
            </a:r>
            <a:r>
              <a:rPr lang="en-US" altLang="en-US" i="1">
                <a:ea typeface="ＭＳ Ｐゴシック" panose="020B0600070205080204" pitchFamily="34" charset="-128"/>
              </a:rPr>
              <a:t>response</a:t>
            </a:r>
            <a:r>
              <a:rPr lang="en-US" altLang="en-US">
                <a:ea typeface="ＭＳ Ｐゴシック" panose="020B0600070205080204" pitchFamily="34" charset="-128"/>
              </a:rPr>
              <a:t> message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2) cookie header line in next HTTP </a:t>
            </a:r>
            <a:r>
              <a:rPr lang="en-US" altLang="en-US" i="1">
                <a:ea typeface="ＭＳ Ｐゴシック" panose="020B0600070205080204" pitchFamily="34" charset="-128"/>
              </a:rPr>
              <a:t>request</a:t>
            </a:r>
            <a:r>
              <a:rPr lang="en-US" altLang="en-US">
                <a:ea typeface="ＭＳ Ｐゴシック" panose="020B0600070205080204" pitchFamily="34" charset="-128"/>
              </a:rPr>
              <a:t> message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3) cookie file kept on user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host, managed by user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browser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4) back-end database at Web site</a:t>
            </a:r>
          </a:p>
        </p:txBody>
      </p:sp>
      <p:sp>
        <p:nvSpPr>
          <p:cNvPr id="5632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25950" y="1392238"/>
            <a:ext cx="4059238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CC0000"/>
                </a:solidFill>
                <a:ea typeface="ＭＳ Ｐゴシック" panose="020B0600070205080204" pitchFamily="34" charset="-128"/>
              </a:rPr>
              <a:t>example: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Susan always access Internet from PC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visits specific e-commerce site for first time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when initial HTTP requests arrives at site, site creates: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unique ID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entry in backend database for ID</a:t>
            </a:r>
          </a:p>
        </p:txBody>
      </p:sp>
      <p:pic>
        <p:nvPicPr>
          <p:cNvPr id="56327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046163"/>
            <a:ext cx="61261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5837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8DAE5B2A-7179-4723-BE3D-42206AAD6ECF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58372" name="Picture 5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788988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53988"/>
            <a:ext cx="7772400" cy="773112"/>
          </a:xfrm>
        </p:spPr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Cookies: keeping </a:t>
            </a:r>
            <a:r>
              <a:rPr lang="ja-JP" altLang="en-US" sz="3600">
                <a:ea typeface="ＭＳ Ｐゴシック" panose="020B0600070205080204" pitchFamily="34" charset="-128"/>
              </a:rPr>
              <a:t>“</a:t>
            </a:r>
            <a:r>
              <a:rPr lang="en-US" altLang="ja-JP" sz="3600">
                <a:ea typeface="ＭＳ Ｐゴシック" panose="020B0600070205080204" pitchFamily="34" charset="-128"/>
              </a:rPr>
              <a:t>state</a:t>
            </a:r>
            <a:r>
              <a:rPr lang="ja-JP" altLang="en-US" sz="3600">
                <a:ea typeface="ＭＳ Ｐゴシック" panose="020B0600070205080204" pitchFamily="34" charset="-128"/>
              </a:rPr>
              <a:t>”</a:t>
            </a:r>
            <a:r>
              <a:rPr lang="en-US" altLang="ja-JP" sz="3600">
                <a:ea typeface="ＭＳ Ｐゴシック" panose="020B0600070205080204" pitchFamily="34" charset="-128"/>
              </a:rPr>
              <a:t> (cont.)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8374" name="Text Box 5"/>
          <p:cNvSpPr txBox="1">
            <a:spLocks noChangeArrowheads="1"/>
          </p:cNvSpPr>
          <p:nvPr/>
        </p:nvSpPr>
        <p:spPr bwMode="auto">
          <a:xfrm>
            <a:off x="1052513" y="1227138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Arial" panose="020B0604020202020204" pitchFamily="34" charset="0"/>
              </a:rPr>
              <a:t>client</a:t>
            </a:r>
          </a:p>
        </p:txBody>
      </p:sp>
      <p:sp>
        <p:nvSpPr>
          <p:cNvPr id="58375" name="Text Box 6"/>
          <p:cNvSpPr txBox="1">
            <a:spLocks noChangeArrowheads="1"/>
          </p:cNvSpPr>
          <p:nvPr/>
        </p:nvSpPr>
        <p:spPr bwMode="auto">
          <a:xfrm>
            <a:off x="5973763" y="1273175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Arial" panose="020B0604020202020204" pitchFamily="34" charset="0"/>
              </a:rPr>
              <a:t>server</a:t>
            </a:r>
          </a:p>
        </p:txBody>
      </p:sp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2200275" y="4227513"/>
            <a:ext cx="3305175" cy="425450"/>
            <a:chOff x="1386" y="2663"/>
            <a:chExt cx="2082" cy="268"/>
          </a:xfrm>
        </p:grpSpPr>
        <p:sp>
          <p:nvSpPr>
            <p:cNvPr id="58456" name="Line 16"/>
            <p:cNvSpPr>
              <a:spLocks noChangeShapeType="1"/>
            </p:cNvSpPr>
            <p:nvPr/>
          </p:nvSpPr>
          <p:spPr bwMode="auto">
            <a:xfrm flipH="1">
              <a:off x="1386" y="266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457" name="Group 17"/>
            <p:cNvGrpSpPr>
              <a:grpSpLocks/>
            </p:cNvGrpSpPr>
            <p:nvPr/>
          </p:nvGrpSpPr>
          <p:grpSpPr bwMode="auto">
            <a:xfrm>
              <a:off x="1553" y="2694"/>
              <a:ext cx="1743" cy="237"/>
              <a:chOff x="3268" y="2846"/>
              <a:chExt cx="1743" cy="237"/>
            </a:xfrm>
          </p:grpSpPr>
          <p:sp>
            <p:nvSpPr>
              <p:cNvPr id="58458" name="Rectangle 18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8459" name="Text Box 19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usual http response msg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2209800" y="6145213"/>
            <a:ext cx="3305175" cy="407987"/>
            <a:chOff x="1392" y="3605"/>
            <a:chExt cx="2082" cy="257"/>
          </a:xfrm>
        </p:grpSpPr>
        <p:sp>
          <p:nvSpPr>
            <p:cNvPr id="58452" name="Line 24"/>
            <p:cNvSpPr>
              <a:spLocks noChangeShapeType="1"/>
            </p:cNvSpPr>
            <p:nvPr/>
          </p:nvSpPr>
          <p:spPr bwMode="auto">
            <a:xfrm flipH="1">
              <a:off x="1392" y="360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453" name="Group 25"/>
            <p:cNvGrpSpPr>
              <a:grpSpLocks/>
            </p:cNvGrpSpPr>
            <p:nvPr/>
          </p:nvGrpSpPr>
          <p:grpSpPr bwMode="auto">
            <a:xfrm>
              <a:off x="1552" y="3625"/>
              <a:ext cx="1743" cy="237"/>
              <a:chOff x="3268" y="2846"/>
              <a:chExt cx="1743" cy="237"/>
            </a:xfrm>
          </p:grpSpPr>
          <p:sp>
            <p:nvSpPr>
              <p:cNvPr id="58454" name="Rectangle 26"/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8455" name="Text Box 27"/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usual http response msg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50235" name="Text Box 59"/>
          <p:cNvSpPr txBox="1">
            <a:spLocks noChangeArrowheads="1"/>
          </p:cNvSpPr>
          <p:nvPr/>
        </p:nvSpPr>
        <p:spPr bwMode="auto">
          <a:xfrm>
            <a:off x="981075" y="2454275"/>
            <a:ext cx="178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cookie file</a:t>
            </a:r>
          </a:p>
        </p:txBody>
      </p:sp>
      <p:sp>
        <p:nvSpPr>
          <p:cNvPr id="50242" name="Text Box 66"/>
          <p:cNvSpPr txBox="1">
            <a:spLocks noChangeArrowheads="1"/>
          </p:cNvSpPr>
          <p:nvPr/>
        </p:nvSpPr>
        <p:spPr bwMode="auto">
          <a:xfrm>
            <a:off x="0" y="4878388"/>
            <a:ext cx="173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one week later:</a:t>
            </a:r>
          </a:p>
        </p:txBody>
      </p:sp>
      <p:grpSp>
        <p:nvGrpSpPr>
          <p:cNvPr id="6" name="Group 89"/>
          <p:cNvGrpSpPr>
            <a:grpSpLocks/>
          </p:cNvGrpSpPr>
          <p:nvPr/>
        </p:nvGrpSpPr>
        <p:grpSpPr bwMode="auto">
          <a:xfrm>
            <a:off x="2209800" y="3589338"/>
            <a:ext cx="5638800" cy="1028700"/>
            <a:chOff x="1392" y="2261"/>
            <a:chExt cx="3552" cy="648"/>
          </a:xfrm>
        </p:grpSpPr>
        <p:sp>
          <p:nvSpPr>
            <p:cNvPr id="58445" name="Line 12"/>
            <p:cNvSpPr>
              <a:spLocks noChangeShapeType="1"/>
            </p:cNvSpPr>
            <p:nvPr/>
          </p:nvSpPr>
          <p:spPr bwMode="auto">
            <a:xfrm>
              <a:off x="1392" y="235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6" name="Text Box 15"/>
            <p:cNvSpPr txBox="1">
              <a:spLocks noChangeArrowheads="1"/>
            </p:cNvSpPr>
            <p:nvPr/>
          </p:nvSpPr>
          <p:spPr bwMode="auto">
            <a:xfrm>
              <a:off x="1548" y="226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usual http request msg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cookie: 1678</a:t>
              </a:r>
            </a:p>
          </p:txBody>
        </p:sp>
        <p:sp>
          <p:nvSpPr>
            <p:cNvPr id="58447" name="Text Box 28"/>
            <p:cNvSpPr txBox="1">
              <a:spLocks noChangeArrowheads="1"/>
            </p:cNvSpPr>
            <p:nvPr/>
          </p:nvSpPr>
          <p:spPr bwMode="auto">
            <a:xfrm>
              <a:off x="3554" y="2332"/>
              <a:ext cx="59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panose="020B0604020202020204" pitchFamily="34" charset="0"/>
                </a:rPr>
                <a:t>cookie-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panose="020B0604020202020204" pitchFamily="34" charset="0"/>
                </a:rPr>
                <a:t>specific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panose="020B0604020202020204" pitchFamily="34" charset="0"/>
                </a:rPr>
                <a:t>action</a:t>
              </a:r>
            </a:p>
          </p:txBody>
        </p:sp>
        <p:sp>
          <p:nvSpPr>
            <p:cNvPr id="58448" name="Line 42"/>
            <p:cNvSpPr>
              <a:spLocks noChangeShapeType="1"/>
            </p:cNvSpPr>
            <p:nvPr/>
          </p:nvSpPr>
          <p:spPr bwMode="auto">
            <a:xfrm flipV="1">
              <a:off x="4252" y="2367"/>
              <a:ext cx="692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449" name="Group 83"/>
            <p:cNvGrpSpPr>
              <a:grpSpLocks/>
            </p:cNvGrpSpPr>
            <p:nvPr/>
          </p:nvGrpSpPr>
          <p:grpSpPr bwMode="auto">
            <a:xfrm>
              <a:off x="4306" y="2363"/>
              <a:ext cx="564" cy="231"/>
              <a:chOff x="4306" y="2273"/>
              <a:chExt cx="564" cy="231"/>
            </a:xfrm>
          </p:grpSpPr>
          <p:sp>
            <p:nvSpPr>
              <p:cNvPr id="58450" name="Rectangle 72"/>
              <p:cNvSpPr>
                <a:spLocks noChangeArrowheads="1"/>
              </p:cNvSpPr>
              <p:nvPr/>
            </p:nvSpPr>
            <p:spPr bwMode="auto">
              <a:xfrm>
                <a:off x="4409" y="2365"/>
                <a:ext cx="384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8451" name="Text Box 43"/>
              <p:cNvSpPr txBox="1">
                <a:spLocks noChangeArrowheads="1"/>
              </p:cNvSpPr>
              <p:nvPr/>
            </p:nvSpPr>
            <p:spPr bwMode="auto">
              <a:xfrm>
                <a:off x="4306" y="2273"/>
                <a:ext cx="5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access</a:t>
                </a:r>
              </a:p>
            </p:txBody>
          </p:sp>
        </p:grpSp>
      </p:grpSp>
      <p:grpSp>
        <p:nvGrpSpPr>
          <p:cNvPr id="58381" name="Group 81"/>
          <p:cNvGrpSpPr>
            <a:grpSpLocks/>
          </p:cNvGrpSpPr>
          <p:nvPr/>
        </p:nvGrpSpPr>
        <p:grpSpPr bwMode="auto">
          <a:xfrm>
            <a:off x="936625" y="1922463"/>
            <a:ext cx="1068388" cy="565150"/>
            <a:chOff x="476" y="1047"/>
            <a:chExt cx="906" cy="486"/>
          </a:xfrm>
        </p:grpSpPr>
        <p:sp>
          <p:nvSpPr>
            <p:cNvPr id="58443" name="AutoShape 67"/>
            <p:cNvSpPr>
              <a:spLocks noChangeArrowheads="1"/>
            </p:cNvSpPr>
            <p:nvPr/>
          </p:nvSpPr>
          <p:spPr bwMode="auto">
            <a:xfrm>
              <a:off x="527" y="1047"/>
              <a:ext cx="855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58444" name="Text Box 60"/>
            <p:cNvSpPr txBox="1">
              <a:spLocks noChangeArrowheads="1"/>
            </p:cNvSpPr>
            <p:nvPr/>
          </p:nvSpPr>
          <p:spPr bwMode="auto">
            <a:xfrm>
              <a:off x="476" y="1134"/>
              <a:ext cx="87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bg1"/>
                  </a:solidFill>
                  <a:latin typeface="Arial" panose="020B0604020202020204" pitchFamily="34" charset="0"/>
                </a:rPr>
                <a:t>ebay 8734</a:t>
              </a:r>
            </a:p>
          </p:txBody>
        </p:sp>
      </p:grpSp>
      <p:grpSp>
        <p:nvGrpSpPr>
          <p:cNvPr id="9" name="Group 95"/>
          <p:cNvGrpSpPr>
            <a:grpSpLocks/>
          </p:cNvGrpSpPr>
          <p:nvPr/>
        </p:nvGrpSpPr>
        <p:grpSpPr bwMode="auto">
          <a:xfrm>
            <a:off x="2200275" y="2106613"/>
            <a:ext cx="5921375" cy="1296987"/>
            <a:chOff x="1386" y="1327"/>
            <a:chExt cx="3730" cy="817"/>
          </a:xfrm>
        </p:grpSpPr>
        <p:sp>
          <p:nvSpPr>
            <p:cNvPr id="58436" name="Line 4"/>
            <p:cNvSpPr>
              <a:spLocks noChangeShapeType="1"/>
            </p:cNvSpPr>
            <p:nvPr/>
          </p:nvSpPr>
          <p:spPr bwMode="auto">
            <a:xfrm>
              <a:off x="1386" y="1355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7" name="Text Box 8"/>
            <p:cNvSpPr txBox="1">
              <a:spLocks noChangeArrowheads="1"/>
            </p:cNvSpPr>
            <p:nvPr/>
          </p:nvSpPr>
          <p:spPr bwMode="auto">
            <a:xfrm>
              <a:off x="1554" y="1327"/>
              <a:ext cx="1689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usual http request msg</a:t>
              </a:r>
            </a:p>
          </p:txBody>
        </p:sp>
        <p:sp>
          <p:nvSpPr>
            <p:cNvPr id="58438" name="Text Box 31"/>
            <p:cNvSpPr txBox="1">
              <a:spLocks noChangeArrowheads="1"/>
            </p:cNvSpPr>
            <p:nvPr/>
          </p:nvSpPr>
          <p:spPr bwMode="auto">
            <a:xfrm>
              <a:off x="3341" y="1390"/>
              <a:ext cx="108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panose="020B0604020202020204" pitchFamily="34" charset="0"/>
                </a:rPr>
                <a:t>Amazon server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panose="020B0604020202020204" pitchFamily="34" charset="0"/>
                </a:rPr>
                <a:t>creates ID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panose="020B0604020202020204" pitchFamily="34" charset="0"/>
                </a:rPr>
                <a:t>1678 for user</a:t>
              </a:r>
            </a:p>
          </p:txBody>
        </p:sp>
        <p:grpSp>
          <p:nvGrpSpPr>
            <p:cNvPr id="58439" name="Group 82"/>
            <p:cNvGrpSpPr>
              <a:grpSpLocks/>
            </p:cNvGrpSpPr>
            <p:nvPr/>
          </p:nvGrpSpPr>
          <p:grpSpPr bwMode="auto">
            <a:xfrm>
              <a:off x="4377" y="1730"/>
              <a:ext cx="739" cy="414"/>
              <a:chOff x="4377" y="1640"/>
              <a:chExt cx="739" cy="414"/>
            </a:xfrm>
          </p:grpSpPr>
          <p:sp>
            <p:nvSpPr>
              <p:cNvPr id="58440" name="Line 40"/>
              <p:cNvSpPr>
                <a:spLocks noChangeShapeType="1"/>
              </p:cNvSpPr>
              <p:nvPr/>
            </p:nvSpPr>
            <p:spPr bwMode="auto">
              <a:xfrm>
                <a:off x="4377" y="1640"/>
                <a:ext cx="659" cy="4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1" name="Rectangle 73"/>
              <p:cNvSpPr>
                <a:spLocks noChangeArrowheads="1"/>
              </p:cNvSpPr>
              <p:nvPr/>
            </p:nvSpPr>
            <p:spPr bwMode="auto">
              <a:xfrm>
                <a:off x="4470" y="1729"/>
                <a:ext cx="602" cy="2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8442" name="Text Box 41"/>
              <p:cNvSpPr txBox="1">
                <a:spLocks noChangeArrowheads="1"/>
              </p:cNvSpPr>
              <p:nvPr/>
            </p:nvSpPr>
            <p:spPr bwMode="auto">
              <a:xfrm>
                <a:off x="4381" y="1702"/>
                <a:ext cx="735" cy="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create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    entry</a:t>
                </a:r>
              </a:p>
            </p:txBody>
          </p:sp>
        </p:grpSp>
      </p:grpSp>
      <p:grpSp>
        <p:nvGrpSpPr>
          <p:cNvPr id="11" name="Group 88"/>
          <p:cNvGrpSpPr>
            <a:grpSpLocks/>
          </p:cNvGrpSpPr>
          <p:nvPr/>
        </p:nvGrpSpPr>
        <p:grpSpPr bwMode="auto">
          <a:xfrm>
            <a:off x="919163" y="2676525"/>
            <a:ext cx="4392612" cy="871538"/>
            <a:chOff x="459" y="1637"/>
            <a:chExt cx="3027" cy="704"/>
          </a:xfrm>
        </p:grpSpPr>
        <p:sp>
          <p:nvSpPr>
            <p:cNvPr id="58431" name="Line 9"/>
            <p:cNvSpPr>
              <a:spLocks noChangeShapeType="1"/>
            </p:cNvSpPr>
            <p:nvPr/>
          </p:nvSpPr>
          <p:spPr bwMode="auto">
            <a:xfrm flipH="1">
              <a:off x="1404" y="1637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2" name="Text Box 11"/>
            <p:cNvSpPr txBox="1">
              <a:spLocks noChangeArrowheads="1"/>
            </p:cNvSpPr>
            <p:nvPr/>
          </p:nvSpPr>
          <p:spPr bwMode="auto">
            <a:xfrm>
              <a:off x="1552" y="1650"/>
              <a:ext cx="1665" cy="4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usual http response 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set-cookie: 1678</a:t>
              </a:r>
              <a:r>
                <a:rPr lang="en-US" altLang="en-US" sz="2000" b="1">
                  <a:latin typeface="Courier New" panose="02070309020205020404" pitchFamily="49" charset="0"/>
                </a:rPr>
                <a:t> </a:t>
              </a:r>
            </a:p>
          </p:txBody>
        </p:sp>
        <p:grpSp>
          <p:nvGrpSpPr>
            <p:cNvPr id="58433" name="Group 76"/>
            <p:cNvGrpSpPr>
              <a:grpSpLocks/>
            </p:cNvGrpSpPr>
            <p:nvPr/>
          </p:nvGrpSpPr>
          <p:grpSpPr bwMode="auto">
            <a:xfrm>
              <a:off x="459" y="1836"/>
              <a:ext cx="1004" cy="505"/>
              <a:chOff x="684" y="1746"/>
              <a:chExt cx="1004" cy="505"/>
            </a:xfrm>
          </p:grpSpPr>
          <p:sp>
            <p:nvSpPr>
              <p:cNvPr id="58434" name="AutoShape 74"/>
              <p:cNvSpPr>
                <a:spLocks noChangeArrowheads="1"/>
              </p:cNvSpPr>
              <p:nvPr/>
            </p:nvSpPr>
            <p:spPr bwMode="auto">
              <a:xfrm>
                <a:off x="735" y="1746"/>
                <a:ext cx="829" cy="486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8435" name="Text Box 75"/>
              <p:cNvSpPr txBox="1">
                <a:spLocks noChangeArrowheads="1"/>
              </p:cNvSpPr>
              <p:nvPr/>
            </p:nvSpPr>
            <p:spPr bwMode="auto">
              <a:xfrm>
                <a:off x="684" y="1833"/>
                <a:ext cx="100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chemeClr val="bg1"/>
                    </a:solidFill>
                    <a:latin typeface="Arial" panose="020B0604020202020204" pitchFamily="34" charset="0"/>
                  </a:rPr>
                  <a:t>ebay 8734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chemeClr val="bg1"/>
                    </a:solidFill>
                    <a:latin typeface="Arial" panose="020B0604020202020204" pitchFamily="34" charset="0"/>
                  </a:rPr>
                  <a:t>amazon 1678</a:t>
                </a:r>
              </a:p>
            </p:txBody>
          </p:sp>
        </p:grpSp>
      </p:grpSp>
      <p:grpSp>
        <p:nvGrpSpPr>
          <p:cNvPr id="13" name="Group 93"/>
          <p:cNvGrpSpPr>
            <a:grpSpLocks/>
          </p:cNvGrpSpPr>
          <p:nvPr/>
        </p:nvGrpSpPr>
        <p:grpSpPr bwMode="auto">
          <a:xfrm>
            <a:off x="2181225" y="4603750"/>
            <a:ext cx="5705475" cy="1901825"/>
            <a:chOff x="1374" y="2641"/>
            <a:chExt cx="3594" cy="1198"/>
          </a:xfrm>
        </p:grpSpPr>
        <p:sp>
          <p:nvSpPr>
            <p:cNvPr id="58426" name="Line 20"/>
            <p:cNvSpPr>
              <a:spLocks noChangeShapeType="1"/>
            </p:cNvSpPr>
            <p:nvPr/>
          </p:nvSpPr>
          <p:spPr bwMode="auto">
            <a:xfrm>
              <a:off x="1374" y="3293"/>
              <a:ext cx="208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7" name="Text Box 23"/>
            <p:cNvSpPr txBox="1">
              <a:spLocks noChangeArrowheads="1"/>
            </p:cNvSpPr>
            <p:nvPr/>
          </p:nvSpPr>
          <p:spPr bwMode="auto">
            <a:xfrm>
              <a:off x="1561" y="3171"/>
              <a:ext cx="1689" cy="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usual http request msg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cookie: 1678</a:t>
              </a:r>
            </a:p>
          </p:txBody>
        </p:sp>
        <p:sp>
          <p:nvSpPr>
            <p:cNvPr id="58428" name="Text Box 29"/>
            <p:cNvSpPr txBox="1">
              <a:spLocks noChangeArrowheads="1"/>
            </p:cNvSpPr>
            <p:nvPr/>
          </p:nvSpPr>
          <p:spPr bwMode="auto">
            <a:xfrm>
              <a:off x="3584" y="3262"/>
              <a:ext cx="59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panose="020B0604020202020204" pitchFamily="34" charset="0"/>
                </a:rPr>
                <a:t>cookie-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panose="020B0604020202020204" pitchFamily="34" charset="0"/>
                </a:rPr>
                <a:t>specific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panose="020B0604020202020204" pitchFamily="34" charset="0"/>
                </a:rPr>
                <a:t>action</a:t>
              </a:r>
            </a:p>
          </p:txBody>
        </p:sp>
        <p:sp>
          <p:nvSpPr>
            <p:cNvPr id="58429" name="Line 44"/>
            <p:cNvSpPr>
              <a:spLocks noChangeShapeType="1"/>
            </p:cNvSpPr>
            <p:nvPr/>
          </p:nvSpPr>
          <p:spPr bwMode="auto">
            <a:xfrm flipV="1">
              <a:off x="4181" y="2641"/>
              <a:ext cx="787" cy="8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0" name="Text Box 71"/>
            <p:cNvSpPr txBox="1">
              <a:spLocks noChangeArrowheads="1"/>
            </p:cNvSpPr>
            <p:nvPr/>
          </p:nvSpPr>
          <p:spPr bwMode="auto">
            <a:xfrm>
              <a:off x="4287" y="2939"/>
              <a:ext cx="564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access</a:t>
              </a:r>
            </a:p>
          </p:txBody>
        </p:sp>
      </p:grpSp>
      <p:grpSp>
        <p:nvGrpSpPr>
          <p:cNvPr id="14" name="Group 77"/>
          <p:cNvGrpSpPr>
            <a:grpSpLocks/>
          </p:cNvGrpSpPr>
          <p:nvPr/>
        </p:nvGrpSpPr>
        <p:grpSpPr bwMode="auto">
          <a:xfrm>
            <a:off x="865188" y="5351463"/>
            <a:ext cx="1389062" cy="633412"/>
            <a:chOff x="684" y="1746"/>
            <a:chExt cx="1004" cy="486"/>
          </a:xfrm>
        </p:grpSpPr>
        <p:sp>
          <p:nvSpPr>
            <p:cNvPr id="58424" name="AutoShape 78"/>
            <p:cNvSpPr>
              <a:spLocks noChangeArrowheads="1"/>
            </p:cNvSpPr>
            <p:nvPr/>
          </p:nvSpPr>
          <p:spPr bwMode="auto">
            <a:xfrm>
              <a:off x="735" y="1746"/>
              <a:ext cx="829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58425" name="Text Box 79"/>
            <p:cNvSpPr txBox="1">
              <a:spLocks noChangeArrowheads="1"/>
            </p:cNvSpPr>
            <p:nvPr/>
          </p:nvSpPr>
          <p:spPr bwMode="auto">
            <a:xfrm>
              <a:off x="684" y="1833"/>
              <a:ext cx="1004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bg1"/>
                  </a:solidFill>
                  <a:latin typeface="Arial" panose="020B0604020202020204" pitchFamily="34" charset="0"/>
                </a:rPr>
                <a:t>ebay 8734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solidFill>
                    <a:schemeClr val="bg1"/>
                  </a:solidFill>
                  <a:latin typeface="Arial" panose="020B0604020202020204" pitchFamily="34" charset="0"/>
                </a:rPr>
                <a:t>amazon 1678</a:t>
              </a:r>
            </a:p>
          </p:txBody>
        </p:sp>
      </p:grpSp>
      <p:sp>
        <p:nvSpPr>
          <p:cNvPr id="58386" name="Text Box 80"/>
          <p:cNvSpPr txBox="1">
            <a:spLocks noChangeArrowheads="1"/>
          </p:cNvSpPr>
          <p:nvPr/>
        </p:nvSpPr>
        <p:spPr bwMode="auto">
          <a:xfrm>
            <a:off x="7842250" y="2692400"/>
            <a:ext cx="112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backend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database</a:t>
            </a:r>
          </a:p>
        </p:txBody>
      </p:sp>
      <p:sp>
        <p:nvSpPr>
          <p:cNvPr id="58387" name="AutoShape 327"/>
          <p:cNvSpPr>
            <a:spLocks noChangeArrowheads="1"/>
          </p:cNvSpPr>
          <p:nvPr/>
        </p:nvSpPr>
        <p:spPr bwMode="auto">
          <a:xfrm>
            <a:off x="8112125" y="3313113"/>
            <a:ext cx="592138" cy="908050"/>
          </a:xfrm>
          <a:prstGeom prst="can">
            <a:avLst>
              <a:gd name="adj" fmla="val 31004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58388" name="Group 63"/>
          <p:cNvGrpSpPr>
            <a:grpSpLocks/>
          </p:cNvGrpSpPr>
          <p:nvPr/>
        </p:nvGrpSpPr>
        <p:grpSpPr bwMode="auto">
          <a:xfrm>
            <a:off x="5475288" y="1119188"/>
            <a:ext cx="411162" cy="771525"/>
            <a:chOff x="4140" y="429"/>
            <a:chExt cx="1425" cy="2396"/>
          </a:xfrm>
        </p:grpSpPr>
        <p:sp>
          <p:nvSpPr>
            <p:cNvPr id="58392" name="Freeform 6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0 w 354"/>
                <a:gd name="T3" fmla="*/ 19 h 2742"/>
                <a:gd name="T4" fmla="*/ 10 w 354"/>
                <a:gd name="T5" fmla="*/ 143 h 2742"/>
                <a:gd name="T6" fmla="*/ 0 w 354"/>
                <a:gd name="T7" fmla="*/ 14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3" name="Rectangle 65"/>
            <p:cNvSpPr>
              <a:spLocks noChangeArrowheads="1"/>
            </p:cNvSpPr>
            <p:nvPr/>
          </p:nvSpPr>
          <p:spPr bwMode="auto">
            <a:xfrm>
              <a:off x="4206" y="429"/>
              <a:ext cx="1045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8394" name="Freeform 6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6 w 211"/>
                <a:gd name="T3" fmla="*/ 13 h 2537"/>
                <a:gd name="T4" fmla="*/ 2 w 211"/>
                <a:gd name="T5" fmla="*/ 13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5" name="Freeform 6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8 h 226"/>
                <a:gd name="T4" fmla="*/ 9 w 328"/>
                <a:gd name="T5" fmla="*/ 13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6" name="Rectangle 68"/>
            <p:cNvSpPr>
              <a:spLocks noChangeArrowheads="1"/>
            </p:cNvSpPr>
            <p:nvPr/>
          </p:nvSpPr>
          <p:spPr bwMode="auto">
            <a:xfrm>
              <a:off x="4212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58397" name="Group 6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422" name="AutoShape 70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58423" name="AutoShape 71"/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8398" name="Rectangle 72"/>
            <p:cNvSpPr>
              <a:spLocks noChangeArrowheads="1"/>
            </p:cNvSpPr>
            <p:nvPr/>
          </p:nvSpPr>
          <p:spPr bwMode="auto">
            <a:xfrm>
              <a:off x="4223" y="1021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58399" name="Group 7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8420" name="AutoShape 7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58421" name="AutoShape 75"/>
              <p:cNvSpPr>
                <a:spLocks noChangeArrowheads="1"/>
              </p:cNvSpPr>
              <p:nvPr/>
            </p:nvSpPr>
            <p:spPr bwMode="auto">
              <a:xfrm>
                <a:off x="625" y="2585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8400" name="Rectangle 76"/>
            <p:cNvSpPr>
              <a:spLocks noChangeArrowheads="1"/>
            </p:cNvSpPr>
            <p:nvPr/>
          </p:nvSpPr>
          <p:spPr bwMode="auto">
            <a:xfrm>
              <a:off x="4217" y="1356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8401" name="Rectangle 77"/>
            <p:cNvSpPr>
              <a:spLocks noChangeArrowheads="1"/>
            </p:cNvSpPr>
            <p:nvPr/>
          </p:nvSpPr>
          <p:spPr bwMode="auto">
            <a:xfrm>
              <a:off x="4228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58402" name="Group 7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8418" name="AutoShape 79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58419" name="AutoShape 8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8403" name="Freeform 8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7 h 226"/>
                <a:gd name="T4" fmla="*/ 9 w 328"/>
                <a:gd name="T5" fmla="*/ 12 h 226"/>
                <a:gd name="T6" fmla="*/ 0 w 328"/>
                <a:gd name="T7" fmla="*/ 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404" name="Group 8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8416" name="AutoShape 83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58417" name="AutoShape 84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8405" name="Rectangle 85"/>
            <p:cNvSpPr>
              <a:spLocks noChangeArrowheads="1"/>
            </p:cNvSpPr>
            <p:nvPr/>
          </p:nvSpPr>
          <p:spPr bwMode="auto">
            <a:xfrm>
              <a:off x="5251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8406" name="Freeform 8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 w 296"/>
                <a:gd name="T3" fmla="*/ 7 h 256"/>
                <a:gd name="T4" fmla="*/ 9 w 296"/>
                <a:gd name="T5" fmla="*/ 13 h 256"/>
                <a:gd name="T6" fmla="*/ 0 w 296"/>
                <a:gd name="T7" fmla="*/ 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7" name="Freeform 8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9 w 304"/>
                <a:gd name="T3" fmla="*/ 9 h 288"/>
                <a:gd name="T4" fmla="*/ 8 w 304"/>
                <a:gd name="T5" fmla="*/ 16 h 288"/>
                <a:gd name="T6" fmla="*/ 2 w 304"/>
                <a:gd name="T7" fmla="*/ 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8" name="Oval 88"/>
            <p:cNvSpPr>
              <a:spLocks noChangeArrowheads="1"/>
            </p:cNvSpPr>
            <p:nvPr/>
          </p:nvSpPr>
          <p:spPr bwMode="auto"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8409" name="Freeform 8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7 h 240"/>
                <a:gd name="T2" fmla="*/ 2 w 306"/>
                <a:gd name="T3" fmla="*/ 13 h 240"/>
                <a:gd name="T4" fmla="*/ 9 w 306"/>
                <a:gd name="T5" fmla="*/ 7 h 240"/>
                <a:gd name="T6" fmla="*/ 9 w 306"/>
                <a:gd name="T7" fmla="*/ 0 h 240"/>
                <a:gd name="T8" fmla="*/ 0 w 306"/>
                <a:gd name="T9" fmla="*/ 7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0" name="AutoShape 90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8411" name="AutoShape 91"/>
            <p:cNvSpPr>
              <a:spLocks noChangeArrowheads="1"/>
            </p:cNvSpPr>
            <p:nvPr/>
          </p:nvSpPr>
          <p:spPr bwMode="auto">
            <a:xfrm>
              <a:off x="4206" y="2712"/>
              <a:ext cx="1067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8412" name="Oval 92"/>
            <p:cNvSpPr>
              <a:spLocks noChangeArrowheads="1"/>
            </p:cNvSpPr>
            <p:nvPr/>
          </p:nvSpPr>
          <p:spPr bwMode="auto"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8413" name="Oval 93"/>
            <p:cNvSpPr>
              <a:spLocks noChangeArrowheads="1"/>
            </p:cNvSpPr>
            <p:nvPr/>
          </p:nvSpPr>
          <p:spPr bwMode="auto"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414" name="Oval 94"/>
            <p:cNvSpPr>
              <a:spLocks noChangeArrowheads="1"/>
            </p:cNvSpPr>
            <p:nvPr/>
          </p:nvSpPr>
          <p:spPr bwMode="auto"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58415" name="Rectangle 95"/>
            <p:cNvSpPr>
              <a:spLocks noChangeArrowheads="1"/>
            </p:cNvSpPr>
            <p:nvPr/>
          </p:nvSpPr>
          <p:spPr bwMode="auto"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58389" name="Group 96"/>
          <p:cNvGrpSpPr>
            <a:grpSpLocks/>
          </p:cNvGrpSpPr>
          <p:nvPr/>
        </p:nvGrpSpPr>
        <p:grpSpPr bwMode="auto">
          <a:xfrm>
            <a:off x="1806575" y="1117600"/>
            <a:ext cx="687388" cy="731838"/>
            <a:chOff x="-44" y="1473"/>
            <a:chExt cx="981" cy="1105"/>
          </a:xfrm>
        </p:grpSpPr>
        <p:pic>
          <p:nvPicPr>
            <p:cNvPr id="58390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391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35" grpId="0"/>
      <p:bldP spid="502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6041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8629D70A-6029-4397-A9F5-3C8EFC86EA95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60420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8985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373063" y="207963"/>
            <a:ext cx="7772400" cy="92551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Cookies (continued)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89063"/>
            <a:ext cx="3810000" cy="2641600"/>
          </a:xfrm>
        </p:spPr>
        <p:txBody>
          <a:bodyPr/>
          <a:lstStyle/>
          <a:p>
            <a:pPr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what cookies can be used for:</a:t>
            </a:r>
          </a:p>
          <a:p>
            <a:pPr>
              <a:lnSpc>
                <a:spcPct val="75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authorization</a:t>
            </a:r>
          </a:p>
          <a:p>
            <a:pPr>
              <a:lnSpc>
                <a:spcPct val="75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shopping carts</a:t>
            </a:r>
          </a:p>
          <a:p>
            <a:pPr>
              <a:lnSpc>
                <a:spcPct val="75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recommendations</a:t>
            </a:r>
          </a:p>
          <a:p>
            <a:pPr>
              <a:lnSpc>
                <a:spcPct val="75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user session state (Web e-mail)</a:t>
            </a:r>
          </a:p>
        </p:txBody>
      </p:sp>
      <p:sp>
        <p:nvSpPr>
          <p:cNvPr id="60423" name="Rectangle 13"/>
          <p:cNvSpPr>
            <a:spLocks noChangeArrowheads="1"/>
          </p:cNvSpPr>
          <p:nvPr/>
        </p:nvSpPr>
        <p:spPr bwMode="auto">
          <a:xfrm>
            <a:off x="4911725" y="1411288"/>
            <a:ext cx="3810000" cy="2233612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2400" i="1">
                <a:solidFill>
                  <a:srgbClr val="CC0000"/>
                </a:solidFill>
              </a:rPr>
              <a:t>cookies and privacy:</a:t>
            </a:r>
          </a:p>
          <a:p>
            <a:pPr>
              <a:lnSpc>
                <a:spcPct val="90000"/>
              </a:lnSpc>
              <a:buSzPct val="75000"/>
            </a:pPr>
            <a:r>
              <a:rPr lang="en-US" altLang="en-US" sz="2400"/>
              <a:t>cookies permit sites to learn a lot about you</a:t>
            </a:r>
          </a:p>
          <a:p>
            <a:pPr>
              <a:lnSpc>
                <a:spcPct val="90000"/>
              </a:lnSpc>
              <a:buSzPct val="75000"/>
            </a:pPr>
            <a:r>
              <a:rPr lang="en-US" altLang="en-US" sz="2400"/>
              <a:t>you may supply name and e-mail to sites</a:t>
            </a:r>
          </a:p>
        </p:txBody>
      </p:sp>
      <p:sp>
        <p:nvSpPr>
          <p:cNvPr id="60424" name="Text Box 14"/>
          <p:cNvSpPr txBox="1">
            <a:spLocks noChangeArrowheads="1"/>
          </p:cNvSpPr>
          <p:nvPr/>
        </p:nvSpPr>
        <p:spPr bwMode="auto">
          <a:xfrm>
            <a:off x="7321550" y="1177925"/>
            <a:ext cx="8001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99"/>
                </a:solidFill>
              </a:rPr>
              <a:t>aside</a:t>
            </a:r>
          </a:p>
        </p:txBody>
      </p:sp>
      <p:sp>
        <p:nvSpPr>
          <p:cNvPr id="60425" name="Rectangle 15"/>
          <p:cNvSpPr>
            <a:spLocks noChangeArrowheads="1"/>
          </p:cNvSpPr>
          <p:nvPr/>
        </p:nvSpPr>
        <p:spPr bwMode="auto">
          <a:xfrm>
            <a:off x="411163" y="3946525"/>
            <a:ext cx="57023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i="1">
                <a:solidFill>
                  <a:srgbClr val="CC0000"/>
                </a:solidFill>
              </a:rPr>
              <a:t>how to keep </a:t>
            </a:r>
            <a:r>
              <a:rPr lang="ja-JP" altLang="en-US" i="1">
                <a:solidFill>
                  <a:srgbClr val="CC0000"/>
                </a:solidFill>
              </a:rPr>
              <a:t>“</a:t>
            </a:r>
            <a:r>
              <a:rPr lang="en-US" altLang="ja-JP" i="1">
                <a:solidFill>
                  <a:srgbClr val="CC0000"/>
                </a:solidFill>
              </a:rPr>
              <a:t>state</a:t>
            </a:r>
            <a:r>
              <a:rPr lang="ja-JP" altLang="en-US" i="1">
                <a:solidFill>
                  <a:srgbClr val="CC0000"/>
                </a:solidFill>
              </a:rPr>
              <a:t>”</a:t>
            </a:r>
            <a:r>
              <a:rPr lang="en-US" altLang="ja-JP" i="1">
                <a:solidFill>
                  <a:srgbClr val="CC0000"/>
                </a:solidFill>
              </a:rPr>
              <a:t>:</a:t>
            </a:r>
          </a:p>
          <a:p>
            <a:pPr>
              <a:lnSpc>
                <a:spcPct val="90000"/>
              </a:lnSpc>
              <a:buSzPct val="75000"/>
            </a:pPr>
            <a:r>
              <a:rPr lang="en-US" altLang="en-US" sz="2400"/>
              <a:t>protocol endpoints: maintain state at sender/receiver over multiple transactions</a:t>
            </a:r>
          </a:p>
          <a:p>
            <a:pPr>
              <a:lnSpc>
                <a:spcPct val="90000"/>
              </a:lnSpc>
              <a:buSzPct val="75000"/>
            </a:pPr>
            <a:r>
              <a:rPr lang="en-US" altLang="en-US" sz="2400"/>
              <a:t>cookies: http messages carry state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6246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CCCA82FA-0C70-4AF5-881C-95615E56C835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62468" name="Group 171"/>
          <p:cNvGrpSpPr>
            <a:grpSpLocks/>
          </p:cNvGrpSpPr>
          <p:nvPr/>
        </p:nvGrpSpPr>
        <p:grpSpPr bwMode="auto">
          <a:xfrm>
            <a:off x="4027488" y="2695575"/>
            <a:ext cx="687387" cy="763588"/>
            <a:chOff x="-44" y="1473"/>
            <a:chExt cx="981" cy="1105"/>
          </a:xfrm>
        </p:grpSpPr>
        <p:pic>
          <p:nvPicPr>
            <p:cNvPr id="62599" name="Picture 17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600" name="Freeform 17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2469" name="Group 102"/>
          <p:cNvGrpSpPr>
            <a:grpSpLocks/>
          </p:cNvGrpSpPr>
          <p:nvPr/>
        </p:nvGrpSpPr>
        <p:grpSpPr bwMode="auto">
          <a:xfrm>
            <a:off x="4092575" y="4568825"/>
            <a:ext cx="687388" cy="763588"/>
            <a:chOff x="-44" y="1473"/>
            <a:chExt cx="981" cy="1105"/>
          </a:xfrm>
        </p:grpSpPr>
        <p:pic>
          <p:nvPicPr>
            <p:cNvPr id="62597" name="Picture 10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598" name="Freeform 10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2470" name="Group 138"/>
          <p:cNvGrpSpPr>
            <a:grpSpLocks/>
          </p:cNvGrpSpPr>
          <p:nvPr/>
        </p:nvGrpSpPr>
        <p:grpSpPr bwMode="auto">
          <a:xfrm>
            <a:off x="6230938" y="3457575"/>
            <a:ext cx="400050" cy="715963"/>
            <a:chOff x="4140" y="429"/>
            <a:chExt cx="1425" cy="2396"/>
          </a:xfrm>
        </p:grpSpPr>
        <p:sp>
          <p:nvSpPr>
            <p:cNvPr id="62565" name="Freeform 13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0 w 354"/>
                <a:gd name="T3" fmla="*/ 19 h 2742"/>
                <a:gd name="T4" fmla="*/ 10 w 354"/>
                <a:gd name="T5" fmla="*/ 143 h 2742"/>
                <a:gd name="T6" fmla="*/ 0 w 354"/>
                <a:gd name="T7" fmla="*/ 14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66" name="Rectangle 140"/>
            <p:cNvSpPr>
              <a:spLocks noChangeArrowheads="1"/>
            </p:cNvSpPr>
            <p:nvPr/>
          </p:nvSpPr>
          <p:spPr bwMode="auto">
            <a:xfrm>
              <a:off x="4208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2567" name="Freeform 14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6 w 211"/>
                <a:gd name="T3" fmla="*/ 13 h 2537"/>
                <a:gd name="T4" fmla="*/ 2 w 211"/>
                <a:gd name="T5" fmla="*/ 13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68" name="Freeform 14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8 h 226"/>
                <a:gd name="T4" fmla="*/ 9 w 328"/>
                <a:gd name="T5" fmla="*/ 13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69" name="Rectangle 143"/>
            <p:cNvSpPr>
              <a:spLocks noChangeArrowheads="1"/>
            </p:cNvSpPr>
            <p:nvPr/>
          </p:nvSpPr>
          <p:spPr bwMode="auto">
            <a:xfrm>
              <a:off x="4214" y="695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62570" name="Group 14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2595" name="AutoShape 145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2596" name="AutoShape 146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7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2571" name="Rectangle 147"/>
            <p:cNvSpPr>
              <a:spLocks noChangeArrowheads="1"/>
            </p:cNvSpPr>
            <p:nvPr/>
          </p:nvSpPr>
          <p:spPr bwMode="auto">
            <a:xfrm>
              <a:off x="4225" y="1019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62572" name="Group 14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2593" name="AutoShape 14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2594" name="AutoShape 150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2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2573" name="Rectangle 151"/>
            <p:cNvSpPr>
              <a:spLocks noChangeArrowheads="1"/>
            </p:cNvSpPr>
            <p:nvPr/>
          </p:nvSpPr>
          <p:spPr bwMode="auto">
            <a:xfrm>
              <a:off x="4219" y="1359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2574" name="Rectangle 152"/>
            <p:cNvSpPr>
              <a:spLocks noChangeArrowheads="1"/>
            </p:cNvSpPr>
            <p:nvPr/>
          </p:nvSpPr>
          <p:spPr bwMode="auto">
            <a:xfrm>
              <a:off x="4230" y="1656"/>
              <a:ext cx="594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62575" name="Group 15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2591" name="AutoShape 154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6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2592" name="AutoShape 155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2576" name="Freeform 15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7 h 226"/>
                <a:gd name="T4" fmla="*/ 9 w 328"/>
                <a:gd name="T5" fmla="*/ 12 h 226"/>
                <a:gd name="T6" fmla="*/ 0 w 328"/>
                <a:gd name="T7" fmla="*/ 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577" name="Group 15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2589" name="AutoShape 158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2590" name="AutoShape 159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2578" name="Rectangle 160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2579" name="Freeform 16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 w 296"/>
                <a:gd name="T3" fmla="*/ 7 h 256"/>
                <a:gd name="T4" fmla="*/ 9 w 296"/>
                <a:gd name="T5" fmla="*/ 13 h 256"/>
                <a:gd name="T6" fmla="*/ 0 w 296"/>
                <a:gd name="T7" fmla="*/ 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80" name="Freeform 16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9 w 304"/>
                <a:gd name="T3" fmla="*/ 9 h 288"/>
                <a:gd name="T4" fmla="*/ 8 w 304"/>
                <a:gd name="T5" fmla="*/ 16 h 288"/>
                <a:gd name="T6" fmla="*/ 2 w 304"/>
                <a:gd name="T7" fmla="*/ 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81" name="Oval 163"/>
            <p:cNvSpPr>
              <a:spLocks noChangeArrowheads="1"/>
            </p:cNvSpPr>
            <p:nvPr/>
          </p:nvSpPr>
          <p:spPr bwMode="auto">
            <a:xfrm>
              <a:off x="5520" y="2612"/>
              <a:ext cx="45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2582" name="Freeform 16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7 h 240"/>
                <a:gd name="T2" fmla="*/ 2 w 306"/>
                <a:gd name="T3" fmla="*/ 13 h 240"/>
                <a:gd name="T4" fmla="*/ 9 w 306"/>
                <a:gd name="T5" fmla="*/ 7 h 240"/>
                <a:gd name="T6" fmla="*/ 9 w 306"/>
                <a:gd name="T7" fmla="*/ 0 h 240"/>
                <a:gd name="T8" fmla="*/ 0 w 306"/>
                <a:gd name="T9" fmla="*/ 7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83" name="AutoShape 165"/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2584" name="AutoShape 166"/>
            <p:cNvSpPr>
              <a:spLocks noChangeArrowheads="1"/>
            </p:cNvSpPr>
            <p:nvPr/>
          </p:nvSpPr>
          <p:spPr bwMode="auto">
            <a:xfrm>
              <a:off x="4208" y="2713"/>
              <a:ext cx="1069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2585" name="Oval 167"/>
            <p:cNvSpPr>
              <a:spLocks noChangeArrowheads="1"/>
            </p:cNvSpPr>
            <p:nvPr/>
          </p:nvSpPr>
          <p:spPr bwMode="auto">
            <a:xfrm>
              <a:off x="4310" y="2384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2586" name="Oval 168"/>
            <p:cNvSpPr>
              <a:spLocks noChangeArrowheads="1"/>
            </p:cNvSpPr>
            <p:nvPr/>
          </p:nvSpPr>
          <p:spPr bwMode="auto">
            <a:xfrm>
              <a:off x="4485" y="2384"/>
              <a:ext cx="158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587" name="Oval 169"/>
            <p:cNvSpPr>
              <a:spLocks noChangeArrowheads="1"/>
            </p:cNvSpPr>
            <p:nvPr/>
          </p:nvSpPr>
          <p:spPr bwMode="auto">
            <a:xfrm>
              <a:off x="4660" y="2379"/>
              <a:ext cx="158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2588" name="Rectangle 170"/>
            <p:cNvSpPr>
              <a:spLocks noChangeArrowheads="1"/>
            </p:cNvSpPr>
            <p:nvPr/>
          </p:nvSpPr>
          <p:spPr bwMode="auto">
            <a:xfrm>
              <a:off x="5062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62471" name="Group 105"/>
          <p:cNvGrpSpPr>
            <a:grpSpLocks/>
          </p:cNvGrpSpPr>
          <p:nvPr/>
        </p:nvGrpSpPr>
        <p:grpSpPr bwMode="auto">
          <a:xfrm>
            <a:off x="8178800" y="2836863"/>
            <a:ext cx="433388" cy="715962"/>
            <a:chOff x="4140" y="429"/>
            <a:chExt cx="1425" cy="2396"/>
          </a:xfrm>
        </p:grpSpPr>
        <p:sp>
          <p:nvSpPr>
            <p:cNvPr id="62533" name="Freeform 10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0 w 354"/>
                <a:gd name="T3" fmla="*/ 19 h 2742"/>
                <a:gd name="T4" fmla="*/ 10 w 354"/>
                <a:gd name="T5" fmla="*/ 143 h 2742"/>
                <a:gd name="T6" fmla="*/ 0 w 354"/>
                <a:gd name="T7" fmla="*/ 14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34" name="Rectangle 107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2535" name="Freeform 10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6 w 211"/>
                <a:gd name="T3" fmla="*/ 13 h 2537"/>
                <a:gd name="T4" fmla="*/ 2 w 211"/>
                <a:gd name="T5" fmla="*/ 13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36" name="Freeform 10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8 h 226"/>
                <a:gd name="T4" fmla="*/ 9 w 328"/>
                <a:gd name="T5" fmla="*/ 13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37" name="Rectangle 110"/>
            <p:cNvSpPr>
              <a:spLocks noChangeArrowheads="1"/>
            </p:cNvSpPr>
            <p:nvPr/>
          </p:nvSpPr>
          <p:spPr bwMode="auto">
            <a:xfrm>
              <a:off x="4213" y="69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62538" name="Group 11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2563" name="AutoShape 112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2564" name="AutoShape 113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2539" name="Rectangle 114"/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62540" name="Group 11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2561" name="AutoShape 116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2562" name="AutoShape 117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7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2541" name="Rectangle 118"/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2542" name="Rectangle 119"/>
            <p:cNvSpPr>
              <a:spLocks noChangeArrowheads="1"/>
            </p:cNvSpPr>
            <p:nvPr/>
          </p:nvSpPr>
          <p:spPr bwMode="auto">
            <a:xfrm>
              <a:off x="4229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62543" name="Group 12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2559" name="AutoShape 121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2560" name="AutoShape 122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2544" name="Freeform 12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7 h 226"/>
                <a:gd name="T4" fmla="*/ 9 w 328"/>
                <a:gd name="T5" fmla="*/ 12 h 226"/>
                <a:gd name="T6" fmla="*/ 0 w 328"/>
                <a:gd name="T7" fmla="*/ 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545" name="Group 12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2557" name="AutoShape 125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2558" name="AutoShape 126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2546" name="Rectangle 127"/>
            <p:cNvSpPr>
              <a:spLocks noChangeArrowheads="1"/>
            </p:cNvSpPr>
            <p:nvPr/>
          </p:nvSpPr>
          <p:spPr bwMode="auto">
            <a:xfrm>
              <a:off x="5252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2547" name="Freeform 12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 w 296"/>
                <a:gd name="T3" fmla="*/ 7 h 256"/>
                <a:gd name="T4" fmla="*/ 9 w 296"/>
                <a:gd name="T5" fmla="*/ 13 h 256"/>
                <a:gd name="T6" fmla="*/ 0 w 296"/>
                <a:gd name="T7" fmla="*/ 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48" name="Freeform 12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9 w 304"/>
                <a:gd name="T3" fmla="*/ 9 h 288"/>
                <a:gd name="T4" fmla="*/ 8 w 304"/>
                <a:gd name="T5" fmla="*/ 16 h 288"/>
                <a:gd name="T6" fmla="*/ 2 w 304"/>
                <a:gd name="T7" fmla="*/ 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49" name="Oval 130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2550" name="Freeform 13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7 h 240"/>
                <a:gd name="T2" fmla="*/ 2 w 306"/>
                <a:gd name="T3" fmla="*/ 13 h 240"/>
                <a:gd name="T4" fmla="*/ 9 w 306"/>
                <a:gd name="T5" fmla="*/ 7 h 240"/>
                <a:gd name="T6" fmla="*/ 9 w 306"/>
                <a:gd name="T7" fmla="*/ 0 h 240"/>
                <a:gd name="T8" fmla="*/ 0 w 306"/>
                <a:gd name="T9" fmla="*/ 7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51" name="AutoShape 132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2552" name="AutoShape 133"/>
            <p:cNvSpPr>
              <a:spLocks noChangeArrowheads="1"/>
            </p:cNvSpPr>
            <p:nvPr/>
          </p:nvSpPr>
          <p:spPr bwMode="auto">
            <a:xfrm>
              <a:off x="4208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2553" name="Oval 134"/>
            <p:cNvSpPr>
              <a:spLocks noChangeArrowheads="1"/>
            </p:cNvSpPr>
            <p:nvPr/>
          </p:nvSpPr>
          <p:spPr bwMode="auto"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2554" name="Oval 135"/>
            <p:cNvSpPr>
              <a:spLocks noChangeArrowheads="1"/>
            </p:cNvSpPr>
            <p:nvPr/>
          </p:nvSpPr>
          <p:spPr bwMode="auto"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555" name="Oval 136"/>
            <p:cNvSpPr>
              <a:spLocks noChangeArrowheads="1"/>
            </p:cNvSpPr>
            <p:nvPr/>
          </p:nvSpPr>
          <p:spPr bwMode="auto"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2556" name="Rectangle 137"/>
            <p:cNvSpPr>
              <a:spLocks noChangeArrowheads="1"/>
            </p:cNvSpPr>
            <p:nvPr/>
          </p:nvSpPr>
          <p:spPr bwMode="auto"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pic>
        <p:nvPicPr>
          <p:cNvPr id="62472" name="Picture 63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893763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3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34950"/>
            <a:ext cx="7772400" cy="892175"/>
          </a:xfrm>
        </p:spPr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Web caches (proxy server)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24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9400" y="1957388"/>
            <a:ext cx="3767138" cy="3762375"/>
          </a:xfrm>
        </p:spPr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user sets browser: Web accesses via  cache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browser sends all HTTP requests to cache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object in cache: cache returns object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else cache requests object from origin server, then returns object to client</a:t>
            </a:r>
          </a:p>
        </p:txBody>
      </p:sp>
      <p:sp>
        <p:nvSpPr>
          <p:cNvPr id="62475" name="Rectangle 4"/>
          <p:cNvSpPr>
            <a:spLocks noChangeArrowheads="1"/>
          </p:cNvSpPr>
          <p:nvPr/>
        </p:nvSpPr>
        <p:spPr bwMode="auto">
          <a:xfrm>
            <a:off x="393700" y="1265238"/>
            <a:ext cx="87503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i="1">
                <a:solidFill>
                  <a:srgbClr val="CC0000"/>
                </a:solidFill>
              </a:rPr>
              <a:t>goal:</a:t>
            </a:r>
            <a:r>
              <a:rPr lang="en-US" altLang="en-US"/>
              <a:t> satisfy client request without involving origin server</a:t>
            </a:r>
          </a:p>
        </p:txBody>
      </p:sp>
      <p:sp>
        <p:nvSpPr>
          <p:cNvPr id="62476" name="Text Box 6"/>
          <p:cNvSpPr txBox="1">
            <a:spLocks noChangeArrowheads="1"/>
          </p:cNvSpPr>
          <p:nvPr/>
        </p:nvSpPr>
        <p:spPr bwMode="auto">
          <a:xfrm>
            <a:off x="4171950" y="3368675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client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62477" name="Text Box 8"/>
          <p:cNvSpPr txBox="1">
            <a:spLocks noChangeArrowheads="1"/>
          </p:cNvSpPr>
          <p:nvPr/>
        </p:nvSpPr>
        <p:spPr bwMode="auto">
          <a:xfrm>
            <a:off x="5957888" y="2774950"/>
            <a:ext cx="88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proxy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server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62478" name="Text Box 21"/>
          <p:cNvSpPr txBox="1">
            <a:spLocks noChangeArrowheads="1"/>
          </p:cNvSpPr>
          <p:nvPr/>
        </p:nvSpPr>
        <p:spPr bwMode="auto">
          <a:xfrm>
            <a:off x="4294188" y="5340350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client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14" name="Group 53"/>
          <p:cNvGrpSpPr>
            <a:grpSpLocks/>
          </p:cNvGrpSpPr>
          <p:nvPr/>
        </p:nvGrpSpPr>
        <p:grpSpPr bwMode="auto">
          <a:xfrm>
            <a:off x="4597400" y="4095750"/>
            <a:ext cx="1563688" cy="760413"/>
            <a:chOff x="2896" y="2580"/>
            <a:chExt cx="985" cy="479"/>
          </a:xfrm>
        </p:grpSpPr>
        <p:sp>
          <p:nvSpPr>
            <p:cNvPr id="62531" name="Line 19"/>
            <p:cNvSpPr>
              <a:spLocks noChangeShapeType="1"/>
            </p:cNvSpPr>
            <p:nvPr/>
          </p:nvSpPr>
          <p:spPr bwMode="auto">
            <a:xfrm flipV="1">
              <a:off x="2998" y="2580"/>
              <a:ext cx="883" cy="47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32" name="Text Box 23"/>
            <p:cNvSpPr txBox="1">
              <a:spLocks noChangeArrowheads="1"/>
            </p:cNvSpPr>
            <p:nvPr/>
          </p:nvSpPr>
          <p:spPr bwMode="auto">
            <a:xfrm rot="-1692639">
              <a:off x="2896" y="2646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Arial" panose="020B0604020202020204" pitchFamily="34" charset="0"/>
                </a:rPr>
                <a:t>HTTP request</a:t>
              </a:r>
              <a:endParaRPr lang="en-US" altLang="en-US" sz="240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4781550" y="4183063"/>
            <a:ext cx="1604963" cy="785812"/>
            <a:chOff x="3012" y="2635"/>
            <a:chExt cx="1011" cy="495"/>
          </a:xfrm>
        </p:grpSpPr>
        <p:sp>
          <p:nvSpPr>
            <p:cNvPr id="62529" name="Line 20"/>
            <p:cNvSpPr>
              <a:spLocks noChangeShapeType="1"/>
            </p:cNvSpPr>
            <p:nvPr/>
          </p:nvSpPr>
          <p:spPr bwMode="auto">
            <a:xfrm flipH="1">
              <a:off x="3030" y="2635"/>
              <a:ext cx="884" cy="49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30" name="Text Box 25"/>
            <p:cNvSpPr txBox="1">
              <a:spLocks noChangeArrowheads="1"/>
            </p:cNvSpPr>
            <p:nvPr/>
          </p:nvSpPr>
          <p:spPr bwMode="auto">
            <a:xfrm rot="-1737783">
              <a:off x="3012" y="2847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Arial" panose="020B0604020202020204" pitchFamily="34" charset="0"/>
                </a:rPr>
                <a:t>HTTP response</a:t>
              </a:r>
              <a:endParaRPr lang="en-US" altLang="en-US" sz="240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4765675" y="3124200"/>
            <a:ext cx="3251200" cy="730250"/>
            <a:chOff x="3002" y="1979"/>
            <a:chExt cx="2048" cy="460"/>
          </a:xfrm>
        </p:grpSpPr>
        <p:sp>
          <p:nvSpPr>
            <p:cNvPr id="62526" name="Freeform 18"/>
            <p:cNvSpPr>
              <a:spLocks/>
            </p:cNvSpPr>
            <p:nvPr/>
          </p:nvSpPr>
          <p:spPr bwMode="auto">
            <a:xfrm>
              <a:off x="3002" y="1979"/>
              <a:ext cx="2048" cy="460"/>
            </a:xfrm>
            <a:custGeom>
              <a:avLst/>
              <a:gdLst>
                <a:gd name="T0" fmla="*/ 0 w 2048"/>
                <a:gd name="T1" fmla="*/ 2 h 460"/>
                <a:gd name="T2" fmla="*/ 1011 w 2048"/>
                <a:gd name="T3" fmla="*/ 460 h 460"/>
                <a:gd name="T4" fmla="*/ 2048 w 2048"/>
                <a:gd name="T5" fmla="*/ 0 h 460"/>
                <a:gd name="T6" fmla="*/ 0 60000 65536"/>
                <a:gd name="T7" fmla="*/ 0 60000 65536"/>
                <a:gd name="T8" fmla="*/ 0 60000 65536"/>
                <a:gd name="T9" fmla="*/ 0 w 2048"/>
                <a:gd name="T10" fmla="*/ 0 h 460"/>
                <a:gd name="T11" fmla="*/ 2048 w 2048"/>
                <a:gd name="T12" fmla="*/ 460 h 4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8" h="460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27" name="Text Box 22"/>
            <p:cNvSpPr txBox="1">
              <a:spLocks noChangeArrowheads="1"/>
            </p:cNvSpPr>
            <p:nvPr/>
          </p:nvSpPr>
          <p:spPr bwMode="auto">
            <a:xfrm rot="1422049">
              <a:off x="3083" y="2006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Arial" panose="020B0604020202020204" pitchFamily="34" charset="0"/>
                </a:rPr>
                <a:t>HTTP request</a:t>
              </a:r>
              <a:endParaRPr lang="en-US" altLang="en-US" sz="240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2528" name="Text Box 45"/>
            <p:cNvSpPr txBox="1">
              <a:spLocks noChangeArrowheads="1"/>
            </p:cNvSpPr>
            <p:nvPr/>
          </p:nvSpPr>
          <p:spPr bwMode="auto">
            <a:xfrm rot="-1419968">
              <a:off x="4114" y="2016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Arial" panose="020B0604020202020204" pitchFamily="34" charset="0"/>
                </a:rPr>
                <a:t>HTTP request</a:t>
              </a:r>
              <a:endParaRPr lang="en-US" altLang="en-US" sz="240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2482" name="Text Box 47"/>
          <p:cNvSpPr txBox="1">
            <a:spLocks noChangeArrowheads="1"/>
          </p:cNvSpPr>
          <p:nvPr/>
        </p:nvSpPr>
        <p:spPr bwMode="auto">
          <a:xfrm>
            <a:off x="7999413" y="5421313"/>
            <a:ext cx="749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origin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server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62483" name="Text Box 48"/>
          <p:cNvSpPr txBox="1">
            <a:spLocks noChangeArrowheads="1"/>
          </p:cNvSpPr>
          <p:nvPr/>
        </p:nvSpPr>
        <p:spPr bwMode="auto">
          <a:xfrm>
            <a:off x="8016875" y="3484563"/>
            <a:ext cx="749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origin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server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62484" name="Rectangle 55"/>
          <p:cNvSpPr>
            <a:spLocks noChangeArrowheads="1"/>
          </p:cNvSpPr>
          <p:nvPr/>
        </p:nvSpPr>
        <p:spPr bwMode="auto">
          <a:xfrm>
            <a:off x="6946900" y="4349750"/>
            <a:ext cx="406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pic>
        <p:nvPicPr>
          <p:cNvPr id="62485" name="Picture 5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863" y="2632075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3992563" y="2671763"/>
            <a:ext cx="4178300" cy="1814512"/>
            <a:chOff x="2515" y="1687"/>
            <a:chExt cx="2632" cy="1143"/>
          </a:xfrm>
        </p:grpSpPr>
        <p:sp>
          <p:nvSpPr>
            <p:cNvPr id="62521" name="Freeform 44"/>
            <p:cNvSpPr>
              <a:spLocks/>
            </p:cNvSpPr>
            <p:nvPr/>
          </p:nvSpPr>
          <p:spPr bwMode="auto">
            <a:xfrm>
              <a:off x="2985" y="2026"/>
              <a:ext cx="2119" cy="476"/>
            </a:xfrm>
            <a:custGeom>
              <a:avLst/>
              <a:gdLst>
                <a:gd name="T0" fmla="*/ 2119 w 2119"/>
                <a:gd name="T1" fmla="*/ 0 h 476"/>
                <a:gd name="T2" fmla="*/ 1020 w 2119"/>
                <a:gd name="T3" fmla="*/ 476 h 476"/>
                <a:gd name="T4" fmla="*/ 0 w 2119"/>
                <a:gd name="T5" fmla="*/ 8 h 476"/>
                <a:gd name="T6" fmla="*/ 0 60000 65536"/>
                <a:gd name="T7" fmla="*/ 0 60000 65536"/>
                <a:gd name="T8" fmla="*/ 0 60000 65536"/>
                <a:gd name="T9" fmla="*/ 0 w 2119"/>
                <a:gd name="T10" fmla="*/ 0 h 476"/>
                <a:gd name="T11" fmla="*/ 2119 w 2119"/>
                <a:gd name="T12" fmla="*/ 476 h 4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9" h="476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22" name="Text Box 24"/>
            <p:cNvSpPr txBox="1">
              <a:spLocks noChangeArrowheads="1"/>
            </p:cNvSpPr>
            <p:nvPr/>
          </p:nvSpPr>
          <p:spPr bwMode="auto">
            <a:xfrm rot="1411598">
              <a:off x="2906" y="2244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Arial" panose="020B0604020202020204" pitchFamily="34" charset="0"/>
                </a:rPr>
                <a:t>HTTP response</a:t>
              </a:r>
              <a:endParaRPr lang="en-US" altLang="en-US" sz="240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2523" name="Text Box 46"/>
            <p:cNvSpPr txBox="1">
              <a:spLocks noChangeArrowheads="1"/>
            </p:cNvSpPr>
            <p:nvPr/>
          </p:nvSpPr>
          <p:spPr bwMode="auto">
            <a:xfrm rot="-1415789">
              <a:off x="4136" y="2232"/>
              <a:ext cx="10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Arial" panose="020B0604020202020204" pitchFamily="34" charset="0"/>
                </a:rPr>
                <a:t>HTTP response</a:t>
              </a:r>
              <a:endParaRPr lang="en-US" altLang="en-US" sz="2400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62524" name="Picture 5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9" y="255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525" name="Picture 5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" y="1687"/>
              <a:ext cx="3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1069" name="Picture 6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88" y="4613275"/>
            <a:ext cx="5270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488" name="Group 69"/>
          <p:cNvGrpSpPr>
            <a:grpSpLocks/>
          </p:cNvGrpSpPr>
          <p:nvPr/>
        </p:nvGrpSpPr>
        <p:grpSpPr bwMode="auto">
          <a:xfrm>
            <a:off x="8112125" y="4764088"/>
            <a:ext cx="433388" cy="715962"/>
            <a:chOff x="4140" y="429"/>
            <a:chExt cx="1425" cy="2396"/>
          </a:xfrm>
        </p:grpSpPr>
        <p:sp>
          <p:nvSpPr>
            <p:cNvPr id="62489" name="Freeform 7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0 w 354"/>
                <a:gd name="T3" fmla="*/ 19 h 2742"/>
                <a:gd name="T4" fmla="*/ 10 w 354"/>
                <a:gd name="T5" fmla="*/ 143 h 2742"/>
                <a:gd name="T6" fmla="*/ 0 w 354"/>
                <a:gd name="T7" fmla="*/ 14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0" name="Rectangle 71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2491" name="Freeform 7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6 w 211"/>
                <a:gd name="T3" fmla="*/ 13 h 2537"/>
                <a:gd name="T4" fmla="*/ 2 w 211"/>
                <a:gd name="T5" fmla="*/ 13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2" name="Freeform 7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8 h 226"/>
                <a:gd name="T4" fmla="*/ 9 w 328"/>
                <a:gd name="T5" fmla="*/ 13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3" name="Rectangle 74"/>
            <p:cNvSpPr>
              <a:spLocks noChangeArrowheads="1"/>
            </p:cNvSpPr>
            <p:nvPr/>
          </p:nvSpPr>
          <p:spPr bwMode="auto">
            <a:xfrm>
              <a:off x="4213" y="69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62494" name="Group 7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2519" name="AutoShape 76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2520" name="AutoShape 77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2495" name="Rectangle 78"/>
            <p:cNvSpPr>
              <a:spLocks noChangeArrowheads="1"/>
            </p:cNvSpPr>
            <p:nvPr/>
          </p:nvSpPr>
          <p:spPr bwMode="auto">
            <a:xfrm>
              <a:off x="4224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62496" name="Group 7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2517" name="AutoShape 80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30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2518" name="AutoShape 81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7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2497" name="Rectangle 82"/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2498" name="Rectangle 83"/>
            <p:cNvSpPr>
              <a:spLocks noChangeArrowheads="1"/>
            </p:cNvSpPr>
            <p:nvPr/>
          </p:nvSpPr>
          <p:spPr bwMode="auto">
            <a:xfrm>
              <a:off x="4229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62499" name="Group 8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2515" name="AutoShape 85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2516" name="AutoShape 8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2500" name="Freeform 8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7 h 226"/>
                <a:gd name="T4" fmla="*/ 9 w 328"/>
                <a:gd name="T5" fmla="*/ 12 h 226"/>
                <a:gd name="T6" fmla="*/ 0 w 328"/>
                <a:gd name="T7" fmla="*/ 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501" name="Group 8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2513" name="AutoShape 89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2514" name="AutoShape 90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2502" name="Rectangle 91"/>
            <p:cNvSpPr>
              <a:spLocks noChangeArrowheads="1"/>
            </p:cNvSpPr>
            <p:nvPr/>
          </p:nvSpPr>
          <p:spPr bwMode="auto">
            <a:xfrm>
              <a:off x="5252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2503" name="Freeform 9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 w 296"/>
                <a:gd name="T3" fmla="*/ 7 h 256"/>
                <a:gd name="T4" fmla="*/ 9 w 296"/>
                <a:gd name="T5" fmla="*/ 13 h 256"/>
                <a:gd name="T6" fmla="*/ 0 w 296"/>
                <a:gd name="T7" fmla="*/ 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4" name="Freeform 9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9 w 304"/>
                <a:gd name="T3" fmla="*/ 9 h 288"/>
                <a:gd name="T4" fmla="*/ 8 w 304"/>
                <a:gd name="T5" fmla="*/ 16 h 288"/>
                <a:gd name="T6" fmla="*/ 2 w 304"/>
                <a:gd name="T7" fmla="*/ 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5" name="Oval 94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2506" name="Freeform 9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7 h 240"/>
                <a:gd name="T2" fmla="*/ 2 w 306"/>
                <a:gd name="T3" fmla="*/ 13 h 240"/>
                <a:gd name="T4" fmla="*/ 9 w 306"/>
                <a:gd name="T5" fmla="*/ 7 h 240"/>
                <a:gd name="T6" fmla="*/ 9 w 306"/>
                <a:gd name="T7" fmla="*/ 0 h 240"/>
                <a:gd name="T8" fmla="*/ 0 w 306"/>
                <a:gd name="T9" fmla="*/ 7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7" name="AutoShape 96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2508" name="AutoShape 97"/>
            <p:cNvSpPr>
              <a:spLocks noChangeArrowheads="1"/>
            </p:cNvSpPr>
            <p:nvPr/>
          </p:nvSpPr>
          <p:spPr bwMode="auto">
            <a:xfrm>
              <a:off x="4208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2509" name="Oval 98"/>
            <p:cNvSpPr>
              <a:spLocks noChangeArrowheads="1"/>
            </p:cNvSpPr>
            <p:nvPr/>
          </p:nvSpPr>
          <p:spPr bwMode="auto">
            <a:xfrm>
              <a:off x="4307" y="2384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2510" name="Oval 99"/>
            <p:cNvSpPr>
              <a:spLocks noChangeArrowheads="1"/>
            </p:cNvSpPr>
            <p:nvPr/>
          </p:nvSpPr>
          <p:spPr bwMode="auto">
            <a:xfrm>
              <a:off x="4485" y="2384"/>
              <a:ext cx="162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511" name="Oval 100"/>
            <p:cNvSpPr>
              <a:spLocks noChangeArrowheads="1"/>
            </p:cNvSpPr>
            <p:nvPr/>
          </p:nvSpPr>
          <p:spPr bwMode="auto">
            <a:xfrm>
              <a:off x="4662" y="2379"/>
              <a:ext cx="157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2512" name="Rectangle 101"/>
            <p:cNvSpPr>
              <a:spLocks noChangeArrowheads="1"/>
            </p:cNvSpPr>
            <p:nvPr/>
          </p:nvSpPr>
          <p:spPr bwMode="auto">
            <a:xfrm>
              <a:off x="5064" y="1837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6451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26C0969B-5639-4BAD-BDC1-8697F1FD7D76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64516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9366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234950"/>
            <a:ext cx="7772400" cy="94773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More about Web caching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cache acts as both client and server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server for original requesting client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client to origin server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typically cache is installed by ISP (university, company, residential ISP)</a:t>
            </a:r>
          </a:p>
        </p:txBody>
      </p:sp>
      <p:sp>
        <p:nvSpPr>
          <p:cNvPr id="6451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11313"/>
            <a:ext cx="415925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why Web caching?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reduce response time for client request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reduce traffic on an institution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access link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Internet dense with caches: enables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poor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content providers to effectively deliver content (so too does P2P file sharing)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6656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119F7DEB-4849-4916-8F9B-94BCDD9B6514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Chapter 2: outline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2.1 principles of network applications</a:t>
            </a:r>
          </a:p>
          <a:p>
            <a:pPr marL="912813" lvl="1"/>
            <a:r>
              <a:rPr lang="en-US" altLang="en-US">
                <a:ea typeface="ＭＳ Ｐゴシック" panose="020B0600070205080204" pitchFamily="34" charset="-128"/>
              </a:rPr>
              <a:t>app architectures</a:t>
            </a:r>
          </a:p>
          <a:p>
            <a:pPr marL="912813" lvl="1"/>
            <a:r>
              <a:rPr lang="en-US" altLang="en-US">
                <a:ea typeface="ＭＳ Ｐゴシック" panose="020B0600070205080204" pitchFamily="34" charset="-128"/>
              </a:rPr>
              <a:t>app requirements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2.2 Web and HTTP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CC0000"/>
                </a:solidFill>
                <a:ea typeface="ＭＳ Ｐゴシック" panose="020B0600070205080204" pitchFamily="34" charset="-128"/>
              </a:rPr>
              <a:t>2.3 FTP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2.4 electronic mail</a:t>
            </a:r>
          </a:p>
          <a:p>
            <a:pPr marL="912813" lvl="1"/>
            <a:r>
              <a:rPr lang="en-US" altLang="en-US">
                <a:ea typeface="ＭＳ Ｐゴシック" panose="020B0600070205080204" pitchFamily="34" charset="-128"/>
              </a:rPr>
              <a:t>SMTP, POP3, IMAP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2.5 DNS</a:t>
            </a:r>
          </a:p>
          <a:p>
            <a:pPr marL="457200" indent="-457200"/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6656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73600" y="1600200"/>
            <a:ext cx="3876675" cy="46482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2.6 P2P applications</a:t>
            </a:r>
          </a:p>
        </p:txBody>
      </p:sp>
      <p:pic>
        <p:nvPicPr>
          <p:cNvPr id="66567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6861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D3FC333F-C8CC-4F29-BD9C-6DFA6869A626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68612" name="Picture 4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83502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Freeform 46"/>
          <p:cNvSpPr>
            <a:spLocks/>
          </p:cNvSpPr>
          <p:nvPr/>
        </p:nvSpPr>
        <p:spPr bwMode="auto">
          <a:xfrm>
            <a:off x="6161088" y="2220913"/>
            <a:ext cx="1100137" cy="282575"/>
          </a:xfrm>
          <a:custGeom>
            <a:avLst/>
            <a:gdLst>
              <a:gd name="T0" fmla="*/ 0 w 693"/>
              <a:gd name="T1" fmla="*/ 2147483646 h 178"/>
              <a:gd name="T2" fmla="*/ 2147483646 w 693"/>
              <a:gd name="T3" fmla="*/ 0 h 178"/>
              <a:gd name="T4" fmla="*/ 2147483646 w 693"/>
              <a:gd name="T5" fmla="*/ 0 h 178"/>
              <a:gd name="T6" fmla="*/ 2147483646 w 693"/>
              <a:gd name="T7" fmla="*/ 2147483646 h 178"/>
              <a:gd name="T8" fmla="*/ 0 w 693"/>
              <a:gd name="T9" fmla="*/ 2147483646 h 1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3"/>
              <a:gd name="T16" fmla="*/ 0 h 178"/>
              <a:gd name="T17" fmla="*/ 693 w 693"/>
              <a:gd name="T18" fmla="*/ 178 h 1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3" h="178">
                <a:moveTo>
                  <a:pt x="0" y="116"/>
                </a:moveTo>
                <a:lnTo>
                  <a:pt x="247" y="0"/>
                </a:lnTo>
                <a:lnTo>
                  <a:pt x="693" y="0"/>
                </a:lnTo>
                <a:lnTo>
                  <a:pt x="137" y="178"/>
                </a:lnTo>
                <a:lnTo>
                  <a:pt x="0" y="116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4" name="Freeform 43"/>
          <p:cNvSpPr>
            <a:spLocks/>
          </p:cNvSpPr>
          <p:nvPr/>
        </p:nvSpPr>
        <p:spPr bwMode="auto">
          <a:xfrm>
            <a:off x="2601913" y="2220913"/>
            <a:ext cx="1784350" cy="282575"/>
          </a:xfrm>
          <a:custGeom>
            <a:avLst/>
            <a:gdLst>
              <a:gd name="T0" fmla="*/ 0 w 1124"/>
              <a:gd name="T1" fmla="*/ 2147483646 h 178"/>
              <a:gd name="T2" fmla="*/ 2147483646 w 1124"/>
              <a:gd name="T3" fmla="*/ 2147483646 h 178"/>
              <a:gd name="T4" fmla="*/ 2147483646 w 1124"/>
              <a:gd name="T5" fmla="*/ 0 h 178"/>
              <a:gd name="T6" fmla="*/ 2147483646 w 1124"/>
              <a:gd name="T7" fmla="*/ 2147483646 h 178"/>
              <a:gd name="T8" fmla="*/ 0 w 1124"/>
              <a:gd name="T9" fmla="*/ 2147483646 h 1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4"/>
              <a:gd name="T16" fmla="*/ 0 h 178"/>
              <a:gd name="T17" fmla="*/ 1124 w 1124"/>
              <a:gd name="T18" fmla="*/ 178 h 1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4" h="178">
                <a:moveTo>
                  <a:pt x="0" y="178"/>
                </a:moveTo>
                <a:lnTo>
                  <a:pt x="41" y="7"/>
                </a:lnTo>
                <a:lnTo>
                  <a:pt x="1124" y="0"/>
                </a:lnTo>
                <a:lnTo>
                  <a:pt x="247" y="171"/>
                </a:lnTo>
                <a:lnTo>
                  <a:pt x="0" y="178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06375"/>
            <a:ext cx="7772400" cy="860425"/>
          </a:xfrm>
        </p:spPr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FTP: the file transfer protocol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8616" name="Text Box 16"/>
          <p:cNvSpPr txBox="1">
            <a:spLocks noChangeArrowheads="1"/>
          </p:cNvSpPr>
          <p:nvPr/>
        </p:nvSpPr>
        <p:spPr bwMode="auto">
          <a:xfrm>
            <a:off x="4645025" y="1255713"/>
            <a:ext cx="1712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file transfer</a:t>
            </a:r>
          </a:p>
        </p:txBody>
      </p:sp>
      <p:grpSp>
        <p:nvGrpSpPr>
          <p:cNvPr id="68617" name="Group 17"/>
          <p:cNvGrpSpPr>
            <a:grpSpLocks/>
          </p:cNvGrpSpPr>
          <p:nvPr/>
        </p:nvGrpSpPr>
        <p:grpSpPr bwMode="auto">
          <a:xfrm>
            <a:off x="6537325" y="1411288"/>
            <a:ext cx="749300" cy="828675"/>
            <a:chOff x="3914" y="1386"/>
            <a:chExt cx="472" cy="522"/>
          </a:xfrm>
        </p:grpSpPr>
        <p:sp>
          <p:nvSpPr>
            <p:cNvPr id="68671" name="Rectangle 18"/>
            <p:cNvSpPr>
              <a:spLocks noChangeArrowheads="1"/>
            </p:cNvSpPr>
            <p:nvPr/>
          </p:nvSpPr>
          <p:spPr bwMode="auto">
            <a:xfrm>
              <a:off x="3930" y="1386"/>
              <a:ext cx="444" cy="52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68672" name="Text Box 19"/>
            <p:cNvSpPr txBox="1">
              <a:spLocks noChangeArrowheads="1"/>
            </p:cNvSpPr>
            <p:nvPr/>
          </p:nvSpPr>
          <p:spPr bwMode="auto">
            <a:xfrm>
              <a:off x="3914" y="1463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FTP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server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68618" name="Group 20"/>
          <p:cNvGrpSpPr>
            <a:grpSpLocks/>
          </p:cNvGrpSpPr>
          <p:nvPr/>
        </p:nvGrpSpPr>
        <p:grpSpPr bwMode="auto">
          <a:xfrm>
            <a:off x="2582863" y="1401763"/>
            <a:ext cx="1789112" cy="852487"/>
            <a:chOff x="1645" y="1326"/>
            <a:chExt cx="1127" cy="537"/>
          </a:xfrm>
        </p:grpSpPr>
        <p:sp>
          <p:nvSpPr>
            <p:cNvPr id="68667" name="Rectangle 21"/>
            <p:cNvSpPr>
              <a:spLocks noChangeArrowheads="1"/>
            </p:cNvSpPr>
            <p:nvPr/>
          </p:nvSpPr>
          <p:spPr bwMode="auto">
            <a:xfrm>
              <a:off x="2328" y="1326"/>
              <a:ext cx="444" cy="52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68668" name="Rectangle 22"/>
            <p:cNvSpPr>
              <a:spLocks noChangeArrowheads="1"/>
            </p:cNvSpPr>
            <p:nvPr/>
          </p:nvSpPr>
          <p:spPr bwMode="auto">
            <a:xfrm>
              <a:off x="1704" y="1332"/>
              <a:ext cx="606" cy="522"/>
            </a:xfrm>
            <a:prstGeom prst="rect">
              <a:avLst/>
            </a:prstGeom>
            <a:solidFill>
              <a:srgbClr val="33CC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68669" name="Text Box 23"/>
            <p:cNvSpPr txBox="1">
              <a:spLocks noChangeArrowheads="1"/>
            </p:cNvSpPr>
            <p:nvPr/>
          </p:nvSpPr>
          <p:spPr bwMode="auto">
            <a:xfrm>
              <a:off x="1645" y="1343"/>
              <a:ext cx="738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FTP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user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interface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8670" name="Text Box 24"/>
            <p:cNvSpPr txBox="1">
              <a:spLocks noChangeArrowheads="1"/>
            </p:cNvSpPr>
            <p:nvPr/>
          </p:nvSpPr>
          <p:spPr bwMode="auto">
            <a:xfrm>
              <a:off x="2341" y="1403"/>
              <a:ext cx="41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FTP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client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68619" name="Text Box 32"/>
          <p:cNvSpPr txBox="1">
            <a:spLocks noChangeArrowheads="1"/>
          </p:cNvSpPr>
          <p:nvPr/>
        </p:nvSpPr>
        <p:spPr bwMode="auto">
          <a:xfrm>
            <a:off x="3881438" y="2522538"/>
            <a:ext cx="1076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local file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system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68620" name="Line 33"/>
          <p:cNvSpPr>
            <a:spLocks noChangeShapeType="1"/>
          </p:cNvSpPr>
          <p:nvPr/>
        </p:nvSpPr>
        <p:spPr bwMode="auto">
          <a:xfrm>
            <a:off x="3219450" y="2239963"/>
            <a:ext cx="323850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Line 34"/>
          <p:cNvSpPr>
            <a:spLocks noChangeShapeType="1"/>
          </p:cNvSpPr>
          <p:nvPr/>
        </p:nvSpPr>
        <p:spPr bwMode="auto">
          <a:xfrm flipH="1">
            <a:off x="3714750" y="2230438"/>
            <a:ext cx="333375" cy="438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Text Box 41"/>
          <p:cNvSpPr txBox="1">
            <a:spLocks noChangeArrowheads="1"/>
          </p:cNvSpPr>
          <p:nvPr/>
        </p:nvSpPr>
        <p:spPr bwMode="auto">
          <a:xfrm>
            <a:off x="7161213" y="2333625"/>
            <a:ext cx="1457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remote file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system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68623" name="Line 42"/>
          <p:cNvSpPr>
            <a:spLocks noChangeShapeType="1"/>
          </p:cNvSpPr>
          <p:nvPr/>
        </p:nvSpPr>
        <p:spPr bwMode="auto">
          <a:xfrm>
            <a:off x="6915150" y="2239963"/>
            <a:ext cx="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8624" name="Picture 43" descr="Al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1454150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5" name="Text Box 44"/>
          <p:cNvSpPr txBox="1">
            <a:spLocks noChangeArrowheads="1"/>
          </p:cNvSpPr>
          <p:nvPr/>
        </p:nvSpPr>
        <p:spPr bwMode="auto">
          <a:xfrm>
            <a:off x="1379538" y="2162175"/>
            <a:ext cx="9715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user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at host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68626" name="Line 45"/>
          <p:cNvSpPr>
            <a:spLocks noChangeShapeType="1"/>
          </p:cNvSpPr>
          <p:nvPr/>
        </p:nvSpPr>
        <p:spPr bwMode="auto">
          <a:xfrm>
            <a:off x="2028825" y="1849438"/>
            <a:ext cx="581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AutoShape 327"/>
          <p:cNvSpPr>
            <a:spLocks noChangeArrowheads="1"/>
          </p:cNvSpPr>
          <p:nvPr/>
        </p:nvSpPr>
        <p:spPr bwMode="auto">
          <a:xfrm>
            <a:off x="3333750" y="2673350"/>
            <a:ext cx="569913" cy="428625"/>
          </a:xfrm>
          <a:prstGeom prst="can">
            <a:avLst>
              <a:gd name="adj" fmla="val 2021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8628" name="AutoShape 327"/>
          <p:cNvSpPr>
            <a:spLocks noChangeArrowheads="1"/>
          </p:cNvSpPr>
          <p:nvPr/>
        </p:nvSpPr>
        <p:spPr bwMode="auto">
          <a:xfrm>
            <a:off x="6665913" y="2628900"/>
            <a:ext cx="569912" cy="428625"/>
          </a:xfrm>
          <a:prstGeom prst="can">
            <a:avLst>
              <a:gd name="adj" fmla="val 2021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8629" name="Rectangle 3"/>
          <p:cNvSpPr>
            <a:spLocks noChangeArrowheads="1"/>
          </p:cNvSpPr>
          <p:nvPr/>
        </p:nvSpPr>
        <p:spPr bwMode="auto">
          <a:xfrm>
            <a:off x="744538" y="3751263"/>
            <a:ext cx="80137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en-US"/>
              <a:t>transfer file to/from remote host</a:t>
            </a:r>
          </a:p>
          <a:p>
            <a:pPr>
              <a:lnSpc>
                <a:spcPct val="75000"/>
              </a:lnSpc>
            </a:pPr>
            <a:r>
              <a:rPr lang="en-US" altLang="en-US"/>
              <a:t>client/server model</a:t>
            </a:r>
          </a:p>
          <a:p>
            <a:pPr lvl="1">
              <a:lnSpc>
                <a:spcPct val="90000"/>
              </a:lnSpc>
            </a:pPr>
            <a:r>
              <a:rPr lang="en-US" altLang="en-US" i="1">
                <a:solidFill>
                  <a:srgbClr val="CC0000"/>
                </a:solidFill>
              </a:rPr>
              <a:t>client:</a:t>
            </a:r>
            <a:r>
              <a:rPr lang="en-US" altLang="en-US"/>
              <a:t> side that initiates transfer (either to/from remote)</a:t>
            </a:r>
          </a:p>
          <a:p>
            <a:pPr lvl="1">
              <a:lnSpc>
                <a:spcPct val="90000"/>
              </a:lnSpc>
            </a:pPr>
            <a:r>
              <a:rPr lang="en-US" altLang="en-US" i="1">
                <a:solidFill>
                  <a:srgbClr val="CC0000"/>
                </a:solidFill>
              </a:rPr>
              <a:t>server:</a:t>
            </a:r>
            <a:r>
              <a:rPr lang="en-US" altLang="en-US"/>
              <a:t> remote host</a:t>
            </a:r>
          </a:p>
          <a:p>
            <a:pPr>
              <a:lnSpc>
                <a:spcPct val="75000"/>
              </a:lnSpc>
            </a:pPr>
            <a:r>
              <a:rPr lang="en-US" altLang="en-US"/>
              <a:t>ftp: RFC 959</a:t>
            </a:r>
          </a:p>
          <a:p>
            <a:pPr>
              <a:lnSpc>
                <a:spcPct val="75000"/>
              </a:lnSpc>
            </a:pPr>
            <a:r>
              <a:rPr lang="en-US" altLang="en-US"/>
              <a:t>ftp server: port 21</a:t>
            </a:r>
          </a:p>
        </p:txBody>
      </p:sp>
      <p:sp>
        <p:nvSpPr>
          <p:cNvPr id="68630" name="Line 49"/>
          <p:cNvSpPr>
            <a:spLocks noChangeShapeType="1"/>
          </p:cNvSpPr>
          <p:nvPr/>
        </p:nvSpPr>
        <p:spPr bwMode="auto">
          <a:xfrm>
            <a:off x="4365625" y="1714500"/>
            <a:ext cx="21875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8631" name="Group 51"/>
          <p:cNvGrpSpPr>
            <a:grpSpLocks/>
          </p:cNvGrpSpPr>
          <p:nvPr/>
        </p:nvGrpSpPr>
        <p:grpSpPr bwMode="auto">
          <a:xfrm>
            <a:off x="6008688" y="2327275"/>
            <a:ext cx="476250" cy="749300"/>
            <a:chOff x="4140" y="429"/>
            <a:chExt cx="1425" cy="2396"/>
          </a:xfrm>
        </p:grpSpPr>
        <p:sp>
          <p:nvSpPr>
            <p:cNvPr id="68635" name="Freeform 5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0 w 354"/>
                <a:gd name="T3" fmla="*/ 19 h 2742"/>
                <a:gd name="T4" fmla="*/ 10 w 354"/>
                <a:gd name="T5" fmla="*/ 143 h 2742"/>
                <a:gd name="T6" fmla="*/ 0 w 354"/>
                <a:gd name="T7" fmla="*/ 14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6" name="Rectangle 53"/>
            <p:cNvSpPr>
              <a:spLocks noChangeArrowheads="1"/>
            </p:cNvSpPr>
            <p:nvPr/>
          </p:nvSpPr>
          <p:spPr bwMode="auto">
            <a:xfrm>
              <a:off x="4207" y="429"/>
              <a:ext cx="1045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8637" name="Freeform 5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6 w 211"/>
                <a:gd name="T3" fmla="*/ 13 h 2537"/>
                <a:gd name="T4" fmla="*/ 2 w 211"/>
                <a:gd name="T5" fmla="*/ 13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8" name="Freeform 5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8 h 226"/>
                <a:gd name="T4" fmla="*/ 9 w 328"/>
                <a:gd name="T5" fmla="*/ 13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9" name="Rectangle 56"/>
            <p:cNvSpPr>
              <a:spLocks noChangeArrowheads="1"/>
            </p:cNvSpPr>
            <p:nvPr/>
          </p:nvSpPr>
          <p:spPr bwMode="auto">
            <a:xfrm>
              <a:off x="4211" y="693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68640" name="Group 5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8665" name="AutoShape 58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4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8666" name="AutoShape 59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8641" name="Rectangle 60"/>
            <p:cNvSpPr>
              <a:spLocks noChangeArrowheads="1"/>
            </p:cNvSpPr>
            <p:nvPr/>
          </p:nvSpPr>
          <p:spPr bwMode="auto">
            <a:xfrm>
              <a:off x="4226" y="1018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68642" name="Group 6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8663" name="AutoShape 62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8664" name="AutoShape 63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8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8643" name="Rectangle 64"/>
            <p:cNvSpPr>
              <a:spLocks noChangeArrowheads="1"/>
            </p:cNvSpPr>
            <p:nvPr/>
          </p:nvSpPr>
          <p:spPr bwMode="auto">
            <a:xfrm>
              <a:off x="4216" y="1358"/>
              <a:ext cx="59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8644" name="Rectangle 65"/>
            <p:cNvSpPr>
              <a:spLocks noChangeArrowheads="1"/>
            </p:cNvSpPr>
            <p:nvPr/>
          </p:nvSpPr>
          <p:spPr bwMode="auto">
            <a:xfrm>
              <a:off x="4230" y="1657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68645" name="Group 6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661" name="AutoShape 67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8662" name="AutoShape 68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8646" name="Freeform 6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7 h 226"/>
                <a:gd name="T4" fmla="*/ 9 w 328"/>
                <a:gd name="T5" fmla="*/ 12 h 226"/>
                <a:gd name="T6" fmla="*/ 0 w 328"/>
                <a:gd name="T7" fmla="*/ 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8647" name="Group 7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59" name="AutoShape 71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8660" name="AutoShape 72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8648" name="Rectangle 73"/>
            <p:cNvSpPr>
              <a:spLocks noChangeArrowheads="1"/>
            </p:cNvSpPr>
            <p:nvPr/>
          </p:nvSpPr>
          <p:spPr bwMode="auto">
            <a:xfrm>
              <a:off x="5252" y="429"/>
              <a:ext cx="67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8649" name="Freeform 7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 w 296"/>
                <a:gd name="T3" fmla="*/ 7 h 256"/>
                <a:gd name="T4" fmla="*/ 9 w 296"/>
                <a:gd name="T5" fmla="*/ 13 h 256"/>
                <a:gd name="T6" fmla="*/ 0 w 296"/>
                <a:gd name="T7" fmla="*/ 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0" name="Freeform 7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9 w 304"/>
                <a:gd name="T3" fmla="*/ 9 h 288"/>
                <a:gd name="T4" fmla="*/ 8 w 304"/>
                <a:gd name="T5" fmla="*/ 16 h 288"/>
                <a:gd name="T6" fmla="*/ 2 w 304"/>
                <a:gd name="T7" fmla="*/ 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1" name="Oval 76"/>
            <p:cNvSpPr>
              <a:spLocks noChangeArrowheads="1"/>
            </p:cNvSpPr>
            <p:nvPr/>
          </p:nvSpPr>
          <p:spPr bwMode="auto">
            <a:xfrm>
              <a:off x="5518" y="2612"/>
              <a:ext cx="48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8652" name="Freeform 7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7 h 240"/>
                <a:gd name="T2" fmla="*/ 2 w 306"/>
                <a:gd name="T3" fmla="*/ 13 h 240"/>
                <a:gd name="T4" fmla="*/ 9 w 306"/>
                <a:gd name="T5" fmla="*/ 7 h 240"/>
                <a:gd name="T6" fmla="*/ 9 w 306"/>
                <a:gd name="T7" fmla="*/ 0 h 240"/>
                <a:gd name="T8" fmla="*/ 0 w 306"/>
                <a:gd name="T9" fmla="*/ 7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3" name="AutoShape 78"/>
            <p:cNvSpPr>
              <a:spLocks noChangeArrowheads="1"/>
            </p:cNvSpPr>
            <p:nvPr/>
          </p:nvSpPr>
          <p:spPr bwMode="auto">
            <a:xfrm>
              <a:off x="4140" y="2678"/>
              <a:ext cx="1197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8654" name="AutoShape 79"/>
            <p:cNvSpPr>
              <a:spLocks noChangeArrowheads="1"/>
            </p:cNvSpPr>
            <p:nvPr/>
          </p:nvSpPr>
          <p:spPr bwMode="auto">
            <a:xfrm>
              <a:off x="4207" y="2713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8655" name="Oval 80"/>
            <p:cNvSpPr>
              <a:spLocks noChangeArrowheads="1"/>
            </p:cNvSpPr>
            <p:nvPr/>
          </p:nvSpPr>
          <p:spPr bwMode="auto">
            <a:xfrm>
              <a:off x="4306" y="2383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8656" name="Oval 81"/>
            <p:cNvSpPr>
              <a:spLocks noChangeArrowheads="1"/>
            </p:cNvSpPr>
            <p:nvPr/>
          </p:nvSpPr>
          <p:spPr bwMode="auto">
            <a:xfrm>
              <a:off x="4487" y="2383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57" name="Oval 82"/>
            <p:cNvSpPr>
              <a:spLocks noChangeArrowheads="1"/>
            </p:cNvSpPr>
            <p:nvPr/>
          </p:nvSpPr>
          <p:spPr bwMode="auto">
            <a:xfrm>
              <a:off x="4663" y="2383"/>
              <a:ext cx="157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68658" name="Rectangle 83"/>
            <p:cNvSpPr>
              <a:spLocks noChangeArrowheads="1"/>
            </p:cNvSpPr>
            <p:nvPr/>
          </p:nvSpPr>
          <p:spPr bwMode="auto">
            <a:xfrm>
              <a:off x="5062" y="1835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68632" name="Group 84"/>
          <p:cNvGrpSpPr>
            <a:grpSpLocks/>
          </p:cNvGrpSpPr>
          <p:nvPr/>
        </p:nvGrpSpPr>
        <p:grpSpPr bwMode="auto">
          <a:xfrm>
            <a:off x="2220913" y="2352675"/>
            <a:ext cx="830262" cy="849313"/>
            <a:chOff x="-44" y="1473"/>
            <a:chExt cx="981" cy="1105"/>
          </a:xfrm>
        </p:grpSpPr>
        <p:pic>
          <p:nvPicPr>
            <p:cNvPr id="68633" name="Picture 85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634" name="Freeform 8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2048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6C5B9B15-70C6-471B-8674-FF0FE7085BEB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20484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8207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88758"/>
            <a:ext cx="7772400" cy="85424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Chapter 2: Application layer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39516"/>
            <a:ext cx="3581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u="sng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our goals:</a:t>
            </a: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conceptual, implementation aspects of network application protocols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transport-layer service models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client-server paradigm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peer-to-peer paradigm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2048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441450"/>
            <a:ext cx="3667125" cy="4648200"/>
          </a:xfrm>
        </p:spPr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learn about protocols by examining popular application-level protocols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HTTP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FTP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SMTP / POP3 / IMAP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DNS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creating network applications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socket API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0B2B79-F8EE-4967-BDEE-974F8982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Differences with HTTP;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2A615B-A7E6-4C7F-8FAF-4AAF7147B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9" y="1203158"/>
            <a:ext cx="8712366" cy="5056355"/>
          </a:xfrm>
        </p:spPr>
        <p:txBody>
          <a:bodyPr/>
          <a:lstStyle/>
          <a:p>
            <a:pPr algn="just"/>
            <a:r>
              <a:rPr lang="en-US" dirty="0"/>
              <a:t>HTTP &amp; FTP are both file transfer protocols and have many common characteristics; e.g., both run on top of TCP. </a:t>
            </a:r>
          </a:p>
          <a:p>
            <a:pPr algn="just"/>
            <a:r>
              <a:rPr lang="en-US" dirty="0"/>
              <a:t>However, the two application-layer protocols have some important differences.</a:t>
            </a:r>
            <a:endParaRPr lang="en-US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FTP uses ports 20 &amp; 21 for data &amp; control respectively for file transfer; </a:t>
            </a: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FTP maintains state between the sender &amp; receiver; in-band out-of-band connections for control info</a:t>
            </a:r>
          </a:p>
          <a:p>
            <a:r>
              <a:rPr lang="en-US" dirty="0"/>
              <a:t>Because FTP uses a separate control connection, FTP is said to send its control information </a:t>
            </a:r>
            <a:r>
              <a:rPr lang="en-US" b="1" dirty="0"/>
              <a:t>out-of-band</a:t>
            </a:r>
            <a:r>
              <a:rPr lang="en-US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6C0F5-F4F2-4CCC-82B4-4EDBFFB4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11783-0B0B-4BDF-A611-F4EC3379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2-</a:t>
            </a:r>
            <a:fld id="{6FE2ACEF-F8D1-4DCF-9953-7FB80630376C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1635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3573-E9DA-4F65-B5C9-23252D4C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4B172-2BE6-4030-8BAC-5E4CEC9A0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HTTP, as you recall, sends request and response header lines into the same TCP connection that carries the transferred file itself. </a:t>
            </a:r>
          </a:p>
          <a:p>
            <a:r>
              <a:rPr lang="en-US" dirty="0"/>
              <a:t>For this reason, HTTP is said to send its control information </a:t>
            </a:r>
            <a:r>
              <a:rPr lang="en-US" b="1" dirty="0"/>
              <a:t>in-band</a:t>
            </a:r>
            <a:r>
              <a:rPr lang="en-US" dirty="0"/>
              <a:t>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algn="just"/>
            <a:r>
              <a:rPr lang="en-US" altLang="en-US" dirty="0">
                <a:ea typeface="ＭＳ Ｐゴシック" panose="020B0600070205080204" pitchFamily="34" charset="-128"/>
              </a:rPr>
              <a:t>FTP sends exactly one file over a data connection, but control connection persists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93AFD-21C4-432F-8A46-BEA57DFE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0D69C-2139-488C-84EE-17921695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2-</a:t>
            </a:r>
            <a:fld id="{9AD9D383-C1DB-4C6B-AF2D-960FB9E477C7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472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7065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136629E0-CCCA-47B8-8FE3-613865EE6B51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Chapter 2: outline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2.1 principles of network applications</a:t>
            </a:r>
          </a:p>
          <a:p>
            <a:pPr marL="912813" lvl="1"/>
            <a:r>
              <a:rPr lang="en-US" altLang="en-US">
                <a:ea typeface="ＭＳ Ｐゴシック" panose="020B0600070205080204" pitchFamily="34" charset="-128"/>
              </a:rPr>
              <a:t>app architectures</a:t>
            </a:r>
          </a:p>
          <a:p>
            <a:pPr marL="912813" lvl="1"/>
            <a:r>
              <a:rPr lang="en-US" altLang="en-US">
                <a:ea typeface="ＭＳ Ｐゴシック" panose="020B0600070205080204" pitchFamily="34" charset="-128"/>
              </a:rPr>
              <a:t>app requirements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2.2 Web and HTTP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2.3 FTP 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CC0000"/>
                </a:solidFill>
                <a:ea typeface="ＭＳ Ｐゴシック" panose="020B0600070205080204" pitchFamily="34" charset="-128"/>
              </a:rPr>
              <a:t>2.4 electronic mail</a:t>
            </a:r>
          </a:p>
          <a:p>
            <a:pPr marL="912813" lvl="1"/>
            <a:r>
              <a:rPr lang="en-US" altLang="en-US">
                <a:solidFill>
                  <a:srgbClr val="CC0000"/>
                </a:solidFill>
                <a:ea typeface="ＭＳ Ｐゴシック" panose="020B0600070205080204" pitchFamily="34" charset="-128"/>
              </a:rPr>
              <a:t>SMTP, POP3, IMAP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2.5 DNS</a:t>
            </a:r>
          </a:p>
          <a:p>
            <a:pPr marL="457200" indent="-457200"/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7066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73600" y="1600200"/>
            <a:ext cx="3876675" cy="46482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2.6 P2P applications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2.7 socket programming with UDP and TCP</a:t>
            </a:r>
          </a:p>
        </p:txBody>
      </p:sp>
      <p:pic>
        <p:nvPicPr>
          <p:cNvPr id="70663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7270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1A21A4A3-64CE-424D-B446-8C045216BF13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301625"/>
            <a:ext cx="7772400" cy="869950"/>
          </a:xfrm>
        </p:spPr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Electronic mail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366838"/>
            <a:ext cx="3933825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Three major components:</a:t>
            </a:r>
            <a:r>
              <a:rPr lang="en-US" altLang="en-US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user agents 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mail servers </a:t>
            </a:r>
          </a:p>
          <a:p>
            <a:pPr>
              <a:spcAft>
                <a:spcPct val="75000"/>
              </a:spcAft>
            </a:pPr>
            <a:r>
              <a:rPr lang="en-US" altLang="en-US" sz="2400">
                <a:ea typeface="ＭＳ Ｐゴシック" panose="020B0600070205080204" pitchFamily="34" charset="-128"/>
              </a:rPr>
              <a:t>simple mail transfer protocol: SMTP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200" i="1">
                <a:solidFill>
                  <a:srgbClr val="CC0000"/>
                </a:solidFill>
                <a:ea typeface="ＭＳ Ｐゴシック" panose="020B0600070205080204" pitchFamily="34" charset="-128"/>
              </a:rPr>
              <a:t>User Agent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a.k.a.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mail reader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endParaRPr lang="en-US" altLang="ja-JP" sz="2400">
              <a:ea typeface="ＭＳ Ｐゴシック" panose="020B0600070205080204" pitchFamily="34" charset="-128"/>
            </a:endParaRPr>
          </a:p>
          <a:p>
            <a:r>
              <a:rPr lang="en-US" altLang="en-US" sz="2400">
                <a:ea typeface="ＭＳ Ｐゴシック" panose="020B0600070205080204" pitchFamily="34" charset="-128"/>
              </a:rPr>
              <a:t>composing, editing, reading mail messages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e.g., Outlook, Thunderbird, iPhone mail client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outgoing, incoming messages stored on server</a:t>
            </a:r>
          </a:p>
        </p:txBody>
      </p:sp>
      <p:sp>
        <p:nvSpPr>
          <p:cNvPr id="72710" name="Rectangle 280"/>
          <p:cNvSpPr>
            <a:spLocks noChangeArrowheads="1"/>
          </p:cNvSpPr>
          <p:nvPr/>
        </p:nvSpPr>
        <p:spPr bwMode="auto">
          <a:xfrm>
            <a:off x="6962775" y="628650"/>
            <a:ext cx="1828800" cy="98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72711" name="Group 279"/>
          <p:cNvGrpSpPr>
            <a:grpSpLocks/>
          </p:cNvGrpSpPr>
          <p:nvPr/>
        </p:nvGrpSpPr>
        <p:grpSpPr bwMode="auto">
          <a:xfrm>
            <a:off x="7059613" y="576263"/>
            <a:ext cx="1736725" cy="955675"/>
            <a:chOff x="4458" y="3335"/>
            <a:chExt cx="1094" cy="602"/>
          </a:xfrm>
        </p:grpSpPr>
        <p:sp>
          <p:nvSpPr>
            <p:cNvPr id="72909" name="Text Box 263"/>
            <p:cNvSpPr txBox="1">
              <a:spLocks noChangeArrowheads="1"/>
            </p:cNvSpPr>
            <p:nvPr/>
          </p:nvSpPr>
          <p:spPr bwMode="auto">
            <a:xfrm>
              <a:off x="4680" y="3725"/>
              <a:ext cx="8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user mailbox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72910" name="Group 278"/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72913" name="Rectangle 264"/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2914" name="Line 265"/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15" name="Line 266"/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16" name="Line 267"/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17" name="Line 268"/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18" name="Line 269"/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19" name="Line 270"/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920" name="Line 271"/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911" name="Rectangle 272"/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2912" name="Text Box 277"/>
            <p:cNvSpPr txBox="1">
              <a:spLocks noChangeArrowheads="1"/>
            </p:cNvSpPr>
            <p:nvPr/>
          </p:nvSpPr>
          <p:spPr bwMode="auto">
            <a:xfrm>
              <a:off x="4526" y="3335"/>
              <a:ext cx="102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outgoing 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message queue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pic>
        <p:nvPicPr>
          <p:cNvPr id="72712" name="Picture 23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947738"/>
            <a:ext cx="31940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713" name="Group 454"/>
          <p:cNvGrpSpPr>
            <a:grpSpLocks/>
          </p:cNvGrpSpPr>
          <p:nvPr/>
        </p:nvGrpSpPr>
        <p:grpSpPr bwMode="auto">
          <a:xfrm>
            <a:off x="4662488" y="1406525"/>
            <a:ext cx="4318000" cy="5118100"/>
            <a:chOff x="2937" y="886"/>
            <a:chExt cx="2720" cy="3224"/>
          </a:xfrm>
        </p:grpSpPr>
        <p:grpSp>
          <p:nvGrpSpPr>
            <p:cNvPr id="72714" name="Group 389"/>
            <p:cNvGrpSpPr>
              <a:grpSpLocks/>
            </p:cNvGrpSpPr>
            <p:nvPr/>
          </p:nvGrpSpPr>
          <p:grpSpPr bwMode="auto">
            <a:xfrm>
              <a:off x="4346" y="1756"/>
              <a:ext cx="301" cy="451"/>
              <a:chOff x="4140" y="429"/>
              <a:chExt cx="1425" cy="2396"/>
            </a:xfrm>
          </p:grpSpPr>
          <p:sp>
            <p:nvSpPr>
              <p:cNvPr id="72877" name="Freeform 39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0 w 354"/>
                  <a:gd name="T3" fmla="*/ 19 h 2742"/>
                  <a:gd name="T4" fmla="*/ 10 w 354"/>
                  <a:gd name="T5" fmla="*/ 143 h 2742"/>
                  <a:gd name="T6" fmla="*/ 0 w 354"/>
                  <a:gd name="T7" fmla="*/ 14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78" name="Rectangle 391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2879" name="Freeform 39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6 w 211"/>
                  <a:gd name="T3" fmla="*/ 13 h 2537"/>
                  <a:gd name="T4" fmla="*/ 2 w 211"/>
                  <a:gd name="T5" fmla="*/ 13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80" name="Freeform 39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9 w 328"/>
                  <a:gd name="T3" fmla="*/ 8 h 226"/>
                  <a:gd name="T4" fmla="*/ 9 w 328"/>
                  <a:gd name="T5" fmla="*/ 13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81" name="Rectangle 394"/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72882" name="Group 39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2907" name="AutoShape 396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908" name="AutoShape 397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72883" name="Rectangle 398"/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72884" name="Group 39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2905" name="AutoShape 40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906" name="AutoShape 401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72885" name="Rectangle 402"/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2886" name="Rectangle 403"/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72887" name="Group 40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2903" name="AutoShape 405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904" name="AutoShape 406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72888" name="Freeform 40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9 w 328"/>
                  <a:gd name="T3" fmla="*/ 7 h 226"/>
                  <a:gd name="T4" fmla="*/ 9 w 328"/>
                  <a:gd name="T5" fmla="*/ 12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2889" name="Group 40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2901" name="AutoShape 409"/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902" name="AutoShape 410"/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72890" name="Rectangle 411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2891" name="Freeform 41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 w 296"/>
                  <a:gd name="T3" fmla="*/ 7 h 256"/>
                  <a:gd name="T4" fmla="*/ 9 w 296"/>
                  <a:gd name="T5" fmla="*/ 13 h 256"/>
                  <a:gd name="T6" fmla="*/ 0 w 296"/>
                  <a:gd name="T7" fmla="*/ 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92" name="Freeform 41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9 w 304"/>
                  <a:gd name="T3" fmla="*/ 9 h 288"/>
                  <a:gd name="T4" fmla="*/ 8 w 304"/>
                  <a:gd name="T5" fmla="*/ 16 h 288"/>
                  <a:gd name="T6" fmla="*/ 2 w 304"/>
                  <a:gd name="T7" fmla="*/ 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93" name="Oval 414"/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2894" name="Freeform 41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7 h 240"/>
                  <a:gd name="T2" fmla="*/ 2 w 306"/>
                  <a:gd name="T3" fmla="*/ 13 h 240"/>
                  <a:gd name="T4" fmla="*/ 9 w 306"/>
                  <a:gd name="T5" fmla="*/ 7 h 240"/>
                  <a:gd name="T6" fmla="*/ 9 w 306"/>
                  <a:gd name="T7" fmla="*/ 0 h 240"/>
                  <a:gd name="T8" fmla="*/ 0 w 306"/>
                  <a:gd name="T9" fmla="*/ 7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95" name="AutoShape 416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2896" name="AutoShape 417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2897" name="Oval 418"/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2898" name="Oval 419"/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899" name="Oval 420"/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2900" name="Rectangle 421"/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2715" name="Group 356"/>
            <p:cNvGrpSpPr>
              <a:grpSpLocks/>
            </p:cNvGrpSpPr>
            <p:nvPr/>
          </p:nvGrpSpPr>
          <p:grpSpPr bwMode="auto">
            <a:xfrm>
              <a:off x="3091" y="2634"/>
              <a:ext cx="301" cy="451"/>
              <a:chOff x="4140" y="429"/>
              <a:chExt cx="1425" cy="2396"/>
            </a:xfrm>
          </p:grpSpPr>
          <p:sp>
            <p:nvSpPr>
              <p:cNvPr id="72845" name="Freeform 35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0 w 354"/>
                  <a:gd name="T3" fmla="*/ 19 h 2742"/>
                  <a:gd name="T4" fmla="*/ 10 w 354"/>
                  <a:gd name="T5" fmla="*/ 143 h 2742"/>
                  <a:gd name="T6" fmla="*/ 0 w 354"/>
                  <a:gd name="T7" fmla="*/ 14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46" name="Rectangle 358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2847" name="Freeform 35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6 w 211"/>
                  <a:gd name="T3" fmla="*/ 13 h 2537"/>
                  <a:gd name="T4" fmla="*/ 2 w 211"/>
                  <a:gd name="T5" fmla="*/ 13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48" name="Freeform 36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9 w 328"/>
                  <a:gd name="T3" fmla="*/ 8 h 226"/>
                  <a:gd name="T4" fmla="*/ 9 w 328"/>
                  <a:gd name="T5" fmla="*/ 13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49" name="Rectangle 361"/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72850" name="Group 36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2875" name="AutoShape 363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876" name="AutoShape 364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72851" name="Rectangle 365"/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72852" name="Group 36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2873" name="AutoShape 36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874" name="AutoShape 368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72853" name="Rectangle 369"/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2854" name="Rectangle 370"/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72855" name="Group 37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2871" name="AutoShape 372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872" name="AutoShape 373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72856" name="Freeform 37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9 w 328"/>
                  <a:gd name="T3" fmla="*/ 7 h 226"/>
                  <a:gd name="T4" fmla="*/ 9 w 328"/>
                  <a:gd name="T5" fmla="*/ 12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2857" name="Group 37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2869" name="AutoShape 376"/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870" name="AutoShape 377"/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72858" name="Rectangle 378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2859" name="Freeform 37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 w 296"/>
                  <a:gd name="T3" fmla="*/ 7 h 256"/>
                  <a:gd name="T4" fmla="*/ 9 w 296"/>
                  <a:gd name="T5" fmla="*/ 13 h 256"/>
                  <a:gd name="T6" fmla="*/ 0 w 296"/>
                  <a:gd name="T7" fmla="*/ 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60" name="Freeform 38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9 w 304"/>
                  <a:gd name="T3" fmla="*/ 9 h 288"/>
                  <a:gd name="T4" fmla="*/ 8 w 304"/>
                  <a:gd name="T5" fmla="*/ 16 h 288"/>
                  <a:gd name="T6" fmla="*/ 2 w 304"/>
                  <a:gd name="T7" fmla="*/ 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61" name="Oval 381"/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2862" name="Freeform 38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7 h 240"/>
                  <a:gd name="T2" fmla="*/ 2 w 306"/>
                  <a:gd name="T3" fmla="*/ 13 h 240"/>
                  <a:gd name="T4" fmla="*/ 9 w 306"/>
                  <a:gd name="T5" fmla="*/ 7 h 240"/>
                  <a:gd name="T6" fmla="*/ 9 w 306"/>
                  <a:gd name="T7" fmla="*/ 0 h 240"/>
                  <a:gd name="T8" fmla="*/ 0 w 306"/>
                  <a:gd name="T9" fmla="*/ 7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63" name="AutoShape 383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2864" name="AutoShape 384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2865" name="Oval 385"/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2866" name="Oval 386"/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867" name="Oval 387"/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2868" name="Rectangle 388"/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2716" name="Group 320"/>
            <p:cNvGrpSpPr>
              <a:grpSpLocks/>
            </p:cNvGrpSpPr>
            <p:nvPr/>
          </p:nvGrpSpPr>
          <p:grpSpPr bwMode="auto">
            <a:xfrm>
              <a:off x="3105" y="1159"/>
              <a:ext cx="301" cy="451"/>
              <a:chOff x="4140" y="429"/>
              <a:chExt cx="1425" cy="2396"/>
            </a:xfrm>
          </p:grpSpPr>
          <p:sp>
            <p:nvSpPr>
              <p:cNvPr id="72813" name="Freeform 32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0 w 354"/>
                  <a:gd name="T3" fmla="*/ 19 h 2742"/>
                  <a:gd name="T4" fmla="*/ 10 w 354"/>
                  <a:gd name="T5" fmla="*/ 143 h 2742"/>
                  <a:gd name="T6" fmla="*/ 0 w 354"/>
                  <a:gd name="T7" fmla="*/ 14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14" name="Rectangle 322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2815" name="Freeform 32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6 w 211"/>
                  <a:gd name="T3" fmla="*/ 13 h 2537"/>
                  <a:gd name="T4" fmla="*/ 2 w 211"/>
                  <a:gd name="T5" fmla="*/ 13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16" name="Freeform 32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9 w 328"/>
                  <a:gd name="T3" fmla="*/ 8 h 226"/>
                  <a:gd name="T4" fmla="*/ 9 w 328"/>
                  <a:gd name="T5" fmla="*/ 13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17" name="Rectangle 325"/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72818" name="Group 32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2843" name="AutoShape 327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844" name="AutoShape 328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72819" name="Rectangle 329"/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72820" name="Group 33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2841" name="AutoShape 33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842" name="AutoShape 332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72821" name="Rectangle 333"/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2822" name="Rectangle 334"/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72823" name="Group 33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2839" name="AutoShape 336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840" name="AutoShape 337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72824" name="Freeform 33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9 w 328"/>
                  <a:gd name="T3" fmla="*/ 7 h 226"/>
                  <a:gd name="T4" fmla="*/ 9 w 328"/>
                  <a:gd name="T5" fmla="*/ 12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2825" name="Group 33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2837" name="AutoShape 340"/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838" name="AutoShape 341"/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72826" name="Rectangle 342"/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2827" name="Freeform 34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 w 296"/>
                  <a:gd name="T3" fmla="*/ 7 h 256"/>
                  <a:gd name="T4" fmla="*/ 9 w 296"/>
                  <a:gd name="T5" fmla="*/ 13 h 256"/>
                  <a:gd name="T6" fmla="*/ 0 w 296"/>
                  <a:gd name="T7" fmla="*/ 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28" name="Freeform 34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9 w 304"/>
                  <a:gd name="T3" fmla="*/ 9 h 288"/>
                  <a:gd name="T4" fmla="*/ 8 w 304"/>
                  <a:gd name="T5" fmla="*/ 16 h 288"/>
                  <a:gd name="T6" fmla="*/ 2 w 304"/>
                  <a:gd name="T7" fmla="*/ 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29" name="Oval 345"/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2830" name="Freeform 34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7 h 240"/>
                  <a:gd name="T2" fmla="*/ 2 w 306"/>
                  <a:gd name="T3" fmla="*/ 13 h 240"/>
                  <a:gd name="T4" fmla="*/ 9 w 306"/>
                  <a:gd name="T5" fmla="*/ 7 h 240"/>
                  <a:gd name="T6" fmla="*/ 9 w 306"/>
                  <a:gd name="T7" fmla="*/ 0 h 240"/>
                  <a:gd name="T8" fmla="*/ 0 w 306"/>
                  <a:gd name="T9" fmla="*/ 7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31" name="AutoShape 347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2832" name="AutoShape 348"/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2833" name="Oval 349"/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2834" name="Oval 350"/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835" name="Oval 351"/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2836" name="Rectangle 352"/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2717" name="Line 9"/>
            <p:cNvSpPr>
              <a:spLocks noChangeShapeType="1"/>
            </p:cNvSpPr>
            <p:nvPr/>
          </p:nvSpPr>
          <p:spPr bwMode="auto">
            <a:xfrm>
              <a:off x="3734" y="1642"/>
              <a:ext cx="708" cy="49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718" name="Group 19"/>
            <p:cNvGrpSpPr>
              <a:grpSpLocks/>
            </p:cNvGrpSpPr>
            <p:nvPr/>
          </p:nvGrpSpPr>
          <p:grpSpPr bwMode="auto">
            <a:xfrm>
              <a:off x="4466" y="1881"/>
              <a:ext cx="510" cy="661"/>
              <a:chOff x="4296" y="2627"/>
              <a:chExt cx="510" cy="661"/>
            </a:xfrm>
          </p:grpSpPr>
          <p:sp>
            <p:nvSpPr>
              <p:cNvPr id="72798" name="Rectangle 20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2799" name="Text Box 21"/>
              <p:cNvSpPr txBox="1">
                <a:spLocks noChangeArrowheads="1"/>
              </p:cNvSpPr>
              <p:nvPr/>
            </p:nvSpPr>
            <p:spPr bwMode="auto">
              <a:xfrm>
                <a:off x="4304" y="2627"/>
                <a:ext cx="472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mail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server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2800" name="Rectangle 22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2801" name="Line 23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02" name="Line 24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03" name="Line 25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04" name="Line 26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05" name="Line 27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06" name="Line 28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07" name="Line 29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808" name="Rectangle 30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2809" name="Rectangle 31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2810" name="Rectangle 32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2811" name="Rectangle 33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2812" name="Rectangle 34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2719" name="Group 60"/>
            <p:cNvGrpSpPr>
              <a:grpSpLocks/>
            </p:cNvGrpSpPr>
            <p:nvPr/>
          </p:nvGrpSpPr>
          <p:grpSpPr bwMode="auto">
            <a:xfrm>
              <a:off x="3206" y="2763"/>
              <a:ext cx="510" cy="661"/>
              <a:chOff x="4296" y="2627"/>
              <a:chExt cx="510" cy="661"/>
            </a:xfrm>
          </p:grpSpPr>
          <p:sp>
            <p:nvSpPr>
              <p:cNvPr id="72783" name="Rectangle 61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2784" name="Text Box 62"/>
              <p:cNvSpPr txBox="1">
                <a:spLocks noChangeArrowheads="1"/>
              </p:cNvSpPr>
              <p:nvPr/>
            </p:nvSpPr>
            <p:spPr bwMode="auto">
              <a:xfrm>
                <a:off x="4304" y="2627"/>
                <a:ext cx="472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mail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server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2785" name="Rectangle 63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2786" name="Line 64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87" name="Line 65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88" name="Line 66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89" name="Line 67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90" name="Line 68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91" name="Line 69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92" name="Line 70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93" name="Rectangle 71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2794" name="Rectangle 72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2795" name="Rectangle 73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2796" name="Rectangle 74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2797" name="Rectangle 75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2720" name="Group 96"/>
            <p:cNvGrpSpPr>
              <a:grpSpLocks/>
            </p:cNvGrpSpPr>
            <p:nvPr/>
          </p:nvGrpSpPr>
          <p:grpSpPr bwMode="auto">
            <a:xfrm>
              <a:off x="3206" y="1347"/>
              <a:ext cx="510" cy="661"/>
              <a:chOff x="4296" y="2627"/>
              <a:chExt cx="510" cy="661"/>
            </a:xfrm>
          </p:grpSpPr>
          <p:sp>
            <p:nvSpPr>
              <p:cNvPr id="72768" name="Rectangle 97"/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2769" name="Text Box 98"/>
              <p:cNvSpPr txBox="1">
                <a:spLocks noChangeArrowheads="1"/>
              </p:cNvSpPr>
              <p:nvPr/>
            </p:nvSpPr>
            <p:spPr bwMode="auto">
              <a:xfrm>
                <a:off x="4304" y="2627"/>
                <a:ext cx="472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mail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server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2770" name="Rectangle 99"/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2771" name="Line 100"/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72" name="Line 101"/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73" name="Line 102"/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74" name="Line 103"/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75" name="Line 104"/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76" name="Line 105"/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77" name="Line 106"/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78" name="Rectangle 107"/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2779" name="Rectangle 108"/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2780" name="Rectangle 109"/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2781" name="Rectangle 110"/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2782" name="Rectangle 111"/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2721" name="Line 117"/>
            <p:cNvSpPr>
              <a:spLocks noChangeShapeType="1"/>
            </p:cNvSpPr>
            <p:nvPr/>
          </p:nvSpPr>
          <p:spPr bwMode="auto">
            <a:xfrm flipV="1">
              <a:off x="3734" y="2350"/>
              <a:ext cx="708" cy="68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22" name="Line 118"/>
            <p:cNvSpPr>
              <a:spLocks noChangeShapeType="1"/>
            </p:cNvSpPr>
            <p:nvPr/>
          </p:nvSpPr>
          <p:spPr bwMode="auto">
            <a:xfrm flipH="1" flipV="1">
              <a:off x="3266" y="2020"/>
              <a:ext cx="0" cy="78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723" name="Group 119"/>
            <p:cNvGrpSpPr>
              <a:grpSpLocks/>
            </p:cNvGrpSpPr>
            <p:nvPr/>
          </p:nvGrpSpPr>
          <p:grpSpPr bwMode="auto">
            <a:xfrm>
              <a:off x="3795" y="2535"/>
              <a:ext cx="650" cy="288"/>
              <a:chOff x="3745" y="2537"/>
              <a:chExt cx="650" cy="288"/>
            </a:xfrm>
          </p:grpSpPr>
          <p:sp>
            <p:nvSpPr>
              <p:cNvPr id="72766" name="Rectangle 120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2767" name="Text Box 121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CC0000"/>
                    </a:solidFill>
                    <a:latin typeface="Arial" panose="020B0604020202020204" pitchFamily="34" charset="0"/>
                  </a:rPr>
                  <a:t>SMTP</a:t>
                </a:r>
              </a:p>
            </p:txBody>
          </p:sp>
        </p:grpSp>
        <p:grpSp>
          <p:nvGrpSpPr>
            <p:cNvPr id="72724" name="Group 122"/>
            <p:cNvGrpSpPr>
              <a:grpSpLocks/>
            </p:cNvGrpSpPr>
            <p:nvPr/>
          </p:nvGrpSpPr>
          <p:grpSpPr bwMode="auto">
            <a:xfrm>
              <a:off x="3771" y="1743"/>
              <a:ext cx="650" cy="288"/>
              <a:chOff x="3745" y="2537"/>
              <a:chExt cx="650" cy="288"/>
            </a:xfrm>
          </p:grpSpPr>
          <p:sp>
            <p:nvSpPr>
              <p:cNvPr id="72764" name="Rectangle 123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2765" name="Text Box 124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CC0000"/>
                    </a:solidFill>
                    <a:latin typeface="Arial" panose="020B0604020202020204" pitchFamily="34" charset="0"/>
                  </a:rPr>
                  <a:t>SMTP</a:t>
                </a:r>
              </a:p>
            </p:txBody>
          </p:sp>
        </p:grpSp>
        <p:grpSp>
          <p:nvGrpSpPr>
            <p:cNvPr id="72725" name="Group 125"/>
            <p:cNvGrpSpPr>
              <a:grpSpLocks/>
            </p:cNvGrpSpPr>
            <p:nvPr/>
          </p:nvGrpSpPr>
          <p:grpSpPr bwMode="auto">
            <a:xfrm>
              <a:off x="2937" y="2193"/>
              <a:ext cx="650" cy="288"/>
              <a:chOff x="3745" y="2537"/>
              <a:chExt cx="650" cy="288"/>
            </a:xfrm>
          </p:grpSpPr>
          <p:sp>
            <p:nvSpPr>
              <p:cNvPr id="72762" name="Rectangle 126"/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2763" name="Text Box 127"/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CC0000"/>
                    </a:solidFill>
                    <a:latin typeface="Arial" panose="020B0604020202020204" pitchFamily="34" charset="0"/>
                  </a:rPr>
                  <a:t>SMTP</a:t>
                </a:r>
              </a:p>
            </p:txBody>
          </p:sp>
        </p:grpSp>
        <p:grpSp>
          <p:nvGrpSpPr>
            <p:cNvPr id="72726" name="Group 423"/>
            <p:cNvGrpSpPr>
              <a:grpSpLocks/>
            </p:cNvGrpSpPr>
            <p:nvPr/>
          </p:nvGrpSpPr>
          <p:grpSpPr bwMode="auto">
            <a:xfrm>
              <a:off x="3587" y="886"/>
              <a:ext cx="575" cy="664"/>
              <a:chOff x="3574" y="550"/>
              <a:chExt cx="575" cy="664"/>
            </a:xfrm>
          </p:grpSpPr>
          <p:grpSp>
            <p:nvGrpSpPr>
              <p:cNvPr id="72757" name="Group 353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72760" name="Picture 354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761" name="Freeform 355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32377 w 356"/>
                    <a:gd name="T3" fmla="*/ 2307 h 368"/>
                    <a:gd name="T4" fmla="*/ 38409 w 356"/>
                    <a:gd name="T5" fmla="*/ 48069 h 368"/>
                    <a:gd name="T6" fmla="*/ 8465 w 356"/>
                    <a:gd name="T7" fmla="*/ 601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72758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2759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user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agent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2727" name="Group 424"/>
            <p:cNvGrpSpPr>
              <a:grpSpLocks/>
            </p:cNvGrpSpPr>
            <p:nvPr/>
          </p:nvGrpSpPr>
          <p:grpSpPr bwMode="auto">
            <a:xfrm>
              <a:off x="4870" y="1400"/>
              <a:ext cx="575" cy="664"/>
              <a:chOff x="3574" y="550"/>
              <a:chExt cx="575" cy="664"/>
            </a:xfrm>
          </p:grpSpPr>
          <p:grpSp>
            <p:nvGrpSpPr>
              <p:cNvPr id="72752" name="Group 425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72755" name="Picture 426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756" name="Freeform 427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32377 w 356"/>
                    <a:gd name="T3" fmla="*/ 2307 h 368"/>
                    <a:gd name="T4" fmla="*/ 38409 w 356"/>
                    <a:gd name="T5" fmla="*/ 48069 h 368"/>
                    <a:gd name="T6" fmla="*/ 8465 w 356"/>
                    <a:gd name="T7" fmla="*/ 601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72753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2754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user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agent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2728" name="Group 430"/>
            <p:cNvGrpSpPr>
              <a:grpSpLocks/>
            </p:cNvGrpSpPr>
            <p:nvPr/>
          </p:nvGrpSpPr>
          <p:grpSpPr bwMode="auto">
            <a:xfrm>
              <a:off x="5082" y="1880"/>
              <a:ext cx="575" cy="664"/>
              <a:chOff x="3574" y="550"/>
              <a:chExt cx="575" cy="664"/>
            </a:xfrm>
          </p:grpSpPr>
          <p:grpSp>
            <p:nvGrpSpPr>
              <p:cNvPr id="72747" name="Group 431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72750" name="Picture 432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751" name="Freeform 433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32377 w 356"/>
                    <a:gd name="T3" fmla="*/ 2307 h 368"/>
                    <a:gd name="T4" fmla="*/ 38409 w 356"/>
                    <a:gd name="T5" fmla="*/ 48069 h 368"/>
                    <a:gd name="T6" fmla="*/ 8465 w 356"/>
                    <a:gd name="T7" fmla="*/ 601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72748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2749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user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agent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2729" name="Group 436"/>
            <p:cNvGrpSpPr>
              <a:grpSpLocks/>
            </p:cNvGrpSpPr>
            <p:nvPr/>
          </p:nvGrpSpPr>
          <p:grpSpPr bwMode="auto">
            <a:xfrm>
              <a:off x="4999" y="2540"/>
              <a:ext cx="575" cy="664"/>
              <a:chOff x="3574" y="550"/>
              <a:chExt cx="575" cy="664"/>
            </a:xfrm>
          </p:grpSpPr>
          <p:grpSp>
            <p:nvGrpSpPr>
              <p:cNvPr id="72742" name="Group 437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72745" name="Picture 438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746" name="Freeform 439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32377 w 356"/>
                    <a:gd name="T3" fmla="*/ 2307 h 368"/>
                    <a:gd name="T4" fmla="*/ 38409 w 356"/>
                    <a:gd name="T5" fmla="*/ 48069 h 368"/>
                    <a:gd name="T6" fmla="*/ 8465 w 356"/>
                    <a:gd name="T7" fmla="*/ 601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72743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2744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user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agent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2730" name="Group 442"/>
            <p:cNvGrpSpPr>
              <a:grpSpLocks/>
            </p:cNvGrpSpPr>
            <p:nvPr/>
          </p:nvGrpSpPr>
          <p:grpSpPr bwMode="auto">
            <a:xfrm>
              <a:off x="3354" y="3446"/>
              <a:ext cx="575" cy="664"/>
              <a:chOff x="3574" y="550"/>
              <a:chExt cx="575" cy="664"/>
            </a:xfrm>
          </p:grpSpPr>
          <p:grpSp>
            <p:nvGrpSpPr>
              <p:cNvPr id="72737" name="Group 443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72740" name="Picture 444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741" name="Freeform 445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32377 w 356"/>
                    <a:gd name="T3" fmla="*/ 2307 h 368"/>
                    <a:gd name="T4" fmla="*/ 38409 w 356"/>
                    <a:gd name="T5" fmla="*/ 48069 h 368"/>
                    <a:gd name="T6" fmla="*/ 8465 w 356"/>
                    <a:gd name="T7" fmla="*/ 601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72738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2739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user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agent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2731" name="Group 448"/>
            <p:cNvGrpSpPr>
              <a:grpSpLocks/>
            </p:cNvGrpSpPr>
            <p:nvPr/>
          </p:nvGrpSpPr>
          <p:grpSpPr bwMode="auto">
            <a:xfrm>
              <a:off x="3813" y="3056"/>
              <a:ext cx="575" cy="664"/>
              <a:chOff x="3574" y="550"/>
              <a:chExt cx="575" cy="664"/>
            </a:xfrm>
          </p:grpSpPr>
          <p:grpSp>
            <p:nvGrpSpPr>
              <p:cNvPr id="72732" name="Group 449"/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72735" name="Picture 4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2736" name="Freeform 4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32377 w 356"/>
                    <a:gd name="T3" fmla="*/ 2307 h 368"/>
                    <a:gd name="T4" fmla="*/ 38409 w 356"/>
                    <a:gd name="T5" fmla="*/ 48069 h 368"/>
                    <a:gd name="T6" fmla="*/ 8465 w 356"/>
                    <a:gd name="T7" fmla="*/ 601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72733" name="Rectangle 115"/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72734" name="Text Box 116"/>
              <p:cNvSpPr txBox="1">
                <a:spLocks noChangeArrowheads="1"/>
              </p:cNvSpPr>
              <p:nvPr/>
            </p:nvSpPr>
            <p:spPr bwMode="auto">
              <a:xfrm>
                <a:off x="3574" y="550"/>
                <a:ext cx="436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user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agent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7475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2B69B26F-5FD5-4EDE-9714-5AD55B6C5554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376238" y="222250"/>
            <a:ext cx="7772400" cy="882650"/>
          </a:xfrm>
        </p:spPr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Electronic mail: mail servers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98588"/>
            <a:ext cx="3933825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CC0000"/>
                </a:solidFill>
                <a:ea typeface="ＭＳ Ｐゴシック" panose="020B0600070205080204" pitchFamily="34" charset="-128"/>
              </a:rPr>
              <a:t>mail servers:</a:t>
            </a:r>
          </a:p>
          <a:p>
            <a:r>
              <a:rPr lang="en-US" altLang="en-US" sz="2400" i="1">
                <a:solidFill>
                  <a:srgbClr val="CC0000"/>
                </a:solidFill>
                <a:ea typeface="ＭＳ Ｐゴシック" panose="020B0600070205080204" pitchFamily="34" charset="-128"/>
              </a:rPr>
              <a:t>mailbox</a:t>
            </a:r>
            <a:r>
              <a:rPr lang="en-US" altLang="en-US" sz="2400">
                <a:ea typeface="ＭＳ Ｐゴシック" panose="020B0600070205080204" pitchFamily="34" charset="-128"/>
              </a:rPr>
              <a:t> contains incoming messages for user</a:t>
            </a:r>
          </a:p>
          <a:p>
            <a:r>
              <a:rPr lang="en-US" altLang="en-US" sz="2400" i="1">
                <a:solidFill>
                  <a:srgbClr val="CC0000"/>
                </a:solidFill>
                <a:ea typeface="ＭＳ Ｐゴシック" panose="020B0600070205080204" pitchFamily="34" charset="-128"/>
              </a:rPr>
              <a:t>message queue</a:t>
            </a:r>
            <a:r>
              <a:rPr lang="en-US" altLang="en-US" sz="2400">
                <a:ea typeface="ＭＳ Ｐゴシック" panose="020B0600070205080204" pitchFamily="34" charset="-128"/>
              </a:rPr>
              <a:t> of outgoing (to be sent) mail messages</a:t>
            </a:r>
          </a:p>
          <a:p>
            <a:r>
              <a:rPr lang="en-US" altLang="en-US" sz="2400" i="1">
                <a:solidFill>
                  <a:srgbClr val="CC0000"/>
                </a:solidFill>
                <a:ea typeface="ＭＳ Ｐゴシック" panose="020B0600070205080204" pitchFamily="34" charset="-128"/>
              </a:rPr>
              <a:t>SMTP protocol</a:t>
            </a:r>
            <a:r>
              <a:rPr lang="en-US" altLang="en-US" sz="2400">
                <a:ea typeface="ＭＳ Ｐゴシック" panose="020B0600070205080204" pitchFamily="34" charset="-128"/>
              </a:rPr>
              <a:t> between mail servers to send email messages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client: sending mail server</a:t>
            </a:r>
          </a:p>
          <a:p>
            <a:pPr lvl="1"/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server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: receiving mail server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74758" name="Picture 15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8826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759" name="Group 271"/>
          <p:cNvGrpSpPr>
            <a:grpSpLocks/>
          </p:cNvGrpSpPr>
          <p:nvPr/>
        </p:nvGrpSpPr>
        <p:grpSpPr bwMode="auto">
          <a:xfrm>
            <a:off x="6899275" y="2787650"/>
            <a:ext cx="477838" cy="715963"/>
            <a:chOff x="4140" y="429"/>
            <a:chExt cx="1425" cy="2396"/>
          </a:xfrm>
        </p:grpSpPr>
        <p:sp>
          <p:nvSpPr>
            <p:cNvPr id="74922" name="Freeform 27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0 w 354"/>
                <a:gd name="T3" fmla="*/ 19 h 2742"/>
                <a:gd name="T4" fmla="*/ 10 w 354"/>
                <a:gd name="T5" fmla="*/ 143 h 2742"/>
                <a:gd name="T6" fmla="*/ 0 w 354"/>
                <a:gd name="T7" fmla="*/ 14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23" name="Rectangle 273"/>
            <p:cNvSpPr>
              <a:spLocks noChangeArrowheads="1"/>
            </p:cNvSpPr>
            <p:nvPr/>
          </p:nvSpPr>
          <p:spPr bwMode="auto">
            <a:xfrm>
              <a:off x="4206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4924" name="Freeform 27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6 w 211"/>
                <a:gd name="T3" fmla="*/ 13 h 2537"/>
                <a:gd name="T4" fmla="*/ 2 w 211"/>
                <a:gd name="T5" fmla="*/ 13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25" name="Freeform 27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8 h 226"/>
                <a:gd name="T4" fmla="*/ 9 w 328"/>
                <a:gd name="T5" fmla="*/ 13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26" name="Rectangle 276"/>
            <p:cNvSpPr>
              <a:spLocks noChangeArrowheads="1"/>
            </p:cNvSpPr>
            <p:nvPr/>
          </p:nvSpPr>
          <p:spPr bwMode="auto">
            <a:xfrm>
              <a:off x="4211" y="695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74927" name="Group 27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4952" name="AutoShape 278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4953" name="AutoShape 279"/>
              <p:cNvSpPr>
                <a:spLocks noChangeArrowheads="1"/>
              </p:cNvSpPr>
              <p:nvPr/>
            </p:nvSpPr>
            <p:spPr bwMode="auto">
              <a:xfrm>
                <a:off x="634" y="2583"/>
                <a:ext cx="68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4928" name="Rectangle 280"/>
            <p:cNvSpPr>
              <a:spLocks noChangeArrowheads="1"/>
            </p:cNvSpPr>
            <p:nvPr/>
          </p:nvSpPr>
          <p:spPr bwMode="auto">
            <a:xfrm>
              <a:off x="4225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74929" name="Group 28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4950" name="AutoShape 28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4951" name="AutoShape 283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4930" name="Rectangle 284"/>
            <p:cNvSpPr>
              <a:spLocks noChangeArrowheads="1"/>
            </p:cNvSpPr>
            <p:nvPr/>
          </p:nvSpPr>
          <p:spPr bwMode="auto">
            <a:xfrm>
              <a:off x="4216" y="135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4931" name="Rectangle 285"/>
            <p:cNvSpPr>
              <a:spLocks noChangeArrowheads="1"/>
            </p:cNvSpPr>
            <p:nvPr/>
          </p:nvSpPr>
          <p:spPr bwMode="auto">
            <a:xfrm>
              <a:off x="4230" y="1656"/>
              <a:ext cx="592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74932" name="Group 28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4948" name="AutoShape 287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4949" name="AutoShape 288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4933" name="Freeform 28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7 h 226"/>
                <a:gd name="T4" fmla="*/ 9 w 328"/>
                <a:gd name="T5" fmla="*/ 12 h 226"/>
                <a:gd name="T6" fmla="*/ 0 w 328"/>
                <a:gd name="T7" fmla="*/ 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4934" name="Group 29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4946" name="AutoShape 291"/>
              <p:cNvSpPr>
                <a:spLocks noChangeArrowheads="1"/>
              </p:cNvSpPr>
              <p:nvPr/>
            </p:nvSpPr>
            <p:spPr bwMode="auto">
              <a:xfrm>
                <a:off x="629" y="2568"/>
                <a:ext cx="70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4947" name="AutoShape 292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7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4935" name="Rectangle 293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4936" name="Freeform 29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 w 296"/>
                <a:gd name="T3" fmla="*/ 7 h 256"/>
                <a:gd name="T4" fmla="*/ 9 w 296"/>
                <a:gd name="T5" fmla="*/ 13 h 256"/>
                <a:gd name="T6" fmla="*/ 0 w 296"/>
                <a:gd name="T7" fmla="*/ 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37" name="Freeform 29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9 w 304"/>
                <a:gd name="T3" fmla="*/ 9 h 288"/>
                <a:gd name="T4" fmla="*/ 8 w 304"/>
                <a:gd name="T5" fmla="*/ 16 h 288"/>
                <a:gd name="T6" fmla="*/ 2 w 304"/>
                <a:gd name="T7" fmla="*/ 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38" name="Oval 296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4939" name="Freeform 29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7 h 240"/>
                <a:gd name="T2" fmla="*/ 2 w 306"/>
                <a:gd name="T3" fmla="*/ 13 h 240"/>
                <a:gd name="T4" fmla="*/ 9 w 306"/>
                <a:gd name="T5" fmla="*/ 7 h 240"/>
                <a:gd name="T6" fmla="*/ 9 w 306"/>
                <a:gd name="T7" fmla="*/ 0 h 240"/>
                <a:gd name="T8" fmla="*/ 0 w 306"/>
                <a:gd name="T9" fmla="*/ 7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40" name="AutoShape 298"/>
            <p:cNvSpPr>
              <a:spLocks noChangeArrowheads="1"/>
            </p:cNvSpPr>
            <p:nvPr/>
          </p:nvSpPr>
          <p:spPr bwMode="auto">
            <a:xfrm>
              <a:off x="4140" y="2676"/>
              <a:ext cx="1198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4941" name="AutoShape 299"/>
            <p:cNvSpPr>
              <a:spLocks noChangeArrowheads="1"/>
            </p:cNvSpPr>
            <p:nvPr/>
          </p:nvSpPr>
          <p:spPr bwMode="auto">
            <a:xfrm>
              <a:off x="4206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4942" name="Oval 300"/>
            <p:cNvSpPr>
              <a:spLocks noChangeArrowheads="1"/>
            </p:cNvSpPr>
            <p:nvPr/>
          </p:nvSpPr>
          <p:spPr bwMode="auto"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4943" name="Oval 301"/>
            <p:cNvSpPr>
              <a:spLocks noChangeArrowheads="1"/>
            </p:cNvSpPr>
            <p:nvPr/>
          </p:nvSpPr>
          <p:spPr bwMode="auto"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944" name="Oval 302"/>
            <p:cNvSpPr>
              <a:spLocks noChangeArrowheads="1"/>
            </p:cNvSpPr>
            <p:nvPr/>
          </p:nvSpPr>
          <p:spPr bwMode="auto">
            <a:xfrm>
              <a:off x="4661" y="2379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4945" name="Rectangle 303"/>
            <p:cNvSpPr>
              <a:spLocks noChangeArrowheads="1"/>
            </p:cNvSpPr>
            <p:nvPr/>
          </p:nvSpPr>
          <p:spPr bwMode="auto">
            <a:xfrm>
              <a:off x="5063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74760" name="Group 304"/>
          <p:cNvGrpSpPr>
            <a:grpSpLocks/>
          </p:cNvGrpSpPr>
          <p:nvPr/>
        </p:nvGrpSpPr>
        <p:grpSpPr bwMode="auto">
          <a:xfrm>
            <a:off x="4906963" y="4181475"/>
            <a:ext cx="477837" cy="715963"/>
            <a:chOff x="4140" y="429"/>
            <a:chExt cx="1425" cy="2396"/>
          </a:xfrm>
        </p:grpSpPr>
        <p:sp>
          <p:nvSpPr>
            <p:cNvPr id="74890" name="Freeform 30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0 w 354"/>
                <a:gd name="T3" fmla="*/ 19 h 2742"/>
                <a:gd name="T4" fmla="*/ 10 w 354"/>
                <a:gd name="T5" fmla="*/ 143 h 2742"/>
                <a:gd name="T6" fmla="*/ 0 w 354"/>
                <a:gd name="T7" fmla="*/ 14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91" name="Rectangle 306"/>
            <p:cNvSpPr>
              <a:spLocks noChangeArrowheads="1"/>
            </p:cNvSpPr>
            <p:nvPr/>
          </p:nvSpPr>
          <p:spPr bwMode="auto">
            <a:xfrm>
              <a:off x="4206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4892" name="Freeform 30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6 w 211"/>
                <a:gd name="T3" fmla="*/ 13 h 2537"/>
                <a:gd name="T4" fmla="*/ 2 w 211"/>
                <a:gd name="T5" fmla="*/ 13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93" name="Freeform 30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8 h 226"/>
                <a:gd name="T4" fmla="*/ 9 w 328"/>
                <a:gd name="T5" fmla="*/ 13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94" name="Rectangle 309"/>
            <p:cNvSpPr>
              <a:spLocks noChangeArrowheads="1"/>
            </p:cNvSpPr>
            <p:nvPr/>
          </p:nvSpPr>
          <p:spPr bwMode="auto">
            <a:xfrm>
              <a:off x="4211" y="695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74895" name="Group 31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4920" name="AutoShape 31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4921" name="AutoShape 312"/>
              <p:cNvSpPr>
                <a:spLocks noChangeArrowheads="1"/>
              </p:cNvSpPr>
              <p:nvPr/>
            </p:nvSpPr>
            <p:spPr bwMode="auto">
              <a:xfrm>
                <a:off x="634" y="2583"/>
                <a:ext cx="68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4896" name="Rectangle 313"/>
            <p:cNvSpPr>
              <a:spLocks noChangeArrowheads="1"/>
            </p:cNvSpPr>
            <p:nvPr/>
          </p:nvSpPr>
          <p:spPr bwMode="auto">
            <a:xfrm>
              <a:off x="4225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74897" name="Group 31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4918" name="AutoShape 31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4919" name="AutoShape 316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4898" name="Rectangle 317"/>
            <p:cNvSpPr>
              <a:spLocks noChangeArrowheads="1"/>
            </p:cNvSpPr>
            <p:nvPr/>
          </p:nvSpPr>
          <p:spPr bwMode="auto">
            <a:xfrm>
              <a:off x="4216" y="135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4899" name="Rectangle 318"/>
            <p:cNvSpPr>
              <a:spLocks noChangeArrowheads="1"/>
            </p:cNvSpPr>
            <p:nvPr/>
          </p:nvSpPr>
          <p:spPr bwMode="auto">
            <a:xfrm>
              <a:off x="4230" y="1656"/>
              <a:ext cx="592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74900" name="Group 31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4916" name="AutoShape 320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4917" name="AutoShape 321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4901" name="Freeform 32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7 h 226"/>
                <a:gd name="T4" fmla="*/ 9 w 328"/>
                <a:gd name="T5" fmla="*/ 12 h 226"/>
                <a:gd name="T6" fmla="*/ 0 w 328"/>
                <a:gd name="T7" fmla="*/ 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4902" name="Group 32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4914" name="AutoShape 324"/>
              <p:cNvSpPr>
                <a:spLocks noChangeArrowheads="1"/>
              </p:cNvSpPr>
              <p:nvPr/>
            </p:nvSpPr>
            <p:spPr bwMode="auto">
              <a:xfrm>
                <a:off x="629" y="2568"/>
                <a:ext cx="70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4915" name="AutoShape 325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7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4903" name="Rectangle 326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4904" name="Freeform 32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 w 296"/>
                <a:gd name="T3" fmla="*/ 7 h 256"/>
                <a:gd name="T4" fmla="*/ 9 w 296"/>
                <a:gd name="T5" fmla="*/ 13 h 256"/>
                <a:gd name="T6" fmla="*/ 0 w 296"/>
                <a:gd name="T7" fmla="*/ 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05" name="Freeform 32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9 w 304"/>
                <a:gd name="T3" fmla="*/ 9 h 288"/>
                <a:gd name="T4" fmla="*/ 8 w 304"/>
                <a:gd name="T5" fmla="*/ 16 h 288"/>
                <a:gd name="T6" fmla="*/ 2 w 304"/>
                <a:gd name="T7" fmla="*/ 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06" name="Oval 329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4907" name="Freeform 33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7 h 240"/>
                <a:gd name="T2" fmla="*/ 2 w 306"/>
                <a:gd name="T3" fmla="*/ 13 h 240"/>
                <a:gd name="T4" fmla="*/ 9 w 306"/>
                <a:gd name="T5" fmla="*/ 7 h 240"/>
                <a:gd name="T6" fmla="*/ 9 w 306"/>
                <a:gd name="T7" fmla="*/ 0 h 240"/>
                <a:gd name="T8" fmla="*/ 0 w 306"/>
                <a:gd name="T9" fmla="*/ 7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908" name="AutoShape 331"/>
            <p:cNvSpPr>
              <a:spLocks noChangeArrowheads="1"/>
            </p:cNvSpPr>
            <p:nvPr/>
          </p:nvSpPr>
          <p:spPr bwMode="auto">
            <a:xfrm>
              <a:off x="4140" y="2676"/>
              <a:ext cx="1198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4909" name="AutoShape 332"/>
            <p:cNvSpPr>
              <a:spLocks noChangeArrowheads="1"/>
            </p:cNvSpPr>
            <p:nvPr/>
          </p:nvSpPr>
          <p:spPr bwMode="auto">
            <a:xfrm>
              <a:off x="4206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4910" name="Oval 333"/>
            <p:cNvSpPr>
              <a:spLocks noChangeArrowheads="1"/>
            </p:cNvSpPr>
            <p:nvPr/>
          </p:nvSpPr>
          <p:spPr bwMode="auto"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4911" name="Oval 334"/>
            <p:cNvSpPr>
              <a:spLocks noChangeArrowheads="1"/>
            </p:cNvSpPr>
            <p:nvPr/>
          </p:nvSpPr>
          <p:spPr bwMode="auto"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912" name="Oval 335"/>
            <p:cNvSpPr>
              <a:spLocks noChangeArrowheads="1"/>
            </p:cNvSpPr>
            <p:nvPr/>
          </p:nvSpPr>
          <p:spPr bwMode="auto">
            <a:xfrm>
              <a:off x="4661" y="2379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4913" name="Rectangle 336"/>
            <p:cNvSpPr>
              <a:spLocks noChangeArrowheads="1"/>
            </p:cNvSpPr>
            <p:nvPr/>
          </p:nvSpPr>
          <p:spPr bwMode="auto">
            <a:xfrm>
              <a:off x="5063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74761" name="Group 337"/>
          <p:cNvGrpSpPr>
            <a:grpSpLocks/>
          </p:cNvGrpSpPr>
          <p:nvPr/>
        </p:nvGrpSpPr>
        <p:grpSpPr bwMode="auto">
          <a:xfrm>
            <a:off x="4929188" y="1839913"/>
            <a:ext cx="477837" cy="715962"/>
            <a:chOff x="4140" y="429"/>
            <a:chExt cx="1425" cy="2396"/>
          </a:xfrm>
        </p:grpSpPr>
        <p:sp>
          <p:nvSpPr>
            <p:cNvPr id="74858" name="Freeform 33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0 w 354"/>
                <a:gd name="T3" fmla="*/ 19 h 2742"/>
                <a:gd name="T4" fmla="*/ 10 w 354"/>
                <a:gd name="T5" fmla="*/ 143 h 2742"/>
                <a:gd name="T6" fmla="*/ 0 w 354"/>
                <a:gd name="T7" fmla="*/ 14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59" name="Rectangle 339"/>
            <p:cNvSpPr>
              <a:spLocks noChangeArrowheads="1"/>
            </p:cNvSpPr>
            <p:nvPr/>
          </p:nvSpPr>
          <p:spPr bwMode="auto">
            <a:xfrm>
              <a:off x="4206" y="429"/>
              <a:ext cx="104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4860" name="Freeform 34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6 w 211"/>
                <a:gd name="T3" fmla="*/ 13 h 2537"/>
                <a:gd name="T4" fmla="*/ 2 w 211"/>
                <a:gd name="T5" fmla="*/ 13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61" name="Freeform 34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8 h 226"/>
                <a:gd name="T4" fmla="*/ 9 w 328"/>
                <a:gd name="T5" fmla="*/ 13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62" name="Rectangle 342"/>
            <p:cNvSpPr>
              <a:spLocks noChangeArrowheads="1"/>
            </p:cNvSpPr>
            <p:nvPr/>
          </p:nvSpPr>
          <p:spPr bwMode="auto">
            <a:xfrm>
              <a:off x="4211" y="695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74863" name="Group 34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4888" name="AutoShape 34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4889" name="AutoShape 345"/>
              <p:cNvSpPr>
                <a:spLocks noChangeArrowheads="1"/>
              </p:cNvSpPr>
              <p:nvPr/>
            </p:nvSpPr>
            <p:spPr bwMode="auto">
              <a:xfrm>
                <a:off x="634" y="2583"/>
                <a:ext cx="68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4864" name="Rectangle 346"/>
            <p:cNvSpPr>
              <a:spLocks noChangeArrowheads="1"/>
            </p:cNvSpPr>
            <p:nvPr/>
          </p:nvSpPr>
          <p:spPr bwMode="auto">
            <a:xfrm>
              <a:off x="4225" y="101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74865" name="Group 34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4886" name="AutoShape 348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4887" name="AutoShape 349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4866" name="Rectangle 350"/>
            <p:cNvSpPr>
              <a:spLocks noChangeArrowheads="1"/>
            </p:cNvSpPr>
            <p:nvPr/>
          </p:nvSpPr>
          <p:spPr bwMode="auto">
            <a:xfrm>
              <a:off x="4216" y="135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4867" name="Rectangle 351"/>
            <p:cNvSpPr>
              <a:spLocks noChangeArrowheads="1"/>
            </p:cNvSpPr>
            <p:nvPr/>
          </p:nvSpPr>
          <p:spPr bwMode="auto">
            <a:xfrm>
              <a:off x="4230" y="1656"/>
              <a:ext cx="592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74868" name="Group 35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4884" name="AutoShape 353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4885" name="AutoShape 354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90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4869" name="Freeform 35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7 h 226"/>
                <a:gd name="T4" fmla="*/ 9 w 328"/>
                <a:gd name="T5" fmla="*/ 12 h 226"/>
                <a:gd name="T6" fmla="*/ 0 w 328"/>
                <a:gd name="T7" fmla="*/ 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4870" name="Group 35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4882" name="AutoShape 357"/>
              <p:cNvSpPr>
                <a:spLocks noChangeArrowheads="1"/>
              </p:cNvSpPr>
              <p:nvPr/>
            </p:nvSpPr>
            <p:spPr bwMode="auto">
              <a:xfrm>
                <a:off x="629" y="2568"/>
                <a:ext cx="70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4883" name="AutoShape 358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7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4871" name="Rectangle 359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4872" name="Freeform 36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 w 296"/>
                <a:gd name="T3" fmla="*/ 7 h 256"/>
                <a:gd name="T4" fmla="*/ 9 w 296"/>
                <a:gd name="T5" fmla="*/ 13 h 256"/>
                <a:gd name="T6" fmla="*/ 0 w 296"/>
                <a:gd name="T7" fmla="*/ 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73" name="Freeform 36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9 w 304"/>
                <a:gd name="T3" fmla="*/ 9 h 288"/>
                <a:gd name="T4" fmla="*/ 8 w 304"/>
                <a:gd name="T5" fmla="*/ 16 h 288"/>
                <a:gd name="T6" fmla="*/ 2 w 304"/>
                <a:gd name="T7" fmla="*/ 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74" name="Oval 362"/>
            <p:cNvSpPr>
              <a:spLocks noChangeArrowheads="1"/>
            </p:cNvSpPr>
            <p:nvPr/>
          </p:nvSpPr>
          <p:spPr bwMode="auto">
            <a:xfrm>
              <a:off x="5518" y="2612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4875" name="Freeform 36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7 h 240"/>
                <a:gd name="T2" fmla="*/ 2 w 306"/>
                <a:gd name="T3" fmla="*/ 13 h 240"/>
                <a:gd name="T4" fmla="*/ 9 w 306"/>
                <a:gd name="T5" fmla="*/ 7 h 240"/>
                <a:gd name="T6" fmla="*/ 9 w 306"/>
                <a:gd name="T7" fmla="*/ 0 h 240"/>
                <a:gd name="T8" fmla="*/ 0 w 306"/>
                <a:gd name="T9" fmla="*/ 7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876" name="AutoShape 364"/>
            <p:cNvSpPr>
              <a:spLocks noChangeArrowheads="1"/>
            </p:cNvSpPr>
            <p:nvPr/>
          </p:nvSpPr>
          <p:spPr bwMode="auto">
            <a:xfrm>
              <a:off x="4140" y="2676"/>
              <a:ext cx="1198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4877" name="AutoShape 365"/>
            <p:cNvSpPr>
              <a:spLocks noChangeArrowheads="1"/>
            </p:cNvSpPr>
            <p:nvPr/>
          </p:nvSpPr>
          <p:spPr bwMode="auto">
            <a:xfrm>
              <a:off x="4206" y="2713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4878" name="Oval 366"/>
            <p:cNvSpPr>
              <a:spLocks noChangeArrowheads="1"/>
            </p:cNvSpPr>
            <p:nvPr/>
          </p:nvSpPr>
          <p:spPr bwMode="auto"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4879" name="Oval 367"/>
            <p:cNvSpPr>
              <a:spLocks noChangeArrowheads="1"/>
            </p:cNvSpPr>
            <p:nvPr/>
          </p:nvSpPr>
          <p:spPr bwMode="auto"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880" name="Oval 368"/>
            <p:cNvSpPr>
              <a:spLocks noChangeArrowheads="1"/>
            </p:cNvSpPr>
            <p:nvPr/>
          </p:nvSpPr>
          <p:spPr bwMode="auto">
            <a:xfrm>
              <a:off x="4661" y="2379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4881" name="Rectangle 369"/>
            <p:cNvSpPr>
              <a:spLocks noChangeArrowheads="1"/>
            </p:cNvSpPr>
            <p:nvPr/>
          </p:nvSpPr>
          <p:spPr bwMode="auto">
            <a:xfrm>
              <a:off x="5063" y="1837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74762" name="Line 9"/>
          <p:cNvSpPr>
            <a:spLocks noChangeShapeType="1"/>
          </p:cNvSpPr>
          <p:nvPr/>
        </p:nvSpPr>
        <p:spPr bwMode="auto">
          <a:xfrm>
            <a:off x="5927725" y="2606675"/>
            <a:ext cx="1123950" cy="7905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763" name="Group 19"/>
          <p:cNvGrpSpPr>
            <a:grpSpLocks/>
          </p:cNvGrpSpPr>
          <p:nvPr/>
        </p:nvGrpSpPr>
        <p:grpSpPr bwMode="auto">
          <a:xfrm>
            <a:off x="7089775" y="2986088"/>
            <a:ext cx="809625" cy="1049337"/>
            <a:chOff x="4296" y="2627"/>
            <a:chExt cx="510" cy="661"/>
          </a:xfrm>
        </p:grpSpPr>
        <p:sp>
          <p:nvSpPr>
            <p:cNvPr id="74843" name="Rectangle 20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4844" name="Text Box 21"/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mail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server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4845" name="Rectangle 22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4846" name="Line 23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47" name="Line 24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48" name="Line 25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49" name="Line 26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50" name="Line 27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51" name="Line 28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52" name="Line 29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53" name="Rectangle 30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4854" name="Rectangle 31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4855" name="Rectangle 32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4856" name="Rectangle 33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4857" name="Rectangle 34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74764" name="Group 60"/>
          <p:cNvGrpSpPr>
            <a:grpSpLocks/>
          </p:cNvGrpSpPr>
          <p:nvPr/>
        </p:nvGrpSpPr>
        <p:grpSpPr bwMode="auto">
          <a:xfrm>
            <a:off x="5089525" y="4386263"/>
            <a:ext cx="809625" cy="1049337"/>
            <a:chOff x="4296" y="2627"/>
            <a:chExt cx="510" cy="661"/>
          </a:xfrm>
        </p:grpSpPr>
        <p:sp>
          <p:nvSpPr>
            <p:cNvPr id="74828" name="Rectangle 61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4829" name="Text Box 62"/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mail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server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4830" name="Rectangle 63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4831" name="Line 64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32" name="Line 65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33" name="Line 66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34" name="Line 67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35" name="Line 68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36" name="Line 69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37" name="Line 70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38" name="Rectangle 71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4839" name="Rectangle 72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4840" name="Rectangle 73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4841" name="Rectangle 74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4842" name="Rectangle 75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74765" name="Group 96"/>
          <p:cNvGrpSpPr>
            <a:grpSpLocks/>
          </p:cNvGrpSpPr>
          <p:nvPr/>
        </p:nvGrpSpPr>
        <p:grpSpPr bwMode="auto">
          <a:xfrm>
            <a:off x="5089525" y="2138363"/>
            <a:ext cx="809625" cy="1049337"/>
            <a:chOff x="4296" y="2627"/>
            <a:chExt cx="510" cy="661"/>
          </a:xfrm>
        </p:grpSpPr>
        <p:sp>
          <p:nvSpPr>
            <p:cNvPr id="74813" name="Rectangle 97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4814" name="Text Box 98"/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mail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server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4815" name="Rectangle 99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4816" name="Line 100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17" name="Line 101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18" name="Line 102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19" name="Line 103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0" name="Line 104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1" name="Line 105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2" name="Line 106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3" name="Rectangle 107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4824" name="Rectangle 108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4825" name="Rectangle 109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4826" name="Rectangle 110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4827" name="Rectangle 111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74766" name="Line 117"/>
          <p:cNvSpPr>
            <a:spLocks noChangeShapeType="1"/>
          </p:cNvSpPr>
          <p:nvPr/>
        </p:nvSpPr>
        <p:spPr bwMode="auto">
          <a:xfrm flipV="1">
            <a:off x="5927725" y="3730625"/>
            <a:ext cx="1123950" cy="10858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7" name="Line 118"/>
          <p:cNvSpPr>
            <a:spLocks noChangeShapeType="1"/>
          </p:cNvSpPr>
          <p:nvPr/>
        </p:nvSpPr>
        <p:spPr bwMode="auto">
          <a:xfrm flipH="1" flipV="1">
            <a:off x="5184775" y="3206750"/>
            <a:ext cx="0" cy="12477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768" name="Group 119"/>
          <p:cNvGrpSpPr>
            <a:grpSpLocks/>
          </p:cNvGrpSpPr>
          <p:nvPr/>
        </p:nvGrpSpPr>
        <p:grpSpPr bwMode="auto">
          <a:xfrm>
            <a:off x="6024563" y="4024313"/>
            <a:ext cx="1031875" cy="457200"/>
            <a:chOff x="3745" y="2537"/>
            <a:chExt cx="650" cy="288"/>
          </a:xfrm>
        </p:grpSpPr>
        <p:sp>
          <p:nvSpPr>
            <p:cNvPr id="74811" name="Rectangle 120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4812" name="Text Box 121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CC0000"/>
                  </a:solidFill>
                  <a:latin typeface="Arial" panose="020B0604020202020204" pitchFamily="34" charset="0"/>
                </a:rPr>
                <a:t>SMTP</a:t>
              </a:r>
            </a:p>
          </p:txBody>
        </p:sp>
      </p:grpSp>
      <p:grpSp>
        <p:nvGrpSpPr>
          <p:cNvPr id="74769" name="Group 122"/>
          <p:cNvGrpSpPr>
            <a:grpSpLocks/>
          </p:cNvGrpSpPr>
          <p:nvPr/>
        </p:nvGrpSpPr>
        <p:grpSpPr bwMode="auto">
          <a:xfrm>
            <a:off x="5986463" y="2767013"/>
            <a:ext cx="1031875" cy="457200"/>
            <a:chOff x="3745" y="2537"/>
            <a:chExt cx="650" cy="288"/>
          </a:xfrm>
        </p:grpSpPr>
        <p:sp>
          <p:nvSpPr>
            <p:cNvPr id="74809" name="Rectangle 123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4810" name="Text Box 124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CC0000"/>
                  </a:solidFill>
                  <a:latin typeface="Arial" panose="020B0604020202020204" pitchFamily="34" charset="0"/>
                </a:rPr>
                <a:t>SMTP</a:t>
              </a:r>
            </a:p>
          </p:txBody>
        </p:sp>
      </p:grpSp>
      <p:grpSp>
        <p:nvGrpSpPr>
          <p:cNvPr id="74770" name="Group 125"/>
          <p:cNvGrpSpPr>
            <a:grpSpLocks/>
          </p:cNvGrpSpPr>
          <p:nvPr/>
        </p:nvGrpSpPr>
        <p:grpSpPr bwMode="auto">
          <a:xfrm>
            <a:off x="4662488" y="3481388"/>
            <a:ext cx="1031875" cy="457200"/>
            <a:chOff x="3745" y="2537"/>
            <a:chExt cx="650" cy="288"/>
          </a:xfrm>
        </p:grpSpPr>
        <p:sp>
          <p:nvSpPr>
            <p:cNvPr id="74807" name="Rectangle 126"/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4808" name="Text Box 127"/>
            <p:cNvSpPr txBox="1">
              <a:spLocks noChangeArrowheads="1"/>
            </p:cNvSpPr>
            <p:nvPr/>
          </p:nvSpPr>
          <p:spPr bwMode="auto"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CC0000"/>
                  </a:solidFill>
                  <a:latin typeface="Arial" panose="020B0604020202020204" pitchFamily="34" charset="0"/>
                </a:rPr>
                <a:t>SMTP</a:t>
              </a:r>
            </a:p>
          </p:txBody>
        </p:sp>
      </p:grpSp>
      <p:grpSp>
        <p:nvGrpSpPr>
          <p:cNvPr id="74771" name="Group 430"/>
          <p:cNvGrpSpPr>
            <a:grpSpLocks/>
          </p:cNvGrpSpPr>
          <p:nvPr/>
        </p:nvGrpSpPr>
        <p:grpSpPr bwMode="auto">
          <a:xfrm>
            <a:off x="5694363" y="1406525"/>
            <a:ext cx="912812" cy="1054100"/>
            <a:chOff x="3574" y="550"/>
            <a:chExt cx="575" cy="664"/>
          </a:xfrm>
        </p:grpSpPr>
        <p:grpSp>
          <p:nvGrpSpPr>
            <p:cNvPr id="74802" name="Group 431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74805" name="Picture 43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806" name="Freeform 43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2377 w 356"/>
                  <a:gd name="T3" fmla="*/ 2307 h 368"/>
                  <a:gd name="T4" fmla="*/ 38409 w 356"/>
                  <a:gd name="T5" fmla="*/ 48069 h 368"/>
                  <a:gd name="T6" fmla="*/ 8465 w 356"/>
                  <a:gd name="T7" fmla="*/ 601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4803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4804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user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agent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74772" name="Group 436"/>
          <p:cNvGrpSpPr>
            <a:grpSpLocks/>
          </p:cNvGrpSpPr>
          <p:nvPr/>
        </p:nvGrpSpPr>
        <p:grpSpPr bwMode="auto">
          <a:xfrm>
            <a:off x="7731125" y="2222500"/>
            <a:ext cx="912813" cy="1054100"/>
            <a:chOff x="3574" y="550"/>
            <a:chExt cx="575" cy="664"/>
          </a:xfrm>
        </p:grpSpPr>
        <p:grpSp>
          <p:nvGrpSpPr>
            <p:cNvPr id="74797" name="Group 437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74800" name="Picture 43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801" name="Freeform 43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2377 w 356"/>
                  <a:gd name="T3" fmla="*/ 2307 h 368"/>
                  <a:gd name="T4" fmla="*/ 38409 w 356"/>
                  <a:gd name="T5" fmla="*/ 48069 h 368"/>
                  <a:gd name="T6" fmla="*/ 8465 w 356"/>
                  <a:gd name="T7" fmla="*/ 601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4798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4799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user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agent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74773" name="Group 442"/>
          <p:cNvGrpSpPr>
            <a:grpSpLocks/>
          </p:cNvGrpSpPr>
          <p:nvPr/>
        </p:nvGrpSpPr>
        <p:grpSpPr bwMode="auto">
          <a:xfrm>
            <a:off x="8067675" y="2984500"/>
            <a:ext cx="912813" cy="1054100"/>
            <a:chOff x="3574" y="550"/>
            <a:chExt cx="575" cy="664"/>
          </a:xfrm>
        </p:grpSpPr>
        <p:grpSp>
          <p:nvGrpSpPr>
            <p:cNvPr id="74792" name="Group 443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74795" name="Picture 44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796" name="Freeform 44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2377 w 356"/>
                  <a:gd name="T3" fmla="*/ 2307 h 368"/>
                  <a:gd name="T4" fmla="*/ 38409 w 356"/>
                  <a:gd name="T5" fmla="*/ 48069 h 368"/>
                  <a:gd name="T6" fmla="*/ 8465 w 356"/>
                  <a:gd name="T7" fmla="*/ 601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4793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4794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user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agent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74774" name="Group 448"/>
          <p:cNvGrpSpPr>
            <a:grpSpLocks/>
          </p:cNvGrpSpPr>
          <p:nvPr/>
        </p:nvGrpSpPr>
        <p:grpSpPr bwMode="auto">
          <a:xfrm>
            <a:off x="7935913" y="4032250"/>
            <a:ext cx="912812" cy="1054100"/>
            <a:chOff x="3574" y="550"/>
            <a:chExt cx="575" cy="664"/>
          </a:xfrm>
        </p:grpSpPr>
        <p:grpSp>
          <p:nvGrpSpPr>
            <p:cNvPr id="74787" name="Group 449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74790" name="Picture 4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791" name="Freeform 4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2377 w 356"/>
                  <a:gd name="T3" fmla="*/ 2307 h 368"/>
                  <a:gd name="T4" fmla="*/ 38409 w 356"/>
                  <a:gd name="T5" fmla="*/ 48069 h 368"/>
                  <a:gd name="T6" fmla="*/ 8465 w 356"/>
                  <a:gd name="T7" fmla="*/ 601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4788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4789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user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agent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74775" name="Group 454"/>
          <p:cNvGrpSpPr>
            <a:grpSpLocks/>
          </p:cNvGrpSpPr>
          <p:nvPr/>
        </p:nvGrpSpPr>
        <p:grpSpPr bwMode="auto">
          <a:xfrm>
            <a:off x="5324475" y="5470525"/>
            <a:ext cx="912813" cy="1054100"/>
            <a:chOff x="3574" y="550"/>
            <a:chExt cx="575" cy="664"/>
          </a:xfrm>
        </p:grpSpPr>
        <p:grpSp>
          <p:nvGrpSpPr>
            <p:cNvPr id="74782" name="Group 455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74785" name="Picture 45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786" name="Freeform 45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2377 w 356"/>
                  <a:gd name="T3" fmla="*/ 2307 h 368"/>
                  <a:gd name="T4" fmla="*/ 38409 w 356"/>
                  <a:gd name="T5" fmla="*/ 48069 h 368"/>
                  <a:gd name="T6" fmla="*/ 8465 w 356"/>
                  <a:gd name="T7" fmla="*/ 601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4783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4784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user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agent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74776" name="Group 460"/>
          <p:cNvGrpSpPr>
            <a:grpSpLocks/>
          </p:cNvGrpSpPr>
          <p:nvPr/>
        </p:nvGrpSpPr>
        <p:grpSpPr bwMode="auto">
          <a:xfrm>
            <a:off x="6053138" y="4851400"/>
            <a:ext cx="912812" cy="1054100"/>
            <a:chOff x="3574" y="550"/>
            <a:chExt cx="575" cy="664"/>
          </a:xfrm>
        </p:grpSpPr>
        <p:grpSp>
          <p:nvGrpSpPr>
            <p:cNvPr id="74777" name="Group 461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74780" name="Picture 46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781" name="Freeform 46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2377 w 356"/>
                  <a:gd name="T3" fmla="*/ 2307 h 368"/>
                  <a:gd name="T4" fmla="*/ 38409 w 356"/>
                  <a:gd name="T5" fmla="*/ 48069 h 368"/>
                  <a:gd name="T6" fmla="*/ 8465 w 356"/>
                  <a:gd name="T7" fmla="*/ 601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4778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4779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user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agent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7680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73C692C3-54AE-448A-9992-B46618E43056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76804" name="Group 133"/>
          <p:cNvGrpSpPr>
            <a:grpSpLocks/>
          </p:cNvGrpSpPr>
          <p:nvPr/>
        </p:nvGrpSpPr>
        <p:grpSpPr bwMode="auto">
          <a:xfrm>
            <a:off x="2962275" y="1577975"/>
            <a:ext cx="511175" cy="693738"/>
            <a:chOff x="4140" y="429"/>
            <a:chExt cx="1425" cy="2396"/>
          </a:xfrm>
        </p:grpSpPr>
        <p:sp>
          <p:nvSpPr>
            <p:cNvPr id="76896" name="Freeform 13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0 w 354"/>
                <a:gd name="T3" fmla="*/ 19 h 2742"/>
                <a:gd name="T4" fmla="*/ 10 w 354"/>
                <a:gd name="T5" fmla="*/ 143 h 2742"/>
                <a:gd name="T6" fmla="*/ 0 w 354"/>
                <a:gd name="T7" fmla="*/ 14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97" name="Rectangle 135"/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6898" name="Freeform 13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6 w 211"/>
                <a:gd name="T3" fmla="*/ 13 h 2537"/>
                <a:gd name="T4" fmla="*/ 2 w 211"/>
                <a:gd name="T5" fmla="*/ 13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99" name="Freeform 13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8 h 226"/>
                <a:gd name="T4" fmla="*/ 9 w 328"/>
                <a:gd name="T5" fmla="*/ 13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0" name="Rectangle 138"/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76901" name="Group 13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6926" name="AutoShape 140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6927" name="AutoShape 141"/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6902" name="Rectangle 142"/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76903" name="Group 14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6924" name="AutoShape 144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6925" name="AutoShape 145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6904" name="Rectangle 146"/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6905" name="Rectangle 147"/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76906" name="Group 14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6922" name="AutoShape 149"/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6923" name="AutoShape 150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6907" name="Freeform 15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7 h 226"/>
                <a:gd name="T4" fmla="*/ 9 w 328"/>
                <a:gd name="T5" fmla="*/ 12 h 226"/>
                <a:gd name="T6" fmla="*/ 0 w 328"/>
                <a:gd name="T7" fmla="*/ 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6908" name="Group 15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6920" name="AutoShape 153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6921" name="AutoShape 154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6909" name="Rectangle 155"/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6910" name="Freeform 15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 w 296"/>
                <a:gd name="T3" fmla="*/ 7 h 256"/>
                <a:gd name="T4" fmla="*/ 9 w 296"/>
                <a:gd name="T5" fmla="*/ 13 h 256"/>
                <a:gd name="T6" fmla="*/ 0 w 296"/>
                <a:gd name="T7" fmla="*/ 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11" name="Freeform 15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9 w 304"/>
                <a:gd name="T3" fmla="*/ 9 h 288"/>
                <a:gd name="T4" fmla="*/ 8 w 304"/>
                <a:gd name="T5" fmla="*/ 16 h 288"/>
                <a:gd name="T6" fmla="*/ 2 w 304"/>
                <a:gd name="T7" fmla="*/ 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12" name="Oval 158"/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6913" name="Freeform 15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7 h 240"/>
                <a:gd name="T2" fmla="*/ 2 w 306"/>
                <a:gd name="T3" fmla="*/ 13 h 240"/>
                <a:gd name="T4" fmla="*/ 9 w 306"/>
                <a:gd name="T5" fmla="*/ 7 h 240"/>
                <a:gd name="T6" fmla="*/ 9 w 306"/>
                <a:gd name="T7" fmla="*/ 0 h 240"/>
                <a:gd name="T8" fmla="*/ 0 w 306"/>
                <a:gd name="T9" fmla="*/ 7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14" name="AutoShape 160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6915" name="AutoShape 161"/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6916" name="Oval 162"/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6917" name="Oval 163"/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918" name="Oval 164"/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6919" name="Rectangle 165"/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76805" name="Group 100"/>
          <p:cNvGrpSpPr>
            <a:grpSpLocks/>
          </p:cNvGrpSpPr>
          <p:nvPr/>
        </p:nvGrpSpPr>
        <p:grpSpPr bwMode="auto">
          <a:xfrm>
            <a:off x="4648200" y="1587500"/>
            <a:ext cx="511175" cy="693738"/>
            <a:chOff x="4140" y="429"/>
            <a:chExt cx="1425" cy="2396"/>
          </a:xfrm>
        </p:grpSpPr>
        <p:sp>
          <p:nvSpPr>
            <p:cNvPr id="76864" name="Freeform 10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0 w 354"/>
                <a:gd name="T3" fmla="*/ 19 h 2742"/>
                <a:gd name="T4" fmla="*/ 10 w 354"/>
                <a:gd name="T5" fmla="*/ 143 h 2742"/>
                <a:gd name="T6" fmla="*/ 0 w 354"/>
                <a:gd name="T7" fmla="*/ 14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5" name="Rectangle 102"/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6866" name="Freeform 10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6 w 211"/>
                <a:gd name="T3" fmla="*/ 13 h 2537"/>
                <a:gd name="T4" fmla="*/ 2 w 211"/>
                <a:gd name="T5" fmla="*/ 13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7" name="Freeform 10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8 h 226"/>
                <a:gd name="T4" fmla="*/ 9 w 328"/>
                <a:gd name="T5" fmla="*/ 13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8" name="Rectangle 105"/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76869" name="Group 10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6894" name="AutoShape 107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6895" name="AutoShape 108"/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6870" name="Rectangle 109"/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76871" name="Group 11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6892" name="AutoShape 11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6893" name="AutoShape 112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6872" name="Rectangle 113"/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6873" name="Rectangle 114"/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76874" name="Group 11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6890" name="AutoShape 116"/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6891" name="AutoShape 11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6875" name="Freeform 11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7 h 226"/>
                <a:gd name="T4" fmla="*/ 9 w 328"/>
                <a:gd name="T5" fmla="*/ 12 h 226"/>
                <a:gd name="T6" fmla="*/ 0 w 328"/>
                <a:gd name="T7" fmla="*/ 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6876" name="Group 11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6888" name="AutoShape 120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76889" name="AutoShape 121"/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6877" name="Rectangle 122"/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6878" name="Freeform 12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 w 296"/>
                <a:gd name="T3" fmla="*/ 7 h 256"/>
                <a:gd name="T4" fmla="*/ 9 w 296"/>
                <a:gd name="T5" fmla="*/ 13 h 256"/>
                <a:gd name="T6" fmla="*/ 0 w 296"/>
                <a:gd name="T7" fmla="*/ 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79" name="Freeform 12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9 w 304"/>
                <a:gd name="T3" fmla="*/ 9 h 288"/>
                <a:gd name="T4" fmla="*/ 8 w 304"/>
                <a:gd name="T5" fmla="*/ 16 h 288"/>
                <a:gd name="T6" fmla="*/ 2 w 304"/>
                <a:gd name="T7" fmla="*/ 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0" name="Oval 125"/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6881" name="Freeform 12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7 h 240"/>
                <a:gd name="T2" fmla="*/ 2 w 306"/>
                <a:gd name="T3" fmla="*/ 13 h 240"/>
                <a:gd name="T4" fmla="*/ 9 w 306"/>
                <a:gd name="T5" fmla="*/ 7 h 240"/>
                <a:gd name="T6" fmla="*/ 9 w 306"/>
                <a:gd name="T7" fmla="*/ 0 h 240"/>
                <a:gd name="T8" fmla="*/ 0 w 306"/>
                <a:gd name="T9" fmla="*/ 7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2" name="AutoShape 127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6883" name="AutoShape 128"/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6884" name="Oval 129"/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6885" name="Oval 130"/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886" name="Oval 131"/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6887" name="Rectangle 132"/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pic>
        <p:nvPicPr>
          <p:cNvPr id="76806" name="Picture 9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9636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7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55588"/>
            <a:ext cx="7772400" cy="89376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Mail access protocols</a:t>
            </a:r>
          </a:p>
        </p:txBody>
      </p:sp>
      <p:sp>
        <p:nvSpPr>
          <p:cNvPr id="768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3230563"/>
            <a:ext cx="7381875" cy="2209800"/>
          </a:xfrm>
        </p:spPr>
        <p:txBody>
          <a:bodyPr/>
          <a:lstStyle/>
          <a:p>
            <a:r>
              <a:rPr lang="en-US" altLang="en-US" sz="2400">
                <a:solidFill>
                  <a:srgbClr val="CC0000"/>
                </a:solidFill>
                <a:ea typeface="ＭＳ Ｐゴシック" panose="020B0600070205080204" pitchFamily="34" charset="-128"/>
              </a:rPr>
              <a:t>SMTP:</a:t>
            </a:r>
            <a:r>
              <a:rPr lang="en-US" altLang="en-US" sz="2400">
                <a:ea typeface="ＭＳ Ｐゴシック" panose="020B0600070205080204" pitchFamily="34" charset="-128"/>
              </a:rPr>
              <a:t> delivery/storage to receiver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s server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mail access protocol: retrieval from server</a:t>
            </a:r>
          </a:p>
          <a:p>
            <a:pPr lvl="1"/>
            <a:r>
              <a:rPr lang="en-US" altLang="en-US" sz="2200">
                <a:solidFill>
                  <a:srgbClr val="CC0000"/>
                </a:solidFill>
                <a:ea typeface="ＭＳ Ｐゴシック" panose="020B0600070205080204" pitchFamily="34" charset="-128"/>
              </a:rPr>
              <a:t>POP:</a:t>
            </a:r>
            <a:r>
              <a:rPr lang="en-US" altLang="en-US" sz="2200">
                <a:ea typeface="ＭＳ Ｐゴシック" panose="020B0600070205080204" pitchFamily="34" charset="-128"/>
              </a:rPr>
              <a:t> Post Office Protocol [RFC 1939]: authorization, download </a:t>
            </a:r>
          </a:p>
          <a:p>
            <a:pPr lvl="1"/>
            <a:r>
              <a:rPr lang="en-US" altLang="en-US" sz="2200">
                <a:solidFill>
                  <a:srgbClr val="CC0000"/>
                </a:solidFill>
                <a:ea typeface="ＭＳ Ｐゴシック" panose="020B0600070205080204" pitchFamily="34" charset="-128"/>
              </a:rPr>
              <a:t>IMAP:</a:t>
            </a:r>
            <a:r>
              <a:rPr lang="en-US" altLang="en-US" sz="2200">
                <a:ea typeface="ＭＳ Ｐゴシック" panose="020B0600070205080204" pitchFamily="34" charset="-128"/>
              </a:rPr>
              <a:t> Internet Mail Access Protocol [RFC 1730]: more features, including manipulation of stored msgs on server</a:t>
            </a:r>
          </a:p>
          <a:p>
            <a:pPr lvl="1"/>
            <a:r>
              <a:rPr lang="en-US" altLang="en-US" sz="2200">
                <a:solidFill>
                  <a:srgbClr val="CC0000"/>
                </a:solidFill>
                <a:ea typeface="ＭＳ Ｐゴシック" panose="020B0600070205080204" pitchFamily="34" charset="-128"/>
              </a:rPr>
              <a:t>HTTP:</a:t>
            </a:r>
            <a:r>
              <a:rPr lang="en-US" altLang="en-US" sz="2200">
                <a:ea typeface="ＭＳ Ｐゴシック" panose="020B0600070205080204" pitchFamily="34" charset="-128"/>
              </a:rPr>
              <a:t> gmail, Hotmail, Yahoo! Mail, etc.</a:t>
            </a:r>
          </a:p>
          <a:p>
            <a:pPr lvl="1"/>
            <a:endParaRPr lang="en-US" altLang="en-US" sz="2200">
              <a:ea typeface="ＭＳ Ｐゴシック" panose="020B0600070205080204" pitchFamily="34" charset="-128"/>
            </a:endParaRPr>
          </a:p>
        </p:txBody>
      </p:sp>
      <p:grpSp>
        <p:nvGrpSpPr>
          <p:cNvPr id="76809" name="Group 158"/>
          <p:cNvGrpSpPr>
            <a:grpSpLocks/>
          </p:cNvGrpSpPr>
          <p:nvPr/>
        </p:nvGrpSpPr>
        <p:grpSpPr bwMode="auto">
          <a:xfrm>
            <a:off x="2797175" y="1987550"/>
            <a:ext cx="1436688" cy="1131888"/>
            <a:chOff x="1796" y="1206"/>
            <a:chExt cx="905" cy="713"/>
          </a:xfrm>
        </p:grpSpPr>
        <p:sp>
          <p:nvSpPr>
            <p:cNvPr id="76848" name="Text Box 95"/>
            <p:cNvSpPr txBox="1">
              <a:spLocks noChangeArrowheads="1"/>
            </p:cNvSpPr>
            <p:nvPr/>
          </p:nvSpPr>
          <p:spPr bwMode="auto">
            <a:xfrm>
              <a:off x="1796" y="1583"/>
              <a:ext cx="90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sender</a:t>
              </a:r>
              <a:r>
                <a:rPr lang="ja-JP" altLang="en-US" sz="1600">
                  <a:latin typeface="Arial" panose="020B0604020202020204" pitchFamily="34" charset="0"/>
                </a:rPr>
                <a:t>’</a:t>
              </a:r>
              <a:r>
                <a:rPr lang="en-US" altLang="ja-JP" sz="1600">
                  <a:latin typeface="Arial" panose="020B0604020202020204" pitchFamily="34" charset="0"/>
                </a:rPr>
                <a:t>s mail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server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76849" name="Group 157"/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76850" name="Rectangle 94"/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6851" name="Rectangle 96"/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6852" name="Line 97"/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53" name="Line 98"/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54" name="Line 99"/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55" name="Line 100"/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56" name="Line 101"/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57" name="Line 102"/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58" name="Line 103"/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59" name="Rectangle 104"/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6860" name="Rectangle 105"/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6861" name="Rectangle 106"/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6862" name="Rectangle 107"/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6863" name="Rectangle 108"/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400">
                  <a:latin typeface="Comic Sans MS" panose="030F0702030302020204" pitchFamily="66" charset="0"/>
                </a:endParaRPr>
              </a:p>
            </p:txBody>
          </p:sp>
        </p:grpSp>
      </p:grpSp>
      <p:sp>
        <p:nvSpPr>
          <p:cNvPr id="76810" name="Text Box 121"/>
          <p:cNvSpPr txBox="1">
            <a:spLocks noChangeArrowheads="1"/>
          </p:cNvSpPr>
          <p:nvPr/>
        </p:nvSpPr>
        <p:spPr bwMode="auto">
          <a:xfrm>
            <a:off x="2020888" y="1466850"/>
            <a:ext cx="89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Arial" panose="020B0604020202020204" pitchFamily="34" charset="0"/>
              </a:rPr>
              <a:t>SMTP</a:t>
            </a:r>
          </a:p>
        </p:txBody>
      </p:sp>
      <p:sp>
        <p:nvSpPr>
          <p:cNvPr id="76811" name="Rectangle 153"/>
          <p:cNvSpPr>
            <a:spLocks noChangeArrowheads="1"/>
          </p:cNvSpPr>
          <p:nvPr/>
        </p:nvSpPr>
        <p:spPr bwMode="auto">
          <a:xfrm>
            <a:off x="3781425" y="1457325"/>
            <a:ext cx="8572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76812" name="Text Box 154"/>
          <p:cNvSpPr txBox="1">
            <a:spLocks noChangeArrowheads="1"/>
          </p:cNvSpPr>
          <p:nvPr/>
        </p:nvSpPr>
        <p:spPr bwMode="auto">
          <a:xfrm>
            <a:off x="3622675" y="1477963"/>
            <a:ext cx="89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Arial" panose="020B0604020202020204" pitchFamily="34" charset="0"/>
              </a:rPr>
              <a:t>SMTP</a:t>
            </a:r>
          </a:p>
        </p:txBody>
      </p:sp>
      <p:sp>
        <p:nvSpPr>
          <p:cNvPr id="76813" name="Text Box 156"/>
          <p:cNvSpPr txBox="1">
            <a:spLocks noChangeArrowheads="1"/>
          </p:cNvSpPr>
          <p:nvPr/>
        </p:nvSpPr>
        <p:spPr bwMode="auto">
          <a:xfrm>
            <a:off x="5484813" y="1308100"/>
            <a:ext cx="1511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CC0000"/>
                </a:solidFill>
                <a:latin typeface="Arial" panose="020B0604020202020204" pitchFamily="34" charset="0"/>
              </a:rPr>
              <a:t>mail access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CC0000"/>
                </a:solidFill>
                <a:latin typeface="Arial" panose="020B0604020202020204" pitchFamily="34" charset="0"/>
              </a:rPr>
              <a:t>protocol</a:t>
            </a:r>
            <a:endParaRPr lang="en-US" altLang="en-US" sz="18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76814" name="Text Box 160"/>
          <p:cNvSpPr txBox="1">
            <a:spLocks noChangeArrowheads="1"/>
          </p:cNvSpPr>
          <p:nvPr/>
        </p:nvSpPr>
        <p:spPr bwMode="auto">
          <a:xfrm>
            <a:off x="4371975" y="2598738"/>
            <a:ext cx="1538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receiver</a:t>
            </a:r>
            <a:r>
              <a:rPr lang="ja-JP" altLang="en-US" sz="1600">
                <a:latin typeface="Arial" panose="020B0604020202020204" pitchFamily="34" charset="0"/>
              </a:rPr>
              <a:t>’</a:t>
            </a:r>
            <a:r>
              <a:rPr lang="en-US" altLang="ja-JP" sz="1600">
                <a:latin typeface="Arial" panose="020B0604020202020204" pitchFamily="34" charset="0"/>
              </a:rPr>
              <a:t>s mail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server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grpSp>
        <p:nvGrpSpPr>
          <p:cNvPr id="76815" name="Group 161"/>
          <p:cNvGrpSpPr>
            <a:grpSpLocks/>
          </p:cNvGrpSpPr>
          <p:nvPr/>
        </p:nvGrpSpPr>
        <p:grpSpPr bwMode="auto">
          <a:xfrm>
            <a:off x="4800600" y="2000250"/>
            <a:ext cx="809625" cy="561975"/>
            <a:chOff x="2070" y="2004"/>
            <a:chExt cx="510" cy="354"/>
          </a:xfrm>
        </p:grpSpPr>
        <p:sp>
          <p:nvSpPr>
            <p:cNvPr id="76834" name="Rectangle 162"/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76835" name="Rectangle 163"/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76836" name="Line 164"/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7" name="Line 165"/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8" name="Line 166"/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9" name="Line 167"/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40" name="Line 168"/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41" name="Line 169"/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42" name="Line 170"/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43" name="Rectangle 171"/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76844" name="Rectangle 172"/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76845" name="Rectangle 173"/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76846" name="Rectangle 174"/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  <p:sp>
          <p:nvSpPr>
            <p:cNvPr id="76847" name="Rectangle 175"/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Comic Sans MS" panose="030F0702030302020204" pitchFamily="66" charset="0"/>
              </a:endParaRPr>
            </a:p>
          </p:txBody>
        </p:sp>
      </p:grpSp>
      <p:pic>
        <p:nvPicPr>
          <p:cNvPr id="76816" name="Picture 176" descr="Al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557338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7" name="Picture 179" descr="Bo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00" y="157162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18" name="Line 94"/>
          <p:cNvSpPr>
            <a:spLocks noChangeShapeType="1"/>
          </p:cNvSpPr>
          <p:nvPr/>
        </p:nvSpPr>
        <p:spPr bwMode="auto">
          <a:xfrm>
            <a:off x="2003425" y="1905000"/>
            <a:ext cx="9032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9" name="Line 95"/>
          <p:cNvSpPr>
            <a:spLocks noChangeShapeType="1"/>
          </p:cNvSpPr>
          <p:nvPr/>
        </p:nvSpPr>
        <p:spPr bwMode="auto">
          <a:xfrm>
            <a:off x="3633788" y="1901825"/>
            <a:ext cx="90328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0" name="Line 96"/>
          <p:cNvSpPr>
            <a:spLocks noChangeShapeType="1"/>
          </p:cNvSpPr>
          <p:nvPr/>
        </p:nvSpPr>
        <p:spPr bwMode="auto">
          <a:xfrm>
            <a:off x="5253038" y="1898650"/>
            <a:ext cx="1697037" cy="158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1" name="Text Box 156"/>
          <p:cNvSpPr txBox="1">
            <a:spLocks noChangeArrowheads="1"/>
          </p:cNvSpPr>
          <p:nvPr/>
        </p:nvSpPr>
        <p:spPr bwMode="auto">
          <a:xfrm>
            <a:off x="5710238" y="1927225"/>
            <a:ext cx="131127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CC0000"/>
                </a:solidFill>
                <a:latin typeface="Arial" panose="020B0604020202020204" pitchFamily="34" charset="0"/>
              </a:rPr>
              <a:t>(e.g., </a:t>
            </a:r>
            <a:r>
              <a:rPr lang="en-US" altLang="en-US" sz="1600" i="1">
                <a:solidFill>
                  <a:srgbClr val="CC0000"/>
                </a:solidFill>
                <a:latin typeface="Arial" panose="020B0604020202020204" pitchFamily="34" charset="0"/>
              </a:rPr>
              <a:t>POP,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CC0000"/>
                </a:solidFill>
                <a:latin typeface="Arial" panose="020B0604020202020204" pitchFamily="34" charset="0"/>
              </a:rPr>
              <a:t>         IMAP</a:t>
            </a:r>
            <a:r>
              <a:rPr lang="en-US" altLang="en-US" sz="1800" i="1">
                <a:solidFill>
                  <a:srgbClr val="CC0000"/>
                </a:solidFill>
                <a:latin typeface="Arial" panose="020B0604020202020204" pitchFamily="34" charset="0"/>
              </a:rPr>
              <a:t>)</a:t>
            </a:r>
          </a:p>
        </p:txBody>
      </p:sp>
      <p:grpSp>
        <p:nvGrpSpPr>
          <p:cNvPr id="76822" name="Group 166"/>
          <p:cNvGrpSpPr>
            <a:grpSpLocks/>
          </p:cNvGrpSpPr>
          <p:nvPr/>
        </p:nvGrpSpPr>
        <p:grpSpPr bwMode="auto">
          <a:xfrm>
            <a:off x="1066800" y="1419225"/>
            <a:ext cx="912813" cy="1054100"/>
            <a:chOff x="3574" y="550"/>
            <a:chExt cx="575" cy="664"/>
          </a:xfrm>
        </p:grpSpPr>
        <p:grpSp>
          <p:nvGrpSpPr>
            <p:cNvPr id="76829" name="Group 167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76832" name="Picture 1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833" name="Freeform 16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2377 w 356"/>
                  <a:gd name="T3" fmla="*/ 2307 h 368"/>
                  <a:gd name="T4" fmla="*/ 38409 w 356"/>
                  <a:gd name="T5" fmla="*/ 48069 h 368"/>
                  <a:gd name="T6" fmla="*/ 8465 w 356"/>
                  <a:gd name="T7" fmla="*/ 601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6830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6831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user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agent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76823" name="Group 172"/>
          <p:cNvGrpSpPr>
            <a:grpSpLocks/>
          </p:cNvGrpSpPr>
          <p:nvPr/>
        </p:nvGrpSpPr>
        <p:grpSpPr bwMode="auto">
          <a:xfrm>
            <a:off x="6967538" y="1422400"/>
            <a:ext cx="912812" cy="1054100"/>
            <a:chOff x="3574" y="550"/>
            <a:chExt cx="575" cy="664"/>
          </a:xfrm>
        </p:grpSpPr>
        <p:grpSp>
          <p:nvGrpSpPr>
            <p:cNvPr id="76824" name="Group 173"/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76827" name="Picture 1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828" name="Freeform 17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32377 w 356"/>
                  <a:gd name="T3" fmla="*/ 2307 h 368"/>
                  <a:gd name="T4" fmla="*/ 38409 w 356"/>
                  <a:gd name="T5" fmla="*/ 48069 h 368"/>
                  <a:gd name="T6" fmla="*/ 8465 w 356"/>
                  <a:gd name="T7" fmla="*/ 601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6825" name="Rectangle 115"/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6826" name="Text Box 116"/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user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agent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7885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EF3A1B10-59B5-4A37-9C78-0579EAF39890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Chapter 2: outline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2.1 principles of network applications</a:t>
            </a:r>
          </a:p>
          <a:p>
            <a:pPr marL="912813" lvl="1"/>
            <a:r>
              <a:rPr lang="en-US" altLang="en-US">
                <a:ea typeface="ＭＳ Ｐゴシック" panose="020B0600070205080204" pitchFamily="34" charset="-128"/>
              </a:rPr>
              <a:t>app architectures</a:t>
            </a:r>
          </a:p>
          <a:p>
            <a:pPr marL="912813" lvl="1"/>
            <a:r>
              <a:rPr lang="en-US" altLang="en-US">
                <a:ea typeface="ＭＳ Ｐゴシック" panose="020B0600070205080204" pitchFamily="34" charset="-128"/>
              </a:rPr>
              <a:t>app requirements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2.2 Web and HTTP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2.3 FTP 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2.4 electronic mail</a:t>
            </a:r>
          </a:p>
          <a:p>
            <a:pPr marL="912813" lvl="1"/>
            <a:r>
              <a:rPr lang="en-US" altLang="en-US">
                <a:ea typeface="ＭＳ Ｐゴシック" panose="020B0600070205080204" pitchFamily="34" charset="-128"/>
              </a:rPr>
              <a:t>SMTP, POP3, IMAP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CC0000"/>
                </a:solidFill>
                <a:ea typeface="ＭＳ Ｐゴシック" panose="020B0600070205080204" pitchFamily="34" charset="-128"/>
              </a:rPr>
              <a:t>2.5 DNS</a:t>
            </a:r>
          </a:p>
          <a:p>
            <a:pPr marL="457200" indent="-457200"/>
            <a:endParaRPr lang="en-US" altLang="en-US" sz="2400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885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73600" y="1600200"/>
            <a:ext cx="3876675" cy="46482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2.6 P2P applications</a:t>
            </a:r>
          </a:p>
        </p:txBody>
      </p:sp>
      <p:pic>
        <p:nvPicPr>
          <p:cNvPr id="78855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8089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33DD5ADF-E72B-4EDB-B383-3247DE4C8BB5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7475"/>
            <a:ext cx="7772400" cy="1143000"/>
          </a:xfrm>
        </p:spPr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DNS: services, structure 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90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271588"/>
            <a:ext cx="4191000" cy="22637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why not centralize DNS?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single point of failure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traffic volume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distant centralized database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maintenance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8090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731838" y="1300163"/>
            <a:ext cx="38100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DNS services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hostname to IP address translation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host aliasing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canonical, alias names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mail server aliasing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load distribution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replicated Web servers: many IP addresses correspond to one name</a:t>
            </a:r>
          </a:p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pic>
        <p:nvPicPr>
          <p:cNvPr id="80903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91598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5208588" y="3429000"/>
            <a:ext cx="2795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i="1">
                <a:latin typeface="Arial" panose="020B0604020202020204" pitchFamily="34" charset="0"/>
              </a:rPr>
              <a:t>A: </a:t>
            </a:r>
            <a:r>
              <a:rPr lang="en-US" altLang="en-US" i="1">
                <a:solidFill>
                  <a:srgbClr val="CC0000"/>
                </a:solidFill>
                <a:latin typeface="Arial" panose="020B0604020202020204" pitchFamily="34" charset="0"/>
              </a:rPr>
              <a:t>doesn</a:t>
            </a:r>
            <a:r>
              <a:rPr lang="ja-JP" altLang="en-US" i="1">
                <a:solidFill>
                  <a:srgbClr val="CC0000"/>
                </a:solidFill>
                <a:latin typeface="Arial" panose="020B0604020202020204" pitchFamily="34" charset="0"/>
              </a:rPr>
              <a:t>’</a:t>
            </a:r>
            <a:r>
              <a:rPr lang="en-US" altLang="ja-JP" i="1">
                <a:solidFill>
                  <a:srgbClr val="CC0000"/>
                </a:solidFill>
                <a:latin typeface="Arial" panose="020B0604020202020204" pitchFamily="34" charset="0"/>
              </a:rPr>
              <a:t>t scale!</a:t>
            </a:r>
            <a:endParaRPr lang="en-US" altLang="en-US" i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8294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C4423A37-A0F5-450B-9ECF-497CDCA6DF82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82948" name="Group 23"/>
          <p:cNvGrpSpPr>
            <a:grpSpLocks/>
          </p:cNvGrpSpPr>
          <p:nvPr/>
        </p:nvGrpSpPr>
        <p:grpSpPr bwMode="auto">
          <a:xfrm>
            <a:off x="438150" y="1193800"/>
            <a:ext cx="8205788" cy="2444750"/>
            <a:chOff x="230" y="576"/>
            <a:chExt cx="5504" cy="1757"/>
          </a:xfrm>
        </p:grpSpPr>
        <p:sp>
          <p:nvSpPr>
            <p:cNvPr id="82954" name="Text Box 2"/>
            <p:cNvSpPr txBox="1">
              <a:spLocks noChangeArrowheads="1"/>
            </p:cNvSpPr>
            <p:nvPr/>
          </p:nvSpPr>
          <p:spPr bwMode="auto">
            <a:xfrm>
              <a:off x="2256" y="576"/>
              <a:ext cx="138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Root DNS Servers</a:t>
              </a:r>
            </a:p>
          </p:txBody>
        </p:sp>
        <p:sp>
          <p:nvSpPr>
            <p:cNvPr id="82955" name="Text Box 4"/>
            <p:cNvSpPr txBox="1">
              <a:spLocks noChangeArrowheads="1"/>
            </p:cNvSpPr>
            <p:nvPr/>
          </p:nvSpPr>
          <p:spPr bwMode="auto">
            <a:xfrm>
              <a:off x="528" y="1344"/>
              <a:ext cx="1325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com DNS servers</a:t>
              </a:r>
            </a:p>
          </p:txBody>
        </p:sp>
        <p:sp>
          <p:nvSpPr>
            <p:cNvPr id="82956" name="Text Box 5"/>
            <p:cNvSpPr txBox="1">
              <a:spLocks noChangeArrowheads="1"/>
            </p:cNvSpPr>
            <p:nvPr/>
          </p:nvSpPr>
          <p:spPr bwMode="auto">
            <a:xfrm>
              <a:off x="2304" y="1296"/>
              <a:ext cx="125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org DNS servers</a:t>
              </a:r>
            </a:p>
          </p:txBody>
        </p:sp>
        <p:sp>
          <p:nvSpPr>
            <p:cNvPr id="82957" name="Text Box 6"/>
            <p:cNvSpPr txBox="1">
              <a:spLocks noChangeArrowheads="1"/>
            </p:cNvSpPr>
            <p:nvPr/>
          </p:nvSpPr>
          <p:spPr bwMode="auto">
            <a:xfrm>
              <a:off x="4032" y="1296"/>
              <a:ext cx="1291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edu DNS servers</a:t>
              </a:r>
            </a:p>
          </p:txBody>
        </p:sp>
        <p:sp>
          <p:nvSpPr>
            <p:cNvPr id="82958" name="Line 7"/>
            <p:cNvSpPr>
              <a:spLocks noChangeShapeType="1"/>
            </p:cNvSpPr>
            <p:nvPr/>
          </p:nvSpPr>
          <p:spPr bwMode="auto">
            <a:xfrm flipH="1">
              <a:off x="1344" y="864"/>
              <a:ext cx="1392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59" name="Line 8"/>
            <p:cNvSpPr>
              <a:spLocks noChangeShapeType="1"/>
            </p:cNvSpPr>
            <p:nvPr/>
          </p:nvSpPr>
          <p:spPr bwMode="auto">
            <a:xfrm>
              <a:off x="2928" y="81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0" name="Line 9"/>
            <p:cNvSpPr>
              <a:spLocks noChangeShapeType="1"/>
            </p:cNvSpPr>
            <p:nvPr/>
          </p:nvSpPr>
          <p:spPr bwMode="auto">
            <a:xfrm>
              <a:off x="3168" y="864"/>
              <a:ext cx="144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1" name="Text Box 10"/>
            <p:cNvSpPr txBox="1">
              <a:spLocks noChangeArrowheads="1"/>
            </p:cNvSpPr>
            <p:nvPr/>
          </p:nvSpPr>
          <p:spPr bwMode="auto">
            <a:xfrm>
              <a:off x="3878" y="1752"/>
              <a:ext cx="9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poly.edu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DNS servers</a:t>
              </a:r>
            </a:p>
          </p:txBody>
        </p:sp>
        <p:sp>
          <p:nvSpPr>
            <p:cNvPr id="82962" name="Text Box 11"/>
            <p:cNvSpPr txBox="1">
              <a:spLocks noChangeArrowheads="1"/>
            </p:cNvSpPr>
            <p:nvPr/>
          </p:nvSpPr>
          <p:spPr bwMode="auto">
            <a:xfrm>
              <a:off x="4742" y="1752"/>
              <a:ext cx="9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umass.edu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DNS servers</a:t>
              </a:r>
            </a:p>
          </p:txBody>
        </p:sp>
        <p:sp>
          <p:nvSpPr>
            <p:cNvPr id="82963" name="Line 12"/>
            <p:cNvSpPr>
              <a:spLocks noChangeShapeType="1"/>
            </p:cNvSpPr>
            <p:nvPr/>
          </p:nvSpPr>
          <p:spPr bwMode="auto">
            <a:xfrm flipH="1">
              <a:off x="4224" y="1536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4" name="Line 13"/>
            <p:cNvSpPr>
              <a:spLocks noChangeShapeType="1"/>
            </p:cNvSpPr>
            <p:nvPr/>
          </p:nvSpPr>
          <p:spPr bwMode="auto">
            <a:xfrm>
              <a:off x="4848" y="1536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5" name="Text Box 14"/>
            <p:cNvSpPr txBox="1">
              <a:spLocks noChangeArrowheads="1"/>
            </p:cNvSpPr>
            <p:nvPr/>
          </p:nvSpPr>
          <p:spPr bwMode="auto">
            <a:xfrm>
              <a:off x="230" y="1848"/>
              <a:ext cx="99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yahoo.com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DNS servers</a:t>
              </a:r>
            </a:p>
          </p:txBody>
        </p:sp>
        <p:sp>
          <p:nvSpPr>
            <p:cNvPr id="82966" name="Text Box 15"/>
            <p:cNvSpPr txBox="1">
              <a:spLocks noChangeArrowheads="1"/>
            </p:cNvSpPr>
            <p:nvPr/>
          </p:nvSpPr>
          <p:spPr bwMode="auto">
            <a:xfrm>
              <a:off x="1248" y="1872"/>
              <a:ext cx="1001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amazon.com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DNS servers</a:t>
              </a:r>
            </a:p>
          </p:txBody>
        </p:sp>
        <p:sp>
          <p:nvSpPr>
            <p:cNvPr id="82967" name="Line 16"/>
            <p:cNvSpPr>
              <a:spLocks noChangeShapeType="1"/>
            </p:cNvSpPr>
            <p:nvPr/>
          </p:nvSpPr>
          <p:spPr bwMode="auto">
            <a:xfrm flipH="1">
              <a:off x="768" y="1584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8" name="Line 17"/>
            <p:cNvSpPr>
              <a:spLocks noChangeShapeType="1"/>
            </p:cNvSpPr>
            <p:nvPr/>
          </p:nvSpPr>
          <p:spPr bwMode="auto">
            <a:xfrm>
              <a:off x="1392" y="1584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969" name="Text Box 18"/>
            <p:cNvSpPr txBox="1">
              <a:spLocks noChangeArrowheads="1"/>
            </p:cNvSpPr>
            <p:nvPr/>
          </p:nvSpPr>
          <p:spPr bwMode="auto">
            <a:xfrm>
              <a:off x="2534" y="1799"/>
              <a:ext cx="993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pbs.org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DNS servers</a:t>
              </a:r>
            </a:p>
          </p:txBody>
        </p:sp>
        <p:sp>
          <p:nvSpPr>
            <p:cNvPr id="82970" name="Line 19"/>
            <p:cNvSpPr>
              <a:spLocks noChangeShapeType="1"/>
            </p:cNvSpPr>
            <p:nvPr/>
          </p:nvSpPr>
          <p:spPr bwMode="auto">
            <a:xfrm>
              <a:off x="2928" y="153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949" name="Rectangle 20"/>
          <p:cNvSpPr>
            <a:spLocks noGrp="1" noChangeArrowheads="1"/>
          </p:cNvSpPr>
          <p:nvPr>
            <p:ph type="title"/>
          </p:nvPr>
        </p:nvSpPr>
        <p:spPr>
          <a:xfrm>
            <a:off x="468313" y="161925"/>
            <a:ext cx="8023225" cy="936625"/>
          </a:xfrm>
        </p:spPr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DNS: a distributed, hierarchical database</a:t>
            </a:r>
          </a:p>
        </p:txBody>
      </p:sp>
      <p:sp>
        <p:nvSpPr>
          <p:cNvPr id="82950" name="Rectangle 22"/>
          <p:cNvSpPr>
            <a:spLocks noGrp="1" noChangeArrowheads="1"/>
          </p:cNvSpPr>
          <p:nvPr>
            <p:ph type="body" sz="half" idx="2"/>
          </p:nvPr>
        </p:nvSpPr>
        <p:spPr>
          <a:xfrm>
            <a:off x="520700" y="3971925"/>
            <a:ext cx="8172450" cy="2133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i="1">
                <a:solidFill>
                  <a:srgbClr val="000099"/>
                </a:solidFill>
                <a:ea typeface="ＭＳ Ｐゴシック" panose="020B0600070205080204" pitchFamily="34" charset="-128"/>
              </a:rPr>
              <a:t>client wants IP for www.amazon.com; 1</a:t>
            </a:r>
            <a:r>
              <a:rPr lang="en-US" altLang="en-US" sz="2400" i="1" baseline="30000">
                <a:solidFill>
                  <a:srgbClr val="000099"/>
                </a:solidFill>
                <a:ea typeface="ＭＳ Ｐゴシック" panose="020B0600070205080204" pitchFamily="34" charset="-128"/>
              </a:rPr>
              <a:t>st</a:t>
            </a:r>
            <a:r>
              <a:rPr lang="en-US" altLang="en-US" sz="2400" i="1">
                <a:solidFill>
                  <a:srgbClr val="000099"/>
                </a:solidFill>
                <a:ea typeface="ＭＳ Ｐゴシック" panose="020B0600070205080204" pitchFamily="34" charset="-128"/>
              </a:rPr>
              <a:t> approx:</a:t>
            </a:r>
          </a:p>
          <a:p>
            <a:r>
              <a:rPr lang="en-US" altLang="en-US" sz="2200">
                <a:ea typeface="ＭＳ Ｐゴシック" panose="020B0600070205080204" pitchFamily="34" charset="-128"/>
              </a:rPr>
              <a:t>client queries root server to find com DNS server</a:t>
            </a:r>
          </a:p>
          <a:p>
            <a:r>
              <a:rPr lang="en-US" altLang="en-US" sz="2200">
                <a:ea typeface="ＭＳ Ｐゴシック" panose="020B0600070205080204" pitchFamily="34" charset="-128"/>
              </a:rPr>
              <a:t>client queries .com DNS server to get amazon.com DNS server</a:t>
            </a:r>
          </a:p>
          <a:p>
            <a:r>
              <a:rPr lang="en-US" altLang="en-US" sz="2200">
                <a:ea typeface="ＭＳ Ｐゴシック" panose="020B0600070205080204" pitchFamily="34" charset="-128"/>
              </a:rPr>
              <a:t>client queries amazon.com DNS server to get  IP address for www.amazon.com</a:t>
            </a:r>
          </a:p>
        </p:txBody>
      </p:sp>
      <p:pic>
        <p:nvPicPr>
          <p:cNvPr id="82951" name="Picture 28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849313"/>
            <a:ext cx="8043863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2" name="Text Box 29"/>
          <p:cNvSpPr txBox="1">
            <a:spLocks noChangeArrowheads="1"/>
          </p:cNvSpPr>
          <p:nvPr/>
        </p:nvSpPr>
        <p:spPr bwMode="auto">
          <a:xfrm>
            <a:off x="3957638" y="168751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82953" name="Text Box 30"/>
          <p:cNvSpPr txBox="1">
            <a:spLocks noChangeArrowheads="1"/>
          </p:cNvSpPr>
          <p:nvPr/>
        </p:nvSpPr>
        <p:spPr bwMode="auto">
          <a:xfrm>
            <a:off x="4521200" y="168592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…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8499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AE2CF13F-3501-4D51-A86B-94612BBFC73C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2250"/>
            <a:ext cx="7772400" cy="882650"/>
          </a:xfrm>
        </p:spPr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DNS: root name servers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188" y="1362075"/>
            <a:ext cx="8478837" cy="4648200"/>
          </a:xfrm>
        </p:spPr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contacted by local name server that can not resolve name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root name server: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contacts authoritative name server if name mapping not known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gets mapping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returns mapping to local name server</a:t>
            </a:r>
          </a:p>
        </p:txBody>
      </p:sp>
      <p:sp>
        <p:nvSpPr>
          <p:cNvPr id="84998" name="Rectangle 20"/>
          <p:cNvSpPr>
            <a:spLocks noChangeArrowheads="1"/>
          </p:cNvSpPr>
          <p:nvPr/>
        </p:nvSpPr>
        <p:spPr bwMode="auto">
          <a:xfrm>
            <a:off x="6186488" y="5022850"/>
            <a:ext cx="268128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2000" i="1">
                <a:latin typeface="Arial" panose="020B0604020202020204" pitchFamily="34" charset="0"/>
              </a:rPr>
              <a:t>    13 root name </a:t>
            </a:r>
            <a:r>
              <a:rPr lang="ja-JP" altLang="en-US" sz="2000" i="1">
                <a:latin typeface="Arial" panose="020B0604020202020204" pitchFamily="34" charset="0"/>
              </a:rPr>
              <a:t>“</a:t>
            </a:r>
            <a:r>
              <a:rPr lang="en-US" altLang="ja-JP" sz="2000" i="1">
                <a:latin typeface="Arial" panose="020B0604020202020204" pitchFamily="34" charset="0"/>
              </a:rPr>
              <a:t>servers</a:t>
            </a:r>
            <a:r>
              <a:rPr lang="ja-JP" altLang="en-US" sz="2000" i="1">
                <a:latin typeface="Arial" panose="020B0604020202020204" pitchFamily="34" charset="0"/>
              </a:rPr>
              <a:t>”</a:t>
            </a:r>
            <a:r>
              <a:rPr lang="en-US" altLang="ja-JP" sz="2000" i="1">
                <a:latin typeface="Arial" panose="020B0604020202020204" pitchFamily="34" charset="0"/>
              </a:rPr>
              <a:t> worldwide</a:t>
            </a:r>
            <a:endParaRPr lang="en-US" altLang="en-US" sz="2400" i="1">
              <a:latin typeface="Arial" panose="020B0604020202020204" pitchFamily="34" charset="0"/>
            </a:endParaRPr>
          </a:p>
        </p:txBody>
      </p:sp>
      <p:sp>
        <p:nvSpPr>
          <p:cNvPr id="84999" name="AutoShape 22"/>
          <p:cNvSpPr>
            <a:spLocks noChangeAspect="1" noChangeArrowheads="1"/>
          </p:cNvSpPr>
          <p:nvPr/>
        </p:nvSpPr>
        <p:spPr bwMode="auto">
          <a:xfrm>
            <a:off x="481013" y="3581400"/>
            <a:ext cx="5784850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pic>
        <p:nvPicPr>
          <p:cNvPr id="85000" name="Picture 23" descr="worl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3" y="4378325"/>
            <a:ext cx="4319587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001" name="Text Box 25"/>
          <p:cNvSpPr txBox="1">
            <a:spLocks noChangeArrowheads="1"/>
          </p:cNvSpPr>
          <p:nvPr/>
        </p:nvSpPr>
        <p:spPr bwMode="auto">
          <a:xfrm>
            <a:off x="207963" y="5160963"/>
            <a:ext cx="2090737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a. Verisign, Los Angeles CA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    (5 other sites)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b. USC-ISI Marina del Rey, CA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l. ICANN Los Angeles, CA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   (41 other sites)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02" name="Freeform 26"/>
          <p:cNvSpPr>
            <a:spLocks/>
          </p:cNvSpPr>
          <p:nvPr/>
        </p:nvSpPr>
        <p:spPr bwMode="auto">
          <a:xfrm>
            <a:off x="1757363" y="5113338"/>
            <a:ext cx="531812" cy="341312"/>
          </a:xfrm>
          <a:custGeom>
            <a:avLst/>
            <a:gdLst>
              <a:gd name="T0" fmla="*/ 0 w 582"/>
              <a:gd name="T1" fmla="*/ 2147483646 h 426"/>
              <a:gd name="T2" fmla="*/ 2147483646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3" name="Text Box 27"/>
          <p:cNvSpPr txBox="1">
            <a:spLocks noChangeArrowheads="1"/>
          </p:cNvSpPr>
          <p:nvPr/>
        </p:nvSpPr>
        <p:spPr bwMode="auto">
          <a:xfrm>
            <a:off x="204788" y="4333875"/>
            <a:ext cx="1949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e. NASA Mt View, CA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f. Internet Software C.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Palo Alto, CA (and 48 other   sites)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04" name="Freeform 28"/>
          <p:cNvSpPr>
            <a:spLocks/>
          </p:cNvSpPr>
          <p:nvPr/>
        </p:nvSpPr>
        <p:spPr bwMode="auto">
          <a:xfrm flipV="1">
            <a:off x="1423988" y="4868863"/>
            <a:ext cx="817562" cy="184150"/>
          </a:xfrm>
          <a:custGeom>
            <a:avLst/>
            <a:gdLst>
              <a:gd name="T0" fmla="*/ 0 w 582"/>
              <a:gd name="T1" fmla="*/ 2147483646 h 426"/>
              <a:gd name="T2" fmla="*/ 2147483646 w 582"/>
              <a:gd name="T3" fmla="*/ 0 h 426"/>
              <a:gd name="T4" fmla="*/ 0 60000 65536"/>
              <a:gd name="T5" fmla="*/ 0 60000 65536"/>
              <a:gd name="T6" fmla="*/ 0 w 582"/>
              <a:gd name="T7" fmla="*/ 0 h 426"/>
              <a:gd name="T8" fmla="*/ 582 w 582"/>
              <a:gd name="T9" fmla="*/ 426 h 4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82" h="426">
                <a:moveTo>
                  <a:pt x="0" y="426"/>
                </a:moveTo>
                <a:lnTo>
                  <a:pt x="582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5" name="Text Box 29"/>
          <p:cNvSpPr txBox="1">
            <a:spLocks noChangeArrowheads="1"/>
          </p:cNvSpPr>
          <p:nvPr/>
        </p:nvSpPr>
        <p:spPr bwMode="auto">
          <a:xfrm>
            <a:off x="4297363" y="3973513"/>
            <a:ext cx="2278062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i. Netnod, Stockholm (37 other sites)</a:t>
            </a:r>
          </a:p>
        </p:txBody>
      </p:sp>
      <p:sp>
        <p:nvSpPr>
          <p:cNvPr id="85006" name="Freeform 30"/>
          <p:cNvSpPr>
            <a:spLocks/>
          </p:cNvSpPr>
          <p:nvPr/>
        </p:nvSpPr>
        <p:spPr bwMode="auto">
          <a:xfrm>
            <a:off x="3932238" y="4068763"/>
            <a:ext cx="446087" cy="654050"/>
          </a:xfrm>
          <a:custGeom>
            <a:avLst/>
            <a:gdLst>
              <a:gd name="T0" fmla="*/ 2147483646 w 666"/>
              <a:gd name="T1" fmla="*/ 0 h 1005"/>
              <a:gd name="T2" fmla="*/ 0 w 666"/>
              <a:gd name="T3" fmla="*/ 2147483646 h 1005"/>
              <a:gd name="T4" fmla="*/ 0 60000 65536"/>
              <a:gd name="T5" fmla="*/ 0 60000 65536"/>
              <a:gd name="T6" fmla="*/ 0 w 666"/>
              <a:gd name="T7" fmla="*/ 0 h 1005"/>
              <a:gd name="T8" fmla="*/ 666 w 666"/>
              <a:gd name="T9" fmla="*/ 1005 h 10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6" h="1005">
                <a:moveTo>
                  <a:pt x="666" y="0"/>
                </a:moveTo>
                <a:lnTo>
                  <a:pt x="0" y="1005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7" name="Text Box 31"/>
          <p:cNvSpPr txBox="1">
            <a:spLocks noChangeArrowheads="1"/>
          </p:cNvSpPr>
          <p:nvPr/>
        </p:nvSpPr>
        <p:spPr bwMode="auto">
          <a:xfrm>
            <a:off x="4333875" y="3684588"/>
            <a:ext cx="251936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k. RIPE London (17 other sites)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08" name="Freeform 32"/>
          <p:cNvSpPr>
            <a:spLocks/>
          </p:cNvSpPr>
          <p:nvPr/>
        </p:nvSpPr>
        <p:spPr bwMode="auto">
          <a:xfrm>
            <a:off x="3751263" y="3862388"/>
            <a:ext cx="615950" cy="946150"/>
          </a:xfrm>
          <a:custGeom>
            <a:avLst/>
            <a:gdLst>
              <a:gd name="T0" fmla="*/ 2147483646 w 922"/>
              <a:gd name="T1" fmla="*/ 0 h 1448"/>
              <a:gd name="T2" fmla="*/ 0 w 922"/>
              <a:gd name="T3" fmla="*/ 2147483646 h 1448"/>
              <a:gd name="T4" fmla="*/ 0 60000 65536"/>
              <a:gd name="T5" fmla="*/ 0 60000 65536"/>
              <a:gd name="T6" fmla="*/ 0 w 922"/>
              <a:gd name="T7" fmla="*/ 0 h 1448"/>
              <a:gd name="T8" fmla="*/ 922 w 922"/>
              <a:gd name="T9" fmla="*/ 1448 h 14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22" h="1448">
                <a:moveTo>
                  <a:pt x="922" y="0"/>
                </a:moveTo>
                <a:lnTo>
                  <a:pt x="0" y="1448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09" name="Text Box 33"/>
          <p:cNvSpPr txBox="1">
            <a:spLocks noChangeArrowheads="1"/>
          </p:cNvSpPr>
          <p:nvPr/>
        </p:nvSpPr>
        <p:spPr bwMode="auto">
          <a:xfrm>
            <a:off x="5911850" y="4303713"/>
            <a:ext cx="1766888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m. WIDE Tokyo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(5 other sites)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5010" name="Freeform 34"/>
          <p:cNvSpPr>
            <a:spLocks/>
          </p:cNvSpPr>
          <p:nvPr/>
        </p:nvSpPr>
        <p:spPr bwMode="auto">
          <a:xfrm>
            <a:off x="5575300" y="4598988"/>
            <a:ext cx="400050" cy="431800"/>
          </a:xfrm>
          <a:custGeom>
            <a:avLst/>
            <a:gdLst>
              <a:gd name="T0" fmla="*/ 2147483646 w 252"/>
              <a:gd name="T1" fmla="*/ 0 h 462"/>
              <a:gd name="T2" fmla="*/ 0 w 252"/>
              <a:gd name="T3" fmla="*/ 2147483646 h 462"/>
              <a:gd name="T4" fmla="*/ 0 60000 65536"/>
              <a:gd name="T5" fmla="*/ 0 60000 65536"/>
              <a:gd name="T6" fmla="*/ 0 w 252"/>
              <a:gd name="T7" fmla="*/ 0 h 462"/>
              <a:gd name="T8" fmla="*/ 252 w 252"/>
              <a:gd name="T9" fmla="*/ 462 h 4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462">
                <a:moveTo>
                  <a:pt x="252" y="0"/>
                </a:moveTo>
                <a:lnTo>
                  <a:pt x="0" y="462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1" name="Text Box 35"/>
          <p:cNvSpPr txBox="1">
            <a:spLocks noChangeArrowheads="1"/>
          </p:cNvSpPr>
          <p:nvPr/>
        </p:nvSpPr>
        <p:spPr bwMode="auto">
          <a:xfrm>
            <a:off x="1597025" y="3541713"/>
            <a:ext cx="259873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c. Cogent, Herndon, VA (5 other sites)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d. U Maryland College Park, MD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h. ARL Aberdeen, MD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j. Verisign, Dulles VA (69 other sites 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85012" name="Picture 24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884238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5013" name="Straight Arrow Connector 2"/>
          <p:cNvCxnSpPr>
            <a:cxnSpLocks noChangeShapeType="1"/>
          </p:cNvCxnSpPr>
          <p:nvPr/>
        </p:nvCxnSpPr>
        <p:spPr bwMode="auto">
          <a:xfrm flipH="1">
            <a:off x="2878138" y="4278313"/>
            <a:ext cx="7937" cy="6905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5014" name="Text Box 35"/>
          <p:cNvSpPr txBox="1">
            <a:spLocks noChangeArrowheads="1"/>
          </p:cNvSpPr>
          <p:nvPr/>
        </p:nvSpPr>
        <p:spPr bwMode="auto">
          <a:xfrm>
            <a:off x="1550988" y="5889625"/>
            <a:ext cx="1470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323" tIns="35662" rIns="71323" bIns="35662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g. US DoD Columbus, OH (5 other sites)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85015" name="Straight Arrow Connector 24"/>
          <p:cNvCxnSpPr>
            <a:cxnSpLocks noChangeShapeType="1"/>
            <a:stCxn id="85014" idx="0"/>
          </p:cNvCxnSpPr>
          <p:nvPr/>
        </p:nvCxnSpPr>
        <p:spPr bwMode="auto">
          <a:xfrm flipV="1">
            <a:off x="2286000" y="4945063"/>
            <a:ext cx="481013" cy="9445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2253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C211E4B4-E027-47C3-BEBF-527F685D2F73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22532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25525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Some network apps</a:t>
            </a:r>
          </a:p>
        </p:txBody>
      </p:sp>
      <p:sp>
        <p:nvSpPr>
          <p:cNvPr id="22534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e-mail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web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text messaging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remote login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P2P file sharing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multi-user network games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streaming stored video (YouTube, Hulu, Netflix) </a:t>
            </a:r>
          </a:p>
          <a:p>
            <a:endParaRPr lang="en-US" altLang="en-US" sz="240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22535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11313"/>
            <a:ext cx="3810000" cy="4648200"/>
          </a:xfrm>
        </p:spPr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voice over IP (e.g., Skype)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real-time video conferencing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social networking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search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…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…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8704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CFB68594-6B78-4168-96A1-A90D502E13B7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4950"/>
            <a:ext cx="7772400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TLD, authoritative servers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975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000099"/>
                </a:solidFill>
                <a:ea typeface="ＭＳ Ｐゴシック" panose="020B0600070205080204" pitchFamily="34" charset="-128"/>
              </a:rPr>
              <a:t>top-level domain (TLD) servers: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responsible for com, org, net, edu, aero, jobs, museums, and all top-level country domains, e.g.: uk, fr, ca, jp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Network Solutions maintains servers for .com TLD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Educause for .edu TLD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000099"/>
                </a:solidFill>
                <a:ea typeface="ＭＳ Ｐゴシック" panose="020B0600070205080204" pitchFamily="34" charset="-128"/>
              </a:rPr>
              <a:t>authoritative DNS servers:</a:t>
            </a:r>
            <a:r>
              <a:rPr lang="en-US" altLang="en-US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organization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own DNS server(s), providing authoritative hostname to IP mappings for organization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named hosts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be maintained by organization or service provider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87046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9445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8909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7778FD55-6120-460B-A171-7E1D372CAF5B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6538"/>
            <a:ext cx="7772400" cy="95726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Local </a:t>
            </a:r>
            <a:r>
              <a:rPr lang="en-US" altLang="en-US" sz="4000">
                <a:ea typeface="ＭＳ Ｐゴシック" panose="020B0600070205080204" pitchFamily="34" charset="-128"/>
              </a:rPr>
              <a:t>DNS</a:t>
            </a:r>
            <a:r>
              <a:rPr lang="en-US" altLang="en-US">
                <a:ea typeface="ＭＳ Ｐゴシック" panose="020B0600070205080204" pitchFamily="34" charset="-128"/>
              </a:rPr>
              <a:t> name server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does not strictly belong to hierarchy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each ISP (residential ISP, company, university) has one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also called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default name server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endParaRPr lang="en-US" altLang="ja-JP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when host makes DNS query, query is sent to its local DNS server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has local cache of recent name-to-address translation pairs (but may be out of date!)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acts as proxy, forwards query into hierarchy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89094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969963"/>
            <a:ext cx="5548312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9113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A0424FAB-17C1-4AA7-B35D-D74BDD25DFAC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91140" name="Picture 7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28746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4206875" y="4881563"/>
            <a:ext cx="17462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requesting host</a:t>
            </a:r>
            <a:endParaRPr lang="en-US" altLang="en-US" sz="2400"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99"/>
                </a:solidFill>
                <a:latin typeface="Arial" panose="020B0604020202020204" pitchFamily="34" charset="0"/>
              </a:rPr>
              <a:t>cis.poly.edu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6683375" y="5775325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Arial" panose="020B0604020202020204" pitchFamily="34" charset="0"/>
              </a:rPr>
              <a:t>gaia.cs.umass.edu</a:t>
            </a:r>
          </a:p>
        </p:txBody>
      </p:sp>
      <p:sp>
        <p:nvSpPr>
          <p:cNvPr id="91143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root DNS server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71" name="Line 19"/>
          <p:cNvSpPr>
            <a:spLocks noChangeShapeType="1"/>
          </p:cNvSpPr>
          <p:nvPr/>
        </p:nvSpPr>
        <p:spPr bwMode="auto">
          <a:xfrm flipV="1">
            <a:off x="5400675" y="1220788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72" name="Line 20"/>
          <p:cNvSpPr>
            <a:spLocks noChangeShapeType="1"/>
          </p:cNvSpPr>
          <p:nvPr/>
        </p:nvSpPr>
        <p:spPr bwMode="auto">
          <a:xfrm flipV="1">
            <a:off x="5686425" y="2382838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73" name="Line 21"/>
          <p:cNvSpPr>
            <a:spLocks noChangeShapeType="1"/>
          </p:cNvSpPr>
          <p:nvPr/>
        </p:nvSpPr>
        <p:spPr bwMode="auto">
          <a:xfrm flipH="1" flipV="1">
            <a:off x="5686425" y="2554288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74" name="Line 22"/>
          <p:cNvSpPr>
            <a:spLocks noChangeShapeType="1"/>
          </p:cNvSpPr>
          <p:nvPr/>
        </p:nvSpPr>
        <p:spPr bwMode="auto">
          <a:xfrm flipH="1">
            <a:off x="5610225" y="1449388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75" name="Line 23"/>
          <p:cNvSpPr>
            <a:spLocks noChangeShapeType="1"/>
          </p:cNvSpPr>
          <p:nvPr/>
        </p:nvSpPr>
        <p:spPr bwMode="auto">
          <a:xfrm>
            <a:off x="5476875" y="2933700"/>
            <a:ext cx="9525" cy="1323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1150" name="Group 24"/>
          <p:cNvGrpSpPr>
            <a:grpSpLocks/>
          </p:cNvGrpSpPr>
          <p:nvPr/>
        </p:nvGrpSpPr>
        <p:grpSpPr bwMode="auto"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91304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91305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local DNS server</a:t>
              </a:r>
              <a:endParaRPr lang="en-US" altLang="en-US" sz="2400">
                <a:latin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000099"/>
                  </a:solidFill>
                  <a:latin typeface="Arial" panose="020B0604020202020204" pitchFamily="34" charset="0"/>
                </a:rPr>
                <a:t>dns.poly.edu</a:t>
              </a:r>
            </a:p>
          </p:txBody>
        </p:sp>
      </p:grp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1</a:t>
            </a: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02780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02781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02782" name="Text Box 30"/>
          <p:cNvSpPr txBox="1">
            <a:spLocks noChangeArrowheads="1"/>
          </p:cNvSpPr>
          <p:nvPr/>
        </p:nvSpPr>
        <p:spPr bwMode="auto">
          <a:xfrm>
            <a:off x="6292850" y="20859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02783" name="Text Box 31"/>
          <p:cNvSpPr txBox="1">
            <a:spLocks noChangeArrowheads="1"/>
          </p:cNvSpPr>
          <p:nvPr/>
        </p:nvSpPr>
        <p:spPr bwMode="auto">
          <a:xfrm>
            <a:off x="6323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6919913" y="36131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91157" name="Text Box 60"/>
          <p:cNvSpPr txBox="1">
            <a:spLocks noChangeArrowheads="1"/>
          </p:cNvSpPr>
          <p:nvPr/>
        </p:nvSpPr>
        <p:spPr bwMode="auto">
          <a:xfrm>
            <a:off x="6353175" y="4429125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authoritative DNS server</a:t>
            </a:r>
            <a:endParaRPr lang="en-US" altLang="en-US" sz="2400"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dns.cs.umass.edu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202813" name="Text Box 61"/>
          <p:cNvSpPr txBox="1">
            <a:spLocks noChangeArrowheads="1"/>
          </p:cNvSpPr>
          <p:nvPr/>
        </p:nvSpPr>
        <p:spPr bwMode="auto">
          <a:xfrm>
            <a:off x="6292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02814" name="Text Box 62"/>
          <p:cNvSpPr txBox="1">
            <a:spLocks noChangeArrowheads="1"/>
          </p:cNvSpPr>
          <p:nvPr/>
        </p:nvSpPr>
        <p:spPr bwMode="auto">
          <a:xfrm>
            <a:off x="5549900" y="37909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02815" name="Line 63"/>
          <p:cNvSpPr>
            <a:spLocks noChangeShapeType="1"/>
          </p:cNvSpPr>
          <p:nvPr/>
        </p:nvSpPr>
        <p:spPr bwMode="auto">
          <a:xfrm>
            <a:off x="5619750" y="2714625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816" name="Line 64"/>
          <p:cNvSpPr>
            <a:spLocks noChangeShapeType="1"/>
          </p:cNvSpPr>
          <p:nvPr/>
        </p:nvSpPr>
        <p:spPr bwMode="auto">
          <a:xfrm flipH="1" flipV="1">
            <a:off x="5580063" y="2840038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2" name="Text Box 65"/>
          <p:cNvSpPr txBox="1">
            <a:spLocks noChangeArrowheads="1"/>
          </p:cNvSpPr>
          <p:nvPr/>
        </p:nvSpPr>
        <p:spPr bwMode="auto">
          <a:xfrm>
            <a:off x="6551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TLD DNS server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91163" name="Rectangle 66"/>
          <p:cNvSpPr>
            <a:spLocks noGrp="1" noChangeArrowheads="1"/>
          </p:cNvSpPr>
          <p:nvPr>
            <p:ph type="title"/>
          </p:nvPr>
        </p:nvSpPr>
        <p:spPr>
          <a:xfrm>
            <a:off x="533400" y="217488"/>
            <a:ext cx="4910138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>
                <a:ea typeface="ＭＳ Ｐゴシック" panose="020B0600070205080204" pitchFamily="34" charset="-128"/>
              </a:rPr>
              <a:t>DNS name </a:t>
            </a:r>
            <a:br>
              <a:rPr lang="en-US" altLang="en-US" sz="4000">
                <a:ea typeface="ＭＳ Ｐゴシック" panose="020B0600070205080204" pitchFamily="34" charset="-128"/>
              </a:rPr>
            </a:br>
            <a:r>
              <a:rPr lang="en-US" altLang="en-US" sz="4000">
                <a:ea typeface="ＭＳ Ｐゴシック" panose="020B0600070205080204" pitchFamily="34" charset="-128"/>
              </a:rPr>
              <a:t>resolution example</a:t>
            </a:r>
          </a:p>
        </p:txBody>
      </p:sp>
      <p:sp>
        <p:nvSpPr>
          <p:cNvPr id="91164" name="Rectangle 67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725613"/>
            <a:ext cx="3565525" cy="4648200"/>
          </a:xfrm>
        </p:spPr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host at cis.poly.edu wants IP address for gaia.cs.umass.edu</a:t>
            </a:r>
          </a:p>
        </p:txBody>
      </p:sp>
      <p:sp>
        <p:nvSpPr>
          <p:cNvPr id="91165" name="Rectangle 69"/>
          <p:cNvSpPr>
            <a:spLocks noChangeArrowheads="1"/>
          </p:cNvSpPr>
          <p:nvPr/>
        </p:nvSpPr>
        <p:spPr bwMode="auto">
          <a:xfrm>
            <a:off x="582613" y="3094038"/>
            <a:ext cx="3478212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i="1">
                <a:solidFill>
                  <a:srgbClr val="CC0000"/>
                </a:solidFill>
              </a:rPr>
              <a:t>iterated query:</a:t>
            </a:r>
          </a:p>
          <a:p>
            <a:pPr>
              <a:buSzPct val="75000"/>
            </a:pPr>
            <a:r>
              <a:rPr lang="en-US" altLang="en-US" sz="2400"/>
              <a:t>contacted server replies with name of server to contact</a:t>
            </a:r>
          </a:p>
          <a:p>
            <a:pPr>
              <a:buSzPct val="75000"/>
            </a:pPr>
            <a:r>
              <a:rPr lang="ja-JP" altLang="en-US" sz="2400"/>
              <a:t>“</a:t>
            </a:r>
            <a:r>
              <a:rPr lang="en-US" altLang="ja-JP" sz="2400"/>
              <a:t>I don</a:t>
            </a:r>
            <a:r>
              <a:rPr lang="ja-JP" altLang="en-US" sz="2400"/>
              <a:t>’</a:t>
            </a:r>
            <a:r>
              <a:rPr lang="en-US" altLang="ja-JP" sz="2400"/>
              <a:t>t know this name, but ask this server</a:t>
            </a:r>
            <a:r>
              <a:rPr lang="ja-JP" altLang="en-US" sz="2400"/>
              <a:t>”</a:t>
            </a:r>
            <a:endParaRPr lang="en-US" altLang="en-US" sz="2400"/>
          </a:p>
        </p:txBody>
      </p:sp>
      <p:grpSp>
        <p:nvGrpSpPr>
          <p:cNvPr id="91166" name="Group 86"/>
          <p:cNvGrpSpPr>
            <a:grpSpLocks/>
          </p:cNvGrpSpPr>
          <p:nvPr/>
        </p:nvGrpSpPr>
        <p:grpSpPr bwMode="auto">
          <a:xfrm flipH="1">
            <a:off x="7226300" y="5091113"/>
            <a:ext cx="925513" cy="795337"/>
            <a:chOff x="-44" y="1473"/>
            <a:chExt cx="981" cy="1105"/>
          </a:xfrm>
        </p:grpSpPr>
        <p:pic>
          <p:nvPicPr>
            <p:cNvPr id="91302" name="Picture 87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303" name="Freeform 8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1167" name="Group 89"/>
          <p:cNvGrpSpPr>
            <a:grpSpLocks/>
          </p:cNvGrpSpPr>
          <p:nvPr/>
        </p:nvGrpSpPr>
        <p:grpSpPr bwMode="auto">
          <a:xfrm>
            <a:off x="4765675" y="4244975"/>
            <a:ext cx="925513" cy="795338"/>
            <a:chOff x="-44" y="1473"/>
            <a:chExt cx="981" cy="1105"/>
          </a:xfrm>
        </p:grpSpPr>
        <p:pic>
          <p:nvPicPr>
            <p:cNvPr id="91300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301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1168" name="Group 125"/>
          <p:cNvGrpSpPr>
            <a:grpSpLocks/>
          </p:cNvGrpSpPr>
          <p:nvPr/>
        </p:nvGrpSpPr>
        <p:grpSpPr bwMode="auto">
          <a:xfrm>
            <a:off x="7226300" y="3743325"/>
            <a:ext cx="390525" cy="641350"/>
            <a:chOff x="4140" y="429"/>
            <a:chExt cx="1425" cy="2396"/>
          </a:xfrm>
        </p:grpSpPr>
        <p:sp>
          <p:nvSpPr>
            <p:cNvPr id="91268" name="Freeform 12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0 w 354"/>
                <a:gd name="T3" fmla="*/ 19 h 2742"/>
                <a:gd name="T4" fmla="*/ 10 w 354"/>
                <a:gd name="T5" fmla="*/ 143 h 2742"/>
                <a:gd name="T6" fmla="*/ 0 w 354"/>
                <a:gd name="T7" fmla="*/ 14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69" name="Rectangle 12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270" name="Freeform 12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6 w 211"/>
                <a:gd name="T3" fmla="*/ 13 h 2537"/>
                <a:gd name="T4" fmla="*/ 2 w 211"/>
                <a:gd name="T5" fmla="*/ 13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71" name="Freeform 12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8 h 226"/>
                <a:gd name="T4" fmla="*/ 9 w 328"/>
                <a:gd name="T5" fmla="*/ 13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72" name="Rectangle 13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91273" name="Group 13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98" name="AutoShape 13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1299" name="AutoShape 133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1274" name="Rectangle 13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91275" name="Group 13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96" name="AutoShape 13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1297" name="AutoShape 13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1276" name="Rectangle 13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277" name="Rectangle 13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91278" name="Group 14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294" name="AutoShape 14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1295" name="AutoShape 14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1279" name="Freeform 14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7 h 226"/>
                <a:gd name="T4" fmla="*/ 9 w 328"/>
                <a:gd name="T5" fmla="*/ 12 h 226"/>
                <a:gd name="T6" fmla="*/ 0 w 328"/>
                <a:gd name="T7" fmla="*/ 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1280" name="Group 14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292" name="AutoShape 14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1293" name="AutoShape 146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1281" name="Rectangle 14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282" name="Freeform 14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 w 296"/>
                <a:gd name="T3" fmla="*/ 7 h 256"/>
                <a:gd name="T4" fmla="*/ 9 w 296"/>
                <a:gd name="T5" fmla="*/ 13 h 256"/>
                <a:gd name="T6" fmla="*/ 0 w 296"/>
                <a:gd name="T7" fmla="*/ 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83" name="Freeform 14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9 w 304"/>
                <a:gd name="T3" fmla="*/ 9 h 288"/>
                <a:gd name="T4" fmla="*/ 8 w 304"/>
                <a:gd name="T5" fmla="*/ 16 h 288"/>
                <a:gd name="T6" fmla="*/ 2 w 304"/>
                <a:gd name="T7" fmla="*/ 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84" name="Oval 15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285" name="Freeform 15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7 h 240"/>
                <a:gd name="T2" fmla="*/ 2 w 306"/>
                <a:gd name="T3" fmla="*/ 13 h 240"/>
                <a:gd name="T4" fmla="*/ 9 w 306"/>
                <a:gd name="T5" fmla="*/ 7 h 240"/>
                <a:gd name="T6" fmla="*/ 9 w 306"/>
                <a:gd name="T7" fmla="*/ 0 h 240"/>
                <a:gd name="T8" fmla="*/ 0 w 306"/>
                <a:gd name="T9" fmla="*/ 7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86" name="AutoShape 15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287" name="AutoShape 15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288" name="Oval 15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289" name="Oval 15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290" name="Oval 15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291" name="Rectangle 15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91169" name="Group 158"/>
          <p:cNvGrpSpPr>
            <a:grpSpLocks/>
          </p:cNvGrpSpPr>
          <p:nvPr/>
        </p:nvGrpSpPr>
        <p:grpSpPr bwMode="auto">
          <a:xfrm>
            <a:off x="5222875" y="2230438"/>
            <a:ext cx="390525" cy="641350"/>
            <a:chOff x="4140" y="429"/>
            <a:chExt cx="1425" cy="2396"/>
          </a:xfrm>
        </p:grpSpPr>
        <p:sp>
          <p:nvSpPr>
            <p:cNvPr id="91236" name="Freeform 1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0 w 354"/>
                <a:gd name="T3" fmla="*/ 19 h 2742"/>
                <a:gd name="T4" fmla="*/ 10 w 354"/>
                <a:gd name="T5" fmla="*/ 143 h 2742"/>
                <a:gd name="T6" fmla="*/ 0 w 354"/>
                <a:gd name="T7" fmla="*/ 14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37" name="Rectangle 160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238" name="Freeform 1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6 w 211"/>
                <a:gd name="T3" fmla="*/ 13 h 2537"/>
                <a:gd name="T4" fmla="*/ 2 w 211"/>
                <a:gd name="T5" fmla="*/ 13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39" name="Freeform 1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8 h 226"/>
                <a:gd name="T4" fmla="*/ 9 w 328"/>
                <a:gd name="T5" fmla="*/ 13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40" name="Rectangle 163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91241" name="Group 1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66" name="AutoShape 165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1267" name="AutoShape 166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1242" name="Rectangle 167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91243" name="Group 1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64" name="AutoShape 169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1265" name="AutoShape 170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1244" name="Rectangle 171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245" name="Rectangle 172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91246" name="Group 1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262" name="AutoShape 17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1263" name="AutoShape 175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1247" name="Freeform 1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7 h 226"/>
                <a:gd name="T4" fmla="*/ 9 w 328"/>
                <a:gd name="T5" fmla="*/ 12 h 226"/>
                <a:gd name="T6" fmla="*/ 0 w 328"/>
                <a:gd name="T7" fmla="*/ 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1248" name="Group 1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260" name="AutoShape 178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1261" name="AutoShape 179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1249" name="Rectangle 180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250" name="Freeform 1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 w 296"/>
                <a:gd name="T3" fmla="*/ 7 h 256"/>
                <a:gd name="T4" fmla="*/ 9 w 296"/>
                <a:gd name="T5" fmla="*/ 13 h 256"/>
                <a:gd name="T6" fmla="*/ 0 w 296"/>
                <a:gd name="T7" fmla="*/ 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51" name="Freeform 1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9 w 304"/>
                <a:gd name="T3" fmla="*/ 9 h 288"/>
                <a:gd name="T4" fmla="*/ 8 w 304"/>
                <a:gd name="T5" fmla="*/ 16 h 288"/>
                <a:gd name="T6" fmla="*/ 2 w 304"/>
                <a:gd name="T7" fmla="*/ 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52" name="Oval 183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253" name="Freeform 1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7 h 240"/>
                <a:gd name="T2" fmla="*/ 2 w 306"/>
                <a:gd name="T3" fmla="*/ 13 h 240"/>
                <a:gd name="T4" fmla="*/ 9 w 306"/>
                <a:gd name="T5" fmla="*/ 7 h 240"/>
                <a:gd name="T6" fmla="*/ 9 w 306"/>
                <a:gd name="T7" fmla="*/ 0 h 240"/>
                <a:gd name="T8" fmla="*/ 0 w 306"/>
                <a:gd name="T9" fmla="*/ 7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54" name="AutoShape 185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255" name="AutoShape 186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256" name="Oval 187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257" name="Oval 188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258" name="Oval 189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259" name="Rectangle 190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91170" name="Group 224"/>
          <p:cNvGrpSpPr>
            <a:grpSpLocks/>
          </p:cNvGrpSpPr>
          <p:nvPr/>
        </p:nvGrpSpPr>
        <p:grpSpPr bwMode="auto">
          <a:xfrm>
            <a:off x="6376988" y="968375"/>
            <a:ext cx="390525" cy="641350"/>
            <a:chOff x="4140" y="429"/>
            <a:chExt cx="1425" cy="2396"/>
          </a:xfrm>
        </p:grpSpPr>
        <p:sp>
          <p:nvSpPr>
            <p:cNvPr id="91204" name="Freeform 22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0 w 354"/>
                <a:gd name="T3" fmla="*/ 19 h 2742"/>
                <a:gd name="T4" fmla="*/ 10 w 354"/>
                <a:gd name="T5" fmla="*/ 143 h 2742"/>
                <a:gd name="T6" fmla="*/ 0 w 354"/>
                <a:gd name="T7" fmla="*/ 14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05" name="Rectangle 226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206" name="Freeform 22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6 w 211"/>
                <a:gd name="T3" fmla="*/ 13 h 2537"/>
                <a:gd name="T4" fmla="*/ 2 w 211"/>
                <a:gd name="T5" fmla="*/ 13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07" name="Freeform 22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8 h 226"/>
                <a:gd name="T4" fmla="*/ 9 w 328"/>
                <a:gd name="T5" fmla="*/ 13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08" name="Rectangle 229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91209" name="Group 23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34" name="AutoShape 23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1235" name="AutoShape 23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1210" name="Rectangle 233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91211" name="Group 23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32" name="AutoShape 235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1233" name="AutoShape 236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1212" name="Rectangle 237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213" name="Rectangle 238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91214" name="Group 23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230" name="AutoShape 24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1231" name="AutoShape 24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1215" name="Freeform 24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7 h 226"/>
                <a:gd name="T4" fmla="*/ 9 w 328"/>
                <a:gd name="T5" fmla="*/ 12 h 226"/>
                <a:gd name="T6" fmla="*/ 0 w 328"/>
                <a:gd name="T7" fmla="*/ 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1216" name="Group 24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228" name="AutoShape 244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1229" name="AutoShape 245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1217" name="Rectangle 246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218" name="Freeform 24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 w 296"/>
                <a:gd name="T3" fmla="*/ 7 h 256"/>
                <a:gd name="T4" fmla="*/ 9 w 296"/>
                <a:gd name="T5" fmla="*/ 13 h 256"/>
                <a:gd name="T6" fmla="*/ 0 w 296"/>
                <a:gd name="T7" fmla="*/ 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19" name="Freeform 24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9 w 304"/>
                <a:gd name="T3" fmla="*/ 9 h 288"/>
                <a:gd name="T4" fmla="*/ 8 w 304"/>
                <a:gd name="T5" fmla="*/ 16 h 288"/>
                <a:gd name="T6" fmla="*/ 2 w 304"/>
                <a:gd name="T7" fmla="*/ 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20" name="Oval 249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221" name="Freeform 25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7 h 240"/>
                <a:gd name="T2" fmla="*/ 2 w 306"/>
                <a:gd name="T3" fmla="*/ 13 h 240"/>
                <a:gd name="T4" fmla="*/ 9 w 306"/>
                <a:gd name="T5" fmla="*/ 7 h 240"/>
                <a:gd name="T6" fmla="*/ 9 w 306"/>
                <a:gd name="T7" fmla="*/ 0 h 240"/>
                <a:gd name="T8" fmla="*/ 0 w 306"/>
                <a:gd name="T9" fmla="*/ 7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222" name="AutoShape 251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223" name="AutoShape 252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224" name="Oval 253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225" name="Oval 254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226" name="Oval 255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227" name="Rectangle 256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91171" name="Group 257"/>
          <p:cNvGrpSpPr>
            <a:grpSpLocks/>
          </p:cNvGrpSpPr>
          <p:nvPr/>
        </p:nvGrpSpPr>
        <p:grpSpPr bwMode="auto">
          <a:xfrm>
            <a:off x="7192963" y="2220913"/>
            <a:ext cx="390525" cy="641350"/>
            <a:chOff x="4140" y="429"/>
            <a:chExt cx="1425" cy="2396"/>
          </a:xfrm>
        </p:grpSpPr>
        <p:sp>
          <p:nvSpPr>
            <p:cNvPr id="91172" name="Freeform 2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0 w 354"/>
                <a:gd name="T3" fmla="*/ 19 h 2742"/>
                <a:gd name="T4" fmla="*/ 10 w 354"/>
                <a:gd name="T5" fmla="*/ 143 h 2742"/>
                <a:gd name="T6" fmla="*/ 0 w 354"/>
                <a:gd name="T7" fmla="*/ 14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73" name="Rectangle 259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174" name="Freeform 2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6 w 211"/>
                <a:gd name="T3" fmla="*/ 13 h 2537"/>
                <a:gd name="T4" fmla="*/ 2 w 211"/>
                <a:gd name="T5" fmla="*/ 13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75" name="Freeform 2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8 h 226"/>
                <a:gd name="T4" fmla="*/ 9 w 328"/>
                <a:gd name="T5" fmla="*/ 13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76" name="Rectangle 262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91177" name="Group 2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02" name="AutoShape 26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1203" name="AutoShape 265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1178" name="Rectangle 266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91179" name="Group 2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00" name="AutoShape 268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1201" name="AutoShape 269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1180" name="Rectangle 270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181" name="Rectangle 271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91182" name="Group 2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198" name="AutoShape 273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1199" name="AutoShape 274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1183" name="Freeform 2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7 h 226"/>
                <a:gd name="T4" fmla="*/ 9 w 328"/>
                <a:gd name="T5" fmla="*/ 12 h 226"/>
                <a:gd name="T6" fmla="*/ 0 w 328"/>
                <a:gd name="T7" fmla="*/ 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1184" name="Group 2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196" name="AutoShape 277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1197" name="AutoShape 278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1185" name="Rectangle 279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186" name="Freeform 2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 w 296"/>
                <a:gd name="T3" fmla="*/ 7 h 256"/>
                <a:gd name="T4" fmla="*/ 9 w 296"/>
                <a:gd name="T5" fmla="*/ 13 h 256"/>
                <a:gd name="T6" fmla="*/ 0 w 296"/>
                <a:gd name="T7" fmla="*/ 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87" name="Freeform 2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9 w 304"/>
                <a:gd name="T3" fmla="*/ 9 h 288"/>
                <a:gd name="T4" fmla="*/ 8 w 304"/>
                <a:gd name="T5" fmla="*/ 16 h 288"/>
                <a:gd name="T6" fmla="*/ 2 w 304"/>
                <a:gd name="T7" fmla="*/ 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88" name="Oval 282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189" name="Freeform 2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7 h 240"/>
                <a:gd name="T2" fmla="*/ 2 w 306"/>
                <a:gd name="T3" fmla="*/ 13 h 240"/>
                <a:gd name="T4" fmla="*/ 9 w 306"/>
                <a:gd name="T5" fmla="*/ 7 h 240"/>
                <a:gd name="T6" fmla="*/ 9 w 306"/>
                <a:gd name="T7" fmla="*/ 0 h 240"/>
                <a:gd name="T8" fmla="*/ 0 w 306"/>
                <a:gd name="T9" fmla="*/ 7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190" name="AutoShape 284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191" name="AutoShape 285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192" name="Oval 286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193" name="Oval 287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194" name="Oval 288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1195" name="Rectangle 289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9" grpId="0"/>
      <p:bldP spid="202780" grpId="0"/>
      <p:bldP spid="202781" grpId="0"/>
      <p:bldP spid="202782" grpId="0"/>
      <p:bldP spid="202783" grpId="0"/>
      <p:bldP spid="202784" grpId="0"/>
      <p:bldP spid="202813" grpId="0"/>
      <p:bldP spid="2028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9318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B83965A2-F38C-4088-9467-EE6F3246F897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3188" name="Text Box 24"/>
          <p:cNvSpPr txBox="1">
            <a:spLocks noChangeArrowheads="1"/>
          </p:cNvSpPr>
          <p:nvPr/>
        </p:nvSpPr>
        <p:spPr bwMode="auto">
          <a:xfrm>
            <a:off x="7462838" y="32575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93189" name="Text Box 25"/>
          <p:cNvSpPr txBox="1">
            <a:spLocks noChangeArrowheads="1"/>
          </p:cNvSpPr>
          <p:nvPr/>
        </p:nvSpPr>
        <p:spPr bwMode="auto">
          <a:xfrm>
            <a:off x="7005638" y="33337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93190" name="Text Box 26"/>
          <p:cNvSpPr txBox="1">
            <a:spLocks noChangeArrowheads="1"/>
          </p:cNvSpPr>
          <p:nvPr/>
        </p:nvSpPr>
        <p:spPr bwMode="auto">
          <a:xfrm>
            <a:off x="6724650" y="1817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93191" name="Line 60"/>
          <p:cNvSpPr>
            <a:spLocks noChangeShapeType="1"/>
          </p:cNvSpPr>
          <p:nvPr/>
        </p:nvSpPr>
        <p:spPr bwMode="auto">
          <a:xfrm>
            <a:off x="7440613" y="2941638"/>
            <a:ext cx="0" cy="67468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2" name="Line 61"/>
          <p:cNvSpPr>
            <a:spLocks noChangeShapeType="1"/>
          </p:cNvSpPr>
          <p:nvPr/>
        </p:nvSpPr>
        <p:spPr bwMode="auto">
          <a:xfrm flipH="1" flipV="1">
            <a:off x="7319963" y="2952750"/>
            <a:ext cx="0" cy="71913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3" name="Line 62"/>
          <p:cNvSpPr>
            <a:spLocks noChangeShapeType="1"/>
          </p:cNvSpPr>
          <p:nvPr/>
        </p:nvSpPr>
        <p:spPr bwMode="auto">
          <a:xfrm flipH="1" flipV="1">
            <a:off x="6799263" y="1541463"/>
            <a:ext cx="458787" cy="56673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4" name="Text Box 63"/>
          <p:cNvSpPr txBox="1">
            <a:spLocks noChangeArrowheads="1"/>
          </p:cNvSpPr>
          <p:nvPr/>
        </p:nvSpPr>
        <p:spPr bwMode="auto">
          <a:xfrm>
            <a:off x="7143750" y="13906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93195" name="Rectangle 67"/>
          <p:cNvSpPr>
            <a:spLocks noChangeArrowheads="1"/>
          </p:cNvSpPr>
          <p:nvPr/>
        </p:nvSpPr>
        <p:spPr bwMode="auto">
          <a:xfrm>
            <a:off x="468313" y="1687513"/>
            <a:ext cx="3162300" cy="231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i="1">
                <a:solidFill>
                  <a:srgbClr val="CC0000"/>
                </a:solidFill>
                <a:latin typeface="Comic Sans MS" panose="030F0702030302020204" pitchFamily="66" charset="0"/>
              </a:rPr>
              <a:t>recursive query:</a:t>
            </a:r>
          </a:p>
          <a:p>
            <a:pPr>
              <a:lnSpc>
                <a:spcPct val="100000"/>
              </a:lnSpc>
              <a:buSzPct val="75000"/>
            </a:pPr>
            <a:r>
              <a:rPr lang="en-US" altLang="en-US" sz="2400"/>
              <a:t>puts burden of name resolution on contacted name server</a:t>
            </a:r>
          </a:p>
          <a:p>
            <a:pPr>
              <a:lnSpc>
                <a:spcPct val="100000"/>
              </a:lnSpc>
              <a:buSzPct val="75000"/>
            </a:pPr>
            <a:r>
              <a:rPr lang="en-US" altLang="en-US" sz="2400"/>
              <a:t>heavy load at upper levels of hierarchy?</a:t>
            </a:r>
          </a:p>
        </p:txBody>
      </p:sp>
      <p:sp>
        <p:nvSpPr>
          <p:cNvPr id="93196" name="Text Box 5"/>
          <p:cNvSpPr txBox="1">
            <a:spLocks noChangeArrowheads="1"/>
          </p:cNvSpPr>
          <p:nvPr/>
        </p:nvSpPr>
        <p:spPr bwMode="auto">
          <a:xfrm>
            <a:off x="4206875" y="4881563"/>
            <a:ext cx="17462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requesting host</a:t>
            </a:r>
            <a:endParaRPr lang="en-US" altLang="en-US" sz="2400"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99"/>
                </a:solidFill>
                <a:latin typeface="Arial" panose="020B0604020202020204" pitchFamily="34" charset="0"/>
              </a:rPr>
              <a:t>cis.poly.edu</a:t>
            </a:r>
          </a:p>
        </p:txBody>
      </p:sp>
      <p:sp>
        <p:nvSpPr>
          <p:cNvPr id="93197" name="Text Box 6"/>
          <p:cNvSpPr txBox="1">
            <a:spLocks noChangeArrowheads="1"/>
          </p:cNvSpPr>
          <p:nvPr/>
        </p:nvSpPr>
        <p:spPr bwMode="auto">
          <a:xfrm>
            <a:off x="6683375" y="5775325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Arial" panose="020B0604020202020204" pitchFamily="34" charset="0"/>
              </a:rPr>
              <a:t>gaia.cs.umass.edu</a:t>
            </a:r>
          </a:p>
        </p:txBody>
      </p:sp>
      <p:sp>
        <p:nvSpPr>
          <p:cNvPr id="93198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root DNS server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93199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0" name="Line 19"/>
          <p:cNvSpPr>
            <a:spLocks noChangeShapeType="1"/>
          </p:cNvSpPr>
          <p:nvPr/>
        </p:nvSpPr>
        <p:spPr bwMode="auto">
          <a:xfrm flipV="1">
            <a:off x="5391150" y="1220788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1" name="Line 22"/>
          <p:cNvSpPr>
            <a:spLocks noChangeShapeType="1"/>
          </p:cNvSpPr>
          <p:nvPr/>
        </p:nvSpPr>
        <p:spPr bwMode="auto">
          <a:xfrm flipH="1">
            <a:off x="5619750" y="1449388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2" name="Line 23"/>
          <p:cNvSpPr>
            <a:spLocks noChangeShapeType="1"/>
          </p:cNvSpPr>
          <p:nvPr/>
        </p:nvSpPr>
        <p:spPr bwMode="auto">
          <a:xfrm>
            <a:off x="5476875" y="2944813"/>
            <a:ext cx="9525" cy="13239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3203" name="Group 24"/>
          <p:cNvGrpSpPr>
            <a:grpSpLocks/>
          </p:cNvGrpSpPr>
          <p:nvPr/>
        </p:nvGrpSpPr>
        <p:grpSpPr bwMode="auto">
          <a:xfrm>
            <a:off x="4179888" y="3062288"/>
            <a:ext cx="1898650" cy="611187"/>
            <a:chOff x="2831" y="2132"/>
            <a:chExt cx="1196" cy="385"/>
          </a:xfrm>
        </p:grpSpPr>
        <p:sp>
          <p:nvSpPr>
            <p:cNvPr id="93351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93352" name="Text Box 26"/>
            <p:cNvSpPr txBox="1">
              <a:spLocks noChangeArrowheads="1"/>
            </p:cNvSpPr>
            <p:nvPr/>
          </p:nvSpPr>
          <p:spPr bwMode="auto">
            <a:xfrm>
              <a:off x="2831" y="2132"/>
              <a:ext cx="1196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local DNS server</a:t>
              </a:r>
              <a:endParaRPr lang="en-US" altLang="en-US" sz="2400">
                <a:latin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000099"/>
                  </a:solidFill>
                  <a:latin typeface="Arial" panose="020B0604020202020204" pitchFamily="34" charset="0"/>
                </a:rPr>
                <a:t>dns.poly.edu</a:t>
              </a:r>
            </a:p>
          </p:txBody>
        </p:sp>
      </p:grpSp>
      <p:sp>
        <p:nvSpPr>
          <p:cNvPr id="93204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1</a:t>
            </a: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93205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93206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93207" name="Text Box 60"/>
          <p:cNvSpPr txBox="1">
            <a:spLocks noChangeArrowheads="1"/>
          </p:cNvSpPr>
          <p:nvPr/>
        </p:nvSpPr>
        <p:spPr bwMode="auto">
          <a:xfrm>
            <a:off x="6353175" y="4429125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authoritative DNS server</a:t>
            </a:r>
            <a:endParaRPr lang="en-US" altLang="en-US" sz="2400"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dns.cs.umass.edu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sp>
        <p:nvSpPr>
          <p:cNvPr id="93208" name="Text Box 62"/>
          <p:cNvSpPr txBox="1">
            <a:spLocks noChangeArrowheads="1"/>
          </p:cNvSpPr>
          <p:nvPr/>
        </p:nvSpPr>
        <p:spPr bwMode="auto">
          <a:xfrm>
            <a:off x="5549900" y="37814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93209" name="Line 62"/>
          <p:cNvSpPr>
            <a:spLocks noChangeShapeType="1"/>
          </p:cNvSpPr>
          <p:nvPr/>
        </p:nvSpPr>
        <p:spPr bwMode="auto">
          <a:xfrm flipH="1" flipV="1">
            <a:off x="6853238" y="1333500"/>
            <a:ext cx="600075" cy="7413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3210" name="Picture 13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28746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211" name="Rectangle 66"/>
          <p:cNvSpPr>
            <a:spLocks noChangeArrowheads="1"/>
          </p:cNvSpPr>
          <p:nvPr/>
        </p:nvSpPr>
        <p:spPr bwMode="auto">
          <a:xfrm>
            <a:off x="533400" y="217488"/>
            <a:ext cx="49101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rgbClr val="000099"/>
                </a:solidFill>
              </a:rPr>
              <a:t>DNS name </a:t>
            </a:r>
            <a:br>
              <a:rPr lang="en-US" altLang="en-US" sz="4000">
                <a:solidFill>
                  <a:srgbClr val="000099"/>
                </a:solidFill>
              </a:rPr>
            </a:br>
            <a:r>
              <a:rPr lang="en-US" altLang="en-US" sz="4000">
                <a:solidFill>
                  <a:srgbClr val="000099"/>
                </a:solidFill>
              </a:rPr>
              <a:t>resolution example</a:t>
            </a:r>
          </a:p>
        </p:txBody>
      </p:sp>
      <p:sp>
        <p:nvSpPr>
          <p:cNvPr id="93212" name="Text Box 65"/>
          <p:cNvSpPr txBox="1">
            <a:spLocks noChangeArrowheads="1"/>
          </p:cNvSpPr>
          <p:nvPr/>
        </p:nvSpPr>
        <p:spPr bwMode="auto">
          <a:xfrm>
            <a:off x="7600950" y="2287588"/>
            <a:ext cx="1325563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TLD DNS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server</a:t>
            </a:r>
            <a:endParaRPr lang="en-US" altLang="en-US" sz="1600">
              <a:latin typeface="Arial" panose="020B0604020202020204" pitchFamily="34" charset="0"/>
            </a:endParaRPr>
          </a:p>
        </p:txBody>
      </p:sp>
      <p:grpSp>
        <p:nvGrpSpPr>
          <p:cNvPr id="93213" name="Group 140"/>
          <p:cNvGrpSpPr>
            <a:grpSpLocks/>
          </p:cNvGrpSpPr>
          <p:nvPr/>
        </p:nvGrpSpPr>
        <p:grpSpPr bwMode="auto">
          <a:xfrm flipH="1">
            <a:off x="7226300" y="5091113"/>
            <a:ext cx="925513" cy="795337"/>
            <a:chOff x="-44" y="1473"/>
            <a:chExt cx="981" cy="1105"/>
          </a:xfrm>
        </p:grpSpPr>
        <p:pic>
          <p:nvPicPr>
            <p:cNvPr id="93349" name="Picture 14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350" name="Freeform 1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3214" name="Group 143"/>
          <p:cNvGrpSpPr>
            <a:grpSpLocks/>
          </p:cNvGrpSpPr>
          <p:nvPr/>
        </p:nvGrpSpPr>
        <p:grpSpPr bwMode="auto">
          <a:xfrm>
            <a:off x="4765675" y="4244975"/>
            <a:ext cx="925513" cy="795338"/>
            <a:chOff x="-44" y="1473"/>
            <a:chExt cx="981" cy="1105"/>
          </a:xfrm>
        </p:grpSpPr>
        <p:pic>
          <p:nvPicPr>
            <p:cNvPr id="93347" name="Picture 14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348" name="Freeform 1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3215" name="Group 146"/>
          <p:cNvGrpSpPr>
            <a:grpSpLocks/>
          </p:cNvGrpSpPr>
          <p:nvPr/>
        </p:nvGrpSpPr>
        <p:grpSpPr bwMode="auto">
          <a:xfrm>
            <a:off x="7226300" y="3743325"/>
            <a:ext cx="390525" cy="641350"/>
            <a:chOff x="4140" y="429"/>
            <a:chExt cx="1425" cy="2396"/>
          </a:xfrm>
        </p:grpSpPr>
        <p:sp>
          <p:nvSpPr>
            <p:cNvPr id="93315" name="Freeform 14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0 w 354"/>
                <a:gd name="T3" fmla="*/ 19 h 2742"/>
                <a:gd name="T4" fmla="*/ 10 w 354"/>
                <a:gd name="T5" fmla="*/ 143 h 2742"/>
                <a:gd name="T6" fmla="*/ 0 w 354"/>
                <a:gd name="T7" fmla="*/ 14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16" name="Rectangle 148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317" name="Freeform 14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6 w 211"/>
                <a:gd name="T3" fmla="*/ 13 h 2537"/>
                <a:gd name="T4" fmla="*/ 2 w 211"/>
                <a:gd name="T5" fmla="*/ 13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18" name="Freeform 15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8 h 226"/>
                <a:gd name="T4" fmla="*/ 9 w 328"/>
                <a:gd name="T5" fmla="*/ 13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19" name="Rectangle 151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93320" name="Group 15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345" name="AutoShape 153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3346" name="AutoShape 154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3321" name="Rectangle 155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93322" name="Group 15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343" name="AutoShape 15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3344" name="AutoShape 15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3323" name="Rectangle 159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324" name="Rectangle 160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93325" name="Group 16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341" name="AutoShape 162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3342" name="AutoShape 163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3326" name="Freeform 16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7 h 226"/>
                <a:gd name="T4" fmla="*/ 9 w 328"/>
                <a:gd name="T5" fmla="*/ 12 h 226"/>
                <a:gd name="T6" fmla="*/ 0 w 328"/>
                <a:gd name="T7" fmla="*/ 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327" name="Group 16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339" name="AutoShape 166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3340" name="AutoShape 167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3328" name="Rectangle 168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329" name="Freeform 16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 w 296"/>
                <a:gd name="T3" fmla="*/ 7 h 256"/>
                <a:gd name="T4" fmla="*/ 9 w 296"/>
                <a:gd name="T5" fmla="*/ 13 h 256"/>
                <a:gd name="T6" fmla="*/ 0 w 296"/>
                <a:gd name="T7" fmla="*/ 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30" name="Freeform 17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9 w 304"/>
                <a:gd name="T3" fmla="*/ 9 h 288"/>
                <a:gd name="T4" fmla="*/ 8 w 304"/>
                <a:gd name="T5" fmla="*/ 16 h 288"/>
                <a:gd name="T6" fmla="*/ 2 w 304"/>
                <a:gd name="T7" fmla="*/ 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31" name="Oval 171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332" name="Freeform 17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7 h 240"/>
                <a:gd name="T2" fmla="*/ 2 w 306"/>
                <a:gd name="T3" fmla="*/ 13 h 240"/>
                <a:gd name="T4" fmla="*/ 9 w 306"/>
                <a:gd name="T5" fmla="*/ 7 h 240"/>
                <a:gd name="T6" fmla="*/ 9 w 306"/>
                <a:gd name="T7" fmla="*/ 0 h 240"/>
                <a:gd name="T8" fmla="*/ 0 w 306"/>
                <a:gd name="T9" fmla="*/ 7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33" name="AutoShape 173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334" name="AutoShape 174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335" name="Oval 175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336" name="Oval 176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337" name="Oval 177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338" name="Rectangle 178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93216" name="Group 212"/>
          <p:cNvGrpSpPr>
            <a:grpSpLocks/>
          </p:cNvGrpSpPr>
          <p:nvPr/>
        </p:nvGrpSpPr>
        <p:grpSpPr bwMode="auto">
          <a:xfrm>
            <a:off x="5222875" y="2230438"/>
            <a:ext cx="390525" cy="641350"/>
            <a:chOff x="4140" y="429"/>
            <a:chExt cx="1425" cy="2396"/>
          </a:xfrm>
        </p:grpSpPr>
        <p:sp>
          <p:nvSpPr>
            <p:cNvPr id="93283" name="Freeform 21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0 w 354"/>
                <a:gd name="T3" fmla="*/ 19 h 2742"/>
                <a:gd name="T4" fmla="*/ 10 w 354"/>
                <a:gd name="T5" fmla="*/ 143 h 2742"/>
                <a:gd name="T6" fmla="*/ 0 w 354"/>
                <a:gd name="T7" fmla="*/ 14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84" name="Rectangle 214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285" name="Freeform 21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6 w 211"/>
                <a:gd name="T3" fmla="*/ 13 h 2537"/>
                <a:gd name="T4" fmla="*/ 2 w 211"/>
                <a:gd name="T5" fmla="*/ 13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86" name="Freeform 21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8 h 226"/>
                <a:gd name="T4" fmla="*/ 9 w 328"/>
                <a:gd name="T5" fmla="*/ 13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87" name="Rectangle 217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93288" name="Group 21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313" name="AutoShape 219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3314" name="AutoShape 220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3289" name="Rectangle 221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93290" name="Group 22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311" name="AutoShape 223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3312" name="AutoShape 224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3291" name="Rectangle 225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292" name="Rectangle 226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93293" name="Group 22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309" name="AutoShape 228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3310" name="AutoShape 229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3294" name="Freeform 23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7 h 226"/>
                <a:gd name="T4" fmla="*/ 9 w 328"/>
                <a:gd name="T5" fmla="*/ 12 h 226"/>
                <a:gd name="T6" fmla="*/ 0 w 328"/>
                <a:gd name="T7" fmla="*/ 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295" name="Group 23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307" name="AutoShape 232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3308" name="AutoShape 233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3296" name="Rectangle 234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297" name="Freeform 23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 w 296"/>
                <a:gd name="T3" fmla="*/ 7 h 256"/>
                <a:gd name="T4" fmla="*/ 9 w 296"/>
                <a:gd name="T5" fmla="*/ 13 h 256"/>
                <a:gd name="T6" fmla="*/ 0 w 296"/>
                <a:gd name="T7" fmla="*/ 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98" name="Freeform 23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9 w 304"/>
                <a:gd name="T3" fmla="*/ 9 h 288"/>
                <a:gd name="T4" fmla="*/ 8 w 304"/>
                <a:gd name="T5" fmla="*/ 16 h 288"/>
                <a:gd name="T6" fmla="*/ 2 w 304"/>
                <a:gd name="T7" fmla="*/ 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99" name="Oval 237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300" name="Freeform 23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7 h 240"/>
                <a:gd name="T2" fmla="*/ 2 w 306"/>
                <a:gd name="T3" fmla="*/ 13 h 240"/>
                <a:gd name="T4" fmla="*/ 9 w 306"/>
                <a:gd name="T5" fmla="*/ 7 h 240"/>
                <a:gd name="T6" fmla="*/ 9 w 306"/>
                <a:gd name="T7" fmla="*/ 0 h 240"/>
                <a:gd name="T8" fmla="*/ 0 w 306"/>
                <a:gd name="T9" fmla="*/ 7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301" name="AutoShape 239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302" name="AutoShape 240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303" name="Oval 241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304" name="Oval 242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305" name="Oval 243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306" name="Rectangle 244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93217" name="Group 245"/>
          <p:cNvGrpSpPr>
            <a:grpSpLocks/>
          </p:cNvGrpSpPr>
          <p:nvPr/>
        </p:nvGrpSpPr>
        <p:grpSpPr bwMode="auto">
          <a:xfrm>
            <a:off x="6376988" y="968375"/>
            <a:ext cx="390525" cy="641350"/>
            <a:chOff x="4140" y="429"/>
            <a:chExt cx="1425" cy="2396"/>
          </a:xfrm>
        </p:grpSpPr>
        <p:sp>
          <p:nvSpPr>
            <p:cNvPr id="93251" name="Freeform 24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0 w 354"/>
                <a:gd name="T3" fmla="*/ 19 h 2742"/>
                <a:gd name="T4" fmla="*/ 10 w 354"/>
                <a:gd name="T5" fmla="*/ 143 h 2742"/>
                <a:gd name="T6" fmla="*/ 0 w 354"/>
                <a:gd name="T7" fmla="*/ 14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52" name="Rectangle 247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253" name="Freeform 24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6 w 211"/>
                <a:gd name="T3" fmla="*/ 13 h 2537"/>
                <a:gd name="T4" fmla="*/ 2 w 211"/>
                <a:gd name="T5" fmla="*/ 13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54" name="Freeform 24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8 h 226"/>
                <a:gd name="T4" fmla="*/ 9 w 328"/>
                <a:gd name="T5" fmla="*/ 13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55" name="Rectangle 250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93256" name="Group 25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81" name="AutoShape 252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3282" name="AutoShape 253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3257" name="Rectangle 254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93258" name="Group 25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79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3280" name="AutoShape 257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3259" name="Rectangle 258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260" name="Rectangle 259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93261" name="Group 26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77" name="AutoShape 26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3278" name="AutoShape 262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3262" name="Freeform 26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7 h 226"/>
                <a:gd name="T4" fmla="*/ 9 w 328"/>
                <a:gd name="T5" fmla="*/ 12 h 226"/>
                <a:gd name="T6" fmla="*/ 0 w 328"/>
                <a:gd name="T7" fmla="*/ 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263" name="Group 26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75" name="AutoShape 265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3276" name="AutoShape 266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3264" name="Rectangle 267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265" name="Freeform 26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 w 296"/>
                <a:gd name="T3" fmla="*/ 7 h 256"/>
                <a:gd name="T4" fmla="*/ 9 w 296"/>
                <a:gd name="T5" fmla="*/ 13 h 256"/>
                <a:gd name="T6" fmla="*/ 0 w 296"/>
                <a:gd name="T7" fmla="*/ 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66" name="Freeform 26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9 w 304"/>
                <a:gd name="T3" fmla="*/ 9 h 288"/>
                <a:gd name="T4" fmla="*/ 8 w 304"/>
                <a:gd name="T5" fmla="*/ 16 h 288"/>
                <a:gd name="T6" fmla="*/ 2 w 304"/>
                <a:gd name="T7" fmla="*/ 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67" name="Oval 270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268" name="Freeform 27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7 h 240"/>
                <a:gd name="T2" fmla="*/ 2 w 306"/>
                <a:gd name="T3" fmla="*/ 13 h 240"/>
                <a:gd name="T4" fmla="*/ 9 w 306"/>
                <a:gd name="T5" fmla="*/ 7 h 240"/>
                <a:gd name="T6" fmla="*/ 9 w 306"/>
                <a:gd name="T7" fmla="*/ 0 h 240"/>
                <a:gd name="T8" fmla="*/ 0 w 306"/>
                <a:gd name="T9" fmla="*/ 7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69" name="AutoShape 272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270" name="AutoShape 273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271" name="Oval 274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272" name="Oval 275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273" name="Oval 276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274" name="Rectangle 277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93218" name="Group 311"/>
          <p:cNvGrpSpPr>
            <a:grpSpLocks/>
          </p:cNvGrpSpPr>
          <p:nvPr/>
        </p:nvGrpSpPr>
        <p:grpSpPr bwMode="auto">
          <a:xfrm>
            <a:off x="7192963" y="2220913"/>
            <a:ext cx="390525" cy="641350"/>
            <a:chOff x="4140" y="429"/>
            <a:chExt cx="1425" cy="2396"/>
          </a:xfrm>
        </p:grpSpPr>
        <p:sp>
          <p:nvSpPr>
            <p:cNvPr id="93219" name="Freeform 31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0 w 354"/>
                <a:gd name="T3" fmla="*/ 19 h 2742"/>
                <a:gd name="T4" fmla="*/ 10 w 354"/>
                <a:gd name="T5" fmla="*/ 143 h 2742"/>
                <a:gd name="T6" fmla="*/ 0 w 354"/>
                <a:gd name="T7" fmla="*/ 14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20" name="Rectangle 313"/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221" name="Freeform 31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6 w 211"/>
                <a:gd name="T3" fmla="*/ 13 h 2537"/>
                <a:gd name="T4" fmla="*/ 2 w 211"/>
                <a:gd name="T5" fmla="*/ 13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22" name="Freeform 31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8 h 226"/>
                <a:gd name="T4" fmla="*/ 9 w 328"/>
                <a:gd name="T5" fmla="*/ 13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23" name="Rectangle 316"/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93224" name="Group 31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49" name="AutoShape 318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3250" name="AutoShape 319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3225" name="Rectangle 320"/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93226" name="Group 32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47" name="AutoShape 322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3248" name="AutoShape 323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3227" name="Rectangle 324"/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228" name="Rectangle 325"/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93229" name="Group 32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45" name="AutoShape 327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3246" name="AutoShape 328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3230" name="Freeform 32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9 w 328"/>
                <a:gd name="T3" fmla="*/ 7 h 226"/>
                <a:gd name="T4" fmla="*/ 9 w 328"/>
                <a:gd name="T5" fmla="*/ 12 h 226"/>
                <a:gd name="T6" fmla="*/ 0 w 328"/>
                <a:gd name="T7" fmla="*/ 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231" name="Group 33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43" name="AutoShape 331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3244" name="AutoShape 332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3232" name="Rectangle 333"/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233" name="Freeform 33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 w 296"/>
                <a:gd name="T3" fmla="*/ 7 h 256"/>
                <a:gd name="T4" fmla="*/ 9 w 296"/>
                <a:gd name="T5" fmla="*/ 13 h 256"/>
                <a:gd name="T6" fmla="*/ 0 w 296"/>
                <a:gd name="T7" fmla="*/ 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4" name="Freeform 33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9 w 304"/>
                <a:gd name="T3" fmla="*/ 9 h 288"/>
                <a:gd name="T4" fmla="*/ 8 w 304"/>
                <a:gd name="T5" fmla="*/ 16 h 288"/>
                <a:gd name="T6" fmla="*/ 2 w 304"/>
                <a:gd name="T7" fmla="*/ 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5" name="Oval 336"/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236" name="Freeform 33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7 h 240"/>
                <a:gd name="T2" fmla="*/ 2 w 306"/>
                <a:gd name="T3" fmla="*/ 13 h 240"/>
                <a:gd name="T4" fmla="*/ 9 w 306"/>
                <a:gd name="T5" fmla="*/ 7 h 240"/>
                <a:gd name="T6" fmla="*/ 9 w 306"/>
                <a:gd name="T7" fmla="*/ 0 h 240"/>
                <a:gd name="T8" fmla="*/ 0 w 306"/>
                <a:gd name="T9" fmla="*/ 7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7" name="AutoShape 338"/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238" name="AutoShape 339"/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239" name="Oval 340"/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240" name="Oval 341"/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241" name="Oval 342"/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3242" name="Rectangle 343"/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9523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D48C4FA4-51AD-41AA-B4F1-693974749DFC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95236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8620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6050"/>
            <a:ext cx="7772400" cy="969963"/>
          </a:xfrm>
        </p:spPr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DNS: caching, updating records</a:t>
            </a:r>
          </a:p>
        </p:txBody>
      </p:sp>
      <p:sp>
        <p:nvSpPr>
          <p:cNvPr id="952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438275"/>
            <a:ext cx="7926388" cy="473392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once (any) name server learns mapping, it </a:t>
            </a:r>
            <a:r>
              <a:rPr lang="en-US" altLang="en-US" i="1">
                <a:solidFill>
                  <a:srgbClr val="000099"/>
                </a:solidFill>
                <a:ea typeface="ＭＳ Ｐゴシック" panose="020B0600070205080204" pitchFamily="34" charset="-128"/>
              </a:rPr>
              <a:t>caches</a:t>
            </a:r>
            <a:r>
              <a:rPr lang="en-US" altLang="en-US">
                <a:ea typeface="ＭＳ Ｐゴシック" panose="020B0600070205080204" pitchFamily="34" charset="-128"/>
              </a:rPr>
              <a:t> mapping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cache entries timeout (disappear) after some time (TTL)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TLD servers typically cached in local name servers</a:t>
            </a:r>
          </a:p>
          <a:p>
            <a:pPr lvl="2"/>
            <a:r>
              <a:rPr lang="en-US" altLang="en-US">
                <a:latin typeface="Gill Sans MT" panose="020B0502020104020203" pitchFamily="34" charset="0"/>
                <a:ea typeface="ＭＳ Ｐゴシック" panose="020B0600070205080204" pitchFamily="34" charset="-128"/>
              </a:rPr>
              <a:t>thus root name servers not often visited</a:t>
            </a: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cached entries may be </a:t>
            </a: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out-of-date</a:t>
            </a:r>
            <a:r>
              <a:rPr lang="en-US" altLang="en-US">
                <a:ea typeface="ＭＳ Ｐゴシック" panose="020B0600070205080204" pitchFamily="34" charset="-128"/>
              </a:rPr>
              <a:t> (best effort name-to-address translation!)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name host changes IP address, may not be known Internet-wide until all TTLs expire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update/notify mechanisms proposed IETF standard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RFC 2136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9728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D526F54C-4D7E-4AD4-81C1-98E8A23049EB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Chapter 2: outline</a:t>
            </a:r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611313"/>
            <a:ext cx="3810000" cy="46482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2.1 principles of network applications</a:t>
            </a:r>
          </a:p>
          <a:p>
            <a:pPr marL="912813" lvl="1"/>
            <a:r>
              <a:rPr lang="en-US" altLang="en-US">
                <a:ea typeface="ＭＳ Ｐゴシック" panose="020B0600070205080204" pitchFamily="34" charset="-128"/>
              </a:rPr>
              <a:t>app architectures</a:t>
            </a:r>
          </a:p>
          <a:p>
            <a:pPr marL="912813" lvl="1"/>
            <a:r>
              <a:rPr lang="en-US" altLang="en-US">
                <a:ea typeface="ＭＳ Ｐゴシック" panose="020B0600070205080204" pitchFamily="34" charset="-128"/>
              </a:rPr>
              <a:t>app requirements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2.2 Web and HTTP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2.3 FTP 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2.4 electronic mail</a:t>
            </a:r>
          </a:p>
          <a:p>
            <a:pPr marL="912813" lvl="1"/>
            <a:r>
              <a:rPr lang="en-US" altLang="en-US">
                <a:ea typeface="ＭＳ Ｐゴシック" panose="020B0600070205080204" pitchFamily="34" charset="-128"/>
              </a:rPr>
              <a:t>SMTP, POP3, IMAP</a:t>
            </a: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2.5 DNS</a:t>
            </a:r>
          </a:p>
          <a:p>
            <a:pPr marL="457200" indent="-457200"/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9728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73600" y="1600200"/>
            <a:ext cx="3876675" cy="46482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CC0000"/>
                </a:solidFill>
                <a:ea typeface="ＭＳ Ｐゴシック" panose="020B0600070205080204" pitchFamily="34" charset="-128"/>
              </a:rPr>
              <a:t>2.6 P2P applications</a:t>
            </a:r>
          </a:p>
        </p:txBody>
      </p:sp>
      <p:pic>
        <p:nvPicPr>
          <p:cNvPr id="97287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9933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5562FC16-21F6-468A-BDD3-E70BAC289959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99332" name="Group 564"/>
          <p:cNvGrpSpPr>
            <a:grpSpLocks/>
          </p:cNvGrpSpPr>
          <p:nvPr/>
        </p:nvGrpSpPr>
        <p:grpSpPr bwMode="auto">
          <a:xfrm>
            <a:off x="5124450" y="1257300"/>
            <a:ext cx="3540125" cy="4545013"/>
            <a:chOff x="3277" y="974"/>
            <a:chExt cx="2230" cy="2863"/>
          </a:xfrm>
        </p:grpSpPr>
        <p:sp>
          <p:nvSpPr>
            <p:cNvPr id="99339" name="Freeform 565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548 w 1036"/>
                <a:gd name="T1" fmla="*/ 11 h 675"/>
                <a:gd name="T2" fmla="*/ 933 w 1036"/>
                <a:gd name="T3" fmla="*/ 53 h 675"/>
                <a:gd name="T4" fmla="*/ 493 w 1036"/>
                <a:gd name="T5" fmla="*/ 129 h 675"/>
                <a:gd name="T6" fmla="*/ 366 w 1036"/>
                <a:gd name="T7" fmla="*/ 229 h 675"/>
                <a:gd name="T8" fmla="*/ 51 w 1036"/>
                <a:gd name="T9" fmla="*/ 297 h 675"/>
                <a:gd name="T10" fmla="*/ 41 w 1036"/>
                <a:gd name="T11" fmla="*/ 459 h 675"/>
                <a:gd name="T12" fmla="*/ 315 w 1036"/>
                <a:gd name="T13" fmla="*/ 489 h 675"/>
                <a:gd name="T14" fmla="*/ 1097 w 1036"/>
                <a:gd name="T15" fmla="*/ 489 h 675"/>
                <a:gd name="T16" fmla="*/ 1429 w 1036"/>
                <a:gd name="T17" fmla="*/ 555 h 675"/>
                <a:gd name="T18" fmla="*/ 1797 w 1036"/>
                <a:gd name="T19" fmla="*/ 657 h 675"/>
                <a:gd name="T20" fmla="*/ 2079 w 1036"/>
                <a:gd name="T21" fmla="*/ 661 h 675"/>
                <a:gd name="T22" fmla="*/ 2274 w 1036"/>
                <a:gd name="T23" fmla="*/ 603 h 675"/>
                <a:gd name="T24" fmla="*/ 2373 w 1036"/>
                <a:gd name="T25" fmla="*/ 445 h 675"/>
                <a:gd name="T26" fmla="*/ 2434 w 1036"/>
                <a:gd name="T27" fmla="*/ 291 h 675"/>
                <a:gd name="T28" fmla="*/ 2441 w 1036"/>
                <a:gd name="T29" fmla="*/ 107 h 675"/>
                <a:gd name="T30" fmla="*/ 2231 w 1036"/>
                <a:gd name="T31" fmla="*/ 17 h 675"/>
                <a:gd name="T32" fmla="*/ 1853 w 1036"/>
                <a:gd name="T33" fmla="*/ 3 h 675"/>
                <a:gd name="T34" fmla="*/ 154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9340" name="Group 566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99713" name="Rectangle 56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9714" name="AutoShape 56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9341" name="Freeform 569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2" name="Line 570"/>
            <p:cNvSpPr>
              <a:spLocks noChangeShapeType="1"/>
            </p:cNvSpPr>
            <p:nvPr/>
          </p:nvSpPr>
          <p:spPr bwMode="auto">
            <a:xfrm rot="-5400000">
              <a:off x="4924" y="3318"/>
              <a:ext cx="282" cy="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3" name="Line 571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4" name="Line 572"/>
            <p:cNvSpPr>
              <a:spLocks noChangeShapeType="1"/>
            </p:cNvSpPr>
            <p:nvPr/>
          </p:nvSpPr>
          <p:spPr bwMode="auto">
            <a:xfrm rot="16200000" flipH="1">
              <a:off x="5110" y="3185"/>
              <a:ext cx="82" cy="7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45" name="Line 574"/>
            <p:cNvSpPr>
              <a:spLocks noChangeShapeType="1"/>
            </p:cNvSpPr>
            <p:nvPr/>
          </p:nvSpPr>
          <p:spPr bwMode="auto">
            <a:xfrm>
              <a:off x="3843" y="3009"/>
              <a:ext cx="115" cy="6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6" name="Line 575"/>
            <p:cNvSpPr>
              <a:spLocks noChangeShapeType="1"/>
            </p:cNvSpPr>
            <p:nvPr/>
          </p:nvSpPr>
          <p:spPr bwMode="auto">
            <a:xfrm flipV="1">
              <a:off x="3680" y="3164"/>
              <a:ext cx="257" cy="5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7" name="Line 578"/>
            <p:cNvSpPr>
              <a:spLocks noChangeShapeType="1"/>
            </p:cNvSpPr>
            <p:nvPr/>
          </p:nvSpPr>
          <p:spPr bwMode="auto">
            <a:xfrm flipH="1">
              <a:off x="3948" y="3206"/>
              <a:ext cx="91" cy="11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8" name="Line 579"/>
            <p:cNvSpPr>
              <a:spLocks noChangeShapeType="1"/>
            </p:cNvSpPr>
            <p:nvPr/>
          </p:nvSpPr>
          <p:spPr bwMode="auto">
            <a:xfrm flipH="1" flipV="1">
              <a:off x="4144" y="3212"/>
              <a:ext cx="53" cy="1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49" name="Line 580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50" name="Line 582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51" name="Line 583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9352" name="Group 584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99711" name="Picture 585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9712" name="Picture 586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9353" name="Freeform 587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54" name="Freeform 588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22391 w 765"/>
                <a:gd name="T1" fmla="*/ 10368 h 459"/>
                <a:gd name="T2" fmla="*/ 82940 w 765"/>
                <a:gd name="T3" fmla="*/ 73622 h 459"/>
                <a:gd name="T4" fmla="*/ 27746 w 765"/>
                <a:gd name="T5" fmla="*/ 104782 h 459"/>
                <a:gd name="T6" fmla="*/ 3965 w 765"/>
                <a:gd name="T7" fmla="*/ 353091 h 459"/>
                <a:gd name="T8" fmla="*/ 51895 w 765"/>
                <a:gd name="T9" fmla="*/ 466531 h 459"/>
                <a:gd name="T10" fmla="*/ 99759 w 765"/>
                <a:gd name="T11" fmla="*/ 447174 h 459"/>
                <a:gd name="T12" fmla="*/ 168381 w 765"/>
                <a:gd name="T13" fmla="*/ 466531 h 459"/>
                <a:gd name="T14" fmla="*/ 201493 w 765"/>
                <a:gd name="T15" fmla="*/ 455702 h 459"/>
                <a:gd name="T16" fmla="*/ 216889 w 765"/>
                <a:gd name="T17" fmla="*/ 390988 h 459"/>
                <a:gd name="T18" fmla="*/ 216508 w 765"/>
                <a:gd name="T19" fmla="*/ 165960 h 459"/>
                <a:gd name="T20" fmla="*/ 191079 w 765"/>
                <a:gd name="T21" fmla="*/ 36202 h 459"/>
                <a:gd name="T22" fmla="*/ 122391 w 765"/>
                <a:gd name="T23" fmla="*/ 10368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55" name="Line 589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56" name="Line 590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57" name="Line 591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58" name="Line 592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59" name="Line 593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60" name="Line 594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61" name="Line 595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62" name="Line 596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63" name="Line 597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64" name="Line 598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65" name="Line 599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66" name="Line 600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67" name="Line 601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68" name="Line 602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69" name="Line 603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70" name="Line 604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371" name="Line 605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9372" name="Group 606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99694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9695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9696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9697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9698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9699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9700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9701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9702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9703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9704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9705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9706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9707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9708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9709" name="Oval 622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pic>
            <p:nvPicPr>
              <p:cNvPr id="99710" name="Picture 623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9373" name="Group 624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99685" name="Line 625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86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87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88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9689" name="Group 629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99692" name="Freeform 6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693" name="Freeform 6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9690" name="Line 632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91" name="Line 633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74" name="Group 634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9967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7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7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9680" name="Group 63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9683" name="Freeform 63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684" name="Freeform 64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9681" name="Line 64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82" name="Line 64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75" name="Group 643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9966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7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7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9672" name="Group 64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9675" name="Freeform 6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676" name="Freeform 6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9673" name="Line 65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74" name="Line 65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76" name="Group 652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9966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6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6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9664" name="Group 65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9667" name="Freeform 65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668" name="Freeform 65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9665" name="Line 65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66" name="Line 66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77" name="Group 661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9965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5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5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9656" name="Group 66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9659" name="Freeform 66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660" name="Freeform 66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9657" name="Line 66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58" name="Line 66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78" name="Group 670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9964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4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4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9648" name="Group 67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9651" name="Freeform 67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652" name="Freeform 67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9649" name="Line 67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50" name="Line 67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9379" name="Line 679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9380" name="Group 680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9963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3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3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9640" name="Group 68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9643" name="Freeform 68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644" name="Freeform 68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9641" name="Line 68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42" name="Line 68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81" name="Group 68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9962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3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3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9632" name="Group 69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9635" name="Freeform 69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636" name="Freeform 69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9633" name="Line 69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34" name="Line 69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82" name="Group 698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9962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2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2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9624" name="Group 70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9627" name="Freeform 7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628" name="Freeform 7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9625" name="Line 70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26" name="Line 70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83" name="Group 707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9961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1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1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9616" name="Group 71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9619" name="Freeform 7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620" name="Freeform 7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9617" name="Line 71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18" name="Line 71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84" name="Group 716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9960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0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0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9609" name="Group 72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9611" name="Freeform 72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612" name="Freeform 72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9610" name="Line 72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85" name="Group 725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9959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59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0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9601" name="Group 72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99604" name="Freeform 7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605" name="Freeform 7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9602" name="Line 73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03" name="Line 73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86" name="Group 734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99584" name="Group 735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99586" name="Freeform 736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587" name="Freeform 737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588" name="Freeform 738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589" name="Freeform 739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590" name="Freeform 740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591" name="Freeform 741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592" name="Freeform 742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593" name="Freeform 743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594" name="Freeform 744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595" name="Freeform 745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596" name="Freeform 746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597" name="Freeform 747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99585" name="Picture 748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9387" name="Group 749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99570" name="Group 750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99572" name="Freeform 751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573" name="Freeform 752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574" name="Freeform 753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575" name="Freeform 754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576" name="Freeform 755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577" name="Freeform 756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578" name="Freeform 757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579" name="Freeform 758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580" name="Freeform 759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581" name="Freeform 760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582" name="Freeform 761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583" name="Freeform 762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99571" name="Picture 763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9388" name="Line 764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389" name="Group 765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99568" name="Picture 76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569" name="Freeform 76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9390" name="Group 768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99566" name="Picture 76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567" name="Freeform 77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9391" name="Group 771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99564" name="Picture 77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565" name="Freeform 77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9392" name="Group 774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99562" name="Picture 77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563" name="Freeform 77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99393" name="Picture 777" descr="car_icon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9394" name="Group 778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99560" name="Picture 779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9561" name="Picture 780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9395" name="Group 781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99528" name="Freeform 78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0 w 354"/>
                  <a:gd name="T3" fmla="*/ 19 h 2742"/>
                  <a:gd name="T4" fmla="*/ 10 w 354"/>
                  <a:gd name="T5" fmla="*/ 143 h 2742"/>
                  <a:gd name="T6" fmla="*/ 0 w 354"/>
                  <a:gd name="T7" fmla="*/ 14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29" name="Rectangle 783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9530" name="Freeform 78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6 w 211"/>
                  <a:gd name="T3" fmla="*/ 13 h 2537"/>
                  <a:gd name="T4" fmla="*/ 2 w 211"/>
                  <a:gd name="T5" fmla="*/ 13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31" name="Freeform 78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9 w 328"/>
                  <a:gd name="T3" fmla="*/ 8 h 226"/>
                  <a:gd name="T4" fmla="*/ 9 w 328"/>
                  <a:gd name="T5" fmla="*/ 13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32" name="Rectangle 786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99533" name="Group 78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9558" name="AutoShape 788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9559" name="AutoShape 789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99534" name="Rectangle 790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99535" name="Group 79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9556" name="AutoShape 792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9557" name="AutoShape 793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99536" name="Rectangle 794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9537" name="Rectangle 795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99538" name="Group 79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9554" name="AutoShape 797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9555" name="AutoShape 798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99539" name="Freeform 79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9 w 328"/>
                  <a:gd name="T3" fmla="*/ 7 h 226"/>
                  <a:gd name="T4" fmla="*/ 9 w 328"/>
                  <a:gd name="T5" fmla="*/ 12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9540" name="Group 80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9552" name="AutoShape 801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9553" name="AutoShape 802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99541" name="Rectangle 803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9542" name="Freeform 80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 w 296"/>
                  <a:gd name="T3" fmla="*/ 7 h 256"/>
                  <a:gd name="T4" fmla="*/ 9 w 296"/>
                  <a:gd name="T5" fmla="*/ 13 h 256"/>
                  <a:gd name="T6" fmla="*/ 0 w 296"/>
                  <a:gd name="T7" fmla="*/ 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43" name="Freeform 80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9 w 304"/>
                  <a:gd name="T3" fmla="*/ 9 h 288"/>
                  <a:gd name="T4" fmla="*/ 8 w 304"/>
                  <a:gd name="T5" fmla="*/ 16 h 288"/>
                  <a:gd name="T6" fmla="*/ 2 w 304"/>
                  <a:gd name="T7" fmla="*/ 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44" name="Oval 806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9545" name="Freeform 80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7 h 240"/>
                  <a:gd name="T2" fmla="*/ 2 w 306"/>
                  <a:gd name="T3" fmla="*/ 13 h 240"/>
                  <a:gd name="T4" fmla="*/ 9 w 306"/>
                  <a:gd name="T5" fmla="*/ 7 h 240"/>
                  <a:gd name="T6" fmla="*/ 9 w 306"/>
                  <a:gd name="T7" fmla="*/ 0 h 240"/>
                  <a:gd name="T8" fmla="*/ 0 w 306"/>
                  <a:gd name="T9" fmla="*/ 7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46" name="AutoShape 808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9547" name="AutoShape 809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9548" name="Oval 810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9549" name="Oval 811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550" name="Oval 812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9551" name="Rectangle 813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9396" name="Group 814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99496" name="Freeform 81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0 w 354"/>
                  <a:gd name="T3" fmla="*/ 19 h 2742"/>
                  <a:gd name="T4" fmla="*/ 10 w 354"/>
                  <a:gd name="T5" fmla="*/ 143 h 2742"/>
                  <a:gd name="T6" fmla="*/ 0 w 354"/>
                  <a:gd name="T7" fmla="*/ 14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97" name="Rectangle 81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9498" name="Freeform 81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6 w 211"/>
                  <a:gd name="T3" fmla="*/ 13 h 2537"/>
                  <a:gd name="T4" fmla="*/ 2 w 211"/>
                  <a:gd name="T5" fmla="*/ 13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99" name="Freeform 81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9 w 328"/>
                  <a:gd name="T3" fmla="*/ 8 h 226"/>
                  <a:gd name="T4" fmla="*/ 9 w 328"/>
                  <a:gd name="T5" fmla="*/ 13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00" name="Rectangle 81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99501" name="Group 82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9526" name="AutoShape 82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9527" name="AutoShape 82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99502" name="Rectangle 82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99503" name="Group 82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9524" name="AutoShape 82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9525" name="AutoShape 82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99504" name="Rectangle 82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9505" name="Rectangle 82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99506" name="Group 82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9522" name="AutoShape 830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9523" name="AutoShape 83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99507" name="Freeform 83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9 w 328"/>
                  <a:gd name="T3" fmla="*/ 7 h 226"/>
                  <a:gd name="T4" fmla="*/ 9 w 328"/>
                  <a:gd name="T5" fmla="*/ 12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9508" name="Group 83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9520" name="AutoShape 83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9521" name="AutoShape 83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99509" name="Rectangle 83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9510" name="Freeform 83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 w 296"/>
                  <a:gd name="T3" fmla="*/ 7 h 256"/>
                  <a:gd name="T4" fmla="*/ 9 w 296"/>
                  <a:gd name="T5" fmla="*/ 13 h 256"/>
                  <a:gd name="T6" fmla="*/ 0 w 296"/>
                  <a:gd name="T7" fmla="*/ 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11" name="Freeform 83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9 w 304"/>
                  <a:gd name="T3" fmla="*/ 9 h 288"/>
                  <a:gd name="T4" fmla="*/ 8 w 304"/>
                  <a:gd name="T5" fmla="*/ 16 h 288"/>
                  <a:gd name="T6" fmla="*/ 2 w 304"/>
                  <a:gd name="T7" fmla="*/ 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12" name="Oval 83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9513" name="Freeform 84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7 h 240"/>
                  <a:gd name="T2" fmla="*/ 2 w 306"/>
                  <a:gd name="T3" fmla="*/ 13 h 240"/>
                  <a:gd name="T4" fmla="*/ 9 w 306"/>
                  <a:gd name="T5" fmla="*/ 7 h 240"/>
                  <a:gd name="T6" fmla="*/ 9 w 306"/>
                  <a:gd name="T7" fmla="*/ 0 h 240"/>
                  <a:gd name="T8" fmla="*/ 0 w 306"/>
                  <a:gd name="T9" fmla="*/ 7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14" name="AutoShape 84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9515" name="AutoShape 84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9516" name="Oval 84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9517" name="Oval 84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518" name="Oval 84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9519" name="Rectangle 84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9397" name="Group 847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99473" name="Picture 848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9474" name="Picture 849" descr="laptop_keyboard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475" name="Freeform 85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9476" name="Picture 851" descr="screen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477" name="Freeform 85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78" name="Freeform 85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79" name="Freeform 85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80" name="Freeform 85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81" name="Freeform 85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8 h 1659"/>
                  <a:gd name="T6" fmla="*/ 0 w 637"/>
                  <a:gd name="T7" fmla="*/ 8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82" name="Freeform 85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4 w 2216"/>
                  <a:gd name="T5" fmla="*/ 3 h 550"/>
                  <a:gd name="T6" fmla="*/ 4 w 2216"/>
                  <a:gd name="T7" fmla="*/ 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9483" name="Group 85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9490" name="Freeform 85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91" name="Freeform 86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92" name="Freeform 86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93" name="Freeform 86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94" name="Freeform 86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95" name="Freeform 86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9484" name="Freeform 86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85" name="Freeform 86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86" name="Freeform 86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87" name="Freeform 86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88" name="Freeform 86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89" name="Freeform 87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98" name="Group 871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99450" name="Picture 872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9451" name="Picture 873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452" name="Freeform 87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9453" name="Picture 875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454" name="Freeform 87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55" name="Freeform 87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56" name="Freeform 87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57" name="Freeform 87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58" name="Freeform 88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8 h 1659"/>
                  <a:gd name="T6" fmla="*/ 0 w 637"/>
                  <a:gd name="T7" fmla="*/ 8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59" name="Freeform 88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4 w 2216"/>
                  <a:gd name="T5" fmla="*/ 3 h 550"/>
                  <a:gd name="T6" fmla="*/ 4 w 2216"/>
                  <a:gd name="T7" fmla="*/ 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9460" name="Group 88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9467" name="Freeform 8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68" name="Freeform 8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69" name="Freeform 8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70" name="Freeform 8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71" name="Freeform 8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72" name="Freeform 8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9461" name="Freeform 88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62" name="Freeform 89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63" name="Freeform 89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64" name="Freeform 89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65" name="Freeform 89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66" name="Freeform 89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399" name="Group 895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99427" name="Picture 896" descr="antenna_stylized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9428" name="Picture 897" descr="laptop_keyboard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429" name="Freeform 89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9430" name="Picture 899" descr="screen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431" name="Freeform 90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32" name="Freeform 90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33" name="Freeform 90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34" name="Freeform 90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35" name="Freeform 90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8 h 1659"/>
                  <a:gd name="T6" fmla="*/ 0 w 637"/>
                  <a:gd name="T7" fmla="*/ 8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36" name="Freeform 90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4 w 2216"/>
                  <a:gd name="T5" fmla="*/ 3 h 550"/>
                  <a:gd name="T6" fmla="*/ 4 w 2216"/>
                  <a:gd name="T7" fmla="*/ 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9437" name="Group 90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9444" name="Freeform 90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45" name="Freeform 90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46" name="Freeform 90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47" name="Freeform 91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48" name="Freeform 91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49" name="Freeform 91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9438" name="Freeform 91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39" name="Freeform 91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40" name="Freeform 91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41" name="Freeform 91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42" name="Freeform 91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43" name="Freeform 91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400" name="Group 919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99425" name="Picture 92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426" name="Freeform 92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9401" name="Group 922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99402" name="Picture 923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9403" name="Picture 924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404" name="Freeform 92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9405" name="Picture 926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406" name="Freeform 92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07" name="Freeform 92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08" name="Freeform 92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09" name="Freeform 93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10" name="Freeform 93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8 h 1659"/>
                  <a:gd name="T6" fmla="*/ 0 w 637"/>
                  <a:gd name="T7" fmla="*/ 8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11" name="Freeform 93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4 w 2216"/>
                  <a:gd name="T5" fmla="*/ 3 h 550"/>
                  <a:gd name="T6" fmla="*/ 4 w 2216"/>
                  <a:gd name="T7" fmla="*/ 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9412" name="Group 93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9419" name="Freeform 93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20" name="Freeform 93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21" name="Freeform 93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22" name="Freeform 93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23" name="Freeform 93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24" name="Freeform 93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9413" name="Freeform 94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14" name="Freeform 94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15" name="Freeform 94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16" name="Freeform 94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17" name="Freeform 94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18" name="Freeform 94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9333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38113"/>
            <a:ext cx="7772400" cy="871537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Pure </a:t>
            </a:r>
            <a:r>
              <a:rPr lang="en-US" altLang="en-US" sz="4000">
                <a:ea typeface="ＭＳ Ｐゴシック" panose="020B0600070205080204" pitchFamily="34" charset="-128"/>
              </a:rPr>
              <a:t>P2P</a:t>
            </a:r>
            <a:r>
              <a:rPr lang="en-US" altLang="en-US">
                <a:ea typeface="ＭＳ Ｐゴシック" panose="020B0600070205080204" pitchFamily="34" charset="-128"/>
              </a:rPr>
              <a:t> architecture</a:t>
            </a:r>
          </a:p>
        </p:txBody>
      </p:sp>
      <p:sp>
        <p:nvSpPr>
          <p:cNvPr id="993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276350"/>
            <a:ext cx="4049713" cy="4648200"/>
          </a:xfrm>
        </p:spPr>
        <p:txBody>
          <a:bodyPr/>
          <a:lstStyle/>
          <a:p>
            <a:r>
              <a:rPr lang="en-US" altLang="en-US" sz="2400" i="1">
                <a:ea typeface="ＭＳ Ｐゴシック" panose="020B0600070205080204" pitchFamily="34" charset="-128"/>
              </a:rPr>
              <a:t>no</a:t>
            </a:r>
            <a:r>
              <a:rPr lang="en-US" altLang="en-US" sz="2400">
                <a:ea typeface="ＭＳ Ｐゴシック" panose="020B0600070205080204" pitchFamily="34" charset="-128"/>
              </a:rPr>
              <a:t> always-on server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arbitrary end systems directly communicate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peers are intermittently connected and change IP addresses</a:t>
            </a:r>
            <a:endParaRPr lang="en-US" altLang="en-US" i="1">
              <a:solidFill>
                <a:srgbClr val="000099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000099"/>
                </a:solidFill>
                <a:ea typeface="ＭＳ Ｐゴシック" panose="020B0600070205080204" pitchFamily="34" charset="-128"/>
              </a:rPr>
              <a:t>examples: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file distribution (BitTorrent)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Streaming (KanKan)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VoIP (Skype)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99335" name="Line 1034"/>
          <p:cNvSpPr>
            <a:spLocks noChangeShapeType="1"/>
          </p:cNvSpPr>
          <p:nvPr/>
        </p:nvSpPr>
        <p:spPr bwMode="auto">
          <a:xfrm flipH="1">
            <a:off x="5783263" y="1597025"/>
            <a:ext cx="828675" cy="120332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36" name="Line 1035"/>
          <p:cNvSpPr>
            <a:spLocks noChangeShapeType="1"/>
          </p:cNvSpPr>
          <p:nvPr/>
        </p:nvSpPr>
        <p:spPr bwMode="auto">
          <a:xfrm>
            <a:off x="5657850" y="3160713"/>
            <a:ext cx="30163" cy="15557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37" name="Line 1036"/>
          <p:cNvSpPr>
            <a:spLocks noChangeShapeType="1"/>
          </p:cNvSpPr>
          <p:nvPr/>
        </p:nvSpPr>
        <p:spPr bwMode="auto">
          <a:xfrm>
            <a:off x="6118225" y="3260725"/>
            <a:ext cx="1296988" cy="203835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9338" name="Picture 563" descr="underline_base"/>
          <p:cNvPicPr>
            <a:picLocks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7969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24579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7897A0F0-C045-4EB5-A201-316EC4C4059E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24580" name="Group 1037"/>
          <p:cNvGrpSpPr>
            <a:grpSpLocks/>
          </p:cNvGrpSpPr>
          <p:nvPr/>
        </p:nvGrpSpPr>
        <p:grpSpPr bwMode="auto">
          <a:xfrm>
            <a:off x="5124450" y="1257300"/>
            <a:ext cx="3540125" cy="4545013"/>
            <a:chOff x="3277" y="974"/>
            <a:chExt cx="2230" cy="2863"/>
          </a:xfrm>
        </p:grpSpPr>
        <p:sp>
          <p:nvSpPr>
            <p:cNvPr id="24613" name="Freeform 1038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548 w 1036"/>
                <a:gd name="T1" fmla="*/ 11 h 675"/>
                <a:gd name="T2" fmla="*/ 933 w 1036"/>
                <a:gd name="T3" fmla="*/ 53 h 675"/>
                <a:gd name="T4" fmla="*/ 493 w 1036"/>
                <a:gd name="T5" fmla="*/ 129 h 675"/>
                <a:gd name="T6" fmla="*/ 366 w 1036"/>
                <a:gd name="T7" fmla="*/ 229 h 675"/>
                <a:gd name="T8" fmla="*/ 51 w 1036"/>
                <a:gd name="T9" fmla="*/ 297 h 675"/>
                <a:gd name="T10" fmla="*/ 41 w 1036"/>
                <a:gd name="T11" fmla="*/ 459 h 675"/>
                <a:gd name="T12" fmla="*/ 315 w 1036"/>
                <a:gd name="T13" fmla="*/ 489 h 675"/>
                <a:gd name="T14" fmla="*/ 1097 w 1036"/>
                <a:gd name="T15" fmla="*/ 489 h 675"/>
                <a:gd name="T16" fmla="*/ 1429 w 1036"/>
                <a:gd name="T17" fmla="*/ 555 h 675"/>
                <a:gd name="T18" fmla="*/ 1797 w 1036"/>
                <a:gd name="T19" fmla="*/ 657 h 675"/>
                <a:gd name="T20" fmla="*/ 2079 w 1036"/>
                <a:gd name="T21" fmla="*/ 661 h 675"/>
                <a:gd name="T22" fmla="*/ 2274 w 1036"/>
                <a:gd name="T23" fmla="*/ 603 h 675"/>
                <a:gd name="T24" fmla="*/ 2373 w 1036"/>
                <a:gd name="T25" fmla="*/ 445 h 675"/>
                <a:gd name="T26" fmla="*/ 2434 w 1036"/>
                <a:gd name="T27" fmla="*/ 291 h 675"/>
                <a:gd name="T28" fmla="*/ 2441 w 1036"/>
                <a:gd name="T29" fmla="*/ 107 h 675"/>
                <a:gd name="T30" fmla="*/ 2231 w 1036"/>
                <a:gd name="T31" fmla="*/ 17 h 675"/>
                <a:gd name="T32" fmla="*/ 1853 w 1036"/>
                <a:gd name="T33" fmla="*/ 3 h 675"/>
                <a:gd name="T34" fmla="*/ 154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14" name="Group 1039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24989" name="Rectangle 1040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4990" name="AutoShape 1041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4615" name="Freeform 1042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Line 1043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Line 1044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Line 1045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Line 1047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Line 1048"/>
            <p:cNvSpPr>
              <a:spLocks noChangeShapeType="1"/>
            </p:cNvSpPr>
            <p:nvPr/>
          </p:nvSpPr>
          <p:spPr bwMode="auto">
            <a:xfrm flipV="1">
              <a:off x="3680" y="3155"/>
              <a:ext cx="248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1" name="Line 1051"/>
            <p:cNvSpPr>
              <a:spLocks noChangeShapeType="1"/>
            </p:cNvSpPr>
            <p:nvPr/>
          </p:nvSpPr>
          <p:spPr bwMode="auto">
            <a:xfrm flipH="1">
              <a:off x="3948" y="3208"/>
              <a:ext cx="96" cy="1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Line 1052"/>
            <p:cNvSpPr>
              <a:spLocks noChangeShapeType="1"/>
            </p:cNvSpPr>
            <p:nvPr/>
          </p:nvSpPr>
          <p:spPr bwMode="auto">
            <a:xfrm flipH="1" flipV="1">
              <a:off x="4144" y="3212"/>
              <a:ext cx="53" cy="11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3" name="Line 1053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4" name="Line 1054"/>
            <p:cNvSpPr>
              <a:spLocks noChangeShapeType="1"/>
            </p:cNvSpPr>
            <p:nvPr/>
          </p:nvSpPr>
          <p:spPr bwMode="auto">
            <a:xfrm>
              <a:off x="3898" y="3025"/>
              <a:ext cx="56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5" name="Line 1055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6" name="Line 1056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27" name="Group 1057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24987" name="Picture 1058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988" name="Picture 1059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4628" name="Freeform 1060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9" name="Freeform 1061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22391 w 765"/>
                <a:gd name="T1" fmla="*/ 10368 h 459"/>
                <a:gd name="T2" fmla="*/ 82940 w 765"/>
                <a:gd name="T3" fmla="*/ 73622 h 459"/>
                <a:gd name="T4" fmla="*/ 27746 w 765"/>
                <a:gd name="T5" fmla="*/ 104782 h 459"/>
                <a:gd name="T6" fmla="*/ 3965 w 765"/>
                <a:gd name="T7" fmla="*/ 353091 h 459"/>
                <a:gd name="T8" fmla="*/ 51895 w 765"/>
                <a:gd name="T9" fmla="*/ 466531 h 459"/>
                <a:gd name="T10" fmla="*/ 99759 w 765"/>
                <a:gd name="T11" fmla="*/ 447174 h 459"/>
                <a:gd name="T12" fmla="*/ 168381 w 765"/>
                <a:gd name="T13" fmla="*/ 466531 h 459"/>
                <a:gd name="T14" fmla="*/ 201493 w 765"/>
                <a:gd name="T15" fmla="*/ 455702 h 459"/>
                <a:gd name="T16" fmla="*/ 216889 w 765"/>
                <a:gd name="T17" fmla="*/ 390988 h 459"/>
                <a:gd name="T18" fmla="*/ 216508 w 765"/>
                <a:gd name="T19" fmla="*/ 165960 h 459"/>
                <a:gd name="T20" fmla="*/ 191079 w 765"/>
                <a:gd name="T21" fmla="*/ 36202 h 459"/>
                <a:gd name="T22" fmla="*/ 122391 w 765"/>
                <a:gd name="T23" fmla="*/ 10368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0" name="Line 1062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1" name="Line 1063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2" name="Line 1064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3" name="Line 1065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4" name="Line 1066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5" name="Line 1067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6" name="Line 1068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7" name="Line 1069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8" name="Line 1070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39" name="Line 1071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0" name="Line 1072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1" name="Line 1073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2" name="Line 1074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3" name="Line 1075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4" name="Line 1076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5" name="Line 1077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46" name="Line 1078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47" name="Group 1079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24970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71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72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73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74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75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76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77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78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79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80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81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82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83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84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85" name="Oval 1095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pic>
            <p:nvPicPr>
              <p:cNvPr id="24986" name="Picture 1096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4648" name="Group 1097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24961" name="Line 1098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62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63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64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4965" name="Group 1102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4968" name="Freeform 11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69" name="Freeform 11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966" name="Line 1105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67" name="Line 1106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49" name="Group 1107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495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5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5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4956" name="Group 111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959" name="Freeform 11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60" name="Freeform 11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957" name="Line 111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58" name="Line 111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50" name="Group 1116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494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4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4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4948" name="Group 112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951" name="Freeform 112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52" name="Freeform 112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949" name="Line 112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50" name="Line 112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51" name="Group 1125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493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3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3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4940" name="Group 112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943" name="Freeform 11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44" name="Freeform 11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941" name="Line 113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42" name="Line 113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52" name="Group 1134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492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3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3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4932" name="Group 113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935" name="Freeform 113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36" name="Freeform 114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933" name="Line 114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34" name="Line 114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53" name="Group 1143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492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2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2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4924" name="Group 114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927" name="Freeform 11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28" name="Freeform 11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925" name="Line 115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26" name="Line 115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54" name="Line 1152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55" name="Group 1153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2491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1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1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4916" name="Group 115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919" name="Freeform 115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20" name="Freeform 115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917" name="Line 116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8" name="Line 116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56" name="Group 1162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490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0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0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4908" name="Group 116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911" name="Freeform 116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12" name="Freeform 116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909" name="Line 116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10" name="Line 117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57" name="Group 1171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489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89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89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4900" name="Group 117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903" name="Freeform 117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04" name="Freeform 117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901" name="Line 117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02" name="Line 117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58" name="Group 1180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488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89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89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4892" name="Group 118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895" name="Freeform 118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96" name="Freeform 118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893" name="Line 118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94" name="Line 118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59" name="Group 1189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488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88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88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4884" name="Group 119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887" name="Freeform 119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88" name="Freeform 119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885" name="Line 119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86" name="Line 119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60" name="Group 1198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487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87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87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4876" name="Group 120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879" name="Freeform 12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80" name="Freeform 12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877" name="Line 120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78" name="Line 120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61" name="Group 1207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4859" name="Group 1208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4861" name="Freeform 1209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62" name="Freeform 1210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63" name="Freeform 1211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64" name="Freeform 1212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65" name="Freeform 1213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66" name="Freeform 1214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67" name="Freeform 1215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68" name="Freeform 1216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69" name="Freeform 1217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70" name="Freeform 1218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71" name="Freeform 1219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72" name="Freeform 1220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4860" name="Picture 1221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4662" name="Group 1222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4845" name="Group 1223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4847" name="Freeform 1224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48" name="Freeform 1225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49" name="Freeform 1226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50" name="Freeform 1227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51" name="Freeform 1228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52" name="Freeform 1229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53" name="Freeform 1230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54" name="Freeform 1231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55" name="Freeform 1232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56" name="Freeform 1233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57" name="Freeform 1234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58" name="Freeform 1235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4846" name="Picture 1236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4663" name="Line 1237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664" name="Group 1238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4843" name="Picture 123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844" name="Freeform 124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665" name="Group 1241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4841" name="Picture 12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842" name="Freeform 124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666" name="Group 1244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4839" name="Picture 12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840" name="Freeform 124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667" name="Group 1247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4837" name="Picture 12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838" name="Freeform 124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4668" name="Picture 1250" descr="car_icon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669" name="Group 1251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4835" name="Picture 1252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836" name="Picture 1253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4670" name="Group 1254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4803" name="Freeform 125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0 w 354"/>
                  <a:gd name="T3" fmla="*/ 19 h 2742"/>
                  <a:gd name="T4" fmla="*/ 10 w 354"/>
                  <a:gd name="T5" fmla="*/ 143 h 2742"/>
                  <a:gd name="T6" fmla="*/ 0 w 354"/>
                  <a:gd name="T7" fmla="*/ 14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04" name="Rectangle 125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4805" name="Freeform 125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6 w 211"/>
                  <a:gd name="T3" fmla="*/ 13 h 2537"/>
                  <a:gd name="T4" fmla="*/ 2 w 211"/>
                  <a:gd name="T5" fmla="*/ 13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06" name="Freeform 125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9 w 328"/>
                  <a:gd name="T3" fmla="*/ 8 h 226"/>
                  <a:gd name="T4" fmla="*/ 9 w 328"/>
                  <a:gd name="T5" fmla="*/ 13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07" name="Rectangle 125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4808" name="Group 126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4833" name="AutoShape 126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834" name="AutoShape 126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4809" name="Rectangle 126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4810" name="Group 126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4831" name="AutoShape 126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832" name="AutoShape 126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4811" name="Rectangle 126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4812" name="Rectangle 126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4813" name="Group 126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829" name="AutoShape 1270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830" name="AutoShape 127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4814" name="Freeform 127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9 w 328"/>
                  <a:gd name="T3" fmla="*/ 7 h 226"/>
                  <a:gd name="T4" fmla="*/ 9 w 328"/>
                  <a:gd name="T5" fmla="*/ 12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815" name="Group 127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827" name="AutoShape 127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828" name="AutoShape 127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4816" name="Rectangle 127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4817" name="Freeform 127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 w 296"/>
                  <a:gd name="T3" fmla="*/ 7 h 256"/>
                  <a:gd name="T4" fmla="*/ 9 w 296"/>
                  <a:gd name="T5" fmla="*/ 13 h 256"/>
                  <a:gd name="T6" fmla="*/ 0 w 296"/>
                  <a:gd name="T7" fmla="*/ 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8" name="Freeform 127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9 w 304"/>
                  <a:gd name="T3" fmla="*/ 9 h 288"/>
                  <a:gd name="T4" fmla="*/ 8 w 304"/>
                  <a:gd name="T5" fmla="*/ 16 h 288"/>
                  <a:gd name="T6" fmla="*/ 2 w 304"/>
                  <a:gd name="T7" fmla="*/ 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19" name="Oval 127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4820" name="Freeform 128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7 h 240"/>
                  <a:gd name="T2" fmla="*/ 2 w 306"/>
                  <a:gd name="T3" fmla="*/ 13 h 240"/>
                  <a:gd name="T4" fmla="*/ 9 w 306"/>
                  <a:gd name="T5" fmla="*/ 7 h 240"/>
                  <a:gd name="T6" fmla="*/ 9 w 306"/>
                  <a:gd name="T7" fmla="*/ 0 h 240"/>
                  <a:gd name="T8" fmla="*/ 0 w 306"/>
                  <a:gd name="T9" fmla="*/ 7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21" name="AutoShape 128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4822" name="AutoShape 128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4823" name="Oval 128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4824" name="Oval 128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825" name="Oval 128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4826" name="Rectangle 128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671" name="Group 1287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24771" name="Freeform 128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0 w 354"/>
                  <a:gd name="T3" fmla="*/ 19 h 2742"/>
                  <a:gd name="T4" fmla="*/ 10 w 354"/>
                  <a:gd name="T5" fmla="*/ 143 h 2742"/>
                  <a:gd name="T6" fmla="*/ 0 w 354"/>
                  <a:gd name="T7" fmla="*/ 14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72" name="Rectangle 128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4773" name="Freeform 129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6 w 211"/>
                  <a:gd name="T3" fmla="*/ 13 h 2537"/>
                  <a:gd name="T4" fmla="*/ 2 w 211"/>
                  <a:gd name="T5" fmla="*/ 13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74" name="Freeform 129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9 w 328"/>
                  <a:gd name="T3" fmla="*/ 8 h 226"/>
                  <a:gd name="T4" fmla="*/ 9 w 328"/>
                  <a:gd name="T5" fmla="*/ 13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75" name="Rectangle 129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4776" name="Group 129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4801" name="AutoShape 129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802" name="AutoShape 129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4777" name="Rectangle 129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4778" name="Group 129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4799" name="AutoShape 129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800" name="AutoShape 129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4779" name="Rectangle 130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4780" name="Rectangle 130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4781" name="Group 130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797" name="AutoShape 1303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798" name="AutoShape 130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4782" name="Freeform 130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9 w 328"/>
                  <a:gd name="T3" fmla="*/ 7 h 226"/>
                  <a:gd name="T4" fmla="*/ 9 w 328"/>
                  <a:gd name="T5" fmla="*/ 12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783" name="Group 130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95" name="AutoShape 130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796" name="AutoShape 130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4784" name="Rectangle 130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4785" name="Freeform 131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 w 296"/>
                  <a:gd name="T3" fmla="*/ 7 h 256"/>
                  <a:gd name="T4" fmla="*/ 9 w 296"/>
                  <a:gd name="T5" fmla="*/ 13 h 256"/>
                  <a:gd name="T6" fmla="*/ 0 w 296"/>
                  <a:gd name="T7" fmla="*/ 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6" name="Freeform 131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9 w 304"/>
                  <a:gd name="T3" fmla="*/ 9 h 288"/>
                  <a:gd name="T4" fmla="*/ 8 w 304"/>
                  <a:gd name="T5" fmla="*/ 16 h 288"/>
                  <a:gd name="T6" fmla="*/ 2 w 304"/>
                  <a:gd name="T7" fmla="*/ 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7" name="Oval 131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4788" name="Freeform 131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7 h 240"/>
                  <a:gd name="T2" fmla="*/ 2 w 306"/>
                  <a:gd name="T3" fmla="*/ 13 h 240"/>
                  <a:gd name="T4" fmla="*/ 9 w 306"/>
                  <a:gd name="T5" fmla="*/ 7 h 240"/>
                  <a:gd name="T6" fmla="*/ 9 w 306"/>
                  <a:gd name="T7" fmla="*/ 0 h 240"/>
                  <a:gd name="T8" fmla="*/ 0 w 306"/>
                  <a:gd name="T9" fmla="*/ 7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9" name="AutoShape 131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4790" name="AutoShape 131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4791" name="Oval 131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4792" name="Oval 131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93" name="Oval 131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4794" name="Rectangle 131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4672" name="Group 1320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24748" name="Picture 1321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749" name="Picture 1322" descr="laptop_keyboard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50" name="Freeform 1323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4751" name="Picture 1324" descr="screen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52" name="Freeform 1325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3" name="Freeform 1326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4" name="Freeform 1327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5" name="Freeform 1328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6" name="Freeform 1329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8 h 1659"/>
                  <a:gd name="T6" fmla="*/ 0 w 637"/>
                  <a:gd name="T7" fmla="*/ 8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57" name="Freeform 1330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4 w 2216"/>
                  <a:gd name="T5" fmla="*/ 3 h 550"/>
                  <a:gd name="T6" fmla="*/ 4 w 2216"/>
                  <a:gd name="T7" fmla="*/ 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758" name="Group 1331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4765" name="Freeform 1332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6" name="Freeform 1333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7" name="Freeform 1334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8" name="Freeform 1335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69" name="Freeform 1336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70" name="Freeform 1337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759" name="Freeform 1338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60" name="Freeform 1339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61" name="Freeform 1340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62" name="Freeform 1341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63" name="Freeform 1342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64" name="Freeform 1343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73" name="Group 1344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24725" name="Picture 1345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726" name="Picture 1346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27" name="Freeform 134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4728" name="Picture 1348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29" name="Freeform 134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0" name="Freeform 135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1" name="Freeform 135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2" name="Freeform 135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3" name="Freeform 135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8 h 1659"/>
                  <a:gd name="T6" fmla="*/ 0 w 637"/>
                  <a:gd name="T7" fmla="*/ 8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4" name="Freeform 135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4 w 2216"/>
                  <a:gd name="T5" fmla="*/ 3 h 550"/>
                  <a:gd name="T6" fmla="*/ 4 w 2216"/>
                  <a:gd name="T7" fmla="*/ 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735" name="Group 135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4742" name="Freeform 135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3" name="Freeform 135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4" name="Freeform 135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5" name="Freeform 135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6" name="Freeform 136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47" name="Freeform 136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736" name="Freeform 136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7" name="Freeform 136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8" name="Freeform 136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39" name="Freeform 136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0" name="Freeform 136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41" name="Freeform 136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74" name="Group 1368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24702" name="Picture 1369" descr="antenna_stylized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703" name="Picture 1370" descr="laptop_keyboard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04" name="Freeform 137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4705" name="Picture 1372" descr="screen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06" name="Freeform 137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07" name="Freeform 137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08" name="Freeform 137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09" name="Freeform 137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0" name="Freeform 137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8 h 1659"/>
                  <a:gd name="T6" fmla="*/ 0 w 637"/>
                  <a:gd name="T7" fmla="*/ 8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1" name="Freeform 137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4 w 2216"/>
                  <a:gd name="T5" fmla="*/ 3 h 550"/>
                  <a:gd name="T6" fmla="*/ 4 w 2216"/>
                  <a:gd name="T7" fmla="*/ 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712" name="Group 137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4719" name="Freeform 138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20" name="Freeform 138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21" name="Freeform 138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22" name="Freeform 138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23" name="Freeform 138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24" name="Freeform 138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713" name="Freeform 138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4" name="Freeform 138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5" name="Freeform 138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6" name="Freeform 138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7" name="Freeform 139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18" name="Freeform 139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75" name="Group 1392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24700" name="Picture 139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01" name="Freeform 139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676" name="Group 1395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24677" name="Picture 1396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78" name="Picture 1397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679" name="Freeform 139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4680" name="Picture 1399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681" name="Freeform 140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2" name="Freeform 140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3" name="Freeform 140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4" name="Freeform 140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5" name="Freeform 140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8 h 1659"/>
                  <a:gd name="T6" fmla="*/ 0 w 637"/>
                  <a:gd name="T7" fmla="*/ 8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6" name="Freeform 140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4 w 2216"/>
                  <a:gd name="T5" fmla="*/ 3 h 550"/>
                  <a:gd name="T6" fmla="*/ 4 w 2216"/>
                  <a:gd name="T7" fmla="*/ 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4687" name="Group 140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4694" name="Freeform 140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95" name="Freeform 140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96" name="Freeform 140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97" name="Freeform 141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98" name="Freeform 141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99" name="Freeform 141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688" name="Freeform 141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9" name="Freeform 141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0" name="Freeform 141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1" name="Freeform 141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2" name="Freeform 141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93" name="Freeform 141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5729" name="Line 913"/>
          <p:cNvSpPr>
            <a:spLocks noChangeShapeType="1"/>
          </p:cNvSpPr>
          <p:nvPr/>
        </p:nvSpPr>
        <p:spPr bwMode="auto">
          <a:xfrm>
            <a:off x="6850063" y="3786188"/>
            <a:ext cx="1290637" cy="5413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582" name="Picture 616" descr="underline_base"/>
          <p:cNvPicPr>
            <a:picLocks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850900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727" name="Line 911"/>
          <p:cNvSpPr>
            <a:spLocks noChangeShapeType="1"/>
          </p:cNvSpPr>
          <p:nvPr/>
        </p:nvSpPr>
        <p:spPr bwMode="auto">
          <a:xfrm>
            <a:off x="6945313" y="660400"/>
            <a:ext cx="1700212" cy="33861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5275" y="0"/>
            <a:ext cx="8382000" cy="1041400"/>
          </a:xfrm>
        </p:spPr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Creating a network app</a:t>
            </a:r>
          </a:p>
        </p:txBody>
      </p:sp>
      <p:sp>
        <p:nvSpPr>
          <p:cNvPr id="2458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3875" y="1116013"/>
            <a:ext cx="4191000" cy="51149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CC0000"/>
                </a:solidFill>
                <a:ea typeface="ＭＳ Ｐゴシック" panose="020B0600070205080204" pitchFamily="34" charset="-128"/>
              </a:rPr>
              <a:t>write programs that: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run on (different) </a:t>
            </a:r>
            <a:r>
              <a:rPr lang="en-US" altLang="en-US" sz="2400" i="1">
                <a:ea typeface="ＭＳ Ｐゴシック" panose="020B0600070205080204" pitchFamily="34" charset="-128"/>
              </a:rPr>
              <a:t>end systems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communicate over network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e.g., web server software communicates with browser software</a:t>
            </a:r>
          </a:p>
          <a:p>
            <a:pPr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CC0000"/>
                </a:solidFill>
                <a:ea typeface="ＭＳ Ｐゴシック" panose="020B0600070205080204" pitchFamily="34" charset="-128"/>
              </a:rPr>
              <a:t>no need to write software for network-core devices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network-core devices do not run user applications 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applications on end systems  allows for rapid app development, propagation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</p:txBody>
      </p:sp>
      <p:grpSp>
        <p:nvGrpSpPr>
          <p:cNvPr id="19545" name="Group 618"/>
          <p:cNvGrpSpPr>
            <a:grpSpLocks/>
          </p:cNvGrpSpPr>
          <p:nvPr/>
        </p:nvGrpSpPr>
        <p:grpSpPr bwMode="auto">
          <a:xfrm>
            <a:off x="5857875" y="503238"/>
            <a:ext cx="1044575" cy="965200"/>
            <a:chOff x="4047" y="420"/>
            <a:chExt cx="658" cy="608"/>
          </a:xfrm>
        </p:grpSpPr>
        <p:sp>
          <p:nvSpPr>
            <p:cNvPr id="24605" name="Rectangle 227"/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4606" name="Rectangle 228"/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4607" name="Rectangle 229"/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4608" name="Text Box 230"/>
            <p:cNvSpPr txBox="1">
              <a:spLocks noChangeArrowheads="1"/>
            </p:cNvSpPr>
            <p:nvPr/>
          </p:nvSpPr>
          <p:spPr bwMode="auto">
            <a:xfrm>
              <a:off x="4192" y="420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chemeClr val="bg1"/>
                  </a:solidFill>
                  <a:latin typeface="Arial" panose="020B0604020202020204" pitchFamily="34" charset="0"/>
                </a:rPr>
                <a:t>application</a:t>
              </a:r>
              <a:endParaRPr lang="en-US" altLang="en-US" sz="1000">
                <a:latin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transport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physical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4609" name="Line 231"/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0" name="Line 232"/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Line 233"/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Freeform 917"/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46" name="Group 619"/>
          <p:cNvGrpSpPr>
            <a:grpSpLocks/>
          </p:cNvGrpSpPr>
          <p:nvPr/>
        </p:nvGrpSpPr>
        <p:grpSpPr bwMode="auto">
          <a:xfrm>
            <a:off x="7956550" y="4087813"/>
            <a:ext cx="1044575" cy="965200"/>
            <a:chOff x="4047" y="420"/>
            <a:chExt cx="658" cy="608"/>
          </a:xfrm>
        </p:grpSpPr>
        <p:sp>
          <p:nvSpPr>
            <p:cNvPr id="24597" name="Rectangle 227"/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4598" name="Rectangle 228"/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4599" name="Rectangle 229"/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4600" name="Text Box 230"/>
            <p:cNvSpPr txBox="1">
              <a:spLocks noChangeArrowheads="1"/>
            </p:cNvSpPr>
            <p:nvPr/>
          </p:nvSpPr>
          <p:spPr bwMode="auto">
            <a:xfrm>
              <a:off x="4192" y="420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chemeClr val="bg1"/>
                  </a:solidFill>
                  <a:latin typeface="Arial" panose="020B0604020202020204" pitchFamily="34" charset="0"/>
                </a:rPr>
                <a:t>application</a:t>
              </a:r>
              <a:endParaRPr lang="en-US" altLang="en-US" sz="1000">
                <a:latin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transport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physical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4601" name="Line 231"/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Line 232"/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3" name="Line 233"/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Freeform 917"/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547" name="Group 628"/>
          <p:cNvGrpSpPr>
            <a:grpSpLocks/>
          </p:cNvGrpSpPr>
          <p:nvPr/>
        </p:nvGrpSpPr>
        <p:grpSpPr bwMode="auto">
          <a:xfrm>
            <a:off x="5815013" y="3651250"/>
            <a:ext cx="1044575" cy="965200"/>
            <a:chOff x="4047" y="420"/>
            <a:chExt cx="658" cy="608"/>
          </a:xfrm>
        </p:grpSpPr>
        <p:sp>
          <p:nvSpPr>
            <p:cNvPr id="24589" name="Rectangle 227"/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4590" name="Rectangle 228"/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4591" name="Rectangle 229"/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buClr>
                  <a:schemeClr val="accent2"/>
                </a:buClr>
                <a:buSzPct val="85000"/>
                <a:buFont typeface="ZapfDingbats" pitchFamily="82" charset="2"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4592" name="Text Box 230"/>
            <p:cNvSpPr txBox="1">
              <a:spLocks noChangeArrowheads="1"/>
            </p:cNvSpPr>
            <p:nvPr/>
          </p:nvSpPr>
          <p:spPr bwMode="auto">
            <a:xfrm>
              <a:off x="4192" y="420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chemeClr val="bg1"/>
                  </a:solidFill>
                  <a:latin typeface="Arial" panose="020B0604020202020204" pitchFamily="34" charset="0"/>
                </a:rPr>
                <a:t>application</a:t>
              </a:r>
              <a:endParaRPr lang="en-US" altLang="en-US" sz="1000">
                <a:latin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transport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network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data 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physical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4593" name="Line 231"/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Line 232"/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Line 233"/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Freeform 917"/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9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2662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8F07AE78-AD3D-47D1-82D9-BBBA81A70338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26628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9604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07963"/>
            <a:ext cx="7772400" cy="1030287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Application architectures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99"/>
                </a:solidFill>
                <a:ea typeface="ＭＳ Ｐゴシック" panose="020B0600070205080204" pitchFamily="34" charset="-128"/>
              </a:rPr>
              <a:t>possible structure of applications: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client-server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peer-to-peer (P2P)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28675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F420AB00-BBCF-4B31-A791-B259BC2BA770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28676" name="Group 582"/>
          <p:cNvGrpSpPr>
            <a:grpSpLocks/>
          </p:cNvGrpSpPr>
          <p:nvPr/>
        </p:nvGrpSpPr>
        <p:grpSpPr bwMode="auto">
          <a:xfrm>
            <a:off x="542925" y="1492251"/>
            <a:ext cx="3355307" cy="4282908"/>
            <a:chOff x="3277" y="974"/>
            <a:chExt cx="2230" cy="2863"/>
          </a:xfrm>
        </p:grpSpPr>
        <p:sp>
          <p:nvSpPr>
            <p:cNvPr id="28683" name="Freeform 583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548 w 1036"/>
                <a:gd name="T1" fmla="*/ 11 h 675"/>
                <a:gd name="T2" fmla="*/ 933 w 1036"/>
                <a:gd name="T3" fmla="*/ 53 h 675"/>
                <a:gd name="T4" fmla="*/ 493 w 1036"/>
                <a:gd name="T5" fmla="*/ 129 h 675"/>
                <a:gd name="T6" fmla="*/ 366 w 1036"/>
                <a:gd name="T7" fmla="*/ 229 h 675"/>
                <a:gd name="T8" fmla="*/ 51 w 1036"/>
                <a:gd name="T9" fmla="*/ 297 h 675"/>
                <a:gd name="T10" fmla="*/ 41 w 1036"/>
                <a:gd name="T11" fmla="*/ 459 h 675"/>
                <a:gd name="T12" fmla="*/ 315 w 1036"/>
                <a:gd name="T13" fmla="*/ 489 h 675"/>
                <a:gd name="T14" fmla="*/ 1097 w 1036"/>
                <a:gd name="T15" fmla="*/ 489 h 675"/>
                <a:gd name="T16" fmla="*/ 1429 w 1036"/>
                <a:gd name="T17" fmla="*/ 555 h 675"/>
                <a:gd name="T18" fmla="*/ 1797 w 1036"/>
                <a:gd name="T19" fmla="*/ 657 h 675"/>
                <a:gd name="T20" fmla="*/ 2079 w 1036"/>
                <a:gd name="T21" fmla="*/ 661 h 675"/>
                <a:gd name="T22" fmla="*/ 2274 w 1036"/>
                <a:gd name="T23" fmla="*/ 603 h 675"/>
                <a:gd name="T24" fmla="*/ 2373 w 1036"/>
                <a:gd name="T25" fmla="*/ 445 h 675"/>
                <a:gd name="T26" fmla="*/ 2434 w 1036"/>
                <a:gd name="T27" fmla="*/ 291 h 675"/>
                <a:gd name="T28" fmla="*/ 2441 w 1036"/>
                <a:gd name="T29" fmla="*/ 107 h 675"/>
                <a:gd name="T30" fmla="*/ 2231 w 1036"/>
                <a:gd name="T31" fmla="*/ 17 h 675"/>
                <a:gd name="T32" fmla="*/ 1853 w 1036"/>
                <a:gd name="T33" fmla="*/ 3 h 675"/>
                <a:gd name="T34" fmla="*/ 154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684" name="Group 584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29058" name="Rectangle 585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9059" name="AutoShape 586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8685" name="Freeform 587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6" name="Line 588"/>
            <p:cNvSpPr>
              <a:spLocks noChangeShapeType="1"/>
            </p:cNvSpPr>
            <p:nvPr/>
          </p:nvSpPr>
          <p:spPr bwMode="auto">
            <a:xfrm rot="16200000" flipV="1">
              <a:off x="4915" y="3313"/>
              <a:ext cx="285" cy="1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Line 589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Line 590"/>
            <p:cNvSpPr>
              <a:spLocks noChangeShapeType="1"/>
            </p:cNvSpPr>
            <p:nvPr/>
          </p:nvSpPr>
          <p:spPr bwMode="auto">
            <a:xfrm rot="16200000" flipH="1">
              <a:off x="5116" y="3190"/>
              <a:ext cx="96" cy="4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Line 592"/>
            <p:cNvSpPr>
              <a:spLocks noChangeShapeType="1"/>
            </p:cNvSpPr>
            <p:nvPr/>
          </p:nvSpPr>
          <p:spPr bwMode="auto">
            <a:xfrm>
              <a:off x="3843" y="3009"/>
              <a:ext cx="94" cy="10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Line 593"/>
            <p:cNvSpPr>
              <a:spLocks noChangeShapeType="1"/>
            </p:cNvSpPr>
            <p:nvPr/>
          </p:nvSpPr>
          <p:spPr bwMode="auto">
            <a:xfrm flipV="1">
              <a:off x="3680" y="3150"/>
              <a:ext cx="261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596"/>
            <p:cNvSpPr>
              <a:spLocks noChangeShapeType="1"/>
            </p:cNvSpPr>
            <p:nvPr/>
          </p:nvSpPr>
          <p:spPr bwMode="auto">
            <a:xfrm flipH="1">
              <a:off x="3948" y="3209"/>
              <a:ext cx="98" cy="11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597"/>
            <p:cNvSpPr>
              <a:spLocks noChangeShapeType="1"/>
            </p:cNvSpPr>
            <p:nvPr/>
          </p:nvSpPr>
          <p:spPr bwMode="auto">
            <a:xfrm flipH="1" flipV="1">
              <a:off x="4132" y="3213"/>
              <a:ext cx="65" cy="10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598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600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Line 601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696" name="Group 602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29056" name="Picture 603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057" name="Picture 604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8697" name="Freeform 605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Freeform 606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22391 w 765"/>
                <a:gd name="T1" fmla="*/ 10368 h 459"/>
                <a:gd name="T2" fmla="*/ 82940 w 765"/>
                <a:gd name="T3" fmla="*/ 73622 h 459"/>
                <a:gd name="T4" fmla="*/ 27746 w 765"/>
                <a:gd name="T5" fmla="*/ 104782 h 459"/>
                <a:gd name="T6" fmla="*/ 3965 w 765"/>
                <a:gd name="T7" fmla="*/ 353091 h 459"/>
                <a:gd name="T8" fmla="*/ 51895 w 765"/>
                <a:gd name="T9" fmla="*/ 466531 h 459"/>
                <a:gd name="T10" fmla="*/ 99759 w 765"/>
                <a:gd name="T11" fmla="*/ 447174 h 459"/>
                <a:gd name="T12" fmla="*/ 168381 w 765"/>
                <a:gd name="T13" fmla="*/ 466531 h 459"/>
                <a:gd name="T14" fmla="*/ 201493 w 765"/>
                <a:gd name="T15" fmla="*/ 455702 h 459"/>
                <a:gd name="T16" fmla="*/ 216889 w 765"/>
                <a:gd name="T17" fmla="*/ 390988 h 459"/>
                <a:gd name="T18" fmla="*/ 216508 w 765"/>
                <a:gd name="T19" fmla="*/ 165960 h 459"/>
                <a:gd name="T20" fmla="*/ 191079 w 765"/>
                <a:gd name="T21" fmla="*/ 36202 h 459"/>
                <a:gd name="T22" fmla="*/ 122391 w 765"/>
                <a:gd name="T23" fmla="*/ 10368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Line 607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0" name="Line 608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1" name="Line 609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2" name="Line 610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3" name="Line 611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Line 612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5" name="Line 613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6" name="Line 614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7" name="Line 615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8" name="Line 616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9" name="Line 617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0" name="Line 618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1" name="Line 619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2" name="Line 620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3" name="Line 621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4" name="Line 622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5" name="Line 623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716" name="Group 624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29039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040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041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042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043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044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045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046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047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048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049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050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051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052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053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054" name="Oval 640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pic>
            <p:nvPicPr>
              <p:cNvPr id="29055" name="Picture 641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8717" name="Group 642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29030" name="Line 643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31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032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033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9034" name="Group 647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9037" name="Freeform 6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038" name="Freeform 6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035" name="Line 650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36" name="Line 651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18" name="Group 652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902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02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02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9025" name="Group 65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028" name="Freeform 65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029" name="Freeform 65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026" name="Line 65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27" name="Line 66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19" name="Group 661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901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01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01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9017" name="Group 66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020" name="Freeform 66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021" name="Freeform 66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018" name="Line 66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19" name="Line 66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0" name="Group 670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900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00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00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9009" name="Group 67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012" name="Freeform 67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013" name="Freeform 67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010" name="Line 67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11" name="Line 67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1" name="Group 679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899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99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00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9001" name="Group 68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9004" name="Freeform 68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005" name="Freeform 68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002" name="Line 68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03" name="Line 68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2" name="Group 688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899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99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99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8993" name="Group 69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8996" name="Freeform 69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97" name="Freeform 69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994" name="Line 69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95" name="Line 69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23" name="Line 697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724" name="Group 698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2898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98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98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8985" name="Group 70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8988" name="Freeform 70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89" name="Freeform 70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986" name="Line 70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87" name="Line 70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5" name="Group 707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897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97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97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8977" name="Group 71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8980" name="Freeform 7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81" name="Freeform 7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978" name="Line 71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79" name="Line 71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6" name="Group 716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896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96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96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8969" name="Group 72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8972" name="Freeform 72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73" name="Freeform 72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970" name="Line 72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71" name="Line 72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7" name="Group 725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895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95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96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8961" name="Group 72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8964" name="Freeform 7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65" name="Freeform 7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962" name="Line 73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63" name="Line 73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8" name="Group 734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895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95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95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8953" name="Group 73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8956" name="Freeform 73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57" name="Freeform 74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954" name="Line 74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55" name="Line 74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29" name="Group 743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894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94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94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8945" name="Group 74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8948" name="Freeform 7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49" name="Freeform 7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946" name="Line 75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47" name="Line 75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30" name="Group 752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8928" name="Group 753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8930" name="Freeform 754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31" name="Freeform 755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32" name="Freeform 756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33" name="Freeform 757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34" name="Freeform 758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35" name="Freeform 759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36" name="Freeform 760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37" name="Freeform 761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38" name="Freeform 762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39" name="Freeform 763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40" name="Freeform 764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41" name="Freeform 765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8929" name="Picture 766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8731" name="Group 767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8914" name="Group 768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8916" name="Freeform 769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17" name="Freeform 770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18" name="Freeform 771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19" name="Freeform 772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20" name="Freeform 773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21" name="Freeform 774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22" name="Freeform 775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23" name="Freeform 776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24" name="Freeform 777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25" name="Freeform 778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26" name="Freeform 779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27" name="Freeform 780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8915" name="Picture 781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8732" name="Line 782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733" name="Group 783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8912" name="Picture 78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13" name="Freeform 78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734" name="Group 786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8910" name="Picture 78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11" name="Freeform 78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735" name="Group 789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8908" name="Picture 79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09" name="Freeform 79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736" name="Group 792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8906" name="Picture 79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07" name="Freeform 79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28737" name="Picture 795" descr="car_icon_small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8738" name="Group 796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8904" name="Picture 797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905" name="Picture 798" descr="antenna_radiation_stylized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8739" name="Group 799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8872" name="Freeform 80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0 w 354"/>
                  <a:gd name="T3" fmla="*/ 19 h 2742"/>
                  <a:gd name="T4" fmla="*/ 10 w 354"/>
                  <a:gd name="T5" fmla="*/ 143 h 2742"/>
                  <a:gd name="T6" fmla="*/ 0 w 354"/>
                  <a:gd name="T7" fmla="*/ 14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73" name="Rectangle 801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8874" name="Freeform 80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6 w 211"/>
                  <a:gd name="T3" fmla="*/ 13 h 2537"/>
                  <a:gd name="T4" fmla="*/ 2 w 211"/>
                  <a:gd name="T5" fmla="*/ 13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75" name="Freeform 80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9 w 328"/>
                  <a:gd name="T3" fmla="*/ 8 h 226"/>
                  <a:gd name="T4" fmla="*/ 9 w 328"/>
                  <a:gd name="T5" fmla="*/ 13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76" name="Rectangle 804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8877" name="Group 80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8902" name="AutoShape 806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903" name="AutoShape 807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8878" name="Rectangle 808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8879" name="Group 80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8900" name="AutoShape 810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901" name="AutoShape 811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8880" name="Rectangle 812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8881" name="Rectangle 813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8882" name="Group 81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8898" name="AutoShape 815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899" name="AutoShape 816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8883" name="Freeform 81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9 w 328"/>
                  <a:gd name="T3" fmla="*/ 7 h 226"/>
                  <a:gd name="T4" fmla="*/ 9 w 328"/>
                  <a:gd name="T5" fmla="*/ 12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884" name="Group 81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8896" name="AutoShape 819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897" name="AutoShape 820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8885" name="Rectangle 821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8886" name="Freeform 82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 w 296"/>
                  <a:gd name="T3" fmla="*/ 7 h 256"/>
                  <a:gd name="T4" fmla="*/ 9 w 296"/>
                  <a:gd name="T5" fmla="*/ 13 h 256"/>
                  <a:gd name="T6" fmla="*/ 0 w 296"/>
                  <a:gd name="T7" fmla="*/ 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87" name="Freeform 82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9 w 304"/>
                  <a:gd name="T3" fmla="*/ 9 h 288"/>
                  <a:gd name="T4" fmla="*/ 8 w 304"/>
                  <a:gd name="T5" fmla="*/ 16 h 288"/>
                  <a:gd name="T6" fmla="*/ 2 w 304"/>
                  <a:gd name="T7" fmla="*/ 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88" name="Oval 824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8889" name="Freeform 82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7 h 240"/>
                  <a:gd name="T2" fmla="*/ 2 w 306"/>
                  <a:gd name="T3" fmla="*/ 13 h 240"/>
                  <a:gd name="T4" fmla="*/ 9 w 306"/>
                  <a:gd name="T5" fmla="*/ 7 h 240"/>
                  <a:gd name="T6" fmla="*/ 9 w 306"/>
                  <a:gd name="T7" fmla="*/ 0 h 240"/>
                  <a:gd name="T8" fmla="*/ 0 w 306"/>
                  <a:gd name="T9" fmla="*/ 7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90" name="AutoShape 826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8891" name="AutoShape 827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8892" name="Oval 828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8893" name="Oval 829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894" name="Oval 830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8895" name="Rectangle 831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8740" name="Group 832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28840" name="Freeform 833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0 w 354"/>
                  <a:gd name="T3" fmla="*/ 19 h 2742"/>
                  <a:gd name="T4" fmla="*/ 10 w 354"/>
                  <a:gd name="T5" fmla="*/ 143 h 2742"/>
                  <a:gd name="T6" fmla="*/ 0 w 354"/>
                  <a:gd name="T7" fmla="*/ 14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41" name="Rectangle 834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8842" name="Freeform 835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6 w 211"/>
                  <a:gd name="T3" fmla="*/ 13 h 2537"/>
                  <a:gd name="T4" fmla="*/ 2 w 211"/>
                  <a:gd name="T5" fmla="*/ 13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43" name="Freeform 836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9 w 328"/>
                  <a:gd name="T3" fmla="*/ 8 h 226"/>
                  <a:gd name="T4" fmla="*/ 9 w 328"/>
                  <a:gd name="T5" fmla="*/ 13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44" name="Rectangle 837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8845" name="Group 838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8870" name="AutoShape 839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871" name="AutoShape 840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8846" name="Rectangle 841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8847" name="Group 842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8868" name="AutoShape 843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869" name="AutoShape 844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8848" name="Rectangle 845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8849" name="Rectangle 846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8850" name="Group 847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8866" name="AutoShape 848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867" name="AutoShape 849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8851" name="Freeform 850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9 w 328"/>
                  <a:gd name="T3" fmla="*/ 7 h 226"/>
                  <a:gd name="T4" fmla="*/ 9 w 328"/>
                  <a:gd name="T5" fmla="*/ 12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852" name="Group 851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8864" name="AutoShape 852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865" name="AutoShape 853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8853" name="Rectangle 854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8854" name="Freeform 855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 w 296"/>
                  <a:gd name="T3" fmla="*/ 7 h 256"/>
                  <a:gd name="T4" fmla="*/ 9 w 296"/>
                  <a:gd name="T5" fmla="*/ 13 h 256"/>
                  <a:gd name="T6" fmla="*/ 0 w 296"/>
                  <a:gd name="T7" fmla="*/ 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55" name="Freeform 856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9 w 304"/>
                  <a:gd name="T3" fmla="*/ 9 h 288"/>
                  <a:gd name="T4" fmla="*/ 8 w 304"/>
                  <a:gd name="T5" fmla="*/ 16 h 288"/>
                  <a:gd name="T6" fmla="*/ 2 w 304"/>
                  <a:gd name="T7" fmla="*/ 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56" name="Oval 857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8857" name="Freeform 858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7 h 240"/>
                  <a:gd name="T2" fmla="*/ 2 w 306"/>
                  <a:gd name="T3" fmla="*/ 13 h 240"/>
                  <a:gd name="T4" fmla="*/ 9 w 306"/>
                  <a:gd name="T5" fmla="*/ 7 h 240"/>
                  <a:gd name="T6" fmla="*/ 9 w 306"/>
                  <a:gd name="T7" fmla="*/ 0 h 240"/>
                  <a:gd name="T8" fmla="*/ 0 w 306"/>
                  <a:gd name="T9" fmla="*/ 7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58" name="AutoShape 859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8859" name="AutoShape 860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8860" name="Oval 861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8861" name="Oval 862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862" name="Oval 863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8863" name="Rectangle 864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8741" name="Group 865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28817" name="Picture 866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18" name="Picture 867" descr="laptop_keyboard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819" name="Freeform 86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8820" name="Picture 869" descr="screen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821" name="Freeform 87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22" name="Freeform 87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23" name="Freeform 87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24" name="Freeform 87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25" name="Freeform 87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8 h 1659"/>
                  <a:gd name="T6" fmla="*/ 0 w 637"/>
                  <a:gd name="T7" fmla="*/ 8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26" name="Freeform 87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4 w 2216"/>
                  <a:gd name="T5" fmla="*/ 3 h 550"/>
                  <a:gd name="T6" fmla="*/ 4 w 2216"/>
                  <a:gd name="T7" fmla="*/ 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827" name="Group 87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8834" name="Freeform 87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35" name="Freeform 87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36" name="Freeform 87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37" name="Freeform 88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38" name="Freeform 88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39" name="Freeform 88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828" name="Freeform 88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29" name="Freeform 88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0" name="Freeform 88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1" name="Freeform 88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2" name="Freeform 88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33" name="Freeform 88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42" name="Group 889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28794" name="Picture 890" descr="antenna_stylized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795" name="Picture 891" descr="laptop_keyboard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796" name="Freeform 892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8797" name="Picture 893" descr="screen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798" name="Freeform 894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99" name="Freeform 895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00" name="Freeform 896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01" name="Freeform 897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02" name="Freeform 898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8 h 1659"/>
                  <a:gd name="T6" fmla="*/ 0 w 637"/>
                  <a:gd name="T7" fmla="*/ 8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03" name="Freeform 899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4 w 2216"/>
                  <a:gd name="T5" fmla="*/ 3 h 550"/>
                  <a:gd name="T6" fmla="*/ 4 w 2216"/>
                  <a:gd name="T7" fmla="*/ 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804" name="Group 900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8811" name="Freeform 901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12" name="Freeform 902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13" name="Freeform 903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14" name="Freeform 904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15" name="Freeform 905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16" name="Freeform 906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805" name="Freeform 907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06" name="Freeform 908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07" name="Freeform 909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08" name="Freeform 910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09" name="Freeform 911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10" name="Freeform 912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43" name="Group 913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28771" name="Picture 914" descr="antenna_stylized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772" name="Picture 915" descr="laptop_keyboard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773" name="Freeform 91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8774" name="Picture 917" descr="screen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775" name="Freeform 91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6" name="Freeform 91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7" name="Freeform 92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8" name="Freeform 92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79" name="Freeform 92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8 h 1659"/>
                  <a:gd name="T6" fmla="*/ 0 w 637"/>
                  <a:gd name="T7" fmla="*/ 8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0" name="Freeform 92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4 w 2216"/>
                  <a:gd name="T5" fmla="*/ 3 h 550"/>
                  <a:gd name="T6" fmla="*/ 4 w 2216"/>
                  <a:gd name="T7" fmla="*/ 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781" name="Group 92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8788" name="Freeform 92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89" name="Freeform 92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90" name="Freeform 92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91" name="Freeform 92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92" name="Freeform 92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93" name="Freeform 93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782" name="Freeform 93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3" name="Freeform 93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4" name="Freeform 93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5" name="Freeform 93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6" name="Freeform 93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87" name="Freeform 93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44" name="Group 937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28769" name="Picture 93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770" name="Freeform 93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745" name="Group 940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28746" name="Picture 941" descr="antenna_stylized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747" name="Picture 942" descr="laptop_keyboard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748" name="Freeform 943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8749" name="Picture 944" descr="screen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750" name="Freeform 945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1" name="Freeform 946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2" name="Freeform 947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3" name="Freeform 948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4" name="Freeform 949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8 h 1659"/>
                  <a:gd name="T6" fmla="*/ 0 w 637"/>
                  <a:gd name="T7" fmla="*/ 8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5" name="Freeform 950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4 w 2216"/>
                  <a:gd name="T5" fmla="*/ 3 h 550"/>
                  <a:gd name="T6" fmla="*/ 4 w 2216"/>
                  <a:gd name="T7" fmla="*/ 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756" name="Group 951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8763" name="Freeform 952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64" name="Freeform 953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65" name="Freeform 954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66" name="Freeform 955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67" name="Freeform 956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68" name="Freeform 957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757" name="Freeform 958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8" name="Freeform 959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9" name="Freeform 960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0" name="Freeform 961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1" name="Freeform 962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62" name="Freeform 963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8677" name="Rectangle 4"/>
          <p:cNvSpPr>
            <a:spLocks noGrp="1" noChangeArrowheads="1"/>
          </p:cNvSpPr>
          <p:nvPr>
            <p:ph type="title"/>
          </p:nvPr>
        </p:nvSpPr>
        <p:spPr>
          <a:xfrm>
            <a:off x="366713" y="184150"/>
            <a:ext cx="7772400" cy="85248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Client-server architecture</a:t>
            </a:r>
          </a:p>
        </p:txBody>
      </p:sp>
      <p:sp>
        <p:nvSpPr>
          <p:cNvPr id="28678" name="Rectangle 460"/>
          <p:cNvSpPr>
            <a:spLocks noGrp="1" noChangeArrowheads="1"/>
          </p:cNvSpPr>
          <p:nvPr>
            <p:ph type="body" sz="half" idx="2"/>
          </p:nvPr>
        </p:nvSpPr>
        <p:spPr>
          <a:xfrm>
            <a:off x="3945698" y="1095209"/>
            <a:ext cx="5039385" cy="535162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server: </a:t>
            </a:r>
          </a:p>
          <a:p>
            <a:pPr algn="just"/>
            <a:r>
              <a:rPr lang="en-US" altLang="en-US" sz="2400" dirty="0">
                <a:ea typeface="ＭＳ Ｐゴシック" panose="020B0600070205080204" pitchFamily="34" charset="-128"/>
              </a:rPr>
              <a:t>always-on host </a:t>
            </a:r>
            <a:r>
              <a:rPr lang="en-US" sz="2400" dirty="0"/>
              <a:t>which services requests from many other hosts, called </a:t>
            </a:r>
            <a:r>
              <a:rPr lang="en-US" sz="2400" i="1" dirty="0"/>
              <a:t>clients</a:t>
            </a:r>
            <a:r>
              <a:rPr lang="en-US" sz="2400" dirty="0"/>
              <a:t>.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Has a permanent IP address</a:t>
            </a:r>
          </a:p>
          <a:p>
            <a:pPr algn="just"/>
            <a:r>
              <a:rPr lang="en-US" altLang="en-US" sz="2400" dirty="0">
                <a:ea typeface="ＭＳ Ｐゴシック" panose="020B0600070205080204" pitchFamily="34" charset="-128"/>
              </a:rPr>
              <a:t>data centers create virtual servers to handle the many requests to avoid overwhelming server for social network sites ,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eg</a:t>
            </a:r>
            <a:r>
              <a:rPr lang="en-US" altLang="en-US" sz="2400" dirty="0">
                <a:ea typeface="ＭＳ Ｐゴシック" panose="020B0600070205080204" pitchFamily="34" charset="-128"/>
              </a:rPr>
              <a:t> FB, Google,</a:t>
            </a:r>
          </a:p>
          <a:p>
            <a:pPr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clients: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communicate with server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may be intermittently connected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may have dynamic IP addresses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Don’t communicate directly with each other</a:t>
            </a:r>
          </a:p>
        </p:txBody>
      </p:sp>
      <p:pic>
        <p:nvPicPr>
          <p:cNvPr id="28679" name="Picture 351" descr="underline_base"/>
          <p:cNvPicPr>
            <a:picLocks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84296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Line 913"/>
          <p:cNvSpPr>
            <a:spLocks noChangeShapeType="1"/>
          </p:cNvSpPr>
          <p:nvPr/>
        </p:nvSpPr>
        <p:spPr bwMode="auto">
          <a:xfrm>
            <a:off x="1249363" y="3235325"/>
            <a:ext cx="2006600" cy="197802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800"/>
          <p:cNvSpPr>
            <a:spLocks noChangeShapeType="1"/>
          </p:cNvSpPr>
          <p:nvPr/>
        </p:nvSpPr>
        <p:spPr bwMode="auto">
          <a:xfrm>
            <a:off x="2211388" y="1844676"/>
            <a:ext cx="1348509" cy="300280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Text Box 803"/>
          <p:cNvSpPr txBox="1">
            <a:spLocks noChangeArrowheads="1"/>
          </p:cNvSpPr>
          <p:nvPr/>
        </p:nvSpPr>
        <p:spPr bwMode="auto">
          <a:xfrm>
            <a:off x="254000" y="4067175"/>
            <a:ext cx="155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Arial" panose="020B0604020202020204" pitchFamily="34" charset="0"/>
              </a:rPr>
              <a:t>client/server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Application Layer</a:t>
            </a:r>
          </a:p>
        </p:txBody>
      </p:sp>
      <p:sp>
        <p:nvSpPr>
          <p:cNvPr id="3072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2-</a:t>
            </a:r>
            <a:fld id="{C5D897B7-1197-48D4-A7AD-5FAFEB5902B3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30724" name="Group 566"/>
          <p:cNvGrpSpPr>
            <a:grpSpLocks/>
          </p:cNvGrpSpPr>
          <p:nvPr/>
        </p:nvGrpSpPr>
        <p:grpSpPr bwMode="auto">
          <a:xfrm>
            <a:off x="5202238" y="1546225"/>
            <a:ext cx="3540125" cy="4545013"/>
            <a:chOff x="3277" y="974"/>
            <a:chExt cx="2230" cy="2863"/>
          </a:xfrm>
        </p:grpSpPr>
        <p:sp>
          <p:nvSpPr>
            <p:cNvPr id="30732" name="Freeform 567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548 w 1036"/>
                <a:gd name="T1" fmla="*/ 11 h 675"/>
                <a:gd name="T2" fmla="*/ 933 w 1036"/>
                <a:gd name="T3" fmla="*/ 53 h 675"/>
                <a:gd name="T4" fmla="*/ 493 w 1036"/>
                <a:gd name="T5" fmla="*/ 129 h 675"/>
                <a:gd name="T6" fmla="*/ 366 w 1036"/>
                <a:gd name="T7" fmla="*/ 229 h 675"/>
                <a:gd name="T8" fmla="*/ 51 w 1036"/>
                <a:gd name="T9" fmla="*/ 297 h 675"/>
                <a:gd name="T10" fmla="*/ 41 w 1036"/>
                <a:gd name="T11" fmla="*/ 459 h 675"/>
                <a:gd name="T12" fmla="*/ 315 w 1036"/>
                <a:gd name="T13" fmla="*/ 489 h 675"/>
                <a:gd name="T14" fmla="*/ 1097 w 1036"/>
                <a:gd name="T15" fmla="*/ 489 h 675"/>
                <a:gd name="T16" fmla="*/ 1429 w 1036"/>
                <a:gd name="T17" fmla="*/ 555 h 675"/>
                <a:gd name="T18" fmla="*/ 1797 w 1036"/>
                <a:gd name="T19" fmla="*/ 657 h 675"/>
                <a:gd name="T20" fmla="*/ 2079 w 1036"/>
                <a:gd name="T21" fmla="*/ 661 h 675"/>
                <a:gd name="T22" fmla="*/ 2274 w 1036"/>
                <a:gd name="T23" fmla="*/ 603 h 675"/>
                <a:gd name="T24" fmla="*/ 2373 w 1036"/>
                <a:gd name="T25" fmla="*/ 445 h 675"/>
                <a:gd name="T26" fmla="*/ 2434 w 1036"/>
                <a:gd name="T27" fmla="*/ 291 h 675"/>
                <a:gd name="T28" fmla="*/ 2441 w 1036"/>
                <a:gd name="T29" fmla="*/ 107 h 675"/>
                <a:gd name="T30" fmla="*/ 2231 w 1036"/>
                <a:gd name="T31" fmla="*/ 17 h 675"/>
                <a:gd name="T32" fmla="*/ 1853 w 1036"/>
                <a:gd name="T33" fmla="*/ 3 h 675"/>
                <a:gd name="T34" fmla="*/ 1548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33" name="Group 568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31107" name="Rectangle 56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1108" name="AutoShape 57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734" name="Freeform 571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5" name="Line 572"/>
            <p:cNvSpPr>
              <a:spLocks noChangeShapeType="1"/>
            </p:cNvSpPr>
            <p:nvPr/>
          </p:nvSpPr>
          <p:spPr bwMode="auto">
            <a:xfrm rot="-5400000">
              <a:off x="4924" y="3316"/>
              <a:ext cx="284" cy="7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6" name="Line 573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Line 574"/>
            <p:cNvSpPr>
              <a:spLocks noChangeShapeType="1"/>
            </p:cNvSpPr>
            <p:nvPr/>
          </p:nvSpPr>
          <p:spPr bwMode="auto">
            <a:xfrm rot="16200000" flipH="1">
              <a:off x="5113" y="3192"/>
              <a:ext cx="90" cy="51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Line 576"/>
            <p:cNvSpPr>
              <a:spLocks noChangeShapeType="1"/>
            </p:cNvSpPr>
            <p:nvPr/>
          </p:nvSpPr>
          <p:spPr bwMode="auto">
            <a:xfrm>
              <a:off x="3843" y="3009"/>
              <a:ext cx="99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Line 577"/>
            <p:cNvSpPr>
              <a:spLocks noChangeShapeType="1"/>
            </p:cNvSpPr>
            <p:nvPr/>
          </p:nvSpPr>
          <p:spPr bwMode="auto">
            <a:xfrm flipV="1">
              <a:off x="3680" y="3159"/>
              <a:ext cx="256" cy="6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Line 580"/>
            <p:cNvSpPr>
              <a:spLocks noChangeShapeType="1"/>
            </p:cNvSpPr>
            <p:nvPr/>
          </p:nvSpPr>
          <p:spPr bwMode="auto">
            <a:xfrm flipH="1">
              <a:off x="3948" y="3204"/>
              <a:ext cx="90" cy="11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1" name="Line 581"/>
            <p:cNvSpPr>
              <a:spLocks noChangeShapeType="1"/>
            </p:cNvSpPr>
            <p:nvPr/>
          </p:nvSpPr>
          <p:spPr bwMode="auto">
            <a:xfrm flipH="1" flipV="1">
              <a:off x="4146" y="3213"/>
              <a:ext cx="51" cy="10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2" name="Line 582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3" name="Line 584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Line 585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45" name="Group 586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31105" name="Picture 587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106" name="Picture 588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746" name="Freeform 589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7" name="Freeform 590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22391 w 765"/>
                <a:gd name="T1" fmla="*/ 10368 h 459"/>
                <a:gd name="T2" fmla="*/ 82940 w 765"/>
                <a:gd name="T3" fmla="*/ 73622 h 459"/>
                <a:gd name="T4" fmla="*/ 27746 w 765"/>
                <a:gd name="T5" fmla="*/ 104782 h 459"/>
                <a:gd name="T6" fmla="*/ 3965 w 765"/>
                <a:gd name="T7" fmla="*/ 353091 h 459"/>
                <a:gd name="T8" fmla="*/ 51895 w 765"/>
                <a:gd name="T9" fmla="*/ 466531 h 459"/>
                <a:gd name="T10" fmla="*/ 99759 w 765"/>
                <a:gd name="T11" fmla="*/ 447174 h 459"/>
                <a:gd name="T12" fmla="*/ 168381 w 765"/>
                <a:gd name="T13" fmla="*/ 466531 h 459"/>
                <a:gd name="T14" fmla="*/ 201493 w 765"/>
                <a:gd name="T15" fmla="*/ 455702 h 459"/>
                <a:gd name="T16" fmla="*/ 216889 w 765"/>
                <a:gd name="T17" fmla="*/ 390988 h 459"/>
                <a:gd name="T18" fmla="*/ 216508 w 765"/>
                <a:gd name="T19" fmla="*/ 165960 h 459"/>
                <a:gd name="T20" fmla="*/ 191079 w 765"/>
                <a:gd name="T21" fmla="*/ 36202 h 459"/>
                <a:gd name="T22" fmla="*/ 122391 w 765"/>
                <a:gd name="T23" fmla="*/ 10368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Line 591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Line 592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Line 593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1" name="Line 594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2" name="Line 595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Line 596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4" name="Line 597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5" name="Line 598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6" name="Line 599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7" name="Line 600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8" name="Line 601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Line 602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0" name="Line 603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Line 604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2" name="Line 605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Line 606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4" name="Line 607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65" name="Group 608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31088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089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090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091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092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093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094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095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096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097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098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099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100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101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102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103" name="Oval 624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pic>
            <p:nvPicPr>
              <p:cNvPr id="31104" name="Picture 625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0766" name="Group 626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31079" name="Line 627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0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081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082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1083" name="Group 631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31086" name="Freeform 63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87" name="Freeform 63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084" name="Line 634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5" name="Line 635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67" name="Group 636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3107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07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07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1074" name="Group 64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077" name="Freeform 64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78" name="Freeform 64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075" name="Line 64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6" name="Line 64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68" name="Group 645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3106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06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06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1066" name="Group 64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069" name="Freeform 6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70" name="Freeform 6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067" name="Line 65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8" name="Line 65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69" name="Group 654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3105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05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05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1058" name="Group 65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061" name="Freeform 65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62" name="Freeform 66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059" name="Line 66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0" name="Line 66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70" name="Group 663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3104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04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04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1050" name="Group 66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053" name="Freeform 6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54" name="Freeform 6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051" name="Line 67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2" name="Line 67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71" name="Group 672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3103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04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04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1042" name="Group 67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045" name="Freeform 67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46" name="Freeform 67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043" name="Line 67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4" name="Line 68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72" name="Line 681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773" name="Group 682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3103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03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03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1034" name="Group 6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037" name="Freeform 6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38" name="Freeform 6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035" name="Line 6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6" name="Line 6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74" name="Group 691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3102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02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02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1026" name="Group 6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029" name="Freeform 6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30" name="Freeform 6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027" name="Line 6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8" name="Line 6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75" name="Group 700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3101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01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01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1018" name="Group 7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021" name="Freeform 7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22" name="Freeform 7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019" name="Line 7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0" name="Line 7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76" name="Group 709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3100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00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00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1010" name="Group 71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013" name="Freeform 71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14" name="Freeform 71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011" name="Line 71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2" name="Line 71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77" name="Group 718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3099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00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00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1002" name="Group 72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1005" name="Freeform 72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06" name="Freeform 72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003" name="Line 72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4" name="Line 72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78" name="Group 727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3099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99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99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0994" name="Group 73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30997" name="Freeform 73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98" name="Freeform 73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995" name="Line 73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6" name="Line 73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79" name="Group 736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30977" name="Group 737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30979" name="Freeform 738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80" name="Freeform 739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81" name="Freeform 740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82" name="Freeform 741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83" name="Freeform 742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84" name="Freeform 743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85" name="Freeform 744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86" name="Freeform 745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87" name="Freeform 746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88" name="Freeform 747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89" name="Freeform 748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90" name="Freeform 749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30978" name="Picture 750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0780" name="Group 751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30963" name="Group 752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30965" name="Freeform 753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99"/>
                    <a:gd name="T148" fmla="*/ 0 h 232"/>
                    <a:gd name="T149" fmla="*/ 199 w 199"/>
                    <a:gd name="T150" fmla="*/ 232 h 232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66" name="Freeform 754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0"/>
                    <a:gd name="T125" fmla="*/ 128 w 128"/>
                    <a:gd name="T126" fmla="*/ 180 h 180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67" name="Freeform 755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2"/>
                    <a:gd name="T133" fmla="*/ 0 h 378"/>
                    <a:gd name="T134" fmla="*/ 322 w 322"/>
                    <a:gd name="T135" fmla="*/ 378 h 378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68" name="Freeform 756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3"/>
                    <a:gd name="T184" fmla="*/ 0 h 252"/>
                    <a:gd name="T185" fmla="*/ 283 w 283"/>
                    <a:gd name="T186" fmla="*/ 252 h 252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69" name="Freeform 757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4"/>
                    <a:gd name="T124" fmla="*/ 0 h 238"/>
                    <a:gd name="T125" fmla="*/ 114 w 114"/>
                    <a:gd name="T126" fmla="*/ 238 h 238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70" name="Freeform 758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6"/>
                    <a:gd name="T115" fmla="*/ 0 h 310"/>
                    <a:gd name="T116" fmla="*/ 246 w 246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71" name="Freeform 759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98"/>
                    <a:gd name="T184" fmla="*/ 0 h 236"/>
                    <a:gd name="T185" fmla="*/ 198 w 198"/>
                    <a:gd name="T186" fmla="*/ 236 h 2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72" name="Freeform 760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28"/>
                    <a:gd name="T124" fmla="*/ 0 h 183"/>
                    <a:gd name="T125" fmla="*/ 128 w 128"/>
                    <a:gd name="T126" fmla="*/ 183 h 183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73" name="Freeform 761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323"/>
                    <a:gd name="T133" fmla="*/ 0 h 379"/>
                    <a:gd name="T134" fmla="*/ 323 w 323"/>
                    <a:gd name="T135" fmla="*/ 379 h 379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74" name="Freeform 762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282"/>
                    <a:gd name="T184" fmla="*/ 0 h 253"/>
                    <a:gd name="T185" fmla="*/ 282 w 282"/>
                    <a:gd name="T186" fmla="*/ 253 h 253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75" name="Freeform 763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w 115"/>
                    <a:gd name="T124" fmla="*/ 0 h 236"/>
                    <a:gd name="T125" fmla="*/ 115 w 115"/>
                    <a:gd name="T126" fmla="*/ 236 h 2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T123" t="T124" r="T125" b="T126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76" name="Freeform 764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245"/>
                    <a:gd name="T115" fmla="*/ 0 h 310"/>
                    <a:gd name="T116" fmla="*/ 245 w 245"/>
                    <a:gd name="T117" fmla="*/ 310 h 3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30964" name="Picture 765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781" name="Line 766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782" name="Group 767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30961" name="Picture 7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962" name="Freeform 7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783" name="Group 770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30959" name="Picture 7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960" name="Freeform 7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784" name="Group 773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30957" name="Picture 7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958" name="Freeform 7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785" name="Group 776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30955" name="Picture 7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956" name="Freeform 7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30786" name="Picture 779" descr="car_icon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0787" name="Group 780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30953" name="Picture 781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954" name="Picture 782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0788" name="Group 783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30921" name="Freeform 7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0 w 354"/>
                  <a:gd name="T3" fmla="*/ 19 h 2742"/>
                  <a:gd name="T4" fmla="*/ 10 w 354"/>
                  <a:gd name="T5" fmla="*/ 143 h 2742"/>
                  <a:gd name="T6" fmla="*/ 0 w 354"/>
                  <a:gd name="T7" fmla="*/ 14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2" name="Rectangle 7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923" name="Freeform 7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6 w 211"/>
                  <a:gd name="T3" fmla="*/ 13 h 2537"/>
                  <a:gd name="T4" fmla="*/ 2 w 211"/>
                  <a:gd name="T5" fmla="*/ 13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4" name="Freeform 7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9 w 328"/>
                  <a:gd name="T3" fmla="*/ 8 h 226"/>
                  <a:gd name="T4" fmla="*/ 9 w 328"/>
                  <a:gd name="T5" fmla="*/ 13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5" name="Rectangle 7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30926" name="Group 7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951" name="AutoShape 7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952" name="AutoShape 7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0927" name="Rectangle 7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30928" name="Group 7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0949" name="AutoShape 7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950" name="AutoShape 7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0929" name="Rectangle 7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930" name="Rectangle 7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30931" name="Group 7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0947" name="AutoShape 7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948" name="AutoShape 8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0932" name="Freeform 8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9 w 328"/>
                  <a:gd name="T3" fmla="*/ 7 h 226"/>
                  <a:gd name="T4" fmla="*/ 9 w 328"/>
                  <a:gd name="T5" fmla="*/ 12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933" name="Group 8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0945" name="AutoShape 8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946" name="AutoShape 8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0934" name="Rectangle 8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935" name="Freeform 8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 w 296"/>
                  <a:gd name="T3" fmla="*/ 7 h 256"/>
                  <a:gd name="T4" fmla="*/ 9 w 296"/>
                  <a:gd name="T5" fmla="*/ 13 h 256"/>
                  <a:gd name="T6" fmla="*/ 0 w 296"/>
                  <a:gd name="T7" fmla="*/ 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6" name="Freeform 8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9 w 304"/>
                  <a:gd name="T3" fmla="*/ 9 h 288"/>
                  <a:gd name="T4" fmla="*/ 8 w 304"/>
                  <a:gd name="T5" fmla="*/ 16 h 288"/>
                  <a:gd name="T6" fmla="*/ 2 w 304"/>
                  <a:gd name="T7" fmla="*/ 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7" name="Oval 8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938" name="Freeform 8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7 h 240"/>
                  <a:gd name="T2" fmla="*/ 2 w 306"/>
                  <a:gd name="T3" fmla="*/ 13 h 240"/>
                  <a:gd name="T4" fmla="*/ 9 w 306"/>
                  <a:gd name="T5" fmla="*/ 7 h 240"/>
                  <a:gd name="T6" fmla="*/ 9 w 306"/>
                  <a:gd name="T7" fmla="*/ 0 h 240"/>
                  <a:gd name="T8" fmla="*/ 0 w 306"/>
                  <a:gd name="T9" fmla="*/ 7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9" name="AutoShape 8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940" name="AutoShape 8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941" name="Oval 8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942" name="Oval 8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943" name="Oval 8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944" name="Rectangle 8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0789" name="Group 816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30889" name="Freeform 81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0 w 354"/>
                  <a:gd name="T3" fmla="*/ 19 h 2742"/>
                  <a:gd name="T4" fmla="*/ 10 w 354"/>
                  <a:gd name="T5" fmla="*/ 143 h 2742"/>
                  <a:gd name="T6" fmla="*/ 0 w 354"/>
                  <a:gd name="T7" fmla="*/ 14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0" name="Rectangle 818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891" name="Freeform 81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6 w 211"/>
                  <a:gd name="T3" fmla="*/ 13 h 2537"/>
                  <a:gd name="T4" fmla="*/ 2 w 211"/>
                  <a:gd name="T5" fmla="*/ 13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2" name="Freeform 82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9 w 328"/>
                  <a:gd name="T3" fmla="*/ 8 h 226"/>
                  <a:gd name="T4" fmla="*/ 9 w 328"/>
                  <a:gd name="T5" fmla="*/ 13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3" name="Rectangle 821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30894" name="Group 82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919" name="AutoShape 823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920" name="AutoShape 824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0895" name="Rectangle 825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30896" name="Group 82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0917" name="AutoShape 827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918" name="AutoShape 828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0897" name="Rectangle 829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898" name="Rectangle 830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30899" name="Group 83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0915" name="AutoShape 832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916" name="AutoShape 833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0900" name="Freeform 83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9 w 328"/>
                  <a:gd name="T3" fmla="*/ 7 h 226"/>
                  <a:gd name="T4" fmla="*/ 9 w 328"/>
                  <a:gd name="T5" fmla="*/ 12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901" name="Group 83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0913" name="AutoShape 836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914" name="AutoShape 837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lnSpc>
                      <a:spcPct val="100000"/>
                    </a:lnSpc>
                    <a:buClr>
                      <a:schemeClr val="accent2"/>
                    </a:buClr>
                    <a:buSzPct val="85000"/>
                    <a:buFont typeface="ZapfDingbats" pitchFamily="82" charset="2"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0902" name="Rectangle 838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903" name="Freeform 83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 w 296"/>
                  <a:gd name="T3" fmla="*/ 7 h 256"/>
                  <a:gd name="T4" fmla="*/ 9 w 296"/>
                  <a:gd name="T5" fmla="*/ 13 h 256"/>
                  <a:gd name="T6" fmla="*/ 0 w 296"/>
                  <a:gd name="T7" fmla="*/ 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4" name="Freeform 84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9 w 304"/>
                  <a:gd name="T3" fmla="*/ 9 h 288"/>
                  <a:gd name="T4" fmla="*/ 8 w 304"/>
                  <a:gd name="T5" fmla="*/ 16 h 288"/>
                  <a:gd name="T6" fmla="*/ 2 w 304"/>
                  <a:gd name="T7" fmla="*/ 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5" name="Oval 841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906" name="Freeform 84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7 h 240"/>
                  <a:gd name="T2" fmla="*/ 2 w 306"/>
                  <a:gd name="T3" fmla="*/ 13 h 240"/>
                  <a:gd name="T4" fmla="*/ 9 w 306"/>
                  <a:gd name="T5" fmla="*/ 7 h 240"/>
                  <a:gd name="T6" fmla="*/ 9 w 306"/>
                  <a:gd name="T7" fmla="*/ 0 h 240"/>
                  <a:gd name="T8" fmla="*/ 0 w 306"/>
                  <a:gd name="T9" fmla="*/ 7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7" name="AutoShape 843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908" name="AutoShape 844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909" name="Oval 845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910" name="Oval 846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911" name="Oval 847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912" name="Rectangle 848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100000"/>
                  </a:lnSpc>
                  <a:buClr>
                    <a:schemeClr val="accent2"/>
                  </a:buClr>
                  <a:buSzPct val="85000"/>
                  <a:buFont typeface="ZapfDingbats" pitchFamily="82" charset="2"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0790" name="Group 849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30866" name="Picture 850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867" name="Picture 851" descr="laptop_keyboard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868" name="Freeform 852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0869" name="Picture 853" descr="screen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870" name="Freeform 854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1" name="Freeform 855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2" name="Freeform 856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3" name="Freeform 857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4" name="Freeform 858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8 h 1659"/>
                  <a:gd name="T6" fmla="*/ 0 w 637"/>
                  <a:gd name="T7" fmla="*/ 8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5" name="Freeform 859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4 w 2216"/>
                  <a:gd name="T5" fmla="*/ 3 h 550"/>
                  <a:gd name="T6" fmla="*/ 4 w 2216"/>
                  <a:gd name="T7" fmla="*/ 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876" name="Group 860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0883" name="Freeform 861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84" name="Freeform 862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85" name="Freeform 863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86" name="Freeform 864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87" name="Freeform 865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88" name="Freeform 866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877" name="Freeform 867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8" name="Freeform 868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9" name="Freeform 869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0" name="Freeform 870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1" name="Freeform 871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2" name="Freeform 872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91" name="Group 873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30843" name="Picture 874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844" name="Picture 875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845" name="Freeform 87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0846" name="Picture 877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847" name="Freeform 87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8" name="Freeform 87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9" name="Freeform 88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0" name="Freeform 88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1" name="Freeform 88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8 h 1659"/>
                  <a:gd name="T6" fmla="*/ 0 w 637"/>
                  <a:gd name="T7" fmla="*/ 8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2" name="Freeform 88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4 w 2216"/>
                  <a:gd name="T5" fmla="*/ 3 h 550"/>
                  <a:gd name="T6" fmla="*/ 4 w 2216"/>
                  <a:gd name="T7" fmla="*/ 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853" name="Group 88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0860" name="Freeform 88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61" name="Freeform 88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62" name="Freeform 88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63" name="Freeform 88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64" name="Freeform 88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65" name="Freeform 89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854" name="Freeform 89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5" name="Freeform 89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6" name="Freeform 89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7" name="Freeform 89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8" name="Freeform 89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9" name="Freeform 89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92" name="Group 897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30820" name="Picture 898" descr="antenna_stylized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821" name="Picture 899" descr="laptop_keyboard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822" name="Freeform 90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0823" name="Picture 901" descr="screen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824" name="Freeform 90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5" name="Freeform 90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6" name="Freeform 90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7" name="Freeform 90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8" name="Freeform 90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8 h 1659"/>
                  <a:gd name="T6" fmla="*/ 0 w 637"/>
                  <a:gd name="T7" fmla="*/ 8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9" name="Freeform 90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4 w 2216"/>
                  <a:gd name="T5" fmla="*/ 3 h 550"/>
                  <a:gd name="T6" fmla="*/ 4 w 2216"/>
                  <a:gd name="T7" fmla="*/ 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830" name="Group 90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0837" name="Freeform 90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38" name="Freeform 91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39" name="Freeform 91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40" name="Freeform 91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41" name="Freeform 91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42" name="Freeform 91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831" name="Freeform 91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2" name="Freeform 91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3" name="Freeform 91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4" name="Freeform 91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5" name="Freeform 91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6" name="Freeform 92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93" name="Group 921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30818" name="Picture 92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819" name="Freeform 92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794" name="Group 924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30795" name="Picture 925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796" name="Picture 926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797" name="Freeform 92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0798" name="Picture 928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799" name="Freeform 92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0" name="Freeform 93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1" name="Freeform 93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2" name="Freeform 93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3" name="Freeform 93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8 h 1659"/>
                  <a:gd name="T6" fmla="*/ 0 w 637"/>
                  <a:gd name="T7" fmla="*/ 8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4" name="Freeform 93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4 w 2216"/>
                  <a:gd name="T5" fmla="*/ 3 h 550"/>
                  <a:gd name="T6" fmla="*/ 4 w 2216"/>
                  <a:gd name="T7" fmla="*/ 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805" name="Group 93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0812" name="Freeform 93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13" name="Freeform 93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14" name="Freeform 93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15" name="Freeform 93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16" name="Freeform 94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17" name="Freeform 94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806" name="Freeform 94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7" name="Freeform 94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8" name="Freeform 94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9" name="Freeform 94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0" name="Freeform 94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1" name="Freeform 94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725" name="Rectangle 4"/>
          <p:cNvSpPr>
            <a:spLocks noGrp="1" noChangeArrowheads="1"/>
          </p:cNvSpPr>
          <p:nvPr>
            <p:ph type="title"/>
          </p:nvPr>
        </p:nvSpPr>
        <p:spPr>
          <a:xfrm>
            <a:off x="309563" y="228600"/>
            <a:ext cx="7772400" cy="81915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P2P architecture</a:t>
            </a:r>
          </a:p>
        </p:txBody>
      </p:sp>
      <p:sp>
        <p:nvSpPr>
          <p:cNvPr id="3072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00050" y="1300163"/>
            <a:ext cx="4049713" cy="5241925"/>
          </a:xfrm>
        </p:spPr>
        <p:txBody>
          <a:bodyPr/>
          <a:lstStyle/>
          <a:p>
            <a:r>
              <a:rPr lang="en-US" altLang="en-US" sz="2400" i="1">
                <a:ea typeface="ＭＳ Ｐゴシック" panose="020B0600070205080204" pitchFamily="34" charset="-128"/>
              </a:rPr>
              <a:t>no</a:t>
            </a:r>
            <a:r>
              <a:rPr lang="en-US" altLang="en-US" sz="2400">
                <a:ea typeface="ＭＳ Ｐゴシック" panose="020B0600070205080204" pitchFamily="34" charset="-128"/>
              </a:rPr>
              <a:t> always-on server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arbitrary end systems directly communicate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peers request service from other peers, provide service in return to other peers</a:t>
            </a:r>
          </a:p>
          <a:p>
            <a:pPr lvl="1"/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self scalability</a:t>
            </a:r>
            <a:r>
              <a:rPr lang="en-US" altLang="en-US">
                <a:solidFill>
                  <a:srgbClr val="CC0000"/>
                </a:solidFill>
                <a:ea typeface="ＭＳ Ｐゴシック" panose="020B0600070205080204" pitchFamily="34" charset="-128"/>
              </a:rPr>
              <a:t> – new peers bring new service capacity, as well as new service demands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peers are intermittently connected and change IP addresses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complex management</a:t>
            </a:r>
          </a:p>
          <a:p>
            <a:endParaRPr lang="en-US" altLang="en-US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30727" name="Picture 351" descr="underline_base"/>
          <p:cNvPicPr>
            <a:picLocks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852488"/>
            <a:ext cx="4011613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Line 1034"/>
          <p:cNvSpPr>
            <a:spLocks noChangeShapeType="1"/>
          </p:cNvSpPr>
          <p:nvPr/>
        </p:nvSpPr>
        <p:spPr bwMode="auto">
          <a:xfrm flipH="1">
            <a:off x="6221413" y="1852613"/>
            <a:ext cx="503237" cy="1389062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1035"/>
          <p:cNvSpPr>
            <a:spLocks noChangeShapeType="1"/>
          </p:cNvSpPr>
          <p:nvPr/>
        </p:nvSpPr>
        <p:spPr bwMode="auto">
          <a:xfrm>
            <a:off x="5565775" y="2438400"/>
            <a:ext cx="238125" cy="256857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Line 1036"/>
          <p:cNvSpPr>
            <a:spLocks noChangeShapeType="1"/>
          </p:cNvSpPr>
          <p:nvPr/>
        </p:nvSpPr>
        <p:spPr bwMode="auto">
          <a:xfrm>
            <a:off x="6275388" y="3581400"/>
            <a:ext cx="1198562" cy="1997075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Text Box 1037"/>
          <p:cNvSpPr txBox="1">
            <a:spLocks noChangeArrowheads="1"/>
          </p:cNvSpPr>
          <p:nvPr/>
        </p:nvSpPr>
        <p:spPr bwMode="auto">
          <a:xfrm>
            <a:off x="7239000" y="1373188"/>
            <a:ext cx="1284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Arial" panose="020B0604020202020204" pitchFamily="34" charset="0"/>
              </a:rPr>
              <a:t>peer-peer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F1EFBDE-8F5B-429B-821A-AF902F33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97436"/>
            <a:ext cx="7772400" cy="572585"/>
          </a:xfrm>
        </p:spPr>
        <p:txBody>
          <a:bodyPr/>
          <a:lstStyle/>
          <a:p>
            <a:r>
              <a:rPr lang="en-US" dirty="0"/>
              <a:t>Major challenges of P2P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7BCD6C-603E-465E-BAD1-1C3CAAC6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47" y="1010653"/>
            <a:ext cx="8792577" cy="5248860"/>
          </a:xfrm>
        </p:spPr>
        <p:txBody>
          <a:bodyPr/>
          <a:lstStyle/>
          <a:p>
            <a:pPr algn="just"/>
            <a:r>
              <a:rPr lang="en-US" i="1" dirty="0"/>
              <a:t>Backup issues: </a:t>
            </a:r>
            <a:r>
              <a:rPr lang="en-US" dirty="0"/>
              <a:t>It is difficult to backup the data as it is stored in different computer systems and there is no central server.</a:t>
            </a:r>
          </a:p>
          <a:p>
            <a:pPr algn="just"/>
            <a:r>
              <a:rPr lang="en-US" i="1" dirty="0"/>
              <a:t>Security. </a:t>
            </a:r>
            <a:r>
              <a:rPr lang="en-US" dirty="0"/>
              <a:t>Because of their highly distributed and open nature, P2P applications can be a challenge to secure</a:t>
            </a:r>
            <a:endParaRPr lang="de-DE" dirty="0"/>
          </a:p>
          <a:p>
            <a:pPr algn="just"/>
            <a:r>
              <a:rPr lang="en-US" i="1" dirty="0"/>
              <a:t>Incentives. </a:t>
            </a:r>
            <a:r>
              <a:rPr lang="en-US" dirty="0"/>
              <a:t>The success of future P2P applications also depends on convincing users to volunteer bandwidth, storage, and computation resources to the applications, which is the challenge of incentive design</a:t>
            </a:r>
          </a:p>
          <a:p>
            <a:pPr algn="just"/>
            <a:r>
              <a:rPr lang="en-US" dirty="0"/>
              <a:t>Because each computer might be being accessed by others it can slow down the </a:t>
            </a:r>
            <a:r>
              <a:rPr lang="en-US" b="1" dirty="0"/>
              <a:t>performance</a:t>
            </a:r>
            <a:r>
              <a:rPr lang="en-US" dirty="0"/>
              <a:t> for the user.</a:t>
            </a:r>
          </a:p>
          <a:p>
            <a:pPr algn="just"/>
            <a:r>
              <a:rPr lang="en-US" dirty="0"/>
              <a:t>Privacy issues: May allow strangers access and share your personal files.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7A5A5-80C3-4F25-BA9B-78CD852E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Application Layer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2295F-6E86-4A5E-87DE-50685571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2-</a:t>
            </a:r>
            <a:fld id="{F21CC7BD-01CE-4E68-9678-52388A83DF7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0199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15061</TotalTime>
  <Words>3469</Words>
  <Application>Microsoft Office PowerPoint</Application>
  <PresentationFormat>On-screen Show (4:3)</PresentationFormat>
  <Paragraphs>739</Paragraphs>
  <Slides>46</Slides>
  <Notes>40</Notes>
  <HiddenSlides>6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ＭＳ Ｐゴシック</vt:lpstr>
      <vt:lpstr>Arial</vt:lpstr>
      <vt:lpstr>Comic Sans MS</vt:lpstr>
      <vt:lpstr>Courier New</vt:lpstr>
      <vt:lpstr>Gill Sans MT</vt:lpstr>
      <vt:lpstr>Tahoma</vt:lpstr>
      <vt:lpstr>Times New Roman</vt:lpstr>
      <vt:lpstr>Wingdings</vt:lpstr>
      <vt:lpstr>ZapfDingbats</vt:lpstr>
      <vt:lpstr>Default Design</vt:lpstr>
      <vt:lpstr>12_Default Design</vt:lpstr>
      <vt:lpstr>PowerPoint Presentation</vt:lpstr>
      <vt:lpstr>Chapter 2: outline</vt:lpstr>
      <vt:lpstr>Chapter 2: Application layer</vt:lpstr>
      <vt:lpstr>Some network apps</vt:lpstr>
      <vt:lpstr>Creating a network app</vt:lpstr>
      <vt:lpstr>Application architectures</vt:lpstr>
      <vt:lpstr>Client-server architecture</vt:lpstr>
      <vt:lpstr>P2P architecture</vt:lpstr>
      <vt:lpstr>Major challenges of P2P</vt:lpstr>
      <vt:lpstr>Advantages &amp; Disadvantages of P2P</vt:lpstr>
      <vt:lpstr>Processes communicating</vt:lpstr>
      <vt:lpstr>An app-layer protocol defines</vt:lpstr>
      <vt:lpstr>What transport service does an app need?</vt:lpstr>
      <vt:lpstr>Chapter 2: outline</vt:lpstr>
      <vt:lpstr>Web and HTTP</vt:lpstr>
      <vt:lpstr>HTTP overview</vt:lpstr>
      <vt:lpstr>HTTP overview (continued)</vt:lpstr>
      <vt:lpstr>HTTP connections</vt:lpstr>
      <vt:lpstr>Non-persistent HTTP</vt:lpstr>
      <vt:lpstr>Non-persistent HTTP (cont.)</vt:lpstr>
      <vt:lpstr>Persistent HTTP</vt:lpstr>
      <vt:lpstr>Home work </vt:lpstr>
      <vt:lpstr>User-server state: cookies</vt:lpstr>
      <vt:lpstr>Cookies: keeping “state” (cont.)</vt:lpstr>
      <vt:lpstr>Cookies (continued)</vt:lpstr>
      <vt:lpstr>Web caches (proxy server)</vt:lpstr>
      <vt:lpstr>More about Web caching</vt:lpstr>
      <vt:lpstr>Chapter 2: outline</vt:lpstr>
      <vt:lpstr>FTP: the file transfer protocol</vt:lpstr>
      <vt:lpstr>Differences with HTTP;</vt:lpstr>
      <vt:lpstr>PowerPoint Presentation</vt:lpstr>
      <vt:lpstr>Chapter 2: outline</vt:lpstr>
      <vt:lpstr>Electronic mail</vt:lpstr>
      <vt:lpstr>Electronic mail: mail servers</vt:lpstr>
      <vt:lpstr>Mail access protocols</vt:lpstr>
      <vt:lpstr>Chapter 2: outline</vt:lpstr>
      <vt:lpstr>DNS: services, structure </vt:lpstr>
      <vt:lpstr>DNS: a distributed, hierarchical database</vt:lpstr>
      <vt:lpstr>DNS: root name servers</vt:lpstr>
      <vt:lpstr>TLD, authoritative servers</vt:lpstr>
      <vt:lpstr>Local DNS name server</vt:lpstr>
      <vt:lpstr>DNS name  resolution example</vt:lpstr>
      <vt:lpstr>PowerPoint Presentation</vt:lpstr>
      <vt:lpstr>DNS: caching, updating records</vt:lpstr>
      <vt:lpstr>Chapter 2: outline</vt:lpstr>
      <vt:lpstr>Pure P2P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2</dc:title>
  <dc:creator>Jim Kurose and Keith Ross</dc:creator>
  <cp:lastModifiedBy>user</cp:lastModifiedBy>
  <cp:revision>352</cp:revision>
  <cp:lastPrinted>2011-09-19T12:20:55Z</cp:lastPrinted>
  <dcterms:created xsi:type="dcterms:W3CDTF">1999-10-08T19:08:27Z</dcterms:created>
  <dcterms:modified xsi:type="dcterms:W3CDTF">2021-04-16T16:27:28Z</dcterms:modified>
</cp:coreProperties>
</file>