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1.xml" ContentType="application/vnd.openxmlformats-officedocument.presentationml.slide+xml"/>
  <Override PartName="/ppt/slides/slide129.xml" ContentType="application/vnd.openxmlformats-officedocument.presentationml.slide+xml"/>
  <Override PartName="/ppt/slides/slide127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1.xml" ContentType="application/vnd.openxmlformats-officedocument.presentationml.slide+xml"/>
  <Override PartName="/ppt/slides/slide119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0.xml" ContentType="application/vnd.openxmlformats-officedocument.presentationml.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5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128.xml" ContentType="application/vnd.openxmlformats-officedocument.presentationml.slide+xml"/>
  <Override PartName="/ppt/slides/slide92.xml" ContentType="application/vnd.openxmlformats-officedocument.presentationml.slide+xml"/>
  <Override PartName="/ppt/slides/slide87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1.xml" ContentType="application/vnd.openxmlformats-officedocument.presentationml.slide+xml"/>
  <Override PartName="/ppt/slides/slide95.xml" ContentType="application/vnd.openxmlformats-officedocument.presentationml.slide+xml"/>
  <Override PartName="/ppt/slides/slide90.xml" ContentType="application/vnd.openxmlformats-officedocument.presentationml.slide+xml"/>
  <Override PartName="/ppt/slides/slide112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12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93.xml" ContentType="application/vnd.openxmlformats-officedocument.presentationml.slide+xml"/>
  <Override PartName="/ppt/slides/slide61.xml" ContentType="application/vnd.openxmlformats-officedocument.presentationml.slide+xml"/>
  <Override PartName="/ppt/slides/slide89.xml" ContentType="application/vnd.openxmlformats-officedocument.presentationml.slide+xml"/>
  <Override PartName="/ppt/slides/slide59.xml" ContentType="application/vnd.openxmlformats-officedocument.presentationml.slide+xml"/>
  <Override PartName="/ppt/slides/slide118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104.xml" ContentType="application/vnd.openxmlformats-officedocument.presentationml.slide+xml"/>
  <Override PartName="/ppt/slides/slide9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82.xml" ContentType="application/vnd.openxmlformats-officedocument.presentationml.slide+xml"/>
  <Override PartName="/ppt/slides/slide10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130.xml" ContentType="application/vnd.openxmlformats-officedocument.presentationml.slide+xml"/>
  <Override PartName="/ppt/slides/slide51.xml" ContentType="application/vnd.openxmlformats-officedocument.presentationml.slide+xml"/>
  <Override PartName="/ppt/slides/slide111.xml" ContentType="application/vnd.openxmlformats-officedocument.presentationml.slide+xml"/>
  <Override PartName="/ppt/slides/slide36.xml" ContentType="application/vnd.openxmlformats-officedocument.presentationml.slide+xml"/>
  <Override PartName="/ppt/slides/slide120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84.xml" ContentType="application/vnd.openxmlformats-officedocument.presentationml.slide+xml"/>
  <Override PartName="/ppt/slides/slide22.xml" ContentType="application/vnd.openxmlformats-officedocument.presentationml.slide+xml"/>
  <Override PartName="/ppt/slides/slide1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6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94.xml" ContentType="application/vnd.openxmlformats-officedocument.presentationml.slide+xml"/>
  <Override PartName="/ppt/slides/slide10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67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8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6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9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s/slide73.xml" ContentType="application/vnd.openxmlformats-officedocument.presentationml.slide+xml"/>
  <Override PartName="/ppt/slides/slide78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6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s/slide86.xml" ContentType="application/vnd.openxmlformats-officedocument.presentationml.slide+xml"/>
  <Override PartName="/ppt/slides/slide117.xml" ContentType="application/vnd.openxmlformats-officedocument.presentationml.slide+xml"/>
  <Override PartName="/ppt/slides/slide115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8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</p:sldIdLst>
  <p:sldSz cx="9144000" cy="6858000" type="screen4x3"/>
  <p:notesSz cx="9144000" cy="6858000"/>
  <p:defaultTextStyle>
    <a:defPPr>
      <a:defRPr lang="en-US"/>
    </a:defPPr>
    <a:lvl1pPr algn="l">
      <a:spcBef>
        <a:spcPts val="0"/>
      </a:spcBef>
      <a:spcAft>
        <a:spcPts val="0"/>
      </a:spcAft>
      <a:defRPr sz="2000">
        <a:solidFill>
          <a:schemeClr val="tx1"/>
        </a:solidFill>
        <a:latin typeface="Comic Sans MS"/>
        <a:ea typeface="MS PGothic"/>
        <a:cs typeface="+mn-cs"/>
      </a:defRPr>
    </a:lvl1pPr>
    <a:lvl2pPr marL="457200" algn="l">
      <a:spcBef>
        <a:spcPts val="0"/>
      </a:spcBef>
      <a:spcAft>
        <a:spcPts val="0"/>
      </a:spcAft>
      <a:defRPr sz="2000">
        <a:solidFill>
          <a:schemeClr val="tx1"/>
        </a:solidFill>
        <a:latin typeface="Comic Sans MS"/>
        <a:ea typeface="MS PGothic"/>
        <a:cs typeface="+mn-cs"/>
      </a:defRPr>
    </a:lvl2pPr>
    <a:lvl3pPr marL="914400" algn="l">
      <a:spcBef>
        <a:spcPts val="0"/>
      </a:spcBef>
      <a:spcAft>
        <a:spcPts val="0"/>
      </a:spcAft>
      <a:defRPr sz="2000">
        <a:solidFill>
          <a:schemeClr val="tx1"/>
        </a:solidFill>
        <a:latin typeface="Comic Sans MS"/>
        <a:ea typeface="MS PGothic"/>
        <a:cs typeface="+mn-cs"/>
      </a:defRPr>
    </a:lvl3pPr>
    <a:lvl4pPr marL="1371600" algn="l">
      <a:spcBef>
        <a:spcPts val="0"/>
      </a:spcBef>
      <a:spcAft>
        <a:spcPts val="0"/>
      </a:spcAft>
      <a:defRPr sz="2000">
        <a:solidFill>
          <a:schemeClr val="tx1"/>
        </a:solidFill>
        <a:latin typeface="Comic Sans MS"/>
        <a:ea typeface="MS PGothic"/>
        <a:cs typeface="+mn-cs"/>
      </a:defRPr>
    </a:lvl4pPr>
    <a:lvl5pPr marL="1828800" algn="l">
      <a:spcBef>
        <a:spcPts val="0"/>
      </a:spcBef>
      <a:spcAft>
        <a:spcPts val="0"/>
      </a:spcAft>
      <a:defRPr sz="2000">
        <a:solidFill>
          <a:schemeClr val="tx1"/>
        </a:solidFill>
        <a:latin typeface="Comic Sans MS"/>
        <a:ea typeface="MS PGothic"/>
        <a:cs typeface="+mn-cs"/>
      </a:defRPr>
    </a:lvl5pPr>
    <a:lvl6pPr marL="2286000" algn="l" defTabSz="914400">
      <a:defRPr sz="2000">
        <a:solidFill>
          <a:schemeClr val="tx1"/>
        </a:solidFill>
        <a:latin typeface="Comic Sans MS"/>
        <a:ea typeface="MS PGothic"/>
        <a:cs typeface="+mn-cs"/>
      </a:defRPr>
    </a:lvl6pPr>
    <a:lvl7pPr marL="2743200" algn="l" defTabSz="914400">
      <a:defRPr sz="2000">
        <a:solidFill>
          <a:schemeClr val="tx1"/>
        </a:solidFill>
        <a:latin typeface="Comic Sans MS"/>
        <a:ea typeface="MS PGothic"/>
        <a:cs typeface="+mn-cs"/>
      </a:defRPr>
    </a:lvl7pPr>
    <a:lvl8pPr marL="3200400" algn="l" defTabSz="914400">
      <a:defRPr sz="2000">
        <a:solidFill>
          <a:schemeClr val="tx1"/>
        </a:solidFill>
        <a:latin typeface="Comic Sans MS"/>
        <a:ea typeface="MS PGothic"/>
        <a:cs typeface="+mn-cs"/>
      </a:defRPr>
    </a:lvl8pPr>
    <a:lvl9pPr marL="3657600" algn="l" defTabSz="914400">
      <a:defRPr sz="2000">
        <a:solidFill>
          <a:schemeClr val="tx1"/>
        </a:solidFill>
        <a:latin typeface="Comic Sans MS"/>
        <a:ea typeface="MS PGothic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presProps" Target="presProps.xml" /><Relationship Id="rId135" Type="http://schemas.openxmlformats.org/officeDocument/2006/relationships/tableStyles" Target="tableStyles.xml" /><Relationship Id="rId1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362700" y="228600"/>
            <a:ext cx="1943100" cy="60198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533400" y="228600"/>
            <a:ext cx="5676900" cy="60198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Obj" userDrawn="1">
  <p:cSld name="Title, Text,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1600200"/>
            <a:ext cx="3810000" cy="464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95800" y="1600200"/>
            <a:ext cx="3810000" cy="464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x" userDrawn="1">
  <p:cSld name="Title, Content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33400" y="1600200"/>
            <a:ext cx="3810000" cy="464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95800" y="1600200"/>
            <a:ext cx="3810000" cy="464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TwoObj" userDrawn="1">
  <p:cSld name="Title, Text,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1600200"/>
            <a:ext cx="3810000" cy="464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 bwMode="auto">
          <a:xfrm>
            <a:off x="4495800" y="1600200"/>
            <a:ext cx="3810000" cy="2247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 bwMode="auto">
          <a:xfrm>
            <a:off x="4495800" y="4000500"/>
            <a:ext cx="3810000" cy="2247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Tx" userDrawn="1">
  <p:cSld name="Title, 2 Content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533400" y="1600200"/>
            <a:ext cx="3810000" cy="2247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 bwMode="auto">
          <a:xfrm>
            <a:off x="533400" y="4000500"/>
            <a:ext cx="3810000" cy="2247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 bwMode="auto">
          <a:xfrm>
            <a:off x="4495800" y="1600200"/>
            <a:ext cx="3810000" cy="464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bl" userDrawn="1">
  <p:cSld name="Title and Tab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 bwMode="auto">
          <a:xfrm>
            <a:off x="533400" y="1600200"/>
            <a:ext cx="7772400" cy="4648200"/>
          </a:xfrm>
        </p:spPr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4400" u="none">
                <a:latin typeface="Gill Sans M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293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648200" y="6477000"/>
            <a:ext cx="3862388" cy="311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en-US"/>
              <a:t>Network Security</a:t>
            </a:r>
            <a:endParaRPr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315325" y="6477000"/>
            <a:ext cx="6762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9pPr>
          </a:lstStyle>
          <a:p>
            <a:pPr algn="r">
              <a:defRPr/>
            </a:pPr>
            <a:r>
              <a:rPr lang="en-US" sz="1200">
                <a:latin typeface="Arial"/>
                <a:cs typeface="Arial"/>
              </a:rPr>
              <a:t>8-</a:t>
            </a:r>
            <a:fld id="{14F7DF6C-446E-4ECB-9ECD-A3F85C075362}" type="slidenum">
              <a:rPr lang="en-US" sz="1200">
                <a:latin typeface="Arial"/>
                <a:cs typeface="Arial"/>
              </a:rPr>
              <a:t/>
            </a:fld>
            <a:endParaRPr lang="en-US"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1" hdr="0" sldNum="1"/>
  <p:txStyles>
    <p:titleStyle>
      <a:lvl1pPr algn="l">
        <a:spcBef>
          <a:spcPts val="0"/>
        </a:spcBef>
        <a:spcAft>
          <a:spcPts val="0"/>
        </a:spcAft>
        <a:defRPr sz="4400">
          <a:solidFill>
            <a:srgbClr val="000099"/>
          </a:solidFill>
          <a:latin typeface="Gill Sans MT"/>
          <a:ea typeface="MS PGothic"/>
          <a:cs typeface="+mj-cs"/>
        </a:defRPr>
      </a:lvl1pPr>
      <a:lvl2pPr algn="l">
        <a:spcBef>
          <a:spcPts val="0"/>
        </a:spcBef>
        <a:spcAft>
          <a:spcPts val="0"/>
        </a:spcAft>
        <a:defRPr sz="4400">
          <a:solidFill>
            <a:srgbClr val="000099"/>
          </a:solidFill>
          <a:latin typeface="Gill Sans MT"/>
          <a:ea typeface="MS PGothic"/>
        </a:defRPr>
      </a:lvl2pPr>
      <a:lvl3pPr algn="l">
        <a:spcBef>
          <a:spcPts val="0"/>
        </a:spcBef>
        <a:spcAft>
          <a:spcPts val="0"/>
        </a:spcAft>
        <a:defRPr sz="4400">
          <a:solidFill>
            <a:srgbClr val="000099"/>
          </a:solidFill>
          <a:latin typeface="Gill Sans MT"/>
          <a:ea typeface="MS PGothic"/>
        </a:defRPr>
      </a:lvl3pPr>
      <a:lvl4pPr algn="l">
        <a:spcBef>
          <a:spcPts val="0"/>
        </a:spcBef>
        <a:spcAft>
          <a:spcPts val="0"/>
        </a:spcAft>
        <a:defRPr sz="4400">
          <a:solidFill>
            <a:srgbClr val="000099"/>
          </a:solidFill>
          <a:latin typeface="Gill Sans MT"/>
          <a:ea typeface="MS PGothic"/>
        </a:defRPr>
      </a:lvl4pPr>
      <a:lvl5pPr algn="l">
        <a:spcBef>
          <a:spcPts val="0"/>
        </a:spcBef>
        <a:spcAft>
          <a:spcPts val="0"/>
        </a:spcAft>
        <a:defRPr sz="4400">
          <a:solidFill>
            <a:srgbClr val="000099"/>
          </a:solidFill>
          <a:latin typeface="Gill Sans MT"/>
          <a:ea typeface="MS PGothic"/>
        </a:defRPr>
      </a:lvl5pPr>
      <a:lvl6pPr marL="457200" algn="l">
        <a:spcBef>
          <a:spcPts val="0"/>
        </a:spcBef>
        <a:spcAft>
          <a:spcPts val="0"/>
        </a:spcAft>
        <a:defRPr sz="4000" u="sng">
          <a:solidFill>
            <a:schemeClr val="accent2"/>
          </a:solidFill>
          <a:latin typeface="Comic Sans MS"/>
        </a:defRPr>
      </a:lvl6pPr>
      <a:lvl7pPr marL="914400" algn="l">
        <a:spcBef>
          <a:spcPts val="0"/>
        </a:spcBef>
        <a:spcAft>
          <a:spcPts val="0"/>
        </a:spcAft>
        <a:defRPr sz="4000" u="sng">
          <a:solidFill>
            <a:schemeClr val="accent2"/>
          </a:solidFill>
          <a:latin typeface="Comic Sans MS"/>
        </a:defRPr>
      </a:lvl7pPr>
      <a:lvl8pPr marL="1371600" algn="l">
        <a:spcBef>
          <a:spcPts val="0"/>
        </a:spcBef>
        <a:spcAft>
          <a:spcPts val="0"/>
        </a:spcAft>
        <a:defRPr sz="4000" u="sng">
          <a:solidFill>
            <a:schemeClr val="accent2"/>
          </a:solidFill>
          <a:latin typeface="Comic Sans MS"/>
        </a:defRPr>
      </a:lvl8pPr>
      <a:lvl9pPr marL="1828800" algn="l">
        <a:spcBef>
          <a:spcPts val="0"/>
        </a:spcBef>
        <a:spcAft>
          <a:spcPts val="0"/>
        </a:spcAft>
        <a:defRPr sz="4000" u="sng">
          <a:solidFill>
            <a:schemeClr val="accent2"/>
          </a:solidFill>
          <a:latin typeface="Comic Sans MS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rgbClr val="000099"/>
        </a:buClr>
        <a:buSzPct val="70000"/>
        <a:buFont typeface="Wingdings"/>
        <a:buChar char="v"/>
        <a:defRPr sz="2800">
          <a:solidFill>
            <a:schemeClr val="tx1"/>
          </a:solidFill>
          <a:latin typeface="Gill Sans MT"/>
          <a:ea typeface="MS PGothic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rgbClr val="000099"/>
        </a:buClr>
        <a:buFont typeface="Wingdings"/>
        <a:buChar char="§"/>
        <a:defRPr sz="2400">
          <a:solidFill>
            <a:schemeClr val="tx1"/>
          </a:solidFill>
          <a:latin typeface="Gill Sans MT"/>
          <a:ea typeface="MS PGothic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000">
          <a:solidFill>
            <a:schemeClr val="tx1"/>
          </a:solidFill>
          <a:latin typeface="+mn-lt"/>
          <a:ea typeface="MS PGothic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Times New Roman"/>
          <a:ea typeface="MS PGothic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Times New Roman"/>
          <a:ea typeface="MS PGothic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Times New Roman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Times New Roman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Times New Roman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Times New Roman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wmf"/><Relationship Id="rId5" Type="http://schemas.openxmlformats.org/officeDocument/2006/relationships/image" Target="../media/image3.png"/></Relationships>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wmf"/></Relationships>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0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31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32.wmf"/><Relationship Id="rId14" Type="http://schemas.openxmlformats.org/officeDocument/2006/relationships/oleObject" Target="../embeddings/oleObject6.bin"/></Relationships>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wmf"/></Relationships>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0.wmf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wmf"/><Relationship Id="rId5" Type="http://schemas.openxmlformats.org/officeDocument/2006/relationships/image" Target="../media/image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wmf"/><Relationship Id="rId6" Type="http://schemas.openxmlformats.org/officeDocument/2006/relationships/image" Target="../media/image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wmf"/><Relationship Id="rId6" Type="http://schemas.openxmlformats.org/officeDocument/2006/relationships/image" Target="../media/image3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3" Type="http://schemas.openxmlformats.org/officeDocument/2006/relationships/image" Target="../media/image3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wmf"/><Relationship Id="rId3" Type="http://schemas.openxmlformats.org/officeDocument/2006/relationships/image" Target="../media/image12.wmf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wmf"/><Relationship Id="rId3" Type="http://schemas.openxmlformats.org/officeDocument/2006/relationships/image" Target="../media/image6.png"/><Relationship Id="rId4" Type="http://schemas.openxmlformats.org/officeDocument/2006/relationships/image" Target="../media/image8.wmf"/><Relationship Id="rId5" Type="http://schemas.openxmlformats.org/officeDocument/2006/relationships/image" Target="../media/image14.wmf"/><Relationship Id="rId6" Type="http://schemas.openxmlformats.org/officeDocument/2006/relationships/image" Target="../media/image3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wmf"/><Relationship Id="rId3" Type="http://schemas.openxmlformats.org/officeDocument/2006/relationships/image" Target="../media/image8.wmf"/><Relationship Id="rId4" Type="http://schemas.openxmlformats.org/officeDocument/2006/relationships/image" Target="../media/image14.wmf"/><Relationship Id="rId5" Type="http://schemas.openxmlformats.org/officeDocument/2006/relationships/image" Target="../media/image3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3" Type="http://schemas.openxmlformats.org/officeDocument/2006/relationships/image" Target="../media/image12.w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3" Type="http://schemas.openxmlformats.org/officeDocument/2006/relationships/image" Target="../media/image12.w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3" Type="http://schemas.openxmlformats.org/officeDocument/2006/relationships/image" Target="../media/image8.w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3" Type="http://schemas.openxmlformats.org/officeDocument/2006/relationships/image" Target="../media/image5.png"/><Relationship Id="rId4" Type="http://schemas.openxmlformats.org/officeDocument/2006/relationships/image" Target="../media/image12.wmf"/><Relationship Id="rId5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3" Type="http://schemas.openxmlformats.org/officeDocument/2006/relationships/image" Target="../media/image5.png"/><Relationship Id="rId4" Type="http://schemas.openxmlformats.org/officeDocument/2006/relationships/image" Target="../media/image12.wmf"/><Relationship Id="rId5" Type="http://schemas.openxmlformats.org/officeDocument/2006/relationships/image" Target="../media/image3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wmf"/><Relationship Id="rId6" Type="http://schemas.openxmlformats.org/officeDocument/2006/relationships/image" Target="../media/image3.png"/></Relationships>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116262" y="468313"/>
            <a:ext cx="3068637" cy="1724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4400">
                <a:solidFill>
                  <a:srgbClr val="000099"/>
                </a:solidFill>
                <a:cs typeface="Arial"/>
              </a:rPr>
              <a:t>Chapter 8</a:t>
            </a:r>
            <a:br>
              <a:rPr lang="en-US" sz="4800">
                <a:solidFill>
                  <a:srgbClr val="000099"/>
                </a:solidFill>
                <a:cs typeface="Arial"/>
              </a:rPr>
            </a:br>
            <a:r>
              <a:rPr lang="en-US" sz="4400">
                <a:solidFill>
                  <a:srgbClr val="000099"/>
                </a:solidFill>
                <a:cs typeface="Arial"/>
              </a:rPr>
              <a:t>Security</a:t>
            </a:r>
            <a:endParaRPr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2" cy="2860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8000"/>
                </a:solidFill>
                <a:cs typeface="Arial"/>
              </a:rPr>
              <a:t>Computer Networking: A Top Down Approach </a:t>
            </a:r>
            <a:br>
              <a:rPr lang="en-US">
                <a:solidFill>
                  <a:srgbClr val="008000"/>
                </a:solidFill>
                <a:cs typeface="Arial"/>
              </a:rPr>
            </a:br>
            <a:r>
              <a:rPr lang="en-US" sz="2000">
                <a:solidFill>
                  <a:srgbClr val="008000"/>
                </a:solidFill>
                <a:cs typeface="Arial"/>
              </a:rPr>
              <a:t>6</a:t>
            </a:r>
            <a:r>
              <a:rPr lang="en-US" sz="2000" baseline="30000">
                <a:solidFill>
                  <a:srgbClr val="008000"/>
                </a:solidFill>
                <a:cs typeface="Arial"/>
              </a:rPr>
              <a:t>th</a:t>
            </a:r>
            <a:r>
              <a:rPr lang="en-US" sz="2000">
                <a:solidFill>
                  <a:srgbClr val="008000"/>
                </a:solidFill>
                <a:cs typeface="Arial"/>
              </a:rPr>
              <a:t> edition </a:t>
            </a:r>
            <a:br>
              <a:rPr lang="en-US" sz="2000">
                <a:solidFill>
                  <a:srgbClr val="008000"/>
                </a:solidFill>
                <a:cs typeface="Arial"/>
              </a:rPr>
            </a:br>
            <a:r>
              <a:rPr lang="en-US" sz="2000">
                <a:solidFill>
                  <a:srgbClr val="008000"/>
                </a:solidFill>
                <a:cs typeface="Arial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cs typeface="Arial"/>
              </a:rPr>
            </a:br>
            <a:r>
              <a:rPr lang="en-US" sz="2000">
                <a:solidFill>
                  <a:srgbClr val="008000"/>
                </a:solidFill>
                <a:cs typeface="Arial"/>
              </a:rPr>
              <a:t>Addison-Wesley</a:t>
            </a:r>
            <a:br>
              <a:rPr lang="en-US" sz="2000">
                <a:solidFill>
                  <a:srgbClr val="008000"/>
                </a:solidFill>
                <a:cs typeface="Arial"/>
              </a:rPr>
            </a:br>
            <a:r>
              <a:rPr lang="en-US" sz="2000">
                <a:solidFill>
                  <a:srgbClr val="008000"/>
                </a:solidFill>
                <a:cs typeface="Arial"/>
              </a:rPr>
              <a:t>March 2012</a:t>
            </a:r>
            <a:endParaRPr/>
          </a:p>
        </p:txBody>
      </p:sp>
      <p:pic>
        <p:nvPicPr>
          <p:cNvPr id="4100" name="Picture 9" descr="underline_base"/>
          <p:cNvPicPr>
            <a:picLocks noChangeArrowheads="1"/>
          </p:cNvPicPr>
          <p:nvPr/>
        </p:nvPicPr>
        <p:blipFill>
          <a:blip r:embed="rId3"/>
          <a:stretch/>
        </p:blipFill>
        <p:spPr bwMode="auto">
          <a:xfrm>
            <a:off x="3068638" y="2044700"/>
            <a:ext cx="2736850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1" descr="6e_cover.jp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600" i="1">
              <a:latin typeface="Tahoma"/>
            </a:endParaRP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149475" y="2365375"/>
            <a:ext cx="4576763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</a:rPr>
              <a:t>BSE 2106 - Computer Networks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</a:rPr>
              <a:t>Facilitator: </a:t>
            </a:r>
            <a:r>
              <a:rPr lang="en-US" sz="2000">
                <a:latin typeface="Arial"/>
              </a:rPr>
              <a:t>Mwotil Alex</a:t>
            </a:r>
            <a:endParaRPr lang="en-US" sz="120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048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Breaking an encryption scheme</a:t>
            </a:r>
            <a:endParaRPr/>
          </a:p>
        </p:txBody>
      </p:sp>
      <p:sp>
        <p:nvSpPr>
          <p:cNvPr id="20484" name="Rectangle 3"/>
          <p:cNvSpPr>
            <a:spLocks noChangeArrowheads="1" noGrp="1"/>
          </p:cNvSpPr>
          <p:nvPr>
            <p:ph type="body"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>
                <a:solidFill>
                  <a:srgbClr val="C00000"/>
                </a:solidFill>
              </a:rPr>
              <a:t>cipher-text only attack: </a:t>
            </a:r>
            <a:r>
              <a:rPr lang="en-US" sz="2400"/>
              <a:t>Trudy has ciphertext she can analyze</a:t>
            </a:r>
            <a:endParaRPr/>
          </a:p>
          <a:p>
            <a:pPr>
              <a:defRPr/>
            </a:pPr>
            <a:r>
              <a:rPr lang="en-US" sz="2400">
                <a:solidFill>
                  <a:srgbClr val="C00000"/>
                </a:solidFill>
              </a:rPr>
              <a:t>two approaches:</a:t>
            </a:r>
            <a:endParaRPr/>
          </a:p>
          <a:p>
            <a:pPr lvl="1">
              <a:defRPr/>
            </a:pPr>
            <a:r>
              <a:rPr lang="en-US"/>
              <a:t>brute force: search through all keys </a:t>
            </a:r>
            <a:endParaRPr/>
          </a:p>
          <a:p>
            <a:pPr lvl="1">
              <a:defRPr/>
            </a:pPr>
            <a:r>
              <a:rPr lang="en-US"/>
              <a:t>statistical analysis</a:t>
            </a:r>
            <a:endParaRPr/>
          </a:p>
        </p:txBody>
      </p:sp>
      <p:sp>
        <p:nvSpPr>
          <p:cNvPr id="20485" name="Rectangle 4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4495800" y="1600200"/>
            <a:ext cx="4119563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solidFill>
                  <a:srgbClr val="C00000"/>
                </a:solidFill>
              </a:rPr>
              <a:t>known-plaintext attack: </a:t>
            </a:r>
            <a:r>
              <a:rPr lang="en-US" sz="2400"/>
              <a:t>Trudy has plaintext corresponding to ciphertext</a:t>
            </a:r>
            <a:endParaRPr/>
          </a:p>
          <a:p>
            <a:pPr lvl="1">
              <a:defRPr/>
            </a:pPr>
            <a:r>
              <a:rPr lang="en-US"/>
              <a:t>e.g., in monoalphabetic cipher, Trudy determines pairings for a,l,i,c,e,b,o,</a:t>
            </a:r>
            <a:endParaRPr/>
          </a:p>
          <a:p>
            <a:pPr>
              <a:defRPr/>
            </a:pPr>
            <a:r>
              <a:rPr lang="en-US" sz="2400">
                <a:solidFill>
                  <a:srgbClr val="C00000"/>
                </a:solidFill>
              </a:rPr>
              <a:t>chosen-plaintext attack: </a:t>
            </a:r>
            <a:r>
              <a:rPr lang="en-US" sz="2400"/>
              <a:t>Trudy can get ciphertext for chosen plaintext</a:t>
            </a:r>
            <a:endParaRPr/>
          </a:p>
          <a:p>
            <a:pPr>
              <a:buFont typeface="Wingdings"/>
              <a:buNone/>
              <a:defRPr/>
            </a:pPr>
            <a:endParaRPr lang="en-US" sz="2400"/>
          </a:p>
        </p:txBody>
      </p:sp>
      <p:pic>
        <p:nvPicPr>
          <p:cNvPr id="20486" name="Picture 16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288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IKE: Internet Key Exchange </a:t>
            </a:r>
            <a:endParaRPr/>
          </a:p>
        </p:txBody>
      </p:sp>
      <p:sp>
        <p:nvSpPr>
          <p:cNvPr id="12288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04900" y="16002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i="1">
                <a:solidFill>
                  <a:srgbClr val="CC0000"/>
                </a:solidFill>
              </a:rPr>
              <a:t>previous examples: </a:t>
            </a:r>
            <a:r>
              <a:rPr lang="en-US" sz="2400"/>
              <a:t>manual establishment of IPsec SAs in IPsec endpoints:</a:t>
            </a:r>
            <a:endParaRPr/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i="1">
                <a:solidFill>
                  <a:srgbClr val="CC0000"/>
                </a:solidFill>
                <a:latin typeface="Arial"/>
                <a:cs typeface="Arial"/>
              </a:rPr>
              <a:t>Example SA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SPI: 12345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Source IP: 200.168.1.100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Dest IP: 193.68.2.23 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Protocol: ESP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Encryption algorithm: 3DES-cbc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HMAC algorithm: MD5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Encryption key: 0x7aeaca…</a:t>
            </a:r>
            <a:endParaRPr/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US">
                <a:latin typeface="Arial"/>
                <a:cs typeface="Arial"/>
              </a:rPr>
              <a:t>HMAC key:0xc0291f…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en-US" sz="2400"/>
              <a:t>manual keying is impractical for VPN with 100s of endpoints 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en-US" sz="2400"/>
              <a:t>instead use </a:t>
            </a:r>
            <a:r>
              <a:rPr lang="en-US" sz="2400" i="1">
                <a:solidFill>
                  <a:srgbClr val="CC0000"/>
                </a:solidFill>
              </a:rPr>
              <a:t>IPsec IKE (Internet Key Exchange</a:t>
            </a:r>
            <a:r>
              <a:rPr lang="en-US" sz="2400" i="1"/>
              <a:t>)</a:t>
            </a:r>
            <a:endParaRPr/>
          </a:p>
          <a:p>
            <a:pPr lvl="1">
              <a:lnSpc>
                <a:spcPct val="80000"/>
              </a:lnSpc>
              <a:buFont typeface="Wingdings"/>
              <a:buNone/>
              <a:defRPr/>
            </a:pPr>
            <a:endParaRPr lang="en-US" sz="2000"/>
          </a:p>
        </p:txBody>
      </p:sp>
      <p:pic>
        <p:nvPicPr>
          <p:cNvPr id="122885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390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IKE: PSK and PKI</a:t>
            </a:r>
            <a:endParaRPr/>
          </a:p>
        </p:txBody>
      </p:sp>
      <p:sp>
        <p:nvSpPr>
          <p:cNvPr id="123908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authentication (prove who you are) with either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pre-shared secret (PSK) or 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with PKI (pubic/private keys and certificates).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PSK: both sides start with secret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run IKE to authenticate each other and to generate IPsec SAs (one in each direction), including encryption, authentication keys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PKI: both sides start with public/private key pair, certificate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run IKE to authenticate each other, obtain IPsec SAs (one in each direction).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similar with handshake in SSL.</a:t>
            </a:r>
            <a:endParaRPr/>
          </a:p>
          <a:p>
            <a:pPr lvl="1">
              <a:lnSpc>
                <a:spcPct val="90000"/>
              </a:lnSpc>
              <a:buFont typeface="Wingdings"/>
              <a:buNone/>
              <a:defRPr/>
            </a:pPr>
            <a:endParaRPr lang="en-US"/>
          </a:p>
          <a:p>
            <a:pPr lvl="1">
              <a:lnSpc>
                <a:spcPct val="90000"/>
              </a:lnSpc>
              <a:buFont typeface="Wingdings"/>
              <a:buNone/>
              <a:defRPr/>
            </a:pPr>
            <a:endParaRPr lang="en-US"/>
          </a:p>
        </p:txBody>
      </p:sp>
      <p:pic>
        <p:nvPicPr>
          <p:cNvPr id="123909" name="Picture 23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930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93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493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phases</a:t>
            </a:r>
            <a:endParaRPr/>
          </a:p>
        </p:txBody>
      </p:sp>
      <p:sp>
        <p:nvSpPr>
          <p:cNvPr id="124933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IKE has two phases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i="1">
                <a:solidFill>
                  <a:srgbClr val="000099"/>
                </a:solidFill>
              </a:rPr>
              <a:t>phase 1: </a:t>
            </a:r>
            <a:r>
              <a:rPr lang="en-US"/>
              <a:t>establish bi-directional IKE SA</a:t>
            </a:r>
            <a:endParaRPr/>
          </a:p>
          <a:p>
            <a:pPr lvl="2">
              <a:lnSpc>
                <a:spcPct val="90000"/>
              </a:lnSpc>
              <a:defRPr/>
            </a:pPr>
            <a:r>
              <a:rPr lang="en-US" sz="2400">
                <a:latin typeface="Gill Sans MT"/>
              </a:rPr>
              <a:t>note: IKE SA different from IPsec SA</a:t>
            </a:r>
            <a:endParaRPr/>
          </a:p>
          <a:p>
            <a:pPr lvl="2">
              <a:lnSpc>
                <a:spcPct val="90000"/>
              </a:lnSpc>
              <a:defRPr/>
            </a:pPr>
            <a:r>
              <a:rPr lang="en-US" sz="2400">
                <a:latin typeface="Gill Sans MT"/>
              </a:rPr>
              <a:t>aka ISAKMP security association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i="1">
                <a:solidFill>
                  <a:srgbClr val="000099"/>
                </a:solidFill>
              </a:rPr>
              <a:t>phase 2: </a:t>
            </a:r>
            <a:r>
              <a:rPr lang="en-US"/>
              <a:t>ISAKMP is used to securely negotiate IPsec pair of SAs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phase 1 has two modes: aggressive mode and main mode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aggressive mode uses fewer messages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main mode provides identity protection and is more flexible</a:t>
            </a:r>
            <a:endParaRPr/>
          </a:p>
          <a:p>
            <a:pPr lvl="1">
              <a:lnSpc>
                <a:spcPct val="90000"/>
              </a:lnSpc>
              <a:buFont typeface="Wingdings"/>
              <a:buNone/>
              <a:defRPr/>
            </a:pPr>
            <a:endParaRPr lang="en-US"/>
          </a:p>
          <a:p>
            <a:pPr lvl="1">
              <a:lnSpc>
                <a:spcPct val="90000"/>
              </a:lnSpc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5954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95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595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IPsec summary</a:t>
            </a:r>
            <a:endParaRPr/>
          </a:p>
        </p:txBody>
      </p:sp>
      <p:sp>
        <p:nvSpPr>
          <p:cNvPr id="125957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message exchange for algorithms, secret keys, SPI numbers</a:t>
            </a:r>
            <a:endParaRPr/>
          </a:p>
          <a:p>
            <a:pPr>
              <a:defRPr/>
            </a:pPr>
            <a:r>
              <a:rPr lang="en-US"/>
              <a:t>either AH or ESP protocol  (or both)</a:t>
            </a:r>
            <a:endParaRPr/>
          </a:p>
          <a:p>
            <a:pPr lvl="1">
              <a:defRPr/>
            </a:pPr>
            <a:r>
              <a:rPr lang="en-US" sz="2800"/>
              <a:t>AH provides integrity, source authentication</a:t>
            </a:r>
            <a:endParaRPr/>
          </a:p>
          <a:p>
            <a:pPr lvl="1">
              <a:defRPr/>
            </a:pPr>
            <a:r>
              <a:rPr lang="en-US" sz="2800"/>
              <a:t>ESP protocol (with AH) additionally provides encryption</a:t>
            </a:r>
            <a:endParaRPr/>
          </a:p>
          <a:p>
            <a:pPr>
              <a:defRPr/>
            </a:pPr>
            <a:r>
              <a:rPr lang="en-US"/>
              <a:t>IPsec peers can be two end systems, two routers/firewalls, or a router/firewall and an end system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7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697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126980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309688" y="1668463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2D2DB9"/>
                </a:solidFill>
              </a:rPr>
              <a:t>8.1 </a:t>
            </a:r>
            <a:r>
              <a:rPr lang="en-US"/>
              <a:t>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</a:t>
            </a:r>
            <a:r>
              <a:rPr lang="en-US"/>
              <a:t> 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8.7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126981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026" name="Picture 23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902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902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WEP design goals</a:t>
            </a:r>
            <a:endParaRPr/>
          </a:p>
        </p:txBody>
      </p:sp>
      <p:sp>
        <p:nvSpPr>
          <p:cNvPr id="12902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090613" y="1600200"/>
            <a:ext cx="8053386" cy="4648200"/>
          </a:xfrm>
        </p:spPr>
        <p:txBody>
          <a:bodyPr/>
          <a:lstStyle/>
          <a:p>
            <a:pPr>
              <a:defRPr/>
            </a:pPr>
            <a:r>
              <a:rPr lang="en-US"/>
              <a:t>symmetric key crypto</a:t>
            </a:r>
            <a:endParaRPr/>
          </a:p>
          <a:p>
            <a:pPr lvl="1">
              <a:defRPr/>
            </a:pPr>
            <a:r>
              <a:rPr lang="en-US"/>
              <a:t>confidentiality</a:t>
            </a:r>
            <a:endParaRPr/>
          </a:p>
          <a:p>
            <a:pPr lvl="1">
              <a:defRPr/>
            </a:pPr>
            <a:r>
              <a:rPr lang="en-US"/>
              <a:t>end host authorization</a:t>
            </a:r>
            <a:endParaRPr/>
          </a:p>
          <a:p>
            <a:pPr lvl="1">
              <a:defRPr/>
            </a:pPr>
            <a:r>
              <a:rPr lang="en-US"/>
              <a:t>data integrity</a:t>
            </a:r>
            <a:endParaRPr/>
          </a:p>
          <a:p>
            <a:pPr>
              <a:defRPr/>
            </a:pPr>
            <a:r>
              <a:rPr lang="en-US"/>
              <a:t>self-synchronizing: each packet separately encrypted</a:t>
            </a:r>
            <a:endParaRPr/>
          </a:p>
          <a:p>
            <a:pPr lvl="1">
              <a:defRPr/>
            </a:pPr>
            <a:r>
              <a:rPr lang="en-US"/>
              <a:t>given encrypted packet and key, can decrypt; can continue to decrypt packets when preceding packet was lost (unlike Cipher Block Chaining (CBC) in block ciphers)</a:t>
            </a:r>
            <a:endParaRPr/>
          </a:p>
          <a:p>
            <a:pPr>
              <a:defRPr/>
            </a:pPr>
            <a:r>
              <a:rPr lang="en-US" sz="2400"/>
              <a:t>Efficient</a:t>
            </a:r>
            <a:endParaRPr/>
          </a:p>
          <a:p>
            <a:pPr lvl="1">
              <a:defRPr/>
            </a:pPr>
            <a:r>
              <a:rPr lang="en-US"/>
              <a:t>implementable in hardware or software</a:t>
            </a:r>
            <a:endParaRPr/>
          </a:p>
          <a:p>
            <a:pPr>
              <a:buFont typeface="Wingdings"/>
              <a:buNone/>
              <a:defRPr/>
            </a:pPr>
            <a:endParaRPr lang="en-US" sz="2400"/>
          </a:p>
        </p:txBody>
      </p:sp>
      <p:grpSp>
        <p:nvGrpSpPr>
          <p:cNvPr id="129030" name="Group 356"/>
          <p:cNvGrpSpPr/>
          <p:nvPr/>
        </p:nvGrpSpPr>
        <p:grpSpPr bwMode="auto">
          <a:xfrm>
            <a:off x="6745288" y="1870074"/>
            <a:ext cx="1187450" cy="1058863"/>
            <a:chOff x="313" y="1497"/>
            <a:chExt cx="1152" cy="1014"/>
          </a:xfrm>
        </p:grpSpPr>
        <p:pic>
          <p:nvPicPr>
            <p:cNvPr id="129034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35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334" y="1497"/>
              <a:ext cx="1113" cy="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031" name="Group 361"/>
          <p:cNvGrpSpPr/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290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/>
            <a:stretch/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050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05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005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82575" y="228600"/>
            <a:ext cx="8023225" cy="1143000"/>
          </a:xfrm>
        </p:spPr>
        <p:txBody>
          <a:bodyPr/>
          <a:lstStyle/>
          <a:p>
            <a:pPr>
              <a:defRPr/>
            </a:pPr>
            <a:r>
              <a:rPr lang="en-US"/>
              <a:t>Review: symmetric stream ciphers</a:t>
            </a:r>
            <a:endParaRPr/>
          </a:p>
        </p:txBody>
      </p:sp>
      <p:sp>
        <p:nvSpPr>
          <p:cNvPr id="13005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895350" y="2933699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i="1">
                <a:solidFill>
                  <a:srgbClr val="CC0000"/>
                </a:solidFill>
              </a:rPr>
              <a:t>combine each byte of keystream with byte of plaintext to get ciphertext: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m(i) = ith unit of message</a:t>
            </a:r>
            <a:endParaRPr lang="en-US"/>
          </a:p>
          <a:p>
            <a:pPr lvl="1">
              <a:lnSpc>
                <a:spcPct val="90000"/>
              </a:lnSpc>
              <a:defRPr/>
            </a:pPr>
            <a:r>
              <a:rPr lang="en-US"/>
              <a:t>ks(i) = ith unit of keystream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c(i) = ith unit of ciphertext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c(i) = ks(i) </a:t>
            </a:r>
            <a:r>
              <a:rPr lang="en-US"/>
              <a:t></a:t>
            </a:r>
            <a:r>
              <a:rPr lang="en-US"/>
              <a:t> m(i)   (</a:t>
            </a:r>
            <a:r>
              <a:rPr lang="en-US"/>
              <a:t></a:t>
            </a:r>
            <a:r>
              <a:rPr lang="en-US"/>
              <a:t> = exclusive or)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m(i) = ks(i) </a:t>
            </a:r>
            <a:r>
              <a:rPr lang="en-US"/>
              <a:t></a:t>
            </a:r>
            <a:r>
              <a:rPr lang="en-US"/>
              <a:t> c(i) 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WEP uses RC4</a:t>
            </a:r>
            <a:endParaRPr/>
          </a:p>
        </p:txBody>
      </p:sp>
      <p:grpSp>
        <p:nvGrpSpPr>
          <p:cNvPr id="130054" name="Group 10"/>
          <p:cNvGrpSpPr/>
          <p:nvPr/>
        </p:nvGrpSpPr>
        <p:grpSpPr bwMode="auto">
          <a:xfrm>
            <a:off x="1858963" y="1727199"/>
            <a:ext cx="5162550" cy="914400"/>
            <a:chOff x="1171" y="1088"/>
            <a:chExt cx="3252" cy="576"/>
          </a:xfrm>
        </p:grpSpPr>
        <p:sp>
          <p:nvSpPr>
            <p:cNvPr id="130055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30056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keystream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generator</a:t>
              </a:r>
              <a:endParaRPr/>
            </a:p>
          </p:txBody>
        </p:sp>
        <p:sp>
          <p:nvSpPr>
            <p:cNvPr id="130057" name="Line 6"/>
            <p:cNvSpPr>
              <a:spLocks noChangeShapeType="1"/>
            </p:cNvSpPr>
            <p:nvPr/>
          </p:nvSpPr>
          <p:spPr bwMode="auto">
            <a:xfrm>
              <a:off x="1549" y="1361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8" name="Line 7"/>
            <p:cNvSpPr>
              <a:spLocks noChangeShapeType="1"/>
            </p:cNvSpPr>
            <p:nvPr/>
          </p:nvSpPr>
          <p:spPr bwMode="auto">
            <a:xfrm>
              <a:off x="3012" y="1361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9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key</a:t>
              </a:r>
              <a:endParaRPr/>
            </a:p>
          </p:txBody>
        </p:sp>
        <p:sp>
          <p:nvSpPr>
            <p:cNvPr id="130060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keystream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1074" name="Picture 6" descr="underline_bas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07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107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15913" y="184150"/>
            <a:ext cx="8443912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Stream cipher and packet independence</a:t>
            </a:r>
            <a:endParaRPr/>
          </a:p>
        </p:txBody>
      </p:sp>
      <p:sp>
        <p:nvSpPr>
          <p:cNvPr id="13107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8105775" cy="3171825"/>
          </a:xfrm>
        </p:spPr>
        <p:txBody>
          <a:bodyPr/>
          <a:lstStyle/>
          <a:p>
            <a:pPr>
              <a:defRPr/>
            </a:pPr>
            <a:r>
              <a:rPr lang="en-US" sz="2400"/>
              <a:t>recall design goal: each packet separately encrypted</a:t>
            </a:r>
            <a:endParaRPr/>
          </a:p>
          <a:p>
            <a:pPr>
              <a:defRPr/>
            </a:pPr>
            <a:r>
              <a:rPr lang="en-US" sz="2400"/>
              <a:t>if for frame n+1, use keystream from where we left off for frame n, then each frame is not separately encrypted</a:t>
            </a:r>
            <a:endParaRPr/>
          </a:p>
          <a:p>
            <a:pPr lvl="1">
              <a:defRPr/>
            </a:pPr>
            <a:r>
              <a:rPr lang="en-US"/>
              <a:t>need to know where we left off for packet n</a:t>
            </a:r>
            <a:endParaRPr/>
          </a:p>
          <a:p>
            <a:pPr>
              <a:defRPr/>
            </a:pPr>
            <a:r>
              <a:rPr lang="en-US" sz="2400"/>
              <a:t>WEP approach: initialize keystream with key + new IV for each packet:</a:t>
            </a:r>
            <a:endParaRPr/>
          </a:p>
        </p:txBody>
      </p:sp>
      <p:sp>
        <p:nvSpPr>
          <p:cNvPr id="131078" name="Rectangle 5"/>
          <p:cNvSpPr>
            <a:spLocks noChangeArrowheads="1"/>
          </p:cNvSpPr>
          <p:nvPr/>
        </p:nvSpPr>
        <p:spPr bwMode="auto">
          <a:xfrm>
            <a:off x="3881437" y="4722812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keystream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generator</a:t>
            </a:r>
            <a:endParaRPr/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081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1700212" y="4967288"/>
            <a:ext cx="152241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Key+IV</a:t>
            </a:r>
            <a:r>
              <a:rPr lang="en-US" sz="2000" baseline="-25000">
                <a:latin typeface="Arial"/>
                <a:cs typeface="Arial"/>
              </a:rPr>
              <a:t>packet</a:t>
            </a:r>
            <a:endParaRPr/>
          </a:p>
        </p:txBody>
      </p:sp>
      <p:sp>
        <p:nvSpPr>
          <p:cNvPr id="131083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keystream</a:t>
            </a:r>
            <a:r>
              <a:rPr lang="en-US" sz="2000" baseline="-25000">
                <a:latin typeface="Arial"/>
                <a:cs typeface="Arial"/>
              </a:rPr>
              <a:t>packet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098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09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210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WEP encryption (1)</a:t>
            </a:r>
            <a:endParaRPr/>
          </a:p>
        </p:txBody>
      </p:sp>
      <p:sp>
        <p:nvSpPr>
          <p:cNvPr id="13210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20700" y="1036638"/>
            <a:ext cx="7772400" cy="407828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/>
              <a:t>sender calculates Integrity Check Value (ICV) over data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1800"/>
              <a:t>four-byte hash/CRC for data integrity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each side has 104-bit shared key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sender creates 24-bit initialization vector (IV), appends to key: gives 128-bit key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sender also appends keyID (in 8-bit field)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128-bit key inputted into pseudo random number generator to get keystream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data in frame + ICV is encrypted with RC4: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1800"/>
              <a:t>B\bytes of keystream are XORed with bytes of data &amp; ICV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1800"/>
              <a:t>IV &amp; keyID are appended to encrypted data to create payload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1800"/>
              <a:t>payload inserted into 802.11 frame</a:t>
            </a:r>
            <a:endParaRPr/>
          </a:p>
        </p:txBody>
      </p:sp>
      <p:grpSp>
        <p:nvGrpSpPr>
          <p:cNvPr id="132102" name="Group 17"/>
          <p:cNvGrpSpPr/>
          <p:nvPr/>
        </p:nvGrpSpPr>
        <p:grpSpPr bwMode="auto">
          <a:xfrm>
            <a:off x="1812925" y="4867274"/>
            <a:ext cx="4572000" cy="1616075"/>
            <a:chOff x="675" y="3222"/>
            <a:chExt cx="2880" cy="1018"/>
          </a:xfrm>
        </p:grpSpPr>
        <p:sp>
          <p:nvSpPr>
            <p:cNvPr id="132103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encrypted</a:t>
              </a:r>
              <a:endParaRPr/>
            </a:p>
          </p:txBody>
        </p:sp>
        <p:sp>
          <p:nvSpPr>
            <p:cNvPr id="132104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7" cy="33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</a:t>
              </a:r>
              <a:endParaRPr/>
            </a:p>
          </p:txBody>
        </p:sp>
        <p:sp>
          <p:nvSpPr>
            <p:cNvPr id="132105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ICV</a:t>
              </a:r>
              <a:endParaRPr/>
            </a:p>
          </p:txBody>
        </p:sp>
        <p:sp>
          <p:nvSpPr>
            <p:cNvPr id="132106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IV</a:t>
              </a:r>
              <a:endParaRPr/>
            </a:p>
          </p:txBody>
        </p:sp>
        <p:sp>
          <p:nvSpPr>
            <p:cNvPr id="132107" name="AutoShape 10"/>
            <p:cNvSpPr/>
            <p:nvPr/>
          </p:nvSpPr>
          <p:spPr bwMode="auto">
            <a:xfrm rot="5400000">
              <a:off x="2450" y="2413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32108" name="AutoShape 12"/>
            <p:cNvSpPr/>
            <p:nvPr/>
          </p:nvSpPr>
          <p:spPr bwMode="auto">
            <a:xfrm rot="16199999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MAC payload</a:t>
              </a:r>
              <a:endParaRPr/>
            </a:p>
          </p:txBody>
        </p:sp>
        <p:sp>
          <p:nvSpPr>
            <p:cNvPr id="132110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Key</a:t>
              </a:r>
              <a:br>
                <a:rPr lang="en-US" sz="1800">
                  <a:latin typeface="Arial"/>
                  <a:cs typeface="Arial"/>
                </a:rPr>
              </a:br>
              <a:r>
                <a:rPr lang="en-US" sz="1800">
                  <a:latin typeface="Arial"/>
                  <a:cs typeface="Arial"/>
                </a:rPr>
                <a:t>ID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312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111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WEP encryption (2)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p:oleObj name="oleObj" r:id="rId3" imgW="6687820" imgH="2825750" progId="Word.Picture.8">
              <p:embed/>
              <p:pic>
                <p:nvPicPr>
                  <p:cNvPr id="667665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0" y="1346200"/>
                    <a:ext cx="9144000" cy="3868738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FF0000"/>
                </a:solidFill>
              </a:rPr>
              <a:t>new IV for each frame </a:t>
            </a:r>
            <a:endParaRPr/>
          </a:p>
        </p:txBody>
      </p:sp>
      <p:pic>
        <p:nvPicPr>
          <p:cNvPr id="133126" name="Picture 22" descr="underline_base"/>
          <p:cNvPicPr>
            <a:picLocks noChangeArrowheads="1"/>
          </p:cNvPicPr>
          <p:nvPr/>
        </p:nvPicPr>
        <p:blipFill>
          <a:blip r:embed="rId4"/>
          <a:stretch/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150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81000" y="141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/>
              <a:t>Symmetric key cryptography</a:t>
            </a:r>
            <a:endParaRPr lang="en-US"/>
          </a:p>
        </p:txBody>
      </p:sp>
      <p:sp>
        <p:nvSpPr>
          <p:cNvPr id="21508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symmetric key crypto</a:t>
            </a:r>
            <a:r>
              <a:rPr lang="en-US" sz="2400"/>
              <a:t>: Bob and Alice share same (symmetric) key: K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e.g., key is knowing substitution pattern in mono alphabetic substitution cipher</a:t>
            </a:r>
            <a:endParaRPr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400" i="1" u="sng">
                <a:solidFill>
                  <a:srgbClr val="C00000"/>
                </a:solidFill>
              </a:rPr>
              <a:t>Q:</a:t>
            </a:r>
            <a:r>
              <a:rPr lang="en-US" sz="2400" i="1">
                <a:solidFill>
                  <a:srgbClr val="C00000"/>
                </a:solidFill>
              </a:rPr>
              <a:t> </a:t>
            </a:r>
            <a:r>
              <a:rPr lang="en-US" sz="2400"/>
              <a:t>how do Bob and Alice agree on key value?</a:t>
            </a:r>
            <a:endParaRPr lang="en-US" sz="2400" i="1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plaintext</a:t>
            </a:r>
            <a:endParaRPr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ciphertext</a:t>
            </a:r>
            <a:endParaRPr/>
          </a:p>
        </p:txBody>
      </p:sp>
      <p:grpSp>
        <p:nvGrpSpPr>
          <p:cNvPr id="21511" name="Group 6"/>
          <p:cNvGrpSpPr/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21534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K</a:t>
              </a:r>
              <a:endParaRPr/>
            </a:p>
          </p:txBody>
        </p:sp>
        <p:sp>
          <p:nvSpPr>
            <p:cNvPr id="21535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S</a:t>
              </a:r>
              <a:endParaRPr/>
            </a:p>
          </p:txBody>
        </p:sp>
      </p:grpSp>
      <p:pic>
        <p:nvPicPr>
          <p:cNvPr id="21512" name="Picture 9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encryption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5121275" y="2595562"/>
            <a:ext cx="143827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decryption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19" name="Picture 16" descr="Bo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22" name="Picture 19" descr="BS00768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</a:t>
            </a:r>
            <a:endParaRPr/>
          </a:p>
        </p:txBody>
      </p:sp>
      <p:grpSp>
        <p:nvGrpSpPr>
          <p:cNvPr id="21524" name="Group 21"/>
          <p:cNvGrpSpPr/>
          <p:nvPr/>
        </p:nvGrpSpPr>
        <p:grpSpPr bwMode="auto">
          <a:xfrm>
            <a:off x="5351463" y="1665288"/>
            <a:ext cx="642936" cy="579437"/>
            <a:chOff x="1382" y="1036"/>
            <a:chExt cx="405" cy="365"/>
          </a:xfrm>
        </p:grpSpPr>
        <p:sp>
          <p:nvSpPr>
            <p:cNvPr id="21532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K</a:t>
              </a:r>
              <a:endParaRPr/>
            </a:p>
          </p:txBody>
        </p:sp>
        <p:sp>
          <p:nvSpPr>
            <p:cNvPr id="21533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S</a:t>
              </a:r>
              <a:endParaRPr/>
            </a:p>
          </p:txBody>
        </p:sp>
      </p:grpSp>
      <p:sp>
        <p:nvSpPr>
          <p:cNvPr id="21525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26" name="Picture 25" descr="BS00768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27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plaintext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message, m</a:t>
            </a:r>
            <a:endParaRPr/>
          </a:p>
        </p:txBody>
      </p:sp>
      <p:sp>
        <p:nvSpPr>
          <p:cNvPr id="21528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K    (m)</a:t>
            </a:r>
            <a:endParaRPr/>
          </a:p>
        </p:txBody>
      </p:sp>
      <p:sp>
        <p:nvSpPr>
          <p:cNvPr id="21529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/>
          </a:p>
        </p:txBody>
      </p:sp>
      <p:sp>
        <p:nvSpPr>
          <p:cNvPr id="21530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 = K</a:t>
            </a:r>
            <a:r>
              <a:rPr lang="en-US" sz="2000" baseline="-2500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(K</a:t>
            </a:r>
            <a:r>
              <a:rPr lang="en-US" sz="2000" baseline="-2500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(m))</a:t>
            </a:r>
            <a:endParaRPr/>
          </a:p>
        </p:txBody>
      </p:sp>
      <p:pic>
        <p:nvPicPr>
          <p:cNvPr id="21531" name="Picture 20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146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14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414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111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WEP decryption overview </a:t>
            </a:r>
            <a:endParaRPr/>
          </a:p>
        </p:txBody>
      </p:sp>
      <p:sp>
        <p:nvSpPr>
          <p:cNvPr id="13414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2768600"/>
            <a:ext cx="7772400" cy="3479800"/>
          </a:xfrm>
        </p:spPr>
        <p:txBody>
          <a:bodyPr/>
          <a:lstStyle/>
          <a:p>
            <a:pPr>
              <a:defRPr/>
            </a:pPr>
            <a:r>
              <a:rPr lang="en-US" sz="2400"/>
              <a:t>receiver extracts IV</a:t>
            </a:r>
            <a:endParaRPr/>
          </a:p>
          <a:p>
            <a:pPr>
              <a:defRPr/>
            </a:pPr>
            <a:r>
              <a:rPr lang="en-US" sz="2400"/>
              <a:t>inputs IV, shared secret key into pseudo random generator, gets keystream</a:t>
            </a:r>
            <a:endParaRPr/>
          </a:p>
          <a:p>
            <a:pPr>
              <a:defRPr/>
            </a:pPr>
            <a:r>
              <a:rPr lang="en-US" sz="2400"/>
              <a:t>XORs keystream with encrypted data to decrypt data + ICV</a:t>
            </a:r>
            <a:endParaRPr/>
          </a:p>
          <a:p>
            <a:pPr>
              <a:defRPr/>
            </a:pPr>
            <a:r>
              <a:rPr lang="en-US" sz="2400"/>
              <a:t>verifies integrity of data with ICV</a:t>
            </a:r>
            <a:endParaRPr/>
          </a:p>
          <a:p>
            <a:pPr lvl="1">
              <a:defRPr/>
            </a:pPr>
            <a:r>
              <a:rPr lang="en-US"/>
              <a:t>note: message integrity approach used here is different from MAC (message authentication code) and signatures (using PKI).</a:t>
            </a:r>
            <a:endParaRPr/>
          </a:p>
        </p:txBody>
      </p:sp>
      <p:grpSp>
        <p:nvGrpSpPr>
          <p:cNvPr id="134150" name="Group 11"/>
          <p:cNvGrpSpPr/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34151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encrypted</a:t>
              </a:r>
              <a:endParaRPr/>
            </a:p>
          </p:txBody>
        </p:sp>
        <p:sp>
          <p:nvSpPr>
            <p:cNvPr id="134152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7" cy="33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</a:t>
              </a:r>
              <a:endParaRPr/>
            </a:p>
          </p:txBody>
        </p:sp>
        <p:sp>
          <p:nvSpPr>
            <p:cNvPr id="134153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ICV</a:t>
              </a:r>
              <a:endParaRPr/>
            </a:p>
          </p:txBody>
        </p:sp>
        <p:sp>
          <p:nvSpPr>
            <p:cNvPr id="134154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IV</a:t>
              </a:r>
              <a:endParaRPr/>
            </a:p>
          </p:txBody>
        </p:sp>
        <p:sp>
          <p:nvSpPr>
            <p:cNvPr id="134155" name="AutoShape 16"/>
            <p:cNvSpPr/>
            <p:nvPr/>
          </p:nvSpPr>
          <p:spPr bwMode="auto">
            <a:xfrm rot="5400000">
              <a:off x="2450" y="2413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34156" name="AutoShape 17"/>
            <p:cNvSpPr/>
            <p:nvPr/>
          </p:nvSpPr>
          <p:spPr bwMode="auto">
            <a:xfrm rot="16199999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34157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MAC payload</a:t>
              </a:r>
              <a:endParaRPr/>
            </a:p>
          </p:txBody>
        </p:sp>
        <p:sp>
          <p:nvSpPr>
            <p:cNvPr id="134158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Key</a:t>
              </a:r>
              <a:br>
                <a:rPr lang="en-US" sz="1800">
                  <a:latin typeface="Arial"/>
                  <a:cs typeface="Arial"/>
                </a:rPr>
              </a:br>
              <a:r>
                <a:rPr lang="en-US" sz="1800">
                  <a:latin typeface="Arial"/>
                  <a:cs typeface="Arial"/>
                </a:rPr>
                <a:t>ID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170" name="Picture 6" descr="underline_bas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17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517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15913" y="228600"/>
            <a:ext cx="8020050" cy="1143000"/>
          </a:xfrm>
        </p:spPr>
        <p:txBody>
          <a:bodyPr/>
          <a:lstStyle/>
          <a:p>
            <a:pPr>
              <a:defRPr/>
            </a:pPr>
            <a:r>
              <a:rPr lang="en-US"/>
              <a:t>End-point authentication w/ nonce</a:t>
            </a:r>
            <a:endParaRPr/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Nonce</a:t>
            </a:r>
            <a:r>
              <a:rPr lang="en-US">
                <a:solidFill>
                  <a:srgbClr val="CC0000"/>
                </a:solidFill>
              </a:rPr>
              <a:t>: </a:t>
            </a:r>
            <a:r>
              <a:rPr lang="en-US"/>
              <a:t>number (R) used only </a:t>
            </a:r>
            <a:r>
              <a:rPr lang="en-US" i="1"/>
              <a:t>once –in-a-lifetime</a:t>
            </a:r>
            <a:endParaRPr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How to prove Alice </a:t>
            </a:r>
            <a:r>
              <a:rPr lang="ja-JP" i="1">
                <a:solidFill>
                  <a:srgbClr val="CC0000"/>
                </a:solidFill>
              </a:rPr>
              <a:t>“</a:t>
            </a:r>
            <a:r>
              <a:rPr lang="en-US" i="1">
                <a:solidFill>
                  <a:srgbClr val="CC0000"/>
                </a:solidFill>
              </a:rPr>
              <a:t>live</a:t>
            </a:r>
            <a:r>
              <a:rPr lang="ja-JP" i="1">
                <a:solidFill>
                  <a:srgbClr val="CC0000"/>
                </a:solidFill>
              </a:rPr>
              <a:t>”</a:t>
            </a:r>
            <a:r>
              <a:rPr lang="en-US" i="1">
                <a:solidFill>
                  <a:srgbClr val="CC0000"/>
                </a:solidFill>
              </a:rPr>
              <a:t>:  </a:t>
            </a:r>
            <a:r>
              <a:rPr lang="en-US" sz="2400"/>
              <a:t>Bob sends Alice </a:t>
            </a:r>
            <a:r>
              <a:rPr lang="en-US" sz="2400" i="1">
                <a:solidFill>
                  <a:srgbClr val="CC0000"/>
                </a:solidFill>
              </a:rPr>
              <a:t>nonce</a:t>
            </a:r>
            <a:r>
              <a:rPr lang="en-US" sz="2400"/>
              <a:t>, R.  Alice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/>
              <a:t>must return R, encrypted with shared secret key</a:t>
            </a:r>
            <a:endParaRPr/>
          </a:p>
        </p:txBody>
      </p:sp>
      <p:pic>
        <p:nvPicPr>
          <p:cNvPr id="135175" name="Picture 7" descr="Alic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76" name="Picture 8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2400"/>
              <a:t>“</a:t>
            </a:r>
            <a:r>
              <a:rPr lang="en-US" sz="2400"/>
              <a:t>I am Alice</a:t>
            </a:r>
            <a:r>
              <a:rPr lang="ja-JP" sz="2400"/>
              <a:t>”</a:t>
            </a:r>
            <a:endParaRPr lang="en-US" sz="2400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/>
              <a:t>R</a:t>
            </a:r>
            <a:endParaRPr/>
          </a:p>
        </p:txBody>
      </p:sp>
      <p:grpSp>
        <p:nvGrpSpPr>
          <p:cNvPr id="135182" name="Group 14"/>
          <p:cNvGrpSpPr/>
          <p:nvPr/>
        </p:nvGrpSpPr>
        <p:grpSpPr bwMode="auto">
          <a:xfrm>
            <a:off x="4527550" y="4743450"/>
            <a:ext cx="1112838" cy="581025"/>
            <a:chOff x="2697" y="3555"/>
            <a:chExt cx="700" cy="365"/>
          </a:xfrm>
        </p:grpSpPr>
        <p:sp>
          <p:nvSpPr>
            <p:cNvPr id="135184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0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/>
                <a:t>K    (R)</a:t>
              </a:r>
              <a:endParaRPr/>
            </a:p>
          </p:txBody>
        </p:sp>
        <p:sp>
          <p:nvSpPr>
            <p:cNvPr id="135185" name="Text Box 16"/>
            <p:cNvSpPr txBox="1">
              <a:spLocks noChangeArrowheads="1"/>
            </p:cNvSpPr>
            <p:nvPr/>
          </p:nvSpPr>
          <p:spPr bwMode="auto">
            <a:xfrm>
              <a:off x="2785" y="3688"/>
              <a:ext cx="34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/>
                <a:t>A-B</a:t>
              </a:r>
              <a:endParaRPr/>
            </a:p>
          </p:txBody>
        </p:sp>
      </p:grpSp>
      <p:sp>
        <p:nvSpPr>
          <p:cNvPr id="135183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Alice is live, and only Alice knows key to encrypt nonce, so it must be Alice!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9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619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WEP authentication</a:t>
            </a:r>
            <a:endParaRPr/>
          </a:p>
        </p:txBody>
      </p:sp>
      <p:sp>
        <p:nvSpPr>
          <p:cNvPr id="136196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6197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authentication request</a:t>
            </a:r>
            <a:endParaRPr/>
          </a:p>
        </p:txBody>
      </p:sp>
      <p:sp>
        <p:nvSpPr>
          <p:cNvPr id="136198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6199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6200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6201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nonce (128 bytes)</a:t>
            </a:r>
            <a:endParaRPr/>
          </a:p>
        </p:txBody>
      </p:sp>
      <p:sp>
        <p:nvSpPr>
          <p:cNvPr id="136202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nonce encrypted shared key</a:t>
            </a:r>
            <a:endParaRPr/>
          </a:p>
        </p:txBody>
      </p:sp>
      <p:sp>
        <p:nvSpPr>
          <p:cNvPr id="136203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success if decrypted value equals nonce</a:t>
            </a:r>
            <a:endParaRPr/>
          </a:p>
        </p:txBody>
      </p:sp>
      <p:sp>
        <p:nvSpPr>
          <p:cNvPr id="136204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1243013" y="4681538"/>
            <a:ext cx="7961312" cy="1631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Comic Sans MS"/>
                <a:ea typeface="ＭＳ Ｐゴシック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  <a:endParaRPr/>
          </a:p>
          <a:p>
            <a:pPr marL="342900" indent="-342900">
              <a:buClr>
                <a:srgbClr val="000099"/>
              </a:buClr>
              <a:buSzPct val="74000"/>
              <a:buFont typeface="Wingdings"/>
              <a:buChar char="v"/>
              <a:defRPr/>
            </a:pPr>
            <a:r>
              <a:rPr lang="en-US" sz="2400">
                <a:latin typeface="Gill Sans MT"/>
                <a:cs typeface="Gill Sans MT"/>
              </a:rPr>
              <a:t>not all APs do it, even if WEP is being used</a:t>
            </a:r>
            <a:endParaRPr/>
          </a:p>
          <a:p>
            <a:pPr marL="342900" indent="-342900">
              <a:buClr>
                <a:srgbClr val="000099"/>
              </a:buClr>
              <a:buSzPct val="74000"/>
              <a:buFont typeface="Wingdings"/>
              <a:buChar char="v"/>
              <a:defRPr/>
            </a:pPr>
            <a:r>
              <a:rPr lang="en-US" sz="2400">
                <a:latin typeface="Gill Sans MT"/>
                <a:cs typeface="Gill Sans MT"/>
              </a:rPr>
              <a:t>AP indicates if authentication is necessary in beacon frame</a:t>
            </a:r>
            <a:endParaRPr/>
          </a:p>
          <a:p>
            <a:pPr marL="342900" indent="-342900">
              <a:buClr>
                <a:srgbClr val="000099"/>
              </a:buClr>
              <a:buSzPct val="74000"/>
              <a:buFont typeface="Wingdings"/>
              <a:buChar char="v"/>
              <a:defRPr/>
            </a:pPr>
            <a:r>
              <a:rPr lang="en-US" sz="2400">
                <a:latin typeface="Gill Sans MT"/>
                <a:cs typeface="Gill Sans MT"/>
              </a:rPr>
              <a:t>done before association</a:t>
            </a:r>
            <a:endParaRPr/>
          </a:p>
        </p:txBody>
      </p:sp>
      <p:pic>
        <p:nvPicPr>
          <p:cNvPr id="136206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207" name="Group 356"/>
          <p:cNvGrpSpPr/>
          <p:nvPr/>
        </p:nvGrpSpPr>
        <p:grpSpPr bwMode="auto">
          <a:xfrm>
            <a:off x="709613" y="1296988"/>
            <a:ext cx="928686" cy="812800"/>
            <a:chOff x="313" y="1497"/>
            <a:chExt cx="1152" cy="1014"/>
          </a:xfrm>
        </p:grpSpPr>
        <p:pic>
          <p:nvPicPr>
            <p:cNvPr id="136211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212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334" y="1497"/>
              <a:ext cx="1113" cy="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208" name="Group 361"/>
          <p:cNvGrpSpPr/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36209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210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/>
            <a:stretch/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218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21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722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52425" y="2016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Breaking 802.11 WEP encryption</a:t>
            </a:r>
            <a:endParaRPr/>
          </a:p>
        </p:txBody>
      </p:sp>
      <p:sp>
        <p:nvSpPr>
          <p:cNvPr id="13722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security hole: </a:t>
            </a:r>
            <a:endParaRPr/>
          </a:p>
          <a:p>
            <a:pPr>
              <a:defRPr/>
            </a:pPr>
            <a:r>
              <a:rPr lang="en-US" sz="2400"/>
              <a:t>24-bit IV, one IV per frame, -&gt; IV</a:t>
            </a:r>
            <a:r>
              <a:rPr lang="ja-JP" sz="2400"/>
              <a:t>’</a:t>
            </a:r>
            <a:r>
              <a:rPr lang="en-US" sz="2400"/>
              <a:t>s eventually reused</a:t>
            </a:r>
            <a:endParaRPr/>
          </a:p>
          <a:p>
            <a:pPr>
              <a:defRPr/>
            </a:pPr>
            <a:r>
              <a:rPr lang="en-US" sz="2400"/>
              <a:t>IV transmitted in plaintext -&gt; IV reuse detected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attack:</a:t>
            </a:r>
            <a:endParaRPr/>
          </a:p>
          <a:p>
            <a:pPr lvl="1">
              <a:defRPr/>
            </a:pPr>
            <a:r>
              <a:rPr lang="en-US"/>
              <a:t>Trudy causes Alice to encrypt known plaintext d</a:t>
            </a:r>
            <a:r>
              <a:rPr lang="en-US" sz="2800" baseline="-25000"/>
              <a:t>1</a:t>
            </a:r>
            <a:r>
              <a:rPr lang="en-US"/>
              <a:t> d</a:t>
            </a:r>
            <a:r>
              <a:rPr lang="en-US" sz="2800" baseline="-25000"/>
              <a:t>2</a:t>
            </a:r>
            <a:r>
              <a:rPr lang="en-US"/>
              <a:t> d</a:t>
            </a:r>
            <a:r>
              <a:rPr lang="en-US" sz="2800" baseline="-25000"/>
              <a:t>3</a:t>
            </a:r>
            <a:r>
              <a:rPr lang="en-US"/>
              <a:t> d</a:t>
            </a:r>
            <a:r>
              <a:rPr lang="en-US" sz="2800" baseline="-25000"/>
              <a:t>4</a:t>
            </a:r>
            <a:r>
              <a:rPr lang="en-US"/>
              <a:t> … </a:t>
            </a:r>
            <a:endParaRPr/>
          </a:p>
          <a:p>
            <a:pPr lvl="1">
              <a:defRPr/>
            </a:pPr>
            <a:r>
              <a:rPr lang="en-US"/>
              <a:t>Trudy sees: c</a:t>
            </a:r>
            <a:r>
              <a:rPr lang="en-US" sz="2800" baseline="-25000"/>
              <a:t>i</a:t>
            </a:r>
            <a:r>
              <a:rPr lang="en-US" i="1"/>
              <a:t> = </a:t>
            </a:r>
            <a:r>
              <a:rPr lang="en-US"/>
              <a:t>d</a:t>
            </a:r>
            <a:r>
              <a:rPr lang="en-US" sz="2800" baseline="-25000"/>
              <a:t>i</a:t>
            </a:r>
            <a:r>
              <a:rPr lang="en-US" i="1"/>
              <a:t> </a:t>
            </a:r>
            <a:r>
              <a:rPr lang="en-US"/>
              <a:t>XOR</a:t>
            </a:r>
            <a:r>
              <a:rPr lang="en-US" i="1"/>
              <a:t>  </a:t>
            </a:r>
            <a:r>
              <a:rPr lang="en-US"/>
              <a:t>k</a:t>
            </a:r>
            <a:r>
              <a:rPr lang="en-US" sz="2800" baseline="-25000"/>
              <a:t>i</a:t>
            </a:r>
            <a:r>
              <a:rPr lang="en-US" b="1" baseline="30000"/>
              <a:t>IV</a:t>
            </a:r>
            <a:endParaRPr/>
          </a:p>
          <a:p>
            <a:pPr lvl="1">
              <a:defRPr/>
            </a:pPr>
            <a:r>
              <a:rPr lang="en-US"/>
              <a:t>Trudy knows c</a:t>
            </a:r>
            <a:r>
              <a:rPr lang="en-US" sz="2800" baseline="-25000"/>
              <a:t>i</a:t>
            </a:r>
            <a:r>
              <a:rPr lang="en-US" sz="2800"/>
              <a:t> </a:t>
            </a:r>
            <a:r>
              <a:rPr lang="en-US"/>
              <a:t>d</a:t>
            </a:r>
            <a:r>
              <a:rPr lang="en-US" sz="2800" baseline="-25000"/>
              <a:t>i</a:t>
            </a:r>
            <a:r>
              <a:rPr lang="en-US"/>
              <a:t>, so can compute </a:t>
            </a:r>
            <a:r>
              <a:rPr lang="en-US" i="1"/>
              <a:t> </a:t>
            </a:r>
            <a:r>
              <a:rPr lang="en-US"/>
              <a:t>k</a:t>
            </a:r>
            <a:r>
              <a:rPr lang="en-US" sz="2800" baseline="-25000"/>
              <a:t>i</a:t>
            </a:r>
            <a:r>
              <a:rPr lang="en-US" b="1" baseline="30000"/>
              <a:t>IV</a:t>
            </a:r>
            <a:endParaRPr/>
          </a:p>
          <a:p>
            <a:pPr lvl="1">
              <a:defRPr/>
            </a:pPr>
            <a:r>
              <a:rPr lang="en-US"/>
              <a:t>Trudy knows encrypting key sequence k</a:t>
            </a:r>
            <a:r>
              <a:rPr lang="en-US" sz="2800" baseline="-25000"/>
              <a:t>1</a:t>
            </a:r>
            <a:r>
              <a:rPr lang="en-US" b="1" baseline="30000"/>
              <a:t>IV </a:t>
            </a:r>
            <a:r>
              <a:rPr lang="en-US"/>
              <a:t>k</a:t>
            </a:r>
            <a:r>
              <a:rPr lang="en-US" sz="2800" baseline="-25000"/>
              <a:t>2</a:t>
            </a:r>
            <a:r>
              <a:rPr lang="en-US" b="1" baseline="30000"/>
              <a:t>IV </a:t>
            </a:r>
            <a:r>
              <a:rPr lang="en-US"/>
              <a:t>k</a:t>
            </a:r>
            <a:r>
              <a:rPr lang="en-US" sz="2800" baseline="-25000"/>
              <a:t>3</a:t>
            </a:r>
            <a:r>
              <a:rPr lang="en-US" b="1" baseline="30000"/>
              <a:t>IV </a:t>
            </a:r>
            <a:r>
              <a:rPr lang="en-US"/>
              <a:t>…</a:t>
            </a:r>
            <a:endParaRPr/>
          </a:p>
          <a:p>
            <a:pPr lvl="1">
              <a:defRPr/>
            </a:pPr>
            <a:r>
              <a:rPr lang="en-US"/>
              <a:t>Next time IV is used, Trudy can decrypt!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9266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4988" y="1019174"/>
            <a:ext cx="6399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26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926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52425" y="2016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 802.11i: improved security</a:t>
            </a:r>
            <a:endParaRPr/>
          </a:p>
        </p:txBody>
      </p:sp>
      <p:sp>
        <p:nvSpPr>
          <p:cNvPr id="139269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numerous (stronger) forms of encryption possible</a:t>
            </a:r>
            <a:endParaRPr/>
          </a:p>
          <a:p>
            <a:pPr>
              <a:defRPr/>
            </a:pPr>
            <a:r>
              <a:rPr lang="en-US"/>
              <a:t>provides key distribution</a:t>
            </a:r>
            <a:endParaRPr/>
          </a:p>
          <a:p>
            <a:pPr>
              <a:defRPr/>
            </a:pPr>
            <a:r>
              <a:rPr lang="en-US"/>
              <a:t>uses authentication server separate from access point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314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31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41316" name="AutoShape 25"/>
          <p:cNvSpPr>
            <a:spLocks noChangeArrowheads="1" noChangeAspect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17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18" name="Cloud"/>
          <p:cNvSpPr>
            <a:spLocks noChangeArrowheads="1" noChangeAspect="1" noEditPoint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fill="norm" stroke="1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stroke="1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stroke="1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stroke="1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stroke="1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stroke="1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stroke="1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stroke="1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stroke="1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stroke="1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stroke="1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stroke="1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19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C0000"/>
                </a:solidFill>
                <a:latin typeface="Arial"/>
                <a:cs typeface="Arial"/>
              </a:rPr>
              <a:t>AP: </a:t>
            </a:r>
            <a:r>
              <a:rPr lang="en-US" sz="1600">
                <a:latin typeface="Arial"/>
                <a:cs typeface="Arial"/>
              </a:rPr>
              <a:t>access point</a:t>
            </a:r>
            <a:endParaRPr/>
          </a:p>
        </p:txBody>
      </p:sp>
      <p:sp>
        <p:nvSpPr>
          <p:cNvPr id="141320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C0000"/>
                </a:solidFill>
                <a:latin typeface="Arial"/>
                <a:cs typeface="Arial"/>
              </a:rPr>
              <a:t>AS: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Authentication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 server</a:t>
            </a:r>
            <a:endParaRPr/>
          </a:p>
        </p:txBody>
      </p:sp>
      <p:sp>
        <p:nvSpPr>
          <p:cNvPr id="141321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wired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network</a:t>
            </a:r>
            <a:endParaRPr/>
          </a:p>
        </p:txBody>
      </p:sp>
      <p:sp>
        <p:nvSpPr>
          <p:cNvPr id="141322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C0000"/>
                </a:solidFill>
                <a:latin typeface="Arial"/>
                <a:cs typeface="Arial"/>
              </a:rPr>
              <a:t>STA: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client station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41388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1389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1   Discovery of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security capabilities</a:t>
              </a:r>
              <a:endParaRPr/>
            </a:p>
          </p:txBody>
        </p:sp>
        <p:sp>
          <p:nvSpPr>
            <p:cNvPr id="141390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41381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82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83" name="Freeform 67"/>
            <p:cNvSpPr/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6 w 384"/>
                <a:gd name="T1" fmla="*/ 2147483646 h 164"/>
                <a:gd name="T2" fmla="*/ 2147483646 w 384"/>
                <a:gd name="T3" fmla="*/ 2147483646 h 164"/>
                <a:gd name="T4" fmla="*/ 2147483646 w 384"/>
                <a:gd name="T5" fmla="*/ 2147483646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 fill="norm" stroke="1" extrusionOk="0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84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STA and AS mutually authenticate, together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generate Master Key (MK)</a:t>
              </a:r>
              <a:r>
                <a:rPr lang="en-US" sz="1600" i="1">
                  <a:solidFill>
                    <a:srgbClr val="000099"/>
                  </a:solidFill>
                  <a:latin typeface="Arial"/>
                  <a:cs typeface="Arial"/>
                </a:rPr>
                <a:t>. AP serves as </a:t>
              </a:r>
              <a:r>
                <a:rPr lang="ja-JP" sz="1600" i="1">
                  <a:solidFill>
                    <a:srgbClr val="000099"/>
                  </a:solidFill>
                  <a:latin typeface="Arial"/>
                  <a:cs typeface="Arial"/>
                </a:rPr>
                <a:t>“</a:t>
              </a:r>
              <a:r>
                <a:rPr lang="en-US" sz="1600" i="1">
                  <a:solidFill>
                    <a:srgbClr val="000099"/>
                  </a:solidFill>
                  <a:latin typeface="Arial"/>
                  <a:cs typeface="Arial"/>
                </a:rPr>
                <a:t>pass through</a:t>
              </a:r>
              <a:r>
                <a:rPr lang="ja-JP" sz="1600" i="1">
                  <a:solidFill>
                    <a:srgbClr val="000099"/>
                  </a:solidFill>
                  <a:latin typeface="Arial"/>
                  <a:cs typeface="Arial"/>
                </a:rPr>
                <a:t>”</a:t>
              </a:r>
              <a:endParaRPr lang="en-US" sz="1600" i="1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grpSp>
          <p:nvGrpSpPr>
            <p:cNvPr id="141385" name="Group 72"/>
            <p:cNvGrpSpPr/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41386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41387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  <a:cs typeface="Arial"/>
                  </a:rPr>
                  <a:t>2</a:t>
                </a:r>
                <a:endParaRPr/>
              </a:p>
            </p:txBody>
          </p:sp>
        </p:grpSp>
      </p:grpSp>
      <p:grpSp>
        <p:nvGrpSpPr>
          <p:cNvPr id="6" name="Group 5"/>
          <p:cNvGrpSpPr/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41372" name="Group 68"/>
            <p:cNvGrpSpPr/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41379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41380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  <a:cs typeface="Arial"/>
                  </a:rPr>
                  <a:t>3</a:t>
                </a:r>
                <a:endParaRPr/>
              </a:p>
            </p:txBody>
          </p:sp>
        </p:grpSp>
        <p:grpSp>
          <p:nvGrpSpPr>
            <p:cNvPr id="141373" name="Group 75"/>
            <p:cNvGrpSpPr/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41377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41378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  <a:cs typeface="Arial"/>
                  </a:rPr>
                  <a:t>3</a:t>
                </a:r>
                <a:endParaRPr/>
              </a:p>
            </p:txBody>
          </p:sp>
        </p:grpSp>
        <p:sp>
          <p:nvSpPr>
            <p:cNvPr id="141374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STA derives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Pairwise Master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Key (PMK)</a:t>
              </a:r>
              <a:endParaRPr/>
            </a:p>
          </p:txBody>
        </p:sp>
        <p:sp>
          <p:nvSpPr>
            <p:cNvPr id="141375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76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AS derives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same PMK,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sends to AP</a:t>
              </a:r>
              <a:endParaRPr/>
            </a:p>
          </p:txBody>
        </p:sp>
      </p:grpSp>
      <p:grpSp>
        <p:nvGrpSpPr>
          <p:cNvPr id="7" name="Group 6"/>
          <p:cNvGrpSpPr/>
          <p:nvPr/>
        </p:nvGrpSpPr>
        <p:grpSpPr bwMode="auto">
          <a:xfrm>
            <a:off x="1195388" y="5645150"/>
            <a:ext cx="3956050" cy="844550"/>
            <a:chOff x="1139415" y="5761038"/>
            <a:chExt cx="3957068" cy="844867"/>
          </a:xfrm>
        </p:grpSpPr>
        <p:sp>
          <p:nvSpPr>
            <p:cNvPr id="141367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1368" name="Group 83"/>
            <p:cNvGrpSpPr/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41370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41371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  <a:cs typeface="Arial"/>
                  </a:rPr>
                  <a:t>4</a:t>
                </a:r>
                <a:endParaRPr/>
              </a:p>
            </p:txBody>
          </p:sp>
        </p:grpSp>
        <p:sp>
          <p:nvSpPr>
            <p:cNvPr id="141369" name="Text Box 86"/>
            <p:cNvSpPr txBox="1">
              <a:spLocks noChangeArrowheads="1"/>
            </p:cNvSpPr>
            <p:nvPr/>
          </p:nvSpPr>
          <p:spPr bwMode="auto">
            <a:xfrm>
              <a:off x="1465870" y="5780406"/>
              <a:ext cx="3630613" cy="8255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STA, AP use PMK to derive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Temporal Key (TK) used for message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encryption, integrity </a:t>
              </a:r>
              <a:endParaRPr/>
            </a:p>
          </p:txBody>
        </p:sp>
      </p:grpSp>
      <p:sp>
        <p:nvSpPr>
          <p:cNvPr id="141327" name="Rectangle 87"/>
          <p:cNvSpPr>
            <a:spLocks noChangeArrowheads="1" noGrp="1"/>
          </p:cNvSpPr>
          <p:nvPr>
            <p:ph type="title"/>
          </p:nvPr>
        </p:nvSpPr>
        <p:spPr bwMode="auto">
          <a:xfrm>
            <a:off x="352425" y="201613"/>
            <a:ext cx="8258175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/>
              <a:t> 802.11i: four phases of operation</a:t>
            </a:r>
            <a:endParaRPr/>
          </a:p>
        </p:txBody>
      </p:sp>
      <p:grpSp>
        <p:nvGrpSpPr>
          <p:cNvPr id="141328" name="Group 356"/>
          <p:cNvGrpSpPr/>
          <p:nvPr/>
        </p:nvGrpSpPr>
        <p:grpSpPr bwMode="auto">
          <a:xfrm>
            <a:off x="327025" y="1466849"/>
            <a:ext cx="804863" cy="852488"/>
            <a:chOff x="313" y="1407"/>
            <a:chExt cx="1152" cy="1104"/>
          </a:xfrm>
        </p:grpSpPr>
        <p:pic>
          <p:nvPicPr>
            <p:cNvPr id="141365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66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334" y="1407"/>
              <a:ext cx="1113" cy="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329" name="Group 361"/>
          <p:cNvGrpSpPr/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41363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64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/>
            <a:stretch/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330" name="Group 249"/>
          <p:cNvGrpSpPr/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41331" name="Freeform 250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32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33" name="Freeform 252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34" name="Freeform 253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35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grpSp>
          <p:nvGrpSpPr>
            <p:cNvPr id="141336" name="Group 255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1361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1362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1337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grpSp>
          <p:nvGrpSpPr>
            <p:cNvPr id="141338" name="Group 259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1359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1360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1339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40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grpSp>
          <p:nvGrpSpPr>
            <p:cNvPr id="141341" name="Group 264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1357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1358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1342" name="Freeform 267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1343" name="Group 268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1355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1356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1344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45" name="Freeform 272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46" name="Freeform 273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47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48" name="Freeform 275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34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50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51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52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Comic Sans MS"/>
                <a:cs typeface="Arial"/>
              </a:endParaRPr>
            </a:p>
          </p:txBody>
        </p:sp>
        <p:sp>
          <p:nvSpPr>
            <p:cNvPr id="141353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1354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grpSp>
        <p:nvGrpSpPr>
          <p:cNvPr id="143363" name="Group 2"/>
          <p:cNvGrpSpPr/>
          <p:nvPr/>
        </p:nvGrpSpPr>
        <p:grpSpPr bwMode="auto">
          <a:xfrm>
            <a:off x="4638675" y="5727700"/>
            <a:ext cx="2828925" cy="668337"/>
            <a:chOff x="567" y="1481"/>
            <a:chExt cx="1810" cy="421"/>
          </a:xfrm>
        </p:grpSpPr>
        <p:sp>
          <p:nvSpPr>
            <p:cNvPr id="143420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3421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364" name="Group 5"/>
          <p:cNvGrpSpPr/>
          <p:nvPr/>
        </p:nvGrpSpPr>
        <p:grpSpPr bwMode="auto">
          <a:xfrm>
            <a:off x="1509713" y="5734050"/>
            <a:ext cx="2873375" cy="668337"/>
            <a:chOff x="567" y="1481"/>
            <a:chExt cx="1810" cy="421"/>
          </a:xfrm>
        </p:grpSpPr>
        <p:sp>
          <p:nvSpPr>
            <p:cNvPr id="143418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3419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365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43366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EAP TLS</a:t>
            </a:r>
            <a:endParaRPr/>
          </a:p>
        </p:txBody>
      </p:sp>
      <p:sp>
        <p:nvSpPr>
          <p:cNvPr id="143367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8" name="Text Box 67"/>
          <p:cNvSpPr txBox="1">
            <a:spLocks noChangeArrowheads="1"/>
          </p:cNvSpPr>
          <p:nvPr/>
        </p:nvSpPr>
        <p:spPr bwMode="auto">
          <a:xfrm>
            <a:off x="4168774" y="5383213"/>
            <a:ext cx="7048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EAP </a:t>
            </a:r>
            <a:endParaRPr/>
          </a:p>
        </p:txBody>
      </p:sp>
      <p:sp>
        <p:nvSpPr>
          <p:cNvPr id="143369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49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EAP over LAN (EAPoL) </a:t>
            </a:r>
            <a:endParaRPr/>
          </a:p>
        </p:txBody>
      </p:sp>
      <p:sp>
        <p:nvSpPr>
          <p:cNvPr id="143370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IEEE 802.11 </a:t>
            </a:r>
            <a:endParaRPr/>
          </a:p>
        </p:txBody>
      </p:sp>
      <p:sp>
        <p:nvSpPr>
          <p:cNvPr id="143371" name="Text Box 70"/>
          <p:cNvSpPr txBox="1">
            <a:spLocks noChangeArrowheads="1"/>
          </p:cNvSpPr>
          <p:nvPr/>
        </p:nvSpPr>
        <p:spPr bwMode="auto">
          <a:xfrm>
            <a:off x="5351463" y="5724524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RADIUS</a:t>
            </a:r>
            <a:endParaRPr/>
          </a:p>
        </p:txBody>
      </p:sp>
      <p:sp>
        <p:nvSpPr>
          <p:cNvPr id="143372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UDP/IP</a:t>
            </a:r>
            <a:endParaRPr/>
          </a:p>
        </p:txBody>
      </p:sp>
      <p:sp>
        <p:nvSpPr>
          <p:cNvPr id="143373" name="Rectangle 72"/>
          <p:cNvSpPr>
            <a:spLocks noChangeArrowheads="1" noGrp="1"/>
          </p:cNvSpPr>
          <p:nvPr>
            <p:ph type="title"/>
          </p:nvPr>
        </p:nvSpPr>
        <p:spPr bwMode="auto">
          <a:xfrm>
            <a:off x="352425" y="201613"/>
            <a:ext cx="8337549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/>
              <a:t>EAP: extensible authentication protocol</a:t>
            </a:r>
            <a:endParaRPr/>
          </a:p>
        </p:txBody>
      </p:sp>
      <p:sp>
        <p:nvSpPr>
          <p:cNvPr id="143374" name="Rectangle 7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63563" y="1349375"/>
            <a:ext cx="8259762" cy="4648200"/>
          </a:xfrm>
        </p:spPr>
        <p:txBody>
          <a:bodyPr/>
          <a:lstStyle/>
          <a:p>
            <a:pPr>
              <a:defRPr/>
            </a:pPr>
            <a:r>
              <a:rPr lang="en-US"/>
              <a:t>EAP: end-end client (mobile) to authentication server protocol</a:t>
            </a:r>
            <a:endParaRPr/>
          </a:p>
          <a:p>
            <a:pPr>
              <a:defRPr/>
            </a:pPr>
            <a:r>
              <a:rPr lang="en-US"/>
              <a:t>EAP sent over separate </a:t>
            </a:r>
            <a:r>
              <a:rPr lang="ja-JP"/>
              <a:t>“</a:t>
            </a:r>
            <a:r>
              <a:rPr lang="en-US"/>
              <a:t>links</a:t>
            </a:r>
            <a:r>
              <a:rPr lang="ja-JP"/>
              <a:t>”</a:t>
            </a:r>
            <a:endParaRPr lang="en-US"/>
          </a:p>
          <a:p>
            <a:pPr lvl="1">
              <a:defRPr/>
            </a:pPr>
            <a:r>
              <a:rPr lang="en-US"/>
              <a:t>mobile-to-AP (EAP over LAN)</a:t>
            </a:r>
            <a:endParaRPr/>
          </a:p>
          <a:p>
            <a:pPr lvl="1">
              <a:defRPr/>
            </a:pPr>
            <a:r>
              <a:rPr lang="en-US"/>
              <a:t>AP to authentication server (RADIUS over UDP)</a:t>
            </a:r>
            <a:endParaRPr/>
          </a:p>
        </p:txBody>
      </p:sp>
      <p:pic>
        <p:nvPicPr>
          <p:cNvPr id="143375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376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77" name="Cloud"/>
          <p:cNvSpPr>
            <a:spLocks noChangeArrowheads="1" noChangeAspect="1" noEditPoints="1"/>
          </p:cNvSpPr>
          <p:nvPr/>
        </p:nvSpPr>
        <p:spPr bwMode="auto">
          <a:xfrm>
            <a:off x="5346700" y="4076699"/>
            <a:ext cx="1263650" cy="8461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fill="norm" stroke="1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stroke="1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stroke="1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stroke="1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stroke="1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stroke="1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stroke="1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stroke="1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stroke="1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stroke="1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stroke="1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stroke="1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78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wired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network</a:t>
            </a:r>
            <a:endParaRPr/>
          </a:p>
        </p:txBody>
      </p:sp>
      <p:grpSp>
        <p:nvGrpSpPr>
          <p:cNvPr id="143379" name="Group 356"/>
          <p:cNvGrpSpPr/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43416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417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334" y="1407"/>
              <a:ext cx="1113" cy="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380" name="Group 361"/>
          <p:cNvGrpSpPr/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4341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41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/>
            <a:stretch/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381" name="Group 249"/>
          <p:cNvGrpSpPr/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43382" name="Freeform 250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383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384" name="Freeform 252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385" name="Freeform 253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386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grpSp>
          <p:nvGrpSpPr>
            <p:cNvPr id="143387" name="Group 255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3412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3413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3388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grpSp>
          <p:nvGrpSpPr>
            <p:cNvPr id="143389" name="Group 259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3410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3411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3390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391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grpSp>
          <p:nvGrpSpPr>
            <p:cNvPr id="143392" name="Group 264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3408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3409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3393" name="Freeform 267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3394" name="Group 268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3406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  <p:sp>
            <p:nvSpPr>
              <p:cNvPr id="143407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  <a:cs typeface="Arial"/>
                </a:endParaRPr>
              </a:p>
            </p:txBody>
          </p:sp>
        </p:grpSp>
        <p:sp>
          <p:nvSpPr>
            <p:cNvPr id="143395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396" name="Freeform 272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397" name="Freeform 273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398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399" name="Freeform 275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40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401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402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403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Comic Sans MS"/>
                <a:cs typeface="Arial"/>
              </a:endParaRPr>
            </a:p>
          </p:txBody>
        </p:sp>
        <p:sp>
          <p:nvSpPr>
            <p:cNvPr id="143404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  <p:sp>
          <p:nvSpPr>
            <p:cNvPr id="143405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4541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145412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30300" y="1600200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 </a:t>
            </a:r>
            <a:r>
              <a:rPr lang="en-US"/>
              <a:t>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C0000"/>
                </a:solidFill>
              </a:rPr>
              <a:t>8.8 Operational security: firewalls and IDS</a:t>
            </a:r>
            <a:endParaRPr/>
          </a:p>
        </p:txBody>
      </p:sp>
      <p:pic>
        <p:nvPicPr>
          <p:cNvPr id="145413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45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47459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47460" name="Rectangle 3"/>
          <p:cNvSpPr>
            <a:spLocks noChangeArrowheads="1" noGrp="1"/>
          </p:cNvSpPr>
          <p:nvPr>
            <p:ph type="title"/>
          </p:nvPr>
        </p:nvSpPr>
        <p:spPr bwMode="auto">
          <a:xfrm>
            <a:off x="474663" y="1809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Firewalls</a:t>
            </a:r>
            <a:endParaRPr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47462" name="Text Box 7"/>
          <p:cNvSpPr txBox="1">
            <a:spLocks noChangeArrowheads="1"/>
          </p:cNvSpPr>
          <p:nvPr/>
        </p:nvSpPr>
        <p:spPr bwMode="auto">
          <a:xfrm>
            <a:off x="391318" y="1605573"/>
            <a:ext cx="8361363" cy="9540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isolates organization</a:t>
            </a:r>
            <a:r>
              <a:rPr lang="ja-JP"/>
              <a:t>’</a:t>
            </a:r>
            <a:r>
              <a:rPr lang="en-US"/>
              <a:t>s internal net from larger Internet, allowing some packets to pass, blocking others</a:t>
            </a:r>
            <a:endParaRPr lang="en-US"/>
          </a:p>
        </p:txBody>
      </p:sp>
      <p:grpSp>
        <p:nvGrpSpPr>
          <p:cNvPr id="147463" name="Group 8"/>
          <p:cNvGrpSpPr/>
          <p:nvPr/>
        </p:nvGrpSpPr>
        <p:grpSpPr bwMode="auto">
          <a:xfrm>
            <a:off x="496887" y="1184275"/>
            <a:ext cx="1357312" cy="523874"/>
            <a:chOff x="0" y="0"/>
            <a:chExt cx="1357312" cy="523874"/>
          </a:xfrm>
        </p:grpSpPr>
        <p:sp>
          <p:nvSpPr>
            <p:cNvPr id="147701" name="Rectangle 9"/>
            <p:cNvSpPr>
              <a:spLocks noChangeArrowheads="1"/>
            </p:cNvSpPr>
            <p:nvPr/>
          </p:nvSpPr>
          <p:spPr bwMode="auto">
            <a:xfrm>
              <a:off x="347661" y="76199"/>
              <a:ext cx="1009650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702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1223962" cy="523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i="1">
                  <a:solidFill>
                    <a:srgbClr val="FF0000"/>
                  </a:solidFill>
                </a:rPr>
                <a:t>firewall</a:t>
              </a:r>
              <a:endParaRPr/>
            </a:p>
          </p:txBody>
        </p:sp>
      </p:grpSp>
      <p:sp>
        <p:nvSpPr>
          <p:cNvPr id="147464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47465" name="AutoShape 14"/>
          <p:cNvSpPr>
            <a:spLocks noChangeArrowheads="1" noChangeAspect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66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67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47468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69" name="Freeform 17"/>
          <p:cNvSpPr/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6 w 1672"/>
              <a:gd name="T1" fmla="*/ 2147483646 h 977"/>
              <a:gd name="T2" fmla="*/ 2147483646 w 1672"/>
              <a:gd name="T3" fmla="*/ 2147483646 h 977"/>
              <a:gd name="T4" fmla="*/ 2147483646 w 1672"/>
              <a:gd name="T5" fmla="*/ 2147483646 h 977"/>
              <a:gd name="T6" fmla="*/ 2147483646 w 1672"/>
              <a:gd name="T7" fmla="*/ 2147483646 h 977"/>
              <a:gd name="T8" fmla="*/ 2147483646 w 1672"/>
              <a:gd name="T9" fmla="*/ 2147483646 h 977"/>
              <a:gd name="T10" fmla="*/ 2147483646 w 1672"/>
              <a:gd name="T11" fmla="*/ 2147483646 h 977"/>
              <a:gd name="T12" fmla="*/ 2147483646 w 1672"/>
              <a:gd name="T13" fmla="*/ 2147483646 h 977"/>
              <a:gd name="T14" fmla="*/ 2147483646 w 1672"/>
              <a:gd name="T15" fmla="*/ 2147483646 h 977"/>
              <a:gd name="T16" fmla="*/ 2147483646 w 1672"/>
              <a:gd name="T17" fmla="*/ 2147483646 h 977"/>
              <a:gd name="T18" fmla="*/ 2147483646 w 1672"/>
              <a:gd name="T19" fmla="*/ 2147483646 h 977"/>
              <a:gd name="T20" fmla="*/ 2147483646 w 1672"/>
              <a:gd name="T21" fmla="*/ 2147483646 h 977"/>
              <a:gd name="T22" fmla="*/ 2147483646 w 1672"/>
              <a:gd name="T23" fmla="*/ 2147483646 h 977"/>
              <a:gd name="T24" fmla="*/ 2147483646 w 1672"/>
              <a:gd name="T25" fmla="*/ 2147483646 h 977"/>
              <a:gd name="T26" fmla="*/ 2147483646 w 1672"/>
              <a:gd name="T27" fmla="*/ 2147483646 h 977"/>
              <a:gd name="T28" fmla="*/ 2147483646 w 1672"/>
              <a:gd name="T29" fmla="*/ 2147483646 h 977"/>
              <a:gd name="T30" fmla="*/ 2147483646 w 1672"/>
              <a:gd name="T31" fmla="*/ 2147483646 h 977"/>
              <a:gd name="T32" fmla="*/ 2147483646 w 1672"/>
              <a:gd name="T33" fmla="*/ 2147483646 h 977"/>
              <a:gd name="T34" fmla="*/ 2147483646 w 1672"/>
              <a:gd name="T35" fmla="*/ 2147483646 h 977"/>
              <a:gd name="T36" fmla="*/ 2147483646 w 1672"/>
              <a:gd name="T37" fmla="*/ 2147483646 h 977"/>
              <a:gd name="T38" fmla="*/ 2147483646 w 1672"/>
              <a:gd name="T39" fmla="*/ 2147483646 h 977"/>
              <a:gd name="T40" fmla="*/ 2147483646 w 1672"/>
              <a:gd name="T41" fmla="*/ 2147483646 h 977"/>
              <a:gd name="T42" fmla="*/ 2147483646 w 1672"/>
              <a:gd name="T43" fmla="*/ 2147483646 h 977"/>
              <a:gd name="T44" fmla="*/ 2147483646 w 1672"/>
              <a:gd name="T45" fmla="*/ 2147483646 h 977"/>
              <a:gd name="T46" fmla="*/ 2147483646 w 1672"/>
              <a:gd name="T47" fmla="*/ 2147483646 h 977"/>
              <a:gd name="T48" fmla="*/ 2147483646 w 1672"/>
              <a:gd name="T49" fmla="*/ 2147483646 h 977"/>
              <a:gd name="T50" fmla="*/ 2147483646 w 1672"/>
              <a:gd name="T51" fmla="*/ 2147483646 h 977"/>
              <a:gd name="T52" fmla="*/ 2147483646 w 1672"/>
              <a:gd name="T53" fmla="*/ 2147483646 h 977"/>
              <a:gd name="T54" fmla="*/ 2147483646 w 1672"/>
              <a:gd name="T55" fmla="*/ 2147483646 h 977"/>
              <a:gd name="T56" fmla="*/ 2147483646 w 1672"/>
              <a:gd name="T57" fmla="*/ 2147483646 h 977"/>
              <a:gd name="T58" fmla="*/ 2147483646 w 1672"/>
              <a:gd name="T59" fmla="*/ 2147483646 h 977"/>
              <a:gd name="T60" fmla="*/ 2147483646 w 1672"/>
              <a:gd name="T61" fmla="*/ 2147483646 h 977"/>
              <a:gd name="T62" fmla="*/ 2147483646 w 1672"/>
              <a:gd name="T63" fmla="*/ 2147483646 h 977"/>
              <a:gd name="T64" fmla="*/ 2147483646 w 1672"/>
              <a:gd name="T65" fmla="*/ 2147483646 h 977"/>
              <a:gd name="T66" fmla="*/ 2147483646 w 1672"/>
              <a:gd name="T67" fmla="*/ 2147483646 h 977"/>
              <a:gd name="T68" fmla="*/ 2147483646 w 1672"/>
              <a:gd name="T69" fmla="*/ 2147483646 h 977"/>
              <a:gd name="T70" fmla="*/ 2147483646 w 1672"/>
              <a:gd name="T71" fmla="*/ 2147483646 h 977"/>
              <a:gd name="T72" fmla="*/ 2147483646 w 1672"/>
              <a:gd name="T73" fmla="*/ 2147483646 h 977"/>
              <a:gd name="T74" fmla="*/ 2147483646 w 1672"/>
              <a:gd name="T75" fmla="*/ 2147483646 h 977"/>
              <a:gd name="T76" fmla="*/ 2147483646 w 1672"/>
              <a:gd name="T77" fmla="*/ 2147483646 h 977"/>
              <a:gd name="T78" fmla="*/ 2147483646 w 1672"/>
              <a:gd name="T79" fmla="*/ 2147483646 h 977"/>
              <a:gd name="T80" fmla="*/ 2147483646 w 1672"/>
              <a:gd name="T81" fmla="*/ 2147483646 h 977"/>
              <a:gd name="T82" fmla="*/ 2147483646 w 1672"/>
              <a:gd name="T83" fmla="*/ 2147483646 h 977"/>
              <a:gd name="T84" fmla="*/ 2147483646 w 1672"/>
              <a:gd name="T85" fmla="*/ 2147483646 h 977"/>
              <a:gd name="T86" fmla="*/ 2147483646 w 1672"/>
              <a:gd name="T87" fmla="*/ 2147483646 h 977"/>
              <a:gd name="T88" fmla="*/ 0 w 1672"/>
              <a:gd name="T89" fmla="*/ 2147483646 h 977"/>
              <a:gd name="T90" fmla="*/ 2147483646 w 1672"/>
              <a:gd name="T91" fmla="*/ 2147483646 h 977"/>
              <a:gd name="T92" fmla="*/ 2147483646 w 1672"/>
              <a:gd name="T93" fmla="*/ 2147483646 h 977"/>
              <a:gd name="T94" fmla="*/ 0 w 1672"/>
              <a:gd name="T95" fmla="*/ 2147483646 h 977"/>
              <a:gd name="T96" fmla="*/ 2147483646 w 1672"/>
              <a:gd name="T97" fmla="*/ 2147483646 h 977"/>
              <a:gd name="T98" fmla="*/ 2147483646 w 1672"/>
              <a:gd name="T99" fmla="*/ 2147483646 h 977"/>
              <a:gd name="T100" fmla="*/ 2147483646 w 1672"/>
              <a:gd name="T101" fmla="*/ 2147483646 h 977"/>
              <a:gd name="T102" fmla="*/ 2147483646 w 1672"/>
              <a:gd name="T103" fmla="*/ 2147483646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 fill="norm" stroke="1" extrusionOk="0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7470" name="Group 3"/>
          <p:cNvGrpSpPr/>
          <p:nvPr/>
        </p:nvGrpSpPr>
        <p:grpSpPr bwMode="auto">
          <a:xfrm>
            <a:off x="4048125" y="4906962"/>
            <a:ext cx="441325" cy="1095375"/>
            <a:chOff x="4048125" y="4787151"/>
            <a:chExt cx="441325" cy="1095375"/>
          </a:xfrm>
        </p:grpSpPr>
        <p:sp>
          <p:nvSpPr>
            <p:cNvPr id="147590" name="Freeform 83"/>
            <p:cNvSpPr/>
            <p:nvPr/>
          </p:nvSpPr>
          <p:spPr bwMode="auto">
            <a:xfrm>
              <a:off x="4092575" y="4868114"/>
              <a:ext cx="219074" cy="1012825"/>
            </a:xfrm>
            <a:custGeom>
              <a:avLst/>
              <a:gdLst>
                <a:gd name="T0" fmla="*/ 0 w 138"/>
                <a:gd name="T1" fmla="*/ 2147483646 h 638"/>
                <a:gd name="T2" fmla="*/ 2147483646 w 138"/>
                <a:gd name="T3" fmla="*/ 2147483646 h 638"/>
                <a:gd name="T4" fmla="*/ 2147483646 w 138"/>
                <a:gd name="T5" fmla="*/ 2147483646 h 638"/>
                <a:gd name="T6" fmla="*/ 2147483646 w 138"/>
                <a:gd name="T7" fmla="*/ 2147483646 h 638"/>
                <a:gd name="T8" fmla="*/ 0 w 138"/>
                <a:gd name="T9" fmla="*/ 0 h 638"/>
                <a:gd name="T10" fmla="*/ 0 w 138"/>
                <a:gd name="T11" fmla="*/ 2147483646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 fill="norm" stroke="1" extrusionOk="0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91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2" name="Freeform 84"/>
            <p:cNvSpPr/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6 w 86"/>
                <a:gd name="T3" fmla="*/ 0 h 64"/>
                <a:gd name="T4" fmla="*/ 2147483646 w 86"/>
                <a:gd name="T5" fmla="*/ 2147483646 h 64"/>
                <a:gd name="T6" fmla="*/ 0 w 86"/>
                <a:gd name="T7" fmla="*/ 2147483646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 fill="norm" stroke="1" extrusionOk="0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93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4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5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6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7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8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599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0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1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2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3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4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5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6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7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8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09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0" name="Rectangle 102"/>
            <p:cNvSpPr>
              <a:spLocks noChangeArrowheads="1"/>
            </p:cNvSpPr>
            <p:nvPr/>
          </p:nvSpPr>
          <p:spPr bwMode="auto">
            <a:xfrm>
              <a:off x="4310063" y="5469775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1" name="Rectangle 103"/>
            <p:cNvSpPr>
              <a:spLocks noChangeArrowheads="1"/>
            </p:cNvSpPr>
            <p:nvPr/>
          </p:nvSpPr>
          <p:spPr bwMode="auto">
            <a:xfrm>
              <a:off x="4379913" y="5469775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2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3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4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5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6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7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8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19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0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1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2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3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4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5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6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7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8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29" name="Freeform 121"/>
            <p:cNvSpPr/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6 w 12"/>
                <a:gd name="T1" fmla="*/ 2147483646 h 41"/>
                <a:gd name="T2" fmla="*/ 2147483646 w 12"/>
                <a:gd name="T3" fmla="*/ 2147483646 h 41"/>
                <a:gd name="T4" fmla="*/ 0 w 12"/>
                <a:gd name="T5" fmla="*/ 2147483646 h 41"/>
                <a:gd name="T6" fmla="*/ 0 w 12"/>
                <a:gd name="T7" fmla="*/ 0 h 41"/>
                <a:gd name="T8" fmla="*/ 2147483646 w 12"/>
                <a:gd name="T9" fmla="*/ 214748364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 fill="norm" stroke="1" extrusionOk="0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0" name="Freeform 122"/>
            <p:cNvSpPr/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6 w 35"/>
                <a:gd name="T1" fmla="*/ 2147483646 h 70"/>
                <a:gd name="T2" fmla="*/ 2147483646 w 35"/>
                <a:gd name="T3" fmla="*/ 2147483646 h 70"/>
                <a:gd name="T4" fmla="*/ 0 w 35"/>
                <a:gd name="T5" fmla="*/ 2147483646 h 70"/>
                <a:gd name="T6" fmla="*/ 0 w 35"/>
                <a:gd name="T7" fmla="*/ 0 h 70"/>
                <a:gd name="T8" fmla="*/ 2147483646 w 35"/>
                <a:gd name="T9" fmla="*/ 2147483646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 fill="norm" stroke="1" extrusionOk="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1" name="Freeform 123"/>
            <p:cNvSpPr/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6 w 35"/>
                <a:gd name="T1" fmla="*/ 2147483646 h 67"/>
                <a:gd name="T2" fmla="*/ 2147483646 w 35"/>
                <a:gd name="T3" fmla="*/ 2147483646 h 67"/>
                <a:gd name="T4" fmla="*/ 0 w 35"/>
                <a:gd name="T5" fmla="*/ 2147483646 h 67"/>
                <a:gd name="T6" fmla="*/ 0 w 35"/>
                <a:gd name="T7" fmla="*/ 0 h 67"/>
                <a:gd name="T8" fmla="*/ 2147483646 w 35"/>
                <a:gd name="T9" fmla="*/ 214748364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 fill="norm" stroke="1" extrusionOk="0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2" name="Freeform 124"/>
            <p:cNvSpPr/>
            <p:nvPr/>
          </p:nvSpPr>
          <p:spPr bwMode="auto">
            <a:xfrm>
              <a:off x="4117975" y="5617414"/>
              <a:ext cx="53974" cy="103187"/>
            </a:xfrm>
            <a:custGeom>
              <a:avLst/>
              <a:gdLst>
                <a:gd name="T0" fmla="*/ 2147483646 w 34"/>
                <a:gd name="T1" fmla="*/ 2147483646 h 65"/>
                <a:gd name="T2" fmla="*/ 2147483646 w 34"/>
                <a:gd name="T3" fmla="*/ 2147483646 h 65"/>
                <a:gd name="T4" fmla="*/ 0 w 34"/>
                <a:gd name="T5" fmla="*/ 2147483646 h 65"/>
                <a:gd name="T6" fmla="*/ 0 w 34"/>
                <a:gd name="T7" fmla="*/ 0 h 65"/>
                <a:gd name="T8" fmla="*/ 2147483646 w 34"/>
                <a:gd name="T9" fmla="*/ 2147483646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 fill="norm" stroke="1" extrusionOk="0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3" name="Freeform 125"/>
            <p:cNvSpPr/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6 w 17"/>
                <a:gd name="T1" fmla="*/ 2147483646 h 46"/>
                <a:gd name="T2" fmla="*/ 2147483646 w 17"/>
                <a:gd name="T3" fmla="*/ 2147483646 h 46"/>
                <a:gd name="T4" fmla="*/ 0 w 17"/>
                <a:gd name="T5" fmla="*/ 2147483646 h 46"/>
                <a:gd name="T6" fmla="*/ 0 w 17"/>
                <a:gd name="T7" fmla="*/ 0 h 46"/>
                <a:gd name="T8" fmla="*/ 2147483646 w 17"/>
                <a:gd name="T9" fmla="*/ 214748364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 fill="norm" stroke="1" extrusionOk="0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4" name="Freeform 126"/>
            <p:cNvSpPr/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6 w 12"/>
                <a:gd name="T1" fmla="*/ 2147483646 h 36"/>
                <a:gd name="T2" fmla="*/ 2147483646 w 12"/>
                <a:gd name="T3" fmla="*/ 2147483646 h 36"/>
                <a:gd name="T4" fmla="*/ 0 w 12"/>
                <a:gd name="T5" fmla="*/ 2147483646 h 36"/>
                <a:gd name="T6" fmla="*/ 0 w 12"/>
                <a:gd name="T7" fmla="*/ 0 h 36"/>
                <a:gd name="T8" fmla="*/ 2147483646 w 12"/>
                <a:gd name="T9" fmla="*/ 214748364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 fill="norm" stroke="1" extrusionOk="0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5" name="Freeform 127"/>
            <p:cNvSpPr/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6 w 35"/>
                <a:gd name="T1" fmla="*/ 2147483646 h 49"/>
                <a:gd name="T2" fmla="*/ 2147483646 w 35"/>
                <a:gd name="T3" fmla="*/ 2147483646 h 49"/>
                <a:gd name="T4" fmla="*/ 0 w 35"/>
                <a:gd name="T5" fmla="*/ 2147483646 h 49"/>
                <a:gd name="T6" fmla="*/ 0 w 35"/>
                <a:gd name="T7" fmla="*/ 0 h 49"/>
                <a:gd name="T8" fmla="*/ 2147483646 w 35"/>
                <a:gd name="T9" fmla="*/ 2147483646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 fill="norm" stroke="1" extrusionOk="0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6" name="Freeform 128"/>
            <p:cNvSpPr/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6 w 35"/>
                <a:gd name="T1" fmla="*/ 2147483646 h 46"/>
                <a:gd name="T2" fmla="*/ 2147483646 w 35"/>
                <a:gd name="T3" fmla="*/ 2147483646 h 46"/>
                <a:gd name="T4" fmla="*/ 0 w 35"/>
                <a:gd name="T5" fmla="*/ 2147483646 h 46"/>
                <a:gd name="T6" fmla="*/ 0 w 35"/>
                <a:gd name="T7" fmla="*/ 0 h 46"/>
                <a:gd name="T8" fmla="*/ 2147483646 w 35"/>
                <a:gd name="T9" fmla="*/ 214748364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 fill="norm" stroke="1" extrusionOk="0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7" name="Freeform 129"/>
            <p:cNvSpPr/>
            <p:nvPr/>
          </p:nvSpPr>
          <p:spPr bwMode="auto">
            <a:xfrm>
              <a:off x="4117975" y="4890339"/>
              <a:ext cx="53974" cy="730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0 w 34"/>
                <a:gd name="T5" fmla="*/ 2147483646 h 46"/>
                <a:gd name="T6" fmla="*/ 0 w 34"/>
                <a:gd name="T7" fmla="*/ 0 h 46"/>
                <a:gd name="T8" fmla="*/ 2147483646 w 34"/>
                <a:gd name="T9" fmla="*/ 214748364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 fill="norm" stroke="1" extrusionOk="0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8" name="Freeform 130"/>
            <p:cNvSpPr/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6 w 17"/>
                <a:gd name="T1" fmla="*/ 2147483646 h 36"/>
                <a:gd name="T2" fmla="*/ 2147483646 w 17"/>
                <a:gd name="T3" fmla="*/ 2147483646 h 36"/>
                <a:gd name="T4" fmla="*/ 0 w 17"/>
                <a:gd name="T5" fmla="*/ 2147483646 h 36"/>
                <a:gd name="T6" fmla="*/ 0 w 17"/>
                <a:gd name="T7" fmla="*/ 0 h 36"/>
                <a:gd name="T8" fmla="*/ 2147483646 w 17"/>
                <a:gd name="T9" fmla="*/ 214748364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 fill="norm" stroke="1" extrusionOk="0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39" name="Freeform 131"/>
            <p:cNvSpPr/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6 w 35"/>
                <a:gd name="T1" fmla="*/ 2147483646 h 52"/>
                <a:gd name="T2" fmla="*/ 2147483646 w 35"/>
                <a:gd name="T3" fmla="*/ 2147483646 h 52"/>
                <a:gd name="T4" fmla="*/ 0 w 35"/>
                <a:gd name="T5" fmla="*/ 2147483646 h 52"/>
                <a:gd name="T6" fmla="*/ 0 w 35"/>
                <a:gd name="T7" fmla="*/ 0 h 52"/>
                <a:gd name="T8" fmla="*/ 2147483646 w 35"/>
                <a:gd name="T9" fmla="*/ 2147483646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 fill="norm" stroke="1" extrusionOk="0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0" name="Freeform 132"/>
            <p:cNvSpPr/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6 w 35"/>
                <a:gd name="T1" fmla="*/ 2147483646 h 52"/>
                <a:gd name="T2" fmla="*/ 2147483646 w 35"/>
                <a:gd name="T3" fmla="*/ 2147483646 h 52"/>
                <a:gd name="T4" fmla="*/ 0 w 35"/>
                <a:gd name="T5" fmla="*/ 2147483646 h 52"/>
                <a:gd name="T6" fmla="*/ 0 w 35"/>
                <a:gd name="T7" fmla="*/ 0 h 52"/>
                <a:gd name="T8" fmla="*/ 2147483646 w 35"/>
                <a:gd name="T9" fmla="*/ 2147483646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 fill="norm" stroke="1" extrusionOk="0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1" name="Freeform 133"/>
            <p:cNvSpPr/>
            <p:nvPr/>
          </p:nvSpPr>
          <p:spPr bwMode="auto">
            <a:xfrm>
              <a:off x="4117975" y="4993526"/>
              <a:ext cx="53974" cy="77788"/>
            </a:xfrm>
            <a:custGeom>
              <a:avLst/>
              <a:gdLst>
                <a:gd name="T0" fmla="*/ 2147483646 w 34"/>
                <a:gd name="T1" fmla="*/ 2147483646 h 49"/>
                <a:gd name="T2" fmla="*/ 2147483646 w 34"/>
                <a:gd name="T3" fmla="*/ 2147483646 h 49"/>
                <a:gd name="T4" fmla="*/ 0 w 34"/>
                <a:gd name="T5" fmla="*/ 2147483646 h 49"/>
                <a:gd name="T6" fmla="*/ 0 w 34"/>
                <a:gd name="T7" fmla="*/ 0 h 49"/>
                <a:gd name="T8" fmla="*/ 2147483646 w 34"/>
                <a:gd name="T9" fmla="*/ 2147483646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 fill="norm" stroke="1" extrusionOk="0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2" name="Freeform 134"/>
            <p:cNvSpPr/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6 w 17"/>
                <a:gd name="T1" fmla="*/ 2147483646 h 39"/>
                <a:gd name="T2" fmla="*/ 2147483646 w 17"/>
                <a:gd name="T3" fmla="*/ 2147483646 h 39"/>
                <a:gd name="T4" fmla="*/ 0 w 17"/>
                <a:gd name="T5" fmla="*/ 2147483646 h 39"/>
                <a:gd name="T6" fmla="*/ 0 w 17"/>
                <a:gd name="T7" fmla="*/ 0 h 39"/>
                <a:gd name="T8" fmla="*/ 2147483646 w 17"/>
                <a:gd name="T9" fmla="*/ 2147483646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 fill="norm" stroke="1" extrusionOk="0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3" name="Freeform 135"/>
            <p:cNvSpPr/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6 w 12"/>
                <a:gd name="T1" fmla="*/ 2147483646 h 38"/>
                <a:gd name="T2" fmla="*/ 2147483646 w 12"/>
                <a:gd name="T3" fmla="*/ 2147483646 h 38"/>
                <a:gd name="T4" fmla="*/ 0 w 12"/>
                <a:gd name="T5" fmla="*/ 2147483646 h 38"/>
                <a:gd name="T6" fmla="*/ 0 w 12"/>
                <a:gd name="T7" fmla="*/ 0 h 38"/>
                <a:gd name="T8" fmla="*/ 2147483646 w 12"/>
                <a:gd name="T9" fmla="*/ 2147483646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 fill="norm" stroke="1" extrusionOk="0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4" name="Freeform 136"/>
            <p:cNvSpPr/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6 w 35"/>
                <a:gd name="T1" fmla="*/ 2147483646 h 55"/>
                <a:gd name="T2" fmla="*/ 2147483646 w 35"/>
                <a:gd name="T3" fmla="*/ 2147483646 h 55"/>
                <a:gd name="T4" fmla="*/ 0 w 35"/>
                <a:gd name="T5" fmla="*/ 2147483646 h 55"/>
                <a:gd name="T6" fmla="*/ 0 w 35"/>
                <a:gd name="T7" fmla="*/ 0 h 55"/>
                <a:gd name="T8" fmla="*/ 2147483646 w 35"/>
                <a:gd name="T9" fmla="*/ 2147483646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 fill="norm" stroke="1" extrusionOk="0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5" name="Freeform 137"/>
            <p:cNvSpPr/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6 w 35"/>
                <a:gd name="T1" fmla="*/ 2147483646 h 54"/>
                <a:gd name="T2" fmla="*/ 2147483646 w 35"/>
                <a:gd name="T3" fmla="*/ 2147483646 h 54"/>
                <a:gd name="T4" fmla="*/ 0 w 35"/>
                <a:gd name="T5" fmla="*/ 2147483646 h 54"/>
                <a:gd name="T6" fmla="*/ 0 w 35"/>
                <a:gd name="T7" fmla="*/ 0 h 54"/>
                <a:gd name="T8" fmla="*/ 2147483646 w 35"/>
                <a:gd name="T9" fmla="*/ 214748364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 fill="norm" stroke="1" extrusionOk="0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6" name="Freeform 138"/>
            <p:cNvSpPr/>
            <p:nvPr/>
          </p:nvSpPr>
          <p:spPr bwMode="auto">
            <a:xfrm>
              <a:off x="4117975" y="5098301"/>
              <a:ext cx="53974" cy="82550"/>
            </a:xfrm>
            <a:custGeom>
              <a:avLst/>
              <a:gdLst>
                <a:gd name="T0" fmla="*/ 2147483646 w 34"/>
                <a:gd name="T1" fmla="*/ 2147483646 h 52"/>
                <a:gd name="T2" fmla="*/ 2147483646 w 34"/>
                <a:gd name="T3" fmla="*/ 2147483646 h 52"/>
                <a:gd name="T4" fmla="*/ 0 w 34"/>
                <a:gd name="T5" fmla="*/ 2147483646 h 52"/>
                <a:gd name="T6" fmla="*/ 0 w 34"/>
                <a:gd name="T7" fmla="*/ 0 h 52"/>
                <a:gd name="T8" fmla="*/ 2147483646 w 34"/>
                <a:gd name="T9" fmla="*/ 2147483646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 fill="norm" stroke="1" extrusionOk="0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7" name="Freeform 139"/>
            <p:cNvSpPr/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6 w 17"/>
                <a:gd name="T1" fmla="*/ 2147483646 h 38"/>
                <a:gd name="T2" fmla="*/ 2147483646 w 17"/>
                <a:gd name="T3" fmla="*/ 2147483646 h 38"/>
                <a:gd name="T4" fmla="*/ 0 w 17"/>
                <a:gd name="T5" fmla="*/ 2147483646 h 38"/>
                <a:gd name="T6" fmla="*/ 0 w 17"/>
                <a:gd name="T7" fmla="*/ 0 h 38"/>
                <a:gd name="T8" fmla="*/ 2147483646 w 17"/>
                <a:gd name="T9" fmla="*/ 2147483646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 fill="norm" stroke="1" extrusionOk="0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8" name="Freeform 140"/>
            <p:cNvSpPr/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6 w 11"/>
                <a:gd name="T1" fmla="*/ 2147483646 h 40"/>
                <a:gd name="T2" fmla="*/ 2147483646 w 11"/>
                <a:gd name="T3" fmla="*/ 2147483646 h 40"/>
                <a:gd name="T4" fmla="*/ 0 w 11"/>
                <a:gd name="T5" fmla="*/ 2147483646 h 40"/>
                <a:gd name="T6" fmla="*/ 0 w 11"/>
                <a:gd name="T7" fmla="*/ 0 h 40"/>
                <a:gd name="T8" fmla="*/ 2147483646 w 11"/>
                <a:gd name="T9" fmla="*/ 2147483646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 fill="norm" stroke="1" extrusionOk="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49" name="Freeform 141"/>
            <p:cNvSpPr/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6 w 35"/>
                <a:gd name="T1" fmla="*/ 2147483646 h 57"/>
                <a:gd name="T2" fmla="*/ 2147483646 w 35"/>
                <a:gd name="T3" fmla="*/ 2147483646 h 57"/>
                <a:gd name="T4" fmla="*/ 0 w 35"/>
                <a:gd name="T5" fmla="*/ 2147483646 h 57"/>
                <a:gd name="T6" fmla="*/ 0 w 35"/>
                <a:gd name="T7" fmla="*/ 0 h 57"/>
                <a:gd name="T8" fmla="*/ 2147483646 w 35"/>
                <a:gd name="T9" fmla="*/ 214748364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 fill="norm" stroke="1" extrusionOk="0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0" name="Freeform 142"/>
            <p:cNvSpPr/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6 w 35"/>
                <a:gd name="T1" fmla="*/ 2147483646 h 56"/>
                <a:gd name="T2" fmla="*/ 2147483646 w 35"/>
                <a:gd name="T3" fmla="*/ 2147483646 h 56"/>
                <a:gd name="T4" fmla="*/ 0 w 35"/>
                <a:gd name="T5" fmla="*/ 2147483646 h 56"/>
                <a:gd name="T6" fmla="*/ 0 w 35"/>
                <a:gd name="T7" fmla="*/ 0 h 56"/>
                <a:gd name="T8" fmla="*/ 2147483646 w 35"/>
                <a:gd name="T9" fmla="*/ 214748364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 fill="norm" stroke="1" extrusionOk="0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1" name="Freeform 143"/>
            <p:cNvSpPr/>
            <p:nvPr/>
          </p:nvSpPr>
          <p:spPr bwMode="auto">
            <a:xfrm>
              <a:off x="4117975" y="5199901"/>
              <a:ext cx="53974" cy="88900"/>
            </a:xfrm>
            <a:custGeom>
              <a:avLst/>
              <a:gdLst>
                <a:gd name="T0" fmla="*/ 2147483646 w 34"/>
                <a:gd name="T1" fmla="*/ 2147483646 h 56"/>
                <a:gd name="T2" fmla="*/ 2147483646 w 34"/>
                <a:gd name="T3" fmla="*/ 2147483646 h 56"/>
                <a:gd name="T4" fmla="*/ 0 w 34"/>
                <a:gd name="T5" fmla="*/ 2147483646 h 56"/>
                <a:gd name="T6" fmla="*/ 0 w 34"/>
                <a:gd name="T7" fmla="*/ 0 h 56"/>
                <a:gd name="T8" fmla="*/ 2147483646 w 34"/>
                <a:gd name="T9" fmla="*/ 214748364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 fill="norm" stroke="1" extrusionOk="0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2" name="Freeform 144"/>
            <p:cNvSpPr/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6 w 17"/>
                <a:gd name="T1" fmla="*/ 2147483646 h 41"/>
                <a:gd name="T2" fmla="*/ 2147483646 w 17"/>
                <a:gd name="T3" fmla="*/ 2147483646 h 41"/>
                <a:gd name="T4" fmla="*/ 0 w 17"/>
                <a:gd name="T5" fmla="*/ 2147483646 h 41"/>
                <a:gd name="T6" fmla="*/ 0 w 17"/>
                <a:gd name="T7" fmla="*/ 0 h 41"/>
                <a:gd name="T8" fmla="*/ 2147483646 w 17"/>
                <a:gd name="T9" fmla="*/ 214748364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 fill="norm" stroke="1" extrusionOk="0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3" name="Freeform 145"/>
            <p:cNvSpPr/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6 w 12"/>
                <a:gd name="T1" fmla="*/ 2147483646 h 41"/>
                <a:gd name="T2" fmla="*/ 2147483646 w 12"/>
                <a:gd name="T3" fmla="*/ 2147483646 h 41"/>
                <a:gd name="T4" fmla="*/ 0 w 12"/>
                <a:gd name="T5" fmla="*/ 2147483646 h 41"/>
                <a:gd name="T6" fmla="*/ 0 w 12"/>
                <a:gd name="T7" fmla="*/ 0 h 41"/>
                <a:gd name="T8" fmla="*/ 2147483646 w 12"/>
                <a:gd name="T9" fmla="*/ 214748364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 fill="norm" stroke="1" extrusionOk="0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4" name="Freeform 146"/>
            <p:cNvSpPr/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6 w 35"/>
                <a:gd name="T1" fmla="*/ 2147483646 h 59"/>
                <a:gd name="T2" fmla="*/ 2147483646 w 35"/>
                <a:gd name="T3" fmla="*/ 2147483646 h 59"/>
                <a:gd name="T4" fmla="*/ 0 w 35"/>
                <a:gd name="T5" fmla="*/ 2147483646 h 59"/>
                <a:gd name="T6" fmla="*/ 0 w 35"/>
                <a:gd name="T7" fmla="*/ 0 h 59"/>
                <a:gd name="T8" fmla="*/ 2147483646 w 35"/>
                <a:gd name="T9" fmla="*/ 2147483646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 fill="norm" stroke="1" extrusionOk="0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5" name="Freeform 147"/>
            <p:cNvSpPr/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6 w 35"/>
                <a:gd name="T1" fmla="*/ 2147483646 h 59"/>
                <a:gd name="T2" fmla="*/ 2147483646 w 35"/>
                <a:gd name="T3" fmla="*/ 2147483646 h 59"/>
                <a:gd name="T4" fmla="*/ 0 w 35"/>
                <a:gd name="T5" fmla="*/ 2147483646 h 59"/>
                <a:gd name="T6" fmla="*/ 0 w 35"/>
                <a:gd name="T7" fmla="*/ 0 h 59"/>
                <a:gd name="T8" fmla="*/ 2147483646 w 35"/>
                <a:gd name="T9" fmla="*/ 2147483646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 fill="norm" stroke="1" extrusionOk="0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6" name="Freeform 148"/>
            <p:cNvSpPr/>
            <p:nvPr/>
          </p:nvSpPr>
          <p:spPr bwMode="auto">
            <a:xfrm>
              <a:off x="4117975" y="5303089"/>
              <a:ext cx="53974" cy="93662"/>
            </a:xfrm>
            <a:custGeom>
              <a:avLst/>
              <a:gdLst>
                <a:gd name="T0" fmla="*/ 2147483646 w 34"/>
                <a:gd name="T1" fmla="*/ 2147483646 h 59"/>
                <a:gd name="T2" fmla="*/ 2147483646 w 34"/>
                <a:gd name="T3" fmla="*/ 2147483646 h 59"/>
                <a:gd name="T4" fmla="*/ 0 w 34"/>
                <a:gd name="T5" fmla="*/ 2147483646 h 59"/>
                <a:gd name="T6" fmla="*/ 0 w 34"/>
                <a:gd name="T7" fmla="*/ 0 h 59"/>
                <a:gd name="T8" fmla="*/ 2147483646 w 34"/>
                <a:gd name="T9" fmla="*/ 2147483646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 fill="norm" stroke="1" extrusionOk="0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7" name="Freeform 149"/>
            <p:cNvSpPr/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6 w 17"/>
                <a:gd name="T1" fmla="*/ 2147483646 h 42"/>
                <a:gd name="T2" fmla="*/ 2147483646 w 17"/>
                <a:gd name="T3" fmla="*/ 2147483646 h 42"/>
                <a:gd name="T4" fmla="*/ 0 w 17"/>
                <a:gd name="T5" fmla="*/ 2147483646 h 42"/>
                <a:gd name="T6" fmla="*/ 0 w 17"/>
                <a:gd name="T7" fmla="*/ 0 h 42"/>
                <a:gd name="T8" fmla="*/ 2147483646 w 17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 fill="norm" stroke="1" extrusionOk="0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8" name="Freeform 150"/>
            <p:cNvSpPr/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6 w 11"/>
                <a:gd name="T1" fmla="*/ 2147483646 h 38"/>
                <a:gd name="T2" fmla="*/ 2147483646 w 11"/>
                <a:gd name="T3" fmla="*/ 2147483646 h 38"/>
                <a:gd name="T4" fmla="*/ 0 w 11"/>
                <a:gd name="T5" fmla="*/ 2147483646 h 38"/>
                <a:gd name="T6" fmla="*/ 0 w 11"/>
                <a:gd name="T7" fmla="*/ 0 h 38"/>
                <a:gd name="T8" fmla="*/ 2147483646 w 11"/>
                <a:gd name="T9" fmla="*/ 2147483646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 fill="norm" stroke="1" extrusionOk="0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59" name="Freeform 151"/>
            <p:cNvSpPr/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6 w 35"/>
                <a:gd name="T1" fmla="*/ 2147483646 h 63"/>
                <a:gd name="T2" fmla="*/ 2147483646 w 35"/>
                <a:gd name="T3" fmla="*/ 2147483646 h 63"/>
                <a:gd name="T4" fmla="*/ 0 w 35"/>
                <a:gd name="T5" fmla="*/ 2147483646 h 63"/>
                <a:gd name="T6" fmla="*/ 0 w 35"/>
                <a:gd name="T7" fmla="*/ 0 h 63"/>
                <a:gd name="T8" fmla="*/ 2147483646 w 35"/>
                <a:gd name="T9" fmla="*/ 2147483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 fill="norm" stroke="1" extrusionOk="0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0" name="Freeform 152"/>
            <p:cNvSpPr/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6 w 35"/>
                <a:gd name="T1" fmla="*/ 2147483646 h 60"/>
                <a:gd name="T2" fmla="*/ 2147483646 w 35"/>
                <a:gd name="T3" fmla="*/ 2147483646 h 60"/>
                <a:gd name="T4" fmla="*/ 0 w 35"/>
                <a:gd name="T5" fmla="*/ 2147483646 h 60"/>
                <a:gd name="T6" fmla="*/ 0 w 35"/>
                <a:gd name="T7" fmla="*/ 0 h 60"/>
                <a:gd name="T8" fmla="*/ 2147483646 w 35"/>
                <a:gd name="T9" fmla="*/ 2147483646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 fill="norm" stroke="1" extrusionOk="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1" name="Freeform 153"/>
            <p:cNvSpPr/>
            <p:nvPr/>
          </p:nvSpPr>
          <p:spPr bwMode="auto">
            <a:xfrm>
              <a:off x="4116387" y="5406276"/>
              <a:ext cx="55562" cy="96838"/>
            </a:xfrm>
            <a:custGeom>
              <a:avLst/>
              <a:gdLst>
                <a:gd name="T0" fmla="*/ 2147483646 w 35"/>
                <a:gd name="T1" fmla="*/ 2147483646 h 61"/>
                <a:gd name="T2" fmla="*/ 2147483646 w 35"/>
                <a:gd name="T3" fmla="*/ 2147483646 h 61"/>
                <a:gd name="T4" fmla="*/ 0 w 35"/>
                <a:gd name="T5" fmla="*/ 2147483646 h 61"/>
                <a:gd name="T6" fmla="*/ 0 w 35"/>
                <a:gd name="T7" fmla="*/ 0 h 61"/>
                <a:gd name="T8" fmla="*/ 2147483646 w 35"/>
                <a:gd name="T9" fmla="*/ 214748364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 fill="norm" stroke="1" extrusionOk="0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2" name="Freeform 154"/>
            <p:cNvSpPr/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6 w 17"/>
                <a:gd name="T1" fmla="*/ 2147483646 h 42"/>
                <a:gd name="T2" fmla="*/ 2147483646 w 17"/>
                <a:gd name="T3" fmla="*/ 2147483646 h 42"/>
                <a:gd name="T4" fmla="*/ 0 w 17"/>
                <a:gd name="T5" fmla="*/ 2147483646 h 42"/>
                <a:gd name="T6" fmla="*/ 0 w 17"/>
                <a:gd name="T7" fmla="*/ 0 h 42"/>
                <a:gd name="T8" fmla="*/ 2147483646 w 17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 fill="norm" stroke="1" extrusionOk="0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3" name="Freeform 155"/>
            <p:cNvSpPr/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6 w 11"/>
                <a:gd name="T1" fmla="*/ 2147483646 h 44"/>
                <a:gd name="T2" fmla="*/ 2147483646 w 11"/>
                <a:gd name="T3" fmla="*/ 2147483646 h 44"/>
                <a:gd name="T4" fmla="*/ 0 w 11"/>
                <a:gd name="T5" fmla="*/ 2147483646 h 44"/>
                <a:gd name="T6" fmla="*/ 0 w 11"/>
                <a:gd name="T7" fmla="*/ 0 h 44"/>
                <a:gd name="T8" fmla="*/ 2147483646 w 11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 fill="norm" stroke="1" extrusionOk="0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4" name="Freeform 156"/>
            <p:cNvSpPr/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6 w 35"/>
                <a:gd name="T1" fmla="*/ 2147483646 h 65"/>
                <a:gd name="T2" fmla="*/ 2147483646 w 35"/>
                <a:gd name="T3" fmla="*/ 2147483646 h 65"/>
                <a:gd name="T4" fmla="*/ 0 w 35"/>
                <a:gd name="T5" fmla="*/ 2147483646 h 65"/>
                <a:gd name="T6" fmla="*/ 0 w 35"/>
                <a:gd name="T7" fmla="*/ 0 h 65"/>
                <a:gd name="T8" fmla="*/ 2147483646 w 35"/>
                <a:gd name="T9" fmla="*/ 2147483646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 fill="norm" stroke="1" extrusionOk="0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5" name="Freeform 157"/>
            <p:cNvSpPr/>
            <p:nvPr/>
          </p:nvSpPr>
          <p:spPr bwMode="auto">
            <a:xfrm>
              <a:off x="4176713" y="5569788"/>
              <a:ext cx="55562" cy="103187"/>
            </a:xfrm>
            <a:custGeom>
              <a:avLst/>
              <a:gdLst>
                <a:gd name="T0" fmla="*/ 2147483646 w 35"/>
                <a:gd name="T1" fmla="*/ 2147483646 h 65"/>
                <a:gd name="T2" fmla="*/ 2147483646 w 35"/>
                <a:gd name="T3" fmla="*/ 2147483646 h 65"/>
                <a:gd name="T4" fmla="*/ 0 w 35"/>
                <a:gd name="T5" fmla="*/ 2147483646 h 65"/>
                <a:gd name="T6" fmla="*/ 0 w 35"/>
                <a:gd name="T7" fmla="*/ 0 h 65"/>
                <a:gd name="T8" fmla="*/ 2147483646 w 35"/>
                <a:gd name="T9" fmla="*/ 2147483646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 fill="norm" stroke="1" extrusionOk="0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6" name="Freeform 158"/>
            <p:cNvSpPr/>
            <p:nvPr/>
          </p:nvSpPr>
          <p:spPr bwMode="auto">
            <a:xfrm>
              <a:off x="4117975" y="5512639"/>
              <a:ext cx="53974" cy="100012"/>
            </a:xfrm>
            <a:custGeom>
              <a:avLst/>
              <a:gdLst>
                <a:gd name="T0" fmla="*/ 2147483646 w 34"/>
                <a:gd name="T1" fmla="*/ 2147483646 h 63"/>
                <a:gd name="T2" fmla="*/ 2147483646 w 34"/>
                <a:gd name="T3" fmla="*/ 2147483646 h 63"/>
                <a:gd name="T4" fmla="*/ 0 w 34"/>
                <a:gd name="T5" fmla="*/ 2147483646 h 63"/>
                <a:gd name="T6" fmla="*/ 0 w 34"/>
                <a:gd name="T7" fmla="*/ 0 h 63"/>
                <a:gd name="T8" fmla="*/ 2147483646 w 34"/>
                <a:gd name="T9" fmla="*/ 2147483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 fill="norm" stroke="1" extrusionOk="0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7" name="Freeform 159"/>
            <p:cNvSpPr/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6 w 17"/>
                <a:gd name="T1" fmla="*/ 2147483646 h 44"/>
                <a:gd name="T2" fmla="*/ 2147483646 w 17"/>
                <a:gd name="T3" fmla="*/ 2147483646 h 44"/>
                <a:gd name="T4" fmla="*/ 0 w 17"/>
                <a:gd name="T5" fmla="*/ 2147483646 h 44"/>
                <a:gd name="T6" fmla="*/ 0 w 17"/>
                <a:gd name="T7" fmla="*/ 0 h 44"/>
                <a:gd name="T8" fmla="*/ 2147483646 w 17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 fill="norm" stroke="1" extrusionOk="0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8" name="Freeform 160"/>
            <p:cNvSpPr/>
            <p:nvPr/>
          </p:nvSpPr>
          <p:spPr bwMode="auto">
            <a:xfrm>
              <a:off x="4087813" y="5534864"/>
              <a:ext cx="46037" cy="87311"/>
            </a:xfrm>
            <a:custGeom>
              <a:avLst/>
              <a:gdLst>
                <a:gd name="T0" fmla="*/ 2147483646 w 29"/>
                <a:gd name="T1" fmla="*/ 2147483646 h 55"/>
                <a:gd name="T2" fmla="*/ 2147483646 w 29"/>
                <a:gd name="T3" fmla="*/ 2147483646 h 55"/>
                <a:gd name="T4" fmla="*/ 0 w 29"/>
                <a:gd name="T5" fmla="*/ 2147483646 h 55"/>
                <a:gd name="T6" fmla="*/ 0 w 29"/>
                <a:gd name="T7" fmla="*/ 0 h 55"/>
                <a:gd name="T8" fmla="*/ 2147483646 w 29"/>
                <a:gd name="T9" fmla="*/ 2147483646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 fill="norm" stroke="1" extrusionOk="0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69" name="Freeform 161"/>
            <p:cNvSpPr/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6 w 39"/>
                <a:gd name="T1" fmla="*/ 2147483646 h 71"/>
                <a:gd name="T2" fmla="*/ 2147483646 w 39"/>
                <a:gd name="T3" fmla="*/ 2147483646 h 71"/>
                <a:gd name="T4" fmla="*/ 0 w 39"/>
                <a:gd name="T5" fmla="*/ 2147483646 h 71"/>
                <a:gd name="T6" fmla="*/ 0 w 39"/>
                <a:gd name="T7" fmla="*/ 0 h 71"/>
                <a:gd name="T8" fmla="*/ 2147483646 w 39"/>
                <a:gd name="T9" fmla="*/ 2147483646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 fill="norm" stroke="1" extrusionOk="0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0" name="Freeform 162"/>
            <p:cNvSpPr/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6 w 32"/>
                <a:gd name="T1" fmla="*/ 2147483646 h 64"/>
                <a:gd name="T2" fmla="*/ 2147483646 w 32"/>
                <a:gd name="T3" fmla="*/ 2147483646 h 64"/>
                <a:gd name="T4" fmla="*/ 0 w 32"/>
                <a:gd name="T5" fmla="*/ 2147483646 h 64"/>
                <a:gd name="T6" fmla="*/ 0 w 32"/>
                <a:gd name="T7" fmla="*/ 0 h 64"/>
                <a:gd name="T8" fmla="*/ 2147483646 w 32"/>
                <a:gd name="T9" fmla="*/ 214748364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 fill="norm" stroke="1" extrusionOk="0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1" name="Freeform 163"/>
            <p:cNvSpPr/>
            <p:nvPr/>
          </p:nvSpPr>
          <p:spPr bwMode="auto">
            <a:xfrm>
              <a:off x="4137025" y="5585664"/>
              <a:ext cx="53974" cy="98425"/>
            </a:xfrm>
            <a:custGeom>
              <a:avLst/>
              <a:gdLst>
                <a:gd name="T0" fmla="*/ 2147483646 w 34"/>
                <a:gd name="T1" fmla="*/ 2147483646 h 62"/>
                <a:gd name="T2" fmla="*/ 2147483646 w 34"/>
                <a:gd name="T3" fmla="*/ 2147483646 h 62"/>
                <a:gd name="T4" fmla="*/ 0 w 34"/>
                <a:gd name="T5" fmla="*/ 2147483646 h 62"/>
                <a:gd name="T6" fmla="*/ 0 w 34"/>
                <a:gd name="T7" fmla="*/ 0 h 62"/>
                <a:gd name="T8" fmla="*/ 2147483646 w 34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 fill="norm" stroke="1" extrusionOk="0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2" name="Freeform 164"/>
            <p:cNvSpPr/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6 w 30"/>
                <a:gd name="T1" fmla="*/ 2147483646 h 44"/>
                <a:gd name="T2" fmla="*/ 2147483646 w 30"/>
                <a:gd name="T3" fmla="*/ 2147483646 h 44"/>
                <a:gd name="T4" fmla="*/ 0 w 30"/>
                <a:gd name="T5" fmla="*/ 2147483646 h 44"/>
                <a:gd name="T6" fmla="*/ 0 w 30"/>
                <a:gd name="T7" fmla="*/ 0 h 44"/>
                <a:gd name="T8" fmla="*/ 2147483646 w 3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 fill="norm" stroke="1" extrusionOk="0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3" name="Freeform 165"/>
            <p:cNvSpPr/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6 w 33"/>
                <a:gd name="T1" fmla="*/ 2147483646 h 50"/>
                <a:gd name="T2" fmla="*/ 2147483646 w 33"/>
                <a:gd name="T3" fmla="*/ 2147483646 h 50"/>
                <a:gd name="T4" fmla="*/ 0 w 33"/>
                <a:gd name="T5" fmla="*/ 2147483646 h 50"/>
                <a:gd name="T6" fmla="*/ 0 w 33"/>
                <a:gd name="T7" fmla="*/ 0 h 50"/>
                <a:gd name="T8" fmla="*/ 2147483646 w 33"/>
                <a:gd name="T9" fmla="*/ 214748364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 fill="norm" stroke="1" extrusionOk="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4" name="Freeform 166"/>
            <p:cNvSpPr/>
            <p:nvPr/>
          </p:nvSpPr>
          <p:spPr bwMode="auto">
            <a:xfrm>
              <a:off x="4138613" y="4952251"/>
              <a:ext cx="53974" cy="77788"/>
            </a:xfrm>
            <a:custGeom>
              <a:avLst/>
              <a:gdLst>
                <a:gd name="T0" fmla="*/ 2147483646 w 34"/>
                <a:gd name="T1" fmla="*/ 2147483646 h 49"/>
                <a:gd name="T2" fmla="*/ 2147483646 w 34"/>
                <a:gd name="T3" fmla="*/ 2147483646 h 49"/>
                <a:gd name="T4" fmla="*/ 0 w 34"/>
                <a:gd name="T5" fmla="*/ 2147483646 h 49"/>
                <a:gd name="T6" fmla="*/ 0 w 34"/>
                <a:gd name="T7" fmla="*/ 0 h 49"/>
                <a:gd name="T8" fmla="*/ 2147483646 w 34"/>
                <a:gd name="T9" fmla="*/ 2147483646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 fill="norm" stroke="1" extrusionOk="0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5" name="Freeform 167"/>
            <p:cNvSpPr/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6 w 30"/>
                <a:gd name="T1" fmla="*/ 2147483646 h 48"/>
                <a:gd name="T2" fmla="*/ 2147483646 w 30"/>
                <a:gd name="T3" fmla="*/ 2147483646 h 48"/>
                <a:gd name="T4" fmla="*/ 0 w 30"/>
                <a:gd name="T5" fmla="*/ 2147483646 h 48"/>
                <a:gd name="T6" fmla="*/ 0 w 30"/>
                <a:gd name="T7" fmla="*/ 0 h 48"/>
                <a:gd name="T8" fmla="*/ 2147483646 w 30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 fill="norm" stroke="1" extrusionOk="0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6" name="Freeform 168"/>
            <p:cNvSpPr/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6 w 39"/>
                <a:gd name="T1" fmla="*/ 2147483646 h 56"/>
                <a:gd name="T2" fmla="*/ 2147483646 w 39"/>
                <a:gd name="T3" fmla="*/ 2147483646 h 56"/>
                <a:gd name="T4" fmla="*/ 0 w 39"/>
                <a:gd name="T5" fmla="*/ 2147483646 h 56"/>
                <a:gd name="T6" fmla="*/ 0 w 39"/>
                <a:gd name="T7" fmla="*/ 0 h 56"/>
                <a:gd name="T8" fmla="*/ 2147483646 w 39"/>
                <a:gd name="T9" fmla="*/ 214748364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 fill="norm" stroke="1" extrusionOk="0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7" name="Freeform 169"/>
            <p:cNvSpPr/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6 w 33"/>
                <a:gd name="T1" fmla="*/ 2147483646 h 51"/>
                <a:gd name="T2" fmla="*/ 2147483646 w 33"/>
                <a:gd name="T3" fmla="*/ 2147483646 h 51"/>
                <a:gd name="T4" fmla="*/ 0 w 33"/>
                <a:gd name="T5" fmla="*/ 2147483646 h 51"/>
                <a:gd name="T6" fmla="*/ 0 w 33"/>
                <a:gd name="T7" fmla="*/ 0 h 51"/>
                <a:gd name="T8" fmla="*/ 2147483646 w 33"/>
                <a:gd name="T9" fmla="*/ 2147483646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 fill="norm" stroke="1" extrusionOk="0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8" name="Freeform 170"/>
            <p:cNvSpPr/>
            <p:nvPr/>
          </p:nvSpPr>
          <p:spPr bwMode="auto">
            <a:xfrm>
              <a:off x="4138613" y="5060201"/>
              <a:ext cx="53974" cy="79375"/>
            </a:xfrm>
            <a:custGeom>
              <a:avLst/>
              <a:gdLst>
                <a:gd name="T0" fmla="*/ 2147483646 w 34"/>
                <a:gd name="T1" fmla="*/ 2147483646 h 50"/>
                <a:gd name="T2" fmla="*/ 2147483646 w 34"/>
                <a:gd name="T3" fmla="*/ 2147483646 h 50"/>
                <a:gd name="T4" fmla="*/ 0 w 34"/>
                <a:gd name="T5" fmla="*/ 2147483646 h 50"/>
                <a:gd name="T6" fmla="*/ 0 w 34"/>
                <a:gd name="T7" fmla="*/ 0 h 50"/>
                <a:gd name="T8" fmla="*/ 2147483646 w 34"/>
                <a:gd name="T9" fmla="*/ 214748364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 fill="norm" stroke="1" extrusionOk="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79" name="Freeform 171"/>
            <p:cNvSpPr/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6 w 30"/>
                <a:gd name="T1" fmla="*/ 2147483646 h 49"/>
                <a:gd name="T2" fmla="*/ 2147483646 w 30"/>
                <a:gd name="T3" fmla="*/ 2147483646 h 49"/>
                <a:gd name="T4" fmla="*/ 0 w 30"/>
                <a:gd name="T5" fmla="*/ 2147483646 h 49"/>
                <a:gd name="T6" fmla="*/ 0 w 30"/>
                <a:gd name="T7" fmla="*/ 0 h 49"/>
                <a:gd name="T8" fmla="*/ 2147483646 w 30"/>
                <a:gd name="T9" fmla="*/ 2147483646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 fill="norm" stroke="1" extrusionOk="0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0" name="Freeform 172"/>
            <p:cNvSpPr/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6 w 33"/>
                <a:gd name="T1" fmla="*/ 2147483646 h 54"/>
                <a:gd name="T2" fmla="*/ 2147483646 w 33"/>
                <a:gd name="T3" fmla="*/ 2147483646 h 54"/>
                <a:gd name="T4" fmla="*/ 0 w 33"/>
                <a:gd name="T5" fmla="*/ 2147483646 h 54"/>
                <a:gd name="T6" fmla="*/ 0 w 33"/>
                <a:gd name="T7" fmla="*/ 0 h 54"/>
                <a:gd name="T8" fmla="*/ 2147483646 w 33"/>
                <a:gd name="T9" fmla="*/ 214748364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 fill="norm" stroke="1" extrusionOk="0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1" name="Freeform 173"/>
            <p:cNvSpPr/>
            <p:nvPr/>
          </p:nvSpPr>
          <p:spPr bwMode="auto">
            <a:xfrm>
              <a:off x="4138613" y="5164976"/>
              <a:ext cx="53974" cy="84138"/>
            </a:xfrm>
            <a:custGeom>
              <a:avLst/>
              <a:gdLst>
                <a:gd name="T0" fmla="*/ 2147483646 w 34"/>
                <a:gd name="T1" fmla="*/ 2147483646 h 53"/>
                <a:gd name="T2" fmla="*/ 2147483646 w 34"/>
                <a:gd name="T3" fmla="*/ 2147483646 h 53"/>
                <a:gd name="T4" fmla="*/ 0 w 34"/>
                <a:gd name="T5" fmla="*/ 2147483646 h 53"/>
                <a:gd name="T6" fmla="*/ 0 w 34"/>
                <a:gd name="T7" fmla="*/ 0 h 53"/>
                <a:gd name="T8" fmla="*/ 2147483646 w 34"/>
                <a:gd name="T9" fmla="*/ 2147483646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 fill="norm" stroke="1" extrusionOk="0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2" name="Freeform 174"/>
            <p:cNvSpPr/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6 w 29"/>
                <a:gd name="T1" fmla="*/ 2147483646 h 50"/>
                <a:gd name="T2" fmla="*/ 2147483646 w 29"/>
                <a:gd name="T3" fmla="*/ 2147483646 h 50"/>
                <a:gd name="T4" fmla="*/ 0 w 29"/>
                <a:gd name="T5" fmla="*/ 2147483646 h 50"/>
                <a:gd name="T6" fmla="*/ 0 w 29"/>
                <a:gd name="T7" fmla="*/ 0 h 50"/>
                <a:gd name="T8" fmla="*/ 2147483646 w 29"/>
                <a:gd name="T9" fmla="*/ 214748364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 fill="norm" stroke="1" extrusionOk="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3" name="Freeform 175"/>
            <p:cNvSpPr/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6 w 40"/>
                <a:gd name="T1" fmla="*/ 2147483646 h 63"/>
                <a:gd name="T2" fmla="*/ 2147483646 w 40"/>
                <a:gd name="T3" fmla="*/ 2147483646 h 63"/>
                <a:gd name="T4" fmla="*/ 0 w 40"/>
                <a:gd name="T5" fmla="*/ 2147483646 h 63"/>
                <a:gd name="T6" fmla="*/ 0 w 40"/>
                <a:gd name="T7" fmla="*/ 0 h 63"/>
                <a:gd name="T8" fmla="*/ 2147483646 w 40"/>
                <a:gd name="T9" fmla="*/ 2147483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 fill="norm" stroke="1" extrusionOk="0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4" name="Freeform 176"/>
            <p:cNvSpPr/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6 w 32"/>
                <a:gd name="T1" fmla="*/ 2147483646 h 58"/>
                <a:gd name="T2" fmla="*/ 2147483646 w 32"/>
                <a:gd name="T3" fmla="*/ 2147483646 h 58"/>
                <a:gd name="T4" fmla="*/ 0 w 32"/>
                <a:gd name="T5" fmla="*/ 2147483646 h 58"/>
                <a:gd name="T6" fmla="*/ 0 w 32"/>
                <a:gd name="T7" fmla="*/ 0 h 58"/>
                <a:gd name="T8" fmla="*/ 2147483646 w 32"/>
                <a:gd name="T9" fmla="*/ 214748364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 fill="norm" stroke="1" extrusionOk="0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5" name="Freeform 177"/>
            <p:cNvSpPr/>
            <p:nvPr/>
          </p:nvSpPr>
          <p:spPr bwMode="auto">
            <a:xfrm>
              <a:off x="4137025" y="5268164"/>
              <a:ext cx="53974" cy="88900"/>
            </a:xfrm>
            <a:custGeom>
              <a:avLst/>
              <a:gdLst>
                <a:gd name="T0" fmla="*/ 2147483646 w 34"/>
                <a:gd name="T1" fmla="*/ 2147483646 h 56"/>
                <a:gd name="T2" fmla="*/ 2147483646 w 34"/>
                <a:gd name="T3" fmla="*/ 2147483646 h 56"/>
                <a:gd name="T4" fmla="*/ 0 w 34"/>
                <a:gd name="T5" fmla="*/ 2147483646 h 56"/>
                <a:gd name="T6" fmla="*/ 0 w 34"/>
                <a:gd name="T7" fmla="*/ 0 h 56"/>
                <a:gd name="T8" fmla="*/ 2147483646 w 34"/>
                <a:gd name="T9" fmla="*/ 214748364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 fill="norm" stroke="1" extrusionOk="0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6" name="Freeform 178"/>
            <p:cNvSpPr/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6 w 29"/>
                <a:gd name="T1" fmla="*/ 2147483646 h 51"/>
                <a:gd name="T2" fmla="*/ 2147483646 w 29"/>
                <a:gd name="T3" fmla="*/ 2147483646 h 51"/>
                <a:gd name="T4" fmla="*/ 0 w 29"/>
                <a:gd name="T5" fmla="*/ 2147483646 h 51"/>
                <a:gd name="T6" fmla="*/ 0 w 29"/>
                <a:gd name="T7" fmla="*/ 0 h 51"/>
                <a:gd name="T8" fmla="*/ 2147483646 w 29"/>
                <a:gd name="T9" fmla="*/ 2147483646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 fill="norm" stroke="1" extrusionOk="0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7" name="Freeform 179"/>
            <p:cNvSpPr/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6 w 40"/>
                <a:gd name="T1" fmla="*/ 2147483646 h 64"/>
                <a:gd name="T2" fmla="*/ 2147483646 w 40"/>
                <a:gd name="T3" fmla="*/ 2147483646 h 64"/>
                <a:gd name="T4" fmla="*/ 0 w 40"/>
                <a:gd name="T5" fmla="*/ 2147483646 h 64"/>
                <a:gd name="T6" fmla="*/ 0 w 40"/>
                <a:gd name="T7" fmla="*/ 0 h 64"/>
                <a:gd name="T8" fmla="*/ 2147483646 w 40"/>
                <a:gd name="T9" fmla="*/ 214748364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 fill="norm" stroke="1" extrusionOk="0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8" name="Freeform 180"/>
            <p:cNvSpPr/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6 w 32"/>
                <a:gd name="T1" fmla="*/ 2147483646 h 60"/>
                <a:gd name="T2" fmla="*/ 2147483646 w 32"/>
                <a:gd name="T3" fmla="*/ 2147483646 h 60"/>
                <a:gd name="T4" fmla="*/ 0 w 32"/>
                <a:gd name="T5" fmla="*/ 2147483646 h 60"/>
                <a:gd name="T6" fmla="*/ 0 w 32"/>
                <a:gd name="T7" fmla="*/ 0 h 60"/>
                <a:gd name="T8" fmla="*/ 2147483646 w 32"/>
                <a:gd name="T9" fmla="*/ 2147483646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 fill="norm" stroke="1" extrusionOk="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89" name="Freeform 181"/>
            <p:cNvSpPr/>
            <p:nvPr/>
          </p:nvSpPr>
          <p:spPr bwMode="auto">
            <a:xfrm>
              <a:off x="4137025" y="5371351"/>
              <a:ext cx="53974" cy="95250"/>
            </a:xfrm>
            <a:custGeom>
              <a:avLst/>
              <a:gdLst>
                <a:gd name="T0" fmla="*/ 2147483646 w 34"/>
                <a:gd name="T1" fmla="*/ 2147483646 h 60"/>
                <a:gd name="T2" fmla="*/ 2147483646 w 34"/>
                <a:gd name="T3" fmla="*/ 2147483646 h 60"/>
                <a:gd name="T4" fmla="*/ 0 w 34"/>
                <a:gd name="T5" fmla="*/ 2147483646 h 60"/>
                <a:gd name="T6" fmla="*/ 0 w 34"/>
                <a:gd name="T7" fmla="*/ 0 h 60"/>
                <a:gd name="T8" fmla="*/ 2147483646 w 34"/>
                <a:gd name="T9" fmla="*/ 2147483646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 fill="norm" stroke="1" extrusionOk="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0" name="Freeform 182"/>
            <p:cNvSpPr/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6 w 29"/>
                <a:gd name="T1" fmla="*/ 2147483646 h 56"/>
                <a:gd name="T2" fmla="*/ 2147483646 w 29"/>
                <a:gd name="T3" fmla="*/ 2147483646 h 56"/>
                <a:gd name="T4" fmla="*/ 0 w 29"/>
                <a:gd name="T5" fmla="*/ 2147483646 h 56"/>
                <a:gd name="T6" fmla="*/ 0 w 29"/>
                <a:gd name="T7" fmla="*/ 0 h 56"/>
                <a:gd name="T8" fmla="*/ 2147483646 w 29"/>
                <a:gd name="T9" fmla="*/ 214748364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 fill="norm" stroke="1" extrusionOk="0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1" name="Freeform 183"/>
            <p:cNvSpPr/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6 w 40"/>
                <a:gd name="T1" fmla="*/ 2147483646 h 70"/>
                <a:gd name="T2" fmla="*/ 2147483646 w 40"/>
                <a:gd name="T3" fmla="*/ 2147483646 h 70"/>
                <a:gd name="T4" fmla="*/ 0 w 40"/>
                <a:gd name="T5" fmla="*/ 2147483646 h 70"/>
                <a:gd name="T6" fmla="*/ 0 w 40"/>
                <a:gd name="T7" fmla="*/ 0 h 70"/>
                <a:gd name="T8" fmla="*/ 2147483646 w 40"/>
                <a:gd name="T9" fmla="*/ 2147483646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 fill="norm" stroke="1" extrusionOk="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2" name="Freeform 184"/>
            <p:cNvSpPr/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6 w 32"/>
                <a:gd name="T1" fmla="*/ 2147483646 h 62"/>
                <a:gd name="T2" fmla="*/ 2147483646 w 32"/>
                <a:gd name="T3" fmla="*/ 2147483646 h 62"/>
                <a:gd name="T4" fmla="*/ 0 w 32"/>
                <a:gd name="T5" fmla="*/ 2147483646 h 62"/>
                <a:gd name="T6" fmla="*/ 0 w 32"/>
                <a:gd name="T7" fmla="*/ 0 h 62"/>
                <a:gd name="T8" fmla="*/ 2147483646 w 32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 fill="norm" stroke="1" extrusionOk="0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3" name="Freeform 185"/>
            <p:cNvSpPr/>
            <p:nvPr/>
          </p:nvSpPr>
          <p:spPr bwMode="auto">
            <a:xfrm>
              <a:off x="4137025" y="5479301"/>
              <a:ext cx="53974" cy="98425"/>
            </a:xfrm>
            <a:custGeom>
              <a:avLst/>
              <a:gdLst>
                <a:gd name="T0" fmla="*/ 2147483646 w 34"/>
                <a:gd name="T1" fmla="*/ 2147483646 h 62"/>
                <a:gd name="T2" fmla="*/ 2147483646 w 34"/>
                <a:gd name="T3" fmla="*/ 2147483646 h 62"/>
                <a:gd name="T4" fmla="*/ 0 w 34"/>
                <a:gd name="T5" fmla="*/ 2147483646 h 62"/>
                <a:gd name="T6" fmla="*/ 0 w 34"/>
                <a:gd name="T7" fmla="*/ 0 h 62"/>
                <a:gd name="T8" fmla="*/ 2147483646 w 34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 fill="norm" stroke="1" extrusionOk="0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4" name="Freeform 186"/>
            <p:cNvSpPr/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6 w 38"/>
                <a:gd name="T1" fmla="*/ 2147483646 h 54"/>
                <a:gd name="T2" fmla="*/ 2147483646 w 38"/>
                <a:gd name="T3" fmla="*/ 2147483646 h 54"/>
                <a:gd name="T4" fmla="*/ 0 w 38"/>
                <a:gd name="T5" fmla="*/ 2147483646 h 54"/>
                <a:gd name="T6" fmla="*/ 0 w 38"/>
                <a:gd name="T7" fmla="*/ 0 h 54"/>
                <a:gd name="T8" fmla="*/ 2147483646 w 38"/>
                <a:gd name="T9" fmla="*/ 214748364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 fill="norm" stroke="1" extrusionOk="0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5" name="Freeform 187"/>
            <p:cNvSpPr/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6 w 12"/>
                <a:gd name="T1" fmla="*/ 2147483646 h 38"/>
                <a:gd name="T2" fmla="*/ 2147483646 w 12"/>
                <a:gd name="T3" fmla="*/ 2147483646 h 38"/>
                <a:gd name="T4" fmla="*/ 0 w 12"/>
                <a:gd name="T5" fmla="*/ 2147483646 h 38"/>
                <a:gd name="T6" fmla="*/ 0 w 12"/>
                <a:gd name="T7" fmla="*/ 0 h 38"/>
                <a:gd name="T8" fmla="*/ 2147483646 w 12"/>
                <a:gd name="T9" fmla="*/ 2147483646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 fill="norm" stroke="1" extrusionOk="0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6" name="Freeform 188"/>
            <p:cNvSpPr/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6 w 38"/>
                <a:gd name="T1" fmla="*/ 2147483646 h 58"/>
                <a:gd name="T2" fmla="*/ 2147483646 w 38"/>
                <a:gd name="T3" fmla="*/ 2147483646 h 58"/>
                <a:gd name="T4" fmla="*/ 0 w 38"/>
                <a:gd name="T5" fmla="*/ 2147483646 h 58"/>
                <a:gd name="T6" fmla="*/ 0 w 38"/>
                <a:gd name="T7" fmla="*/ 0 h 58"/>
                <a:gd name="T8" fmla="*/ 2147483646 w 38"/>
                <a:gd name="T9" fmla="*/ 214748364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 fill="norm" stroke="1" extrusionOk="0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7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47698" name="Freeform 190"/>
            <p:cNvSpPr/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6 w 278"/>
                <a:gd name="T3" fmla="*/ 2147483646 h 79"/>
                <a:gd name="T4" fmla="*/ 2147483646 w 278"/>
                <a:gd name="T5" fmla="*/ 2147483646 h 79"/>
                <a:gd name="T6" fmla="*/ 2147483646 w 278"/>
                <a:gd name="T7" fmla="*/ 2147483646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 fill="norm" stroke="1" extrusionOk="0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699" name="Freeform 191"/>
            <p:cNvSpPr/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6 w 108"/>
                <a:gd name="T1" fmla="*/ 2147483646 h 59"/>
                <a:gd name="T2" fmla="*/ 2147483646 w 108"/>
                <a:gd name="T3" fmla="*/ 0 h 59"/>
                <a:gd name="T4" fmla="*/ 2147483646 w 108"/>
                <a:gd name="T5" fmla="*/ 2147483646 h 59"/>
                <a:gd name="T6" fmla="*/ 0 w 108"/>
                <a:gd name="T7" fmla="*/ 2147483646 h 59"/>
                <a:gd name="T8" fmla="*/ 2147483646 w 108"/>
                <a:gd name="T9" fmla="*/ 2147483646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 fill="norm" stroke="1" extrusionOk="0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700" name="Freeform 192"/>
            <p:cNvSpPr/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6 h 131"/>
                <a:gd name="T4" fmla="*/ 2147483646 w 172"/>
                <a:gd name="T5" fmla="*/ 2147483646 h 131"/>
                <a:gd name="T6" fmla="*/ 2147483646 w 172"/>
                <a:gd name="T7" fmla="*/ 2147483646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 fill="norm" stroke="1" extrusionOk="0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7471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3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72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73" name="Freeform 346"/>
          <p:cNvSpPr/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6 w 1198"/>
              <a:gd name="T1" fmla="*/ 2147483646 h 719"/>
              <a:gd name="T2" fmla="*/ 2147483646 w 1198"/>
              <a:gd name="T3" fmla="*/ 0 h 719"/>
              <a:gd name="T4" fmla="*/ 2147483646 w 1198"/>
              <a:gd name="T5" fmla="*/ 2147483646 h 719"/>
              <a:gd name="T6" fmla="*/ 2147483646 w 1198"/>
              <a:gd name="T7" fmla="*/ 2147483646 h 719"/>
              <a:gd name="T8" fmla="*/ 2147483646 w 1198"/>
              <a:gd name="T9" fmla="*/ 2147483646 h 719"/>
              <a:gd name="T10" fmla="*/ 2147483646 w 1198"/>
              <a:gd name="T11" fmla="*/ 2147483646 h 719"/>
              <a:gd name="T12" fmla="*/ 2147483646 w 1198"/>
              <a:gd name="T13" fmla="*/ 2147483646 h 719"/>
              <a:gd name="T14" fmla="*/ 2147483646 w 1198"/>
              <a:gd name="T15" fmla="*/ 2147483646 h 719"/>
              <a:gd name="T16" fmla="*/ 2147483646 w 1198"/>
              <a:gd name="T17" fmla="*/ 2147483646 h 719"/>
              <a:gd name="T18" fmla="*/ 2147483646 w 1198"/>
              <a:gd name="T19" fmla="*/ 2147483646 h 719"/>
              <a:gd name="T20" fmla="*/ 2147483646 w 1198"/>
              <a:gd name="T21" fmla="*/ 2147483646 h 719"/>
              <a:gd name="T22" fmla="*/ 2147483646 w 1198"/>
              <a:gd name="T23" fmla="*/ 2147483646 h 719"/>
              <a:gd name="T24" fmla="*/ 2147483646 w 1198"/>
              <a:gd name="T25" fmla="*/ 2147483646 h 719"/>
              <a:gd name="T26" fmla="*/ 2147483646 w 1198"/>
              <a:gd name="T27" fmla="*/ 2147483646 h 719"/>
              <a:gd name="T28" fmla="*/ 2147483646 w 1198"/>
              <a:gd name="T29" fmla="*/ 2147483646 h 719"/>
              <a:gd name="T30" fmla="*/ 2147483646 w 1198"/>
              <a:gd name="T31" fmla="*/ 2147483646 h 719"/>
              <a:gd name="T32" fmla="*/ 2147483646 w 1198"/>
              <a:gd name="T33" fmla="*/ 2147483646 h 719"/>
              <a:gd name="T34" fmla="*/ 2147483646 w 1198"/>
              <a:gd name="T35" fmla="*/ 2147483646 h 719"/>
              <a:gd name="T36" fmla="*/ 2147483646 w 1198"/>
              <a:gd name="T37" fmla="*/ 2147483646 h 719"/>
              <a:gd name="T38" fmla="*/ 2147483646 w 1198"/>
              <a:gd name="T39" fmla="*/ 2147483646 h 719"/>
              <a:gd name="T40" fmla="*/ 2147483646 w 1198"/>
              <a:gd name="T41" fmla="*/ 2147483646 h 719"/>
              <a:gd name="T42" fmla="*/ 2147483646 w 1198"/>
              <a:gd name="T43" fmla="*/ 2147483646 h 719"/>
              <a:gd name="T44" fmla="*/ 0 w 1198"/>
              <a:gd name="T45" fmla="*/ 2147483646 h 719"/>
              <a:gd name="T46" fmla="*/ 2147483646 w 1198"/>
              <a:gd name="T47" fmla="*/ 2147483646 h 719"/>
              <a:gd name="T48" fmla="*/ 2147483646 w 1198"/>
              <a:gd name="T49" fmla="*/ 2147483646 h 719"/>
              <a:gd name="T50" fmla="*/ 2147483646 w 1198"/>
              <a:gd name="T51" fmla="*/ 2147483646 h 719"/>
              <a:gd name="T52" fmla="*/ 2147483646 w 1198"/>
              <a:gd name="T53" fmla="*/ 2147483646 h 719"/>
              <a:gd name="T54" fmla="*/ 2147483646 w 1198"/>
              <a:gd name="T55" fmla="*/ 2147483646 h 719"/>
              <a:gd name="T56" fmla="*/ 2147483646 w 1198"/>
              <a:gd name="T57" fmla="*/ 2147483646 h 719"/>
              <a:gd name="T58" fmla="*/ 2147483646 w 1198"/>
              <a:gd name="T59" fmla="*/ 2147483646 h 719"/>
              <a:gd name="T60" fmla="*/ 2147483646 w 1198"/>
              <a:gd name="T61" fmla="*/ 2147483646 h 719"/>
              <a:gd name="T62" fmla="*/ 2147483646 w 1198"/>
              <a:gd name="T63" fmla="*/ 2147483646 h 719"/>
              <a:gd name="T64" fmla="*/ 2147483646 w 1198"/>
              <a:gd name="T65" fmla="*/ 2147483646 h 719"/>
              <a:gd name="T66" fmla="*/ 2147483646 w 1198"/>
              <a:gd name="T67" fmla="*/ 2147483646 h 719"/>
              <a:gd name="T68" fmla="*/ 2147483646 w 1198"/>
              <a:gd name="T69" fmla="*/ 2147483646 h 719"/>
              <a:gd name="T70" fmla="*/ 2147483646 w 1198"/>
              <a:gd name="T71" fmla="*/ 2147483646 h 719"/>
              <a:gd name="T72" fmla="*/ 2147483646 w 1198"/>
              <a:gd name="T73" fmla="*/ 2147483646 h 719"/>
              <a:gd name="T74" fmla="*/ 2147483646 w 1198"/>
              <a:gd name="T75" fmla="*/ 2147483646 h 719"/>
              <a:gd name="T76" fmla="*/ 2147483646 w 1198"/>
              <a:gd name="T77" fmla="*/ 2147483646 h 719"/>
              <a:gd name="T78" fmla="*/ 2147483646 w 1198"/>
              <a:gd name="T79" fmla="*/ 2147483646 h 719"/>
              <a:gd name="T80" fmla="*/ 2147483646 w 1198"/>
              <a:gd name="T81" fmla="*/ 2147483646 h 719"/>
              <a:gd name="T82" fmla="*/ 2147483646 w 1198"/>
              <a:gd name="T83" fmla="*/ 2147483646 h 719"/>
              <a:gd name="T84" fmla="*/ 2147483646 w 1198"/>
              <a:gd name="T85" fmla="*/ 2147483646 h 719"/>
              <a:gd name="T86" fmla="*/ 2147483646 w 1198"/>
              <a:gd name="T87" fmla="*/ 2147483646 h 719"/>
              <a:gd name="T88" fmla="*/ 2147483646 w 1198"/>
              <a:gd name="T89" fmla="*/ 2147483646 h 719"/>
              <a:gd name="T90" fmla="*/ 2147483646 w 1198"/>
              <a:gd name="T91" fmla="*/ 2147483646 h 719"/>
              <a:gd name="T92" fmla="*/ 2147483646 w 1198"/>
              <a:gd name="T93" fmla="*/ 2147483646 h 719"/>
              <a:gd name="T94" fmla="*/ 2147483646 w 1198"/>
              <a:gd name="T95" fmla="*/ 2147483646 h 719"/>
              <a:gd name="T96" fmla="*/ 2147483646 w 1198"/>
              <a:gd name="T97" fmla="*/ 2147483646 h 719"/>
              <a:gd name="T98" fmla="*/ 2147483646 w 1198"/>
              <a:gd name="T99" fmla="*/ 2147483646 h 719"/>
              <a:gd name="T100" fmla="*/ 2147483646 w 1198"/>
              <a:gd name="T101" fmla="*/ 2147483646 h 719"/>
              <a:gd name="T102" fmla="*/ 2147483646 w 1198"/>
              <a:gd name="T103" fmla="*/ 2147483646 h 719"/>
              <a:gd name="T104" fmla="*/ 2147483646 w 1198"/>
              <a:gd name="T105" fmla="*/ 2147483646 h 719"/>
              <a:gd name="T106" fmla="*/ 2147483646 w 1198"/>
              <a:gd name="T107" fmla="*/ 2147483646 h 719"/>
              <a:gd name="T108" fmla="*/ 2147483646 w 1198"/>
              <a:gd name="T109" fmla="*/ 2147483646 h 719"/>
              <a:gd name="T110" fmla="*/ 2147483646 w 1198"/>
              <a:gd name="T111" fmla="*/ 2147483646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 fill="norm" stroke="1" extrusionOk="0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74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75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76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77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47478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79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5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47480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6 w 384"/>
              <a:gd name="T1" fmla="*/ 2147483646 h 59"/>
              <a:gd name="T2" fmla="*/ 2147483646 w 384"/>
              <a:gd name="T3" fmla="*/ 2147483646 h 59"/>
              <a:gd name="T4" fmla="*/ 2147483646 w 384"/>
              <a:gd name="T5" fmla="*/ 2147483646 h 59"/>
              <a:gd name="T6" fmla="*/ 2147483646 w 384"/>
              <a:gd name="T7" fmla="*/ 2147483646 h 59"/>
              <a:gd name="T8" fmla="*/ 2147483646 w 384"/>
              <a:gd name="T9" fmla="*/ 2147483646 h 59"/>
              <a:gd name="T10" fmla="*/ 2147483646 w 384"/>
              <a:gd name="T11" fmla="*/ 2147483646 h 59"/>
              <a:gd name="T12" fmla="*/ 2147483646 w 384"/>
              <a:gd name="T13" fmla="*/ 2147483646 h 59"/>
              <a:gd name="T14" fmla="*/ 2147483646 w 384"/>
              <a:gd name="T15" fmla="*/ 2147483646 h 59"/>
              <a:gd name="T16" fmla="*/ 2147483646 w 384"/>
              <a:gd name="T17" fmla="*/ 2147483646 h 59"/>
              <a:gd name="T18" fmla="*/ 2147483646 w 384"/>
              <a:gd name="T19" fmla="*/ 2147483646 h 59"/>
              <a:gd name="T20" fmla="*/ 2147483646 w 384"/>
              <a:gd name="T21" fmla="*/ 2147483646 h 59"/>
              <a:gd name="T22" fmla="*/ 2147483646 w 384"/>
              <a:gd name="T23" fmla="*/ 2147483646 h 59"/>
              <a:gd name="T24" fmla="*/ 2147483646 w 384"/>
              <a:gd name="T25" fmla="*/ 2147483646 h 59"/>
              <a:gd name="T26" fmla="*/ 2147483646 w 384"/>
              <a:gd name="T27" fmla="*/ 2147483646 h 59"/>
              <a:gd name="T28" fmla="*/ 0 w 384"/>
              <a:gd name="T29" fmla="*/ 2147483646 h 59"/>
              <a:gd name="T30" fmla="*/ 2147483646 w 384"/>
              <a:gd name="T31" fmla="*/ 2147483646 h 59"/>
              <a:gd name="T32" fmla="*/ 2147483646 w 384"/>
              <a:gd name="T33" fmla="*/ 2147483646 h 59"/>
              <a:gd name="T34" fmla="*/ 2147483646 w 384"/>
              <a:gd name="T35" fmla="*/ 2147483646 h 59"/>
              <a:gd name="T36" fmla="*/ 2147483646 w 384"/>
              <a:gd name="T37" fmla="*/ 2147483646 h 59"/>
              <a:gd name="T38" fmla="*/ 2147483646 w 384"/>
              <a:gd name="T39" fmla="*/ 2147483646 h 59"/>
              <a:gd name="T40" fmla="*/ 2147483646 w 384"/>
              <a:gd name="T41" fmla="*/ 0 h 59"/>
              <a:gd name="T42" fmla="*/ 2147483646 w 384"/>
              <a:gd name="T43" fmla="*/ 2147483646 h 59"/>
              <a:gd name="T44" fmla="*/ 2147483646 w 384"/>
              <a:gd name="T45" fmla="*/ 2147483646 h 59"/>
              <a:gd name="T46" fmla="*/ 2147483646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 fill="norm" stroke="1" extrusionOk="0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81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6 w 384"/>
              <a:gd name="T1" fmla="*/ 2147483646 h 59"/>
              <a:gd name="T2" fmla="*/ 2147483646 w 384"/>
              <a:gd name="T3" fmla="*/ 2147483646 h 59"/>
              <a:gd name="T4" fmla="*/ 2147483646 w 384"/>
              <a:gd name="T5" fmla="*/ 2147483646 h 59"/>
              <a:gd name="T6" fmla="*/ 2147483646 w 384"/>
              <a:gd name="T7" fmla="*/ 2147483646 h 59"/>
              <a:gd name="T8" fmla="*/ 2147483646 w 384"/>
              <a:gd name="T9" fmla="*/ 2147483646 h 59"/>
              <a:gd name="T10" fmla="*/ 2147483646 w 384"/>
              <a:gd name="T11" fmla="*/ 2147483646 h 59"/>
              <a:gd name="T12" fmla="*/ 2147483646 w 384"/>
              <a:gd name="T13" fmla="*/ 2147483646 h 59"/>
              <a:gd name="T14" fmla="*/ 2147483646 w 384"/>
              <a:gd name="T15" fmla="*/ 2147483646 h 59"/>
              <a:gd name="T16" fmla="*/ 2147483646 w 384"/>
              <a:gd name="T17" fmla="*/ 2147483646 h 59"/>
              <a:gd name="T18" fmla="*/ 2147483646 w 384"/>
              <a:gd name="T19" fmla="*/ 2147483646 h 59"/>
              <a:gd name="T20" fmla="*/ 2147483646 w 384"/>
              <a:gd name="T21" fmla="*/ 2147483646 h 59"/>
              <a:gd name="T22" fmla="*/ 2147483646 w 384"/>
              <a:gd name="T23" fmla="*/ 2147483646 h 59"/>
              <a:gd name="T24" fmla="*/ 2147483646 w 384"/>
              <a:gd name="T25" fmla="*/ 2147483646 h 59"/>
              <a:gd name="T26" fmla="*/ 2147483646 w 384"/>
              <a:gd name="T27" fmla="*/ 2147483646 h 59"/>
              <a:gd name="T28" fmla="*/ 2147483646 w 384"/>
              <a:gd name="T29" fmla="*/ 2147483646 h 59"/>
              <a:gd name="T30" fmla="*/ 2147483646 w 384"/>
              <a:gd name="T31" fmla="*/ 2147483646 h 59"/>
              <a:gd name="T32" fmla="*/ 2147483646 w 384"/>
              <a:gd name="T33" fmla="*/ 2147483646 h 59"/>
              <a:gd name="T34" fmla="*/ 2147483646 w 384"/>
              <a:gd name="T35" fmla="*/ 2147483646 h 59"/>
              <a:gd name="T36" fmla="*/ 2147483646 w 384"/>
              <a:gd name="T37" fmla="*/ 2147483646 h 59"/>
              <a:gd name="T38" fmla="*/ 2147483646 w 384"/>
              <a:gd name="T39" fmla="*/ 2147483646 h 59"/>
              <a:gd name="T40" fmla="*/ 2147483646 w 384"/>
              <a:gd name="T41" fmla="*/ 2147483646 h 59"/>
              <a:gd name="T42" fmla="*/ 0 w 384"/>
              <a:gd name="T43" fmla="*/ 2147483646 h 59"/>
              <a:gd name="T44" fmla="*/ 2147483646 w 384"/>
              <a:gd name="T45" fmla="*/ 0 h 59"/>
              <a:gd name="T46" fmla="*/ 2147483646 w 384"/>
              <a:gd name="T47" fmla="*/ 2147483646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 fill="norm" stroke="1" extrusionOk="0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82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6 w 384"/>
              <a:gd name="T1" fmla="*/ 2147483646 h 59"/>
              <a:gd name="T2" fmla="*/ 2147483646 w 384"/>
              <a:gd name="T3" fmla="*/ 2147483646 h 59"/>
              <a:gd name="T4" fmla="*/ 2147483646 w 384"/>
              <a:gd name="T5" fmla="*/ 2147483646 h 59"/>
              <a:gd name="T6" fmla="*/ 2147483646 w 384"/>
              <a:gd name="T7" fmla="*/ 2147483646 h 59"/>
              <a:gd name="T8" fmla="*/ 2147483646 w 384"/>
              <a:gd name="T9" fmla="*/ 2147483646 h 59"/>
              <a:gd name="T10" fmla="*/ 2147483646 w 384"/>
              <a:gd name="T11" fmla="*/ 2147483646 h 59"/>
              <a:gd name="T12" fmla="*/ 2147483646 w 384"/>
              <a:gd name="T13" fmla="*/ 2147483646 h 59"/>
              <a:gd name="T14" fmla="*/ 2147483646 w 384"/>
              <a:gd name="T15" fmla="*/ 2147483646 h 59"/>
              <a:gd name="T16" fmla="*/ 2147483646 w 384"/>
              <a:gd name="T17" fmla="*/ 2147483646 h 59"/>
              <a:gd name="T18" fmla="*/ 2147483646 w 384"/>
              <a:gd name="T19" fmla="*/ 2147483646 h 59"/>
              <a:gd name="T20" fmla="*/ 2147483646 w 384"/>
              <a:gd name="T21" fmla="*/ 2147483646 h 59"/>
              <a:gd name="T22" fmla="*/ 2147483646 w 384"/>
              <a:gd name="T23" fmla="*/ 2147483646 h 59"/>
              <a:gd name="T24" fmla="*/ 2147483646 w 384"/>
              <a:gd name="T25" fmla="*/ 2147483646 h 59"/>
              <a:gd name="T26" fmla="*/ 0 w 384"/>
              <a:gd name="T27" fmla="*/ 2147483646 h 59"/>
              <a:gd name="T28" fmla="*/ 0 w 384"/>
              <a:gd name="T29" fmla="*/ 2147483646 h 59"/>
              <a:gd name="T30" fmla="*/ 0 w 384"/>
              <a:gd name="T31" fmla="*/ 2147483646 h 59"/>
              <a:gd name="T32" fmla="*/ 2147483646 w 384"/>
              <a:gd name="T33" fmla="*/ 2147483646 h 59"/>
              <a:gd name="T34" fmla="*/ 2147483646 w 384"/>
              <a:gd name="T35" fmla="*/ 2147483646 h 59"/>
              <a:gd name="T36" fmla="*/ 2147483646 w 384"/>
              <a:gd name="T37" fmla="*/ 2147483646 h 59"/>
              <a:gd name="T38" fmla="*/ 2147483646 w 384"/>
              <a:gd name="T39" fmla="*/ 2147483646 h 59"/>
              <a:gd name="T40" fmla="*/ 2147483646 w 384"/>
              <a:gd name="T41" fmla="*/ 0 h 59"/>
              <a:gd name="T42" fmla="*/ 2147483646 w 384"/>
              <a:gd name="T43" fmla="*/ 2147483646 h 59"/>
              <a:gd name="T44" fmla="*/ 2147483646 w 384"/>
              <a:gd name="T45" fmla="*/ 2147483646 h 59"/>
              <a:gd name="T46" fmla="*/ 2147483646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 fill="norm" stroke="1" extrusionOk="0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83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6 w 671"/>
              <a:gd name="T1" fmla="*/ 2147483646 h 59"/>
              <a:gd name="T2" fmla="*/ 2147483646 w 671"/>
              <a:gd name="T3" fmla="*/ 2147483646 h 59"/>
              <a:gd name="T4" fmla="*/ 2147483646 w 671"/>
              <a:gd name="T5" fmla="*/ 2147483646 h 59"/>
              <a:gd name="T6" fmla="*/ 2147483646 w 671"/>
              <a:gd name="T7" fmla="*/ 2147483646 h 59"/>
              <a:gd name="T8" fmla="*/ 2147483646 w 671"/>
              <a:gd name="T9" fmla="*/ 2147483646 h 59"/>
              <a:gd name="T10" fmla="*/ 2147483646 w 671"/>
              <a:gd name="T11" fmla="*/ 2147483646 h 59"/>
              <a:gd name="T12" fmla="*/ 2147483646 w 671"/>
              <a:gd name="T13" fmla="*/ 2147483646 h 59"/>
              <a:gd name="T14" fmla="*/ 2147483646 w 671"/>
              <a:gd name="T15" fmla="*/ 2147483646 h 59"/>
              <a:gd name="T16" fmla="*/ 2147483646 w 671"/>
              <a:gd name="T17" fmla="*/ 2147483646 h 59"/>
              <a:gd name="T18" fmla="*/ 2147483646 w 671"/>
              <a:gd name="T19" fmla="*/ 2147483646 h 59"/>
              <a:gd name="T20" fmla="*/ 2147483646 w 671"/>
              <a:gd name="T21" fmla="*/ 2147483646 h 59"/>
              <a:gd name="T22" fmla="*/ 2147483646 w 671"/>
              <a:gd name="T23" fmla="*/ 2147483646 h 59"/>
              <a:gd name="T24" fmla="*/ 2147483646 w 671"/>
              <a:gd name="T25" fmla="*/ 2147483646 h 59"/>
              <a:gd name="T26" fmla="*/ 2147483646 w 671"/>
              <a:gd name="T27" fmla="*/ 2147483646 h 59"/>
              <a:gd name="T28" fmla="*/ 2147483646 w 671"/>
              <a:gd name="T29" fmla="*/ 2147483646 h 59"/>
              <a:gd name="T30" fmla="*/ 2147483646 w 671"/>
              <a:gd name="T31" fmla="*/ 2147483646 h 59"/>
              <a:gd name="T32" fmla="*/ 2147483646 w 671"/>
              <a:gd name="T33" fmla="*/ 2147483646 h 59"/>
              <a:gd name="T34" fmla="*/ 2147483646 w 671"/>
              <a:gd name="T35" fmla="*/ 2147483646 h 59"/>
              <a:gd name="T36" fmla="*/ 2147483646 w 671"/>
              <a:gd name="T37" fmla="*/ 2147483646 h 59"/>
              <a:gd name="T38" fmla="*/ 2147483646 w 671"/>
              <a:gd name="T39" fmla="*/ 2147483646 h 59"/>
              <a:gd name="T40" fmla="*/ 2147483646 w 671"/>
              <a:gd name="T41" fmla="*/ 2147483646 h 59"/>
              <a:gd name="T42" fmla="*/ 0 w 671"/>
              <a:gd name="T43" fmla="*/ 2147483646 h 59"/>
              <a:gd name="T44" fmla="*/ 2147483646 w 671"/>
              <a:gd name="T45" fmla="*/ 0 h 59"/>
              <a:gd name="T46" fmla="*/ 2147483646 w 671"/>
              <a:gd name="T47" fmla="*/ 2147483646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 fill="norm" stroke="1" extrusionOk="0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7484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administered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network</a:t>
            </a:r>
            <a:endParaRPr/>
          </a:p>
        </p:txBody>
      </p:sp>
      <p:sp>
        <p:nvSpPr>
          <p:cNvPr id="147485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public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Inter</a:t>
            </a:r>
            <a:r>
              <a:rPr lang="en-US" sz="1800">
                <a:latin typeface="Comic Sans MS"/>
              </a:rPr>
              <a:t>net</a:t>
            </a:r>
            <a:endParaRPr/>
          </a:p>
        </p:txBody>
      </p:sp>
      <p:sp>
        <p:nvSpPr>
          <p:cNvPr id="147486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000099"/>
                </a:solidFill>
                <a:latin typeface="Arial"/>
                <a:cs typeface="Arial"/>
              </a:rPr>
              <a:t>firewall</a:t>
            </a:r>
            <a:endParaRPr/>
          </a:p>
        </p:txBody>
      </p:sp>
      <p:pic>
        <p:nvPicPr>
          <p:cNvPr id="147487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488" name="Group 332"/>
          <p:cNvGrpSpPr/>
          <p:nvPr/>
        </p:nvGrpSpPr>
        <p:grpSpPr bwMode="auto">
          <a:xfrm>
            <a:off x="3749675" y="3932238"/>
            <a:ext cx="765175" cy="376237"/>
            <a:chOff x="2356" y="1299"/>
            <a:chExt cx="555" cy="194"/>
          </a:xfrm>
        </p:grpSpPr>
        <p:sp>
          <p:nvSpPr>
            <p:cNvPr id="14758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4758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47584" name="Oval 411"/>
            <p:cNvSpPr>
              <a:spLocks noChangeArrowheads="1"/>
            </p:cNvSpPr>
            <p:nvPr/>
          </p:nvSpPr>
          <p:spPr bwMode="auto">
            <a:xfrm>
              <a:off x="2356" y="1299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grpSp>
          <p:nvGrpSpPr>
            <p:cNvPr id="147585" name="Group 329"/>
            <p:cNvGrpSpPr/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7588" name="Freeform 326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 fill="norm" stroke="1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89" name="Freeform 327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 fill="norm" stroke="1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4758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87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7489" name="Group 906"/>
          <p:cNvGrpSpPr/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47550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51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52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53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54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47555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80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81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7556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47557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578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79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7558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59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47560" name="Group 921"/>
            <p:cNvGrpSpPr/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47576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77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7561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7562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574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75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7563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64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65" name="Freeform 930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66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67" name="Freeform 932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68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69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70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71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47572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573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7490" name="Group 2"/>
          <p:cNvGrpSpPr/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147493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94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95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7496" name="Group 44"/>
            <p:cNvGrpSpPr/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475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549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47497" name="Group 44"/>
            <p:cNvGrpSpPr/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475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547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47498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99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00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501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7502" name="Group 44"/>
            <p:cNvGrpSpPr/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47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545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47503" name="Group 44"/>
            <p:cNvGrpSpPr/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475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543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47504" name="Picture 3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-1300349" y="4079704"/>
              <a:ext cx="677863" cy="301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505" name="Picture 3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506" name="Group 44"/>
            <p:cNvGrpSpPr/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475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541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47507" name="Group 906"/>
            <p:cNvGrpSpPr/>
            <p:nvPr/>
          </p:nvGrpSpPr>
          <p:grpSpPr bwMode="auto">
            <a:xfrm>
              <a:off x="-1598705" y="4467413"/>
              <a:ext cx="285924" cy="537882"/>
              <a:chOff x="4140" y="429"/>
              <a:chExt cx="1425" cy="2396"/>
            </a:xfrm>
          </p:grpSpPr>
          <p:sp>
            <p:nvSpPr>
              <p:cNvPr id="147508" name="Freeform 907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 fill="norm" stroke="1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09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10" name="Freeform 909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 fill="norm" stroke="1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11" name="Freeform 910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12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47513" name="Group 912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538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7539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47514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47515" name="Group 916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7536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7537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0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47516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17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47518" name="Group 921"/>
              <p:cNvGrpSpPr/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47534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7535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47519" name="Freeform 924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47520" name="Group 925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7532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7533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47521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89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22" name="Freeform 929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 fill="norm" stroke="1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23" name="Freeform 930"/>
              <p:cNvSpPr/>
              <p:nvPr/>
            </p:nvSpPr>
            <p:spPr bwMode="auto">
              <a:xfrm>
                <a:off x="5314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 fill="norm" stroke="1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24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25" name="Freeform 932"/>
              <p:cNvSpPr/>
              <p:nvPr/>
            </p:nvSpPr>
            <p:spPr bwMode="auto">
              <a:xfrm>
                <a:off x="5302" y="2614"/>
                <a:ext cx="244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 fill="norm" stroke="1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526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27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28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29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30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531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47491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C0000"/>
                </a:solidFill>
              </a:rPr>
              <a:t>trusted “good guys” </a:t>
            </a:r>
            <a:endParaRPr/>
          </a:p>
        </p:txBody>
      </p:sp>
      <p:sp>
        <p:nvSpPr>
          <p:cNvPr id="147492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C0000"/>
                </a:solidFill>
              </a:rPr>
              <a:t>untrusted “bad guys”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0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49507" name="Rectangle 3"/>
          <p:cNvSpPr>
            <a:spLocks noChangeArrowheads="1" noGrp="1"/>
          </p:cNvSpPr>
          <p:nvPr>
            <p:ph type="title"/>
          </p:nvPr>
        </p:nvSpPr>
        <p:spPr bwMode="auto">
          <a:xfrm>
            <a:off x="474663" y="1809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Firewalls: why</a:t>
            </a:r>
            <a:endParaRPr/>
          </a:p>
        </p:txBody>
      </p:sp>
      <p:sp>
        <p:nvSpPr>
          <p:cNvPr id="149508" name="Rectangle 6"/>
          <p:cNvSpPr>
            <a:spLocks noChangeArrowheads="1"/>
          </p:cNvSpPr>
          <p:nvPr/>
        </p:nvSpPr>
        <p:spPr bwMode="auto">
          <a:xfrm>
            <a:off x="722313" y="1344613"/>
            <a:ext cx="8421687" cy="459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CC0000"/>
                </a:solidFill>
              </a:rPr>
              <a:t>prevent denial of service attacks:</a:t>
            </a:r>
            <a:endParaRPr/>
          </a:p>
          <a:p>
            <a:pPr lvl="1">
              <a:buSzPct val="75000"/>
              <a:buFont typeface="Wingdings"/>
              <a:buChar char="v"/>
              <a:defRPr/>
            </a:pPr>
            <a:r>
              <a:rPr lang="en-US"/>
              <a:t>SYN flooding: attacker establishes many bogus TCP connections, no resources left for </a:t>
            </a:r>
            <a:r>
              <a:rPr lang="ja-JP"/>
              <a:t>“</a:t>
            </a:r>
            <a:r>
              <a:rPr lang="en-US"/>
              <a:t>real</a:t>
            </a:r>
            <a:r>
              <a:rPr lang="ja-JP"/>
              <a:t>”</a:t>
            </a:r>
            <a:r>
              <a:rPr lang="en-US"/>
              <a:t> connections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CC0000"/>
                </a:solidFill>
              </a:rPr>
              <a:t>prevent illegal modification/access of internal data</a:t>
            </a:r>
            <a:endParaRPr/>
          </a:p>
          <a:p>
            <a:pPr lvl="1">
              <a:buSzPct val="75000"/>
              <a:buFont typeface="Wingdings"/>
              <a:buChar char="v"/>
              <a:defRPr/>
            </a:pPr>
            <a:r>
              <a:rPr lang="en-US"/>
              <a:t>e.g., attacker replaces CIA</a:t>
            </a:r>
            <a:r>
              <a:rPr lang="ja-JP"/>
              <a:t>’</a:t>
            </a:r>
            <a:r>
              <a:rPr lang="en-US"/>
              <a:t>s homepage with something else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CC0000"/>
                </a:solidFill>
              </a:rPr>
              <a:t>allow only authorized access to inside network</a:t>
            </a:r>
            <a:endParaRPr/>
          </a:p>
          <a:p>
            <a:pPr lvl="1">
              <a:buClr>
                <a:schemeClr val="accent2"/>
              </a:buClr>
              <a:buSzPct val="85000"/>
              <a:buFont typeface="Wingdings"/>
              <a:buChar char="v"/>
              <a:defRPr/>
            </a:pPr>
            <a:r>
              <a:rPr lang="en-US"/>
              <a:t> set of authenticated users/hosts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CC0000"/>
                </a:solidFill>
              </a:rPr>
              <a:t>three types of firewalls:</a:t>
            </a:r>
            <a:endParaRPr/>
          </a:p>
          <a:p>
            <a:pPr lvl="1">
              <a:buSzPct val="75000"/>
              <a:buFont typeface="Wingdings"/>
              <a:buChar char="v"/>
              <a:defRPr/>
            </a:pPr>
            <a:r>
              <a:rPr lang="en-US"/>
              <a:t>stateless packet filters</a:t>
            </a:r>
            <a:endParaRPr/>
          </a:p>
          <a:p>
            <a:pPr lvl="1">
              <a:buSzPct val="75000"/>
              <a:buFont typeface="Wingdings"/>
              <a:buChar char="v"/>
              <a:defRPr/>
            </a:pPr>
            <a:r>
              <a:rPr lang="en-US"/>
              <a:t>stateful packet filters</a:t>
            </a:r>
            <a:endParaRPr/>
          </a:p>
          <a:p>
            <a:pPr lvl="1">
              <a:buSzPct val="75000"/>
              <a:buFont typeface="Wingdings"/>
              <a:buChar char="v"/>
              <a:defRPr/>
            </a:pPr>
            <a:r>
              <a:rPr lang="en-US"/>
              <a:t>application gateways</a:t>
            </a:r>
            <a:endParaRPr/>
          </a:p>
        </p:txBody>
      </p:sp>
      <p:pic>
        <p:nvPicPr>
          <p:cNvPr id="149509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2531" name="Rectangle 2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468313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Simple encryption scheme</a:t>
            </a:r>
            <a:endParaRPr/>
          </a:p>
        </p:txBody>
      </p:sp>
      <p:sp>
        <p:nvSpPr>
          <p:cNvPr id="22532" name="Rectangle 3"/>
          <p:cNvSpPr>
            <a:spLocks noChangeArrowheads="1" noGrp="1"/>
          </p:cNvSpPr>
          <p:nvPr>
            <p:ph type="body" idx="4294967295"/>
          </p:nvPr>
        </p:nvSpPr>
        <p:spPr bwMode="auto"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substitution cipher: </a:t>
            </a:r>
            <a:r>
              <a:rPr lang="en-US" sz="2400"/>
              <a:t>substituting one thing for another</a:t>
            </a:r>
            <a:endParaRPr/>
          </a:p>
          <a:p>
            <a:pPr lvl="1">
              <a:defRPr/>
            </a:pPr>
            <a:r>
              <a:rPr lang="en-US" sz="2000"/>
              <a:t>monoalphabetic cipher: substitute one letter for another</a:t>
            </a:r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174750" y="2516188"/>
            <a:ext cx="71215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1">
                <a:latin typeface="Courier New"/>
              </a:rPr>
              <a:t>plaintext:  abcdefghijklmnopqrstuvwxyz</a:t>
            </a:r>
            <a:endParaRPr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011238" y="3295650"/>
            <a:ext cx="730408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1">
                <a:latin typeface="Courier New"/>
              </a:rPr>
              <a:t>ciphertext:  mnbvcxzasdfghjklpoiuytrewq</a:t>
            </a:r>
            <a:endParaRPr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2120900" y="4067175"/>
            <a:ext cx="62087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1">
                <a:latin typeface="Courier New"/>
              </a:rPr>
              <a:t>Plaintext: bob. i love you. alice</a:t>
            </a:r>
            <a:endParaRPr/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5325" y="4492625"/>
            <a:ext cx="63912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1">
                <a:latin typeface="Courier New"/>
              </a:rPr>
              <a:t>ciphertext: nkn. s gktc wky. mgsbc</a:t>
            </a:r>
            <a:endParaRPr/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000099"/>
                </a:solidFill>
                <a:latin typeface="Arial"/>
                <a:cs typeface="Arial"/>
              </a:rPr>
              <a:t>e.g.:</a:t>
            </a:r>
            <a:endParaRPr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indent="-1554163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Encryption key: </a:t>
            </a:r>
            <a:r>
              <a:rPr lang="en-US"/>
              <a:t>mapping from set of 26 letters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                     to set of 26 letters</a:t>
            </a:r>
            <a:endParaRPr/>
          </a:p>
        </p:txBody>
      </p:sp>
      <p:pic>
        <p:nvPicPr>
          <p:cNvPr id="22541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25" descr="BS00768_[1]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54" name="Freeform 17"/>
          <p:cNvSpPr/>
          <p:nvPr/>
        </p:nvSpPr>
        <p:spPr bwMode="auto">
          <a:xfrm>
            <a:off x="1095375" y="1584324"/>
            <a:ext cx="3648074" cy="1806575"/>
          </a:xfrm>
          <a:custGeom>
            <a:avLst/>
            <a:gdLst>
              <a:gd name="T0" fmla="*/ 2147483646 w 1672"/>
              <a:gd name="T1" fmla="*/ 2147483646 h 977"/>
              <a:gd name="T2" fmla="*/ 2147483646 w 1672"/>
              <a:gd name="T3" fmla="*/ 2147483646 h 977"/>
              <a:gd name="T4" fmla="*/ 2147483646 w 1672"/>
              <a:gd name="T5" fmla="*/ 2147483646 h 977"/>
              <a:gd name="T6" fmla="*/ 2147483646 w 1672"/>
              <a:gd name="T7" fmla="*/ 2147483646 h 977"/>
              <a:gd name="T8" fmla="*/ 2147483646 w 1672"/>
              <a:gd name="T9" fmla="*/ 2147483646 h 977"/>
              <a:gd name="T10" fmla="*/ 2147483646 w 1672"/>
              <a:gd name="T11" fmla="*/ 2147483646 h 977"/>
              <a:gd name="T12" fmla="*/ 2147483646 w 1672"/>
              <a:gd name="T13" fmla="*/ 2147483646 h 977"/>
              <a:gd name="T14" fmla="*/ 2147483646 w 1672"/>
              <a:gd name="T15" fmla="*/ 2147483646 h 977"/>
              <a:gd name="T16" fmla="*/ 2147483646 w 1672"/>
              <a:gd name="T17" fmla="*/ 2147483646 h 977"/>
              <a:gd name="T18" fmla="*/ 2147483646 w 1672"/>
              <a:gd name="T19" fmla="*/ 2147483646 h 977"/>
              <a:gd name="T20" fmla="*/ 2147483646 w 1672"/>
              <a:gd name="T21" fmla="*/ 2147483646 h 977"/>
              <a:gd name="T22" fmla="*/ 2147483646 w 1672"/>
              <a:gd name="T23" fmla="*/ 2147483646 h 977"/>
              <a:gd name="T24" fmla="*/ 2147483646 w 1672"/>
              <a:gd name="T25" fmla="*/ 2147483646 h 977"/>
              <a:gd name="T26" fmla="*/ 2147483646 w 1672"/>
              <a:gd name="T27" fmla="*/ 2147483646 h 977"/>
              <a:gd name="T28" fmla="*/ 2147483646 w 1672"/>
              <a:gd name="T29" fmla="*/ 2147483646 h 977"/>
              <a:gd name="T30" fmla="*/ 2147483646 w 1672"/>
              <a:gd name="T31" fmla="*/ 2147483646 h 977"/>
              <a:gd name="T32" fmla="*/ 2147483646 w 1672"/>
              <a:gd name="T33" fmla="*/ 2147483646 h 977"/>
              <a:gd name="T34" fmla="*/ 2147483646 w 1672"/>
              <a:gd name="T35" fmla="*/ 2147483646 h 977"/>
              <a:gd name="T36" fmla="*/ 2147483646 w 1672"/>
              <a:gd name="T37" fmla="*/ 2147483646 h 977"/>
              <a:gd name="T38" fmla="*/ 2147483646 w 1672"/>
              <a:gd name="T39" fmla="*/ 2147483646 h 977"/>
              <a:gd name="T40" fmla="*/ 2147483646 w 1672"/>
              <a:gd name="T41" fmla="*/ 2147483646 h 977"/>
              <a:gd name="T42" fmla="*/ 2147483646 w 1672"/>
              <a:gd name="T43" fmla="*/ 2147483646 h 977"/>
              <a:gd name="T44" fmla="*/ 2147483646 w 1672"/>
              <a:gd name="T45" fmla="*/ 2147483646 h 977"/>
              <a:gd name="T46" fmla="*/ 2147483646 w 1672"/>
              <a:gd name="T47" fmla="*/ 2147483646 h 977"/>
              <a:gd name="T48" fmla="*/ 2147483646 w 1672"/>
              <a:gd name="T49" fmla="*/ 2147483646 h 977"/>
              <a:gd name="T50" fmla="*/ 2147483646 w 1672"/>
              <a:gd name="T51" fmla="*/ 2147483646 h 977"/>
              <a:gd name="T52" fmla="*/ 2147483646 w 1672"/>
              <a:gd name="T53" fmla="*/ 2147483646 h 977"/>
              <a:gd name="T54" fmla="*/ 2147483646 w 1672"/>
              <a:gd name="T55" fmla="*/ 2147483646 h 977"/>
              <a:gd name="T56" fmla="*/ 2147483646 w 1672"/>
              <a:gd name="T57" fmla="*/ 2147483646 h 977"/>
              <a:gd name="T58" fmla="*/ 2147483646 w 1672"/>
              <a:gd name="T59" fmla="*/ 2147483646 h 977"/>
              <a:gd name="T60" fmla="*/ 2147483646 w 1672"/>
              <a:gd name="T61" fmla="*/ 2147483646 h 977"/>
              <a:gd name="T62" fmla="*/ 2147483646 w 1672"/>
              <a:gd name="T63" fmla="*/ 2147483646 h 977"/>
              <a:gd name="T64" fmla="*/ 2147483646 w 1672"/>
              <a:gd name="T65" fmla="*/ 2147483646 h 977"/>
              <a:gd name="T66" fmla="*/ 2147483646 w 1672"/>
              <a:gd name="T67" fmla="*/ 2147483646 h 977"/>
              <a:gd name="T68" fmla="*/ 2147483646 w 1672"/>
              <a:gd name="T69" fmla="*/ 2147483646 h 977"/>
              <a:gd name="T70" fmla="*/ 2147483646 w 1672"/>
              <a:gd name="T71" fmla="*/ 2147483646 h 977"/>
              <a:gd name="T72" fmla="*/ 2147483646 w 1672"/>
              <a:gd name="T73" fmla="*/ 2147483646 h 977"/>
              <a:gd name="T74" fmla="*/ 2147483646 w 1672"/>
              <a:gd name="T75" fmla="*/ 2147483646 h 977"/>
              <a:gd name="T76" fmla="*/ 2147483646 w 1672"/>
              <a:gd name="T77" fmla="*/ 2147483646 h 977"/>
              <a:gd name="T78" fmla="*/ 2147483646 w 1672"/>
              <a:gd name="T79" fmla="*/ 2147483646 h 977"/>
              <a:gd name="T80" fmla="*/ 2147483646 w 1672"/>
              <a:gd name="T81" fmla="*/ 2147483646 h 977"/>
              <a:gd name="T82" fmla="*/ 2147483646 w 1672"/>
              <a:gd name="T83" fmla="*/ 2147483646 h 977"/>
              <a:gd name="T84" fmla="*/ 2147483646 w 1672"/>
              <a:gd name="T85" fmla="*/ 2147483646 h 977"/>
              <a:gd name="T86" fmla="*/ 2147483646 w 1672"/>
              <a:gd name="T87" fmla="*/ 2147483646 h 977"/>
              <a:gd name="T88" fmla="*/ 0 w 1672"/>
              <a:gd name="T89" fmla="*/ 2147483646 h 977"/>
              <a:gd name="T90" fmla="*/ 2147483646 w 1672"/>
              <a:gd name="T91" fmla="*/ 2147483646 h 977"/>
              <a:gd name="T92" fmla="*/ 2147483646 w 1672"/>
              <a:gd name="T93" fmla="*/ 2147483646 h 977"/>
              <a:gd name="T94" fmla="*/ 0 w 1672"/>
              <a:gd name="T95" fmla="*/ 2147483646 h 977"/>
              <a:gd name="T96" fmla="*/ 2147483646 w 1672"/>
              <a:gd name="T97" fmla="*/ 2147483646 h 977"/>
              <a:gd name="T98" fmla="*/ 2147483646 w 1672"/>
              <a:gd name="T99" fmla="*/ 2147483646 h 977"/>
              <a:gd name="T100" fmla="*/ 2147483646 w 1672"/>
              <a:gd name="T101" fmla="*/ 2147483646 h 977"/>
              <a:gd name="T102" fmla="*/ 2147483646 w 1672"/>
              <a:gd name="T103" fmla="*/ 2147483646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 fill="norm" stroke="1" extrusionOk="0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5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3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51556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7" name="Freeform 346"/>
          <p:cNvSpPr/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6 w 1198"/>
              <a:gd name="T1" fmla="*/ 2147483646 h 719"/>
              <a:gd name="T2" fmla="*/ 2147483646 w 1198"/>
              <a:gd name="T3" fmla="*/ 0 h 719"/>
              <a:gd name="T4" fmla="*/ 2147483646 w 1198"/>
              <a:gd name="T5" fmla="*/ 2147483646 h 719"/>
              <a:gd name="T6" fmla="*/ 2147483646 w 1198"/>
              <a:gd name="T7" fmla="*/ 2147483646 h 719"/>
              <a:gd name="T8" fmla="*/ 2147483646 w 1198"/>
              <a:gd name="T9" fmla="*/ 2147483646 h 719"/>
              <a:gd name="T10" fmla="*/ 2147483646 w 1198"/>
              <a:gd name="T11" fmla="*/ 2147483646 h 719"/>
              <a:gd name="T12" fmla="*/ 2147483646 w 1198"/>
              <a:gd name="T13" fmla="*/ 2147483646 h 719"/>
              <a:gd name="T14" fmla="*/ 2147483646 w 1198"/>
              <a:gd name="T15" fmla="*/ 2147483646 h 719"/>
              <a:gd name="T16" fmla="*/ 2147483646 w 1198"/>
              <a:gd name="T17" fmla="*/ 2147483646 h 719"/>
              <a:gd name="T18" fmla="*/ 2147483646 w 1198"/>
              <a:gd name="T19" fmla="*/ 2147483646 h 719"/>
              <a:gd name="T20" fmla="*/ 2147483646 w 1198"/>
              <a:gd name="T21" fmla="*/ 2147483646 h 719"/>
              <a:gd name="T22" fmla="*/ 2147483646 w 1198"/>
              <a:gd name="T23" fmla="*/ 2147483646 h 719"/>
              <a:gd name="T24" fmla="*/ 2147483646 w 1198"/>
              <a:gd name="T25" fmla="*/ 2147483646 h 719"/>
              <a:gd name="T26" fmla="*/ 2147483646 w 1198"/>
              <a:gd name="T27" fmla="*/ 2147483646 h 719"/>
              <a:gd name="T28" fmla="*/ 2147483646 w 1198"/>
              <a:gd name="T29" fmla="*/ 2147483646 h 719"/>
              <a:gd name="T30" fmla="*/ 2147483646 w 1198"/>
              <a:gd name="T31" fmla="*/ 2147483646 h 719"/>
              <a:gd name="T32" fmla="*/ 2147483646 w 1198"/>
              <a:gd name="T33" fmla="*/ 2147483646 h 719"/>
              <a:gd name="T34" fmla="*/ 2147483646 w 1198"/>
              <a:gd name="T35" fmla="*/ 2147483646 h 719"/>
              <a:gd name="T36" fmla="*/ 2147483646 w 1198"/>
              <a:gd name="T37" fmla="*/ 2147483646 h 719"/>
              <a:gd name="T38" fmla="*/ 2147483646 w 1198"/>
              <a:gd name="T39" fmla="*/ 2147483646 h 719"/>
              <a:gd name="T40" fmla="*/ 2147483646 w 1198"/>
              <a:gd name="T41" fmla="*/ 2147483646 h 719"/>
              <a:gd name="T42" fmla="*/ 2147483646 w 1198"/>
              <a:gd name="T43" fmla="*/ 2147483646 h 719"/>
              <a:gd name="T44" fmla="*/ 0 w 1198"/>
              <a:gd name="T45" fmla="*/ 2147483646 h 719"/>
              <a:gd name="T46" fmla="*/ 2147483646 w 1198"/>
              <a:gd name="T47" fmla="*/ 2147483646 h 719"/>
              <a:gd name="T48" fmla="*/ 2147483646 w 1198"/>
              <a:gd name="T49" fmla="*/ 2147483646 h 719"/>
              <a:gd name="T50" fmla="*/ 2147483646 w 1198"/>
              <a:gd name="T51" fmla="*/ 2147483646 h 719"/>
              <a:gd name="T52" fmla="*/ 2147483646 w 1198"/>
              <a:gd name="T53" fmla="*/ 2147483646 h 719"/>
              <a:gd name="T54" fmla="*/ 2147483646 w 1198"/>
              <a:gd name="T55" fmla="*/ 2147483646 h 719"/>
              <a:gd name="T56" fmla="*/ 2147483646 w 1198"/>
              <a:gd name="T57" fmla="*/ 2147483646 h 719"/>
              <a:gd name="T58" fmla="*/ 2147483646 w 1198"/>
              <a:gd name="T59" fmla="*/ 2147483646 h 719"/>
              <a:gd name="T60" fmla="*/ 2147483646 w 1198"/>
              <a:gd name="T61" fmla="*/ 2147483646 h 719"/>
              <a:gd name="T62" fmla="*/ 2147483646 w 1198"/>
              <a:gd name="T63" fmla="*/ 2147483646 h 719"/>
              <a:gd name="T64" fmla="*/ 2147483646 w 1198"/>
              <a:gd name="T65" fmla="*/ 2147483646 h 719"/>
              <a:gd name="T66" fmla="*/ 2147483646 w 1198"/>
              <a:gd name="T67" fmla="*/ 2147483646 h 719"/>
              <a:gd name="T68" fmla="*/ 2147483646 w 1198"/>
              <a:gd name="T69" fmla="*/ 2147483646 h 719"/>
              <a:gd name="T70" fmla="*/ 2147483646 w 1198"/>
              <a:gd name="T71" fmla="*/ 2147483646 h 719"/>
              <a:gd name="T72" fmla="*/ 2147483646 w 1198"/>
              <a:gd name="T73" fmla="*/ 2147483646 h 719"/>
              <a:gd name="T74" fmla="*/ 2147483646 w 1198"/>
              <a:gd name="T75" fmla="*/ 2147483646 h 719"/>
              <a:gd name="T76" fmla="*/ 2147483646 w 1198"/>
              <a:gd name="T77" fmla="*/ 2147483646 h 719"/>
              <a:gd name="T78" fmla="*/ 2147483646 w 1198"/>
              <a:gd name="T79" fmla="*/ 2147483646 h 719"/>
              <a:gd name="T80" fmla="*/ 2147483646 w 1198"/>
              <a:gd name="T81" fmla="*/ 2147483646 h 719"/>
              <a:gd name="T82" fmla="*/ 2147483646 w 1198"/>
              <a:gd name="T83" fmla="*/ 2147483646 h 719"/>
              <a:gd name="T84" fmla="*/ 2147483646 w 1198"/>
              <a:gd name="T85" fmla="*/ 2147483646 h 719"/>
              <a:gd name="T86" fmla="*/ 2147483646 w 1198"/>
              <a:gd name="T87" fmla="*/ 2147483646 h 719"/>
              <a:gd name="T88" fmla="*/ 2147483646 w 1198"/>
              <a:gd name="T89" fmla="*/ 2147483646 h 719"/>
              <a:gd name="T90" fmla="*/ 2147483646 w 1198"/>
              <a:gd name="T91" fmla="*/ 2147483646 h 719"/>
              <a:gd name="T92" fmla="*/ 2147483646 w 1198"/>
              <a:gd name="T93" fmla="*/ 2147483646 h 719"/>
              <a:gd name="T94" fmla="*/ 2147483646 w 1198"/>
              <a:gd name="T95" fmla="*/ 2147483646 h 719"/>
              <a:gd name="T96" fmla="*/ 2147483646 w 1198"/>
              <a:gd name="T97" fmla="*/ 2147483646 h 719"/>
              <a:gd name="T98" fmla="*/ 2147483646 w 1198"/>
              <a:gd name="T99" fmla="*/ 2147483646 h 719"/>
              <a:gd name="T100" fmla="*/ 2147483646 w 1198"/>
              <a:gd name="T101" fmla="*/ 2147483646 h 719"/>
              <a:gd name="T102" fmla="*/ 2147483646 w 1198"/>
              <a:gd name="T103" fmla="*/ 2147483646 h 719"/>
              <a:gd name="T104" fmla="*/ 2147483646 w 1198"/>
              <a:gd name="T105" fmla="*/ 2147483646 h 719"/>
              <a:gd name="T106" fmla="*/ 2147483646 w 1198"/>
              <a:gd name="T107" fmla="*/ 2147483646 h 719"/>
              <a:gd name="T108" fmla="*/ 2147483646 w 1198"/>
              <a:gd name="T109" fmla="*/ 2147483646 h 719"/>
              <a:gd name="T110" fmla="*/ 2147483646 w 1198"/>
              <a:gd name="T111" fmla="*/ 2147483646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 fill="norm" stroke="1" extrusionOk="0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8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51559" name="Group 332"/>
          <p:cNvGrpSpPr/>
          <p:nvPr/>
        </p:nvGrpSpPr>
        <p:grpSpPr bwMode="auto">
          <a:xfrm>
            <a:off x="4108450" y="2497138"/>
            <a:ext cx="765175" cy="376237"/>
            <a:chOff x="2356" y="1299"/>
            <a:chExt cx="555" cy="194"/>
          </a:xfrm>
        </p:grpSpPr>
        <p:sp>
          <p:nvSpPr>
            <p:cNvPr id="1516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516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51667" name="Oval 411"/>
            <p:cNvSpPr>
              <a:spLocks noChangeArrowheads="1"/>
            </p:cNvSpPr>
            <p:nvPr/>
          </p:nvSpPr>
          <p:spPr bwMode="auto">
            <a:xfrm>
              <a:off x="2356" y="1299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grpSp>
          <p:nvGrpSpPr>
            <p:cNvPr id="151668" name="Group 329"/>
            <p:cNvGrpSpPr/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1671" name="Freeform 326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 fill="norm" stroke="1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672" name="Freeform 327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 fill="norm" stroke="1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166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70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1560" name="Group 906"/>
          <p:cNvGrpSpPr/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51633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34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35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36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37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51638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1663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64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1639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51640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661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62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1641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42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51643" name="Group 921"/>
            <p:cNvGrpSpPr/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51659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60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1644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51645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1657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58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1646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47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48" name="Freeform 930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49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50" name="Freeform 932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651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52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53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54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51655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656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1561" name="Group 267"/>
          <p:cNvGrpSpPr/>
          <p:nvPr/>
        </p:nvGrpSpPr>
        <p:grpSpPr bwMode="auto">
          <a:xfrm>
            <a:off x="1069975" y="1752599"/>
            <a:ext cx="2365375" cy="1589088"/>
            <a:chOff x="-2187762" y="3855945"/>
            <a:chExt cx="2365375" cy="1590114"/>
          </a:xfrm>
        </p:grpSpPr>
        <p:sp>
          <p:nvSpPr>
            <p:cNvPr id="151576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77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78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51579" name="Group 44"/>
            <p:cNvGrpSpPr/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516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632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1580" name="Group 44"/>
            <p:cNvGrpSpPr/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516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630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1581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82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83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584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51585" name="Group 44"/>
            <p:cNvGrpSpPr/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516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628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1586" name="Group 44"/>
            <p:cNvGrpSpPr/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516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626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51587" name="Picture 3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588" name="Picture 3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589" name="Group 44"/>
            <p:cNvGrpSpPr/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516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624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1590" name="Group 906"/>
            <p:cNvGrpSpPr/>
            <p:nvPr/>
          </p:nvGrpSpPr>
          <p:grpSpPr bwMode="auto">
            <a:xfrm>
              <a:off x="-1598705" y="4467413"/>
              <a:ext cx="285924" cy="537882"/>
              <a:chOff x="4140" y="429"/>
              <a:chExt cx="1425" cy="2396"/>
            </a:xfrm>
          </p:grpSpPr>
          <p:sp>
            <p:nvSpPr>
              <p:cNvPr id="151591" name="Freeform 907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 fill="norm" stroke="1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592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593" name="Freeform 909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 fill="norm" stroke="1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594" name="Freeform 910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595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51596" name="Group 912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1621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1622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1597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51598" name="Group 916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1619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1620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0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1599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00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51601" name="Group 921"/>
              <p:cNvGrpSpPr/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617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1618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1602" name="Freeform 924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51603" name="Group 925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1615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1616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1604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05" name="Freeform 929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 fill="norm" stroke="1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606" name="Freeform 930"/>
              <p:cNvSpPr/>
              <p:nvPr/>
            </p:nvSpPr>
            <p:spPr bwMode="auto">
              <a:xfrm>
                <a:off x="5314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 fill="norm" stroke="1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607" name="Oval 931"/>
              <p:cNvSpPr>
                <a:spLocks noChangeArrowheads="1"/>
              </p:cNvSpPr>
              <p:nvPr/>
            </p:nvSpPr>
            <p:spPr bwMode="auto">
              <a:xfrm>
                <a:off x="5516" y="2608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08" name="Freeform 932"/>
              <p:cNvSpPr/>
              <p:nvPr/>
            </p:nvSpPr>
            <p:spPr bwMode="auto">
              <a:xfrm>
                <a:off x="5302" y="2614"/>
                <a:ext cx="244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 fill="norm" stroke="1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609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10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11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12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13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614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</p:grpSp>
      <p:pic>
        <p:nvPicPr>
          <p:cNvPr id="151562" name="Picture 19" descr="underline_base"/>
          <p:cNvPicPr>
            <a:picLocks noChangeArrowheads="1"/>
          </p:cNvPicPr>
          <p:nvPr/>
        </p:nvPicPr>
        <p:blipFill>
          <a:blip r:embed="rId4"/>
          <a:stretch/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56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51564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5156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09575" y="200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Stateless packet filtering</a:t>
            </a:r>
            <a:endParaRPr/>
          </a:p>
        </p:txBody>
      </p:sp>
      <p:sp>
        <p:nvSpPr>
          <p:cNvPr id="151566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933450" y="3713163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internal network connected to Internet via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i="1">
                <a:solidFill>
                  <a:srgbClr val="CC0000"/>
                </a:solidFill>
              </a:rPr>
              <a:t>router firewall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router</a:t>
            </a:r>
            <a:r>
              <a:rPr lang="en-US" sz="2400" i="1">
                <a:solidFill>
                  <a:srgbClr val="CC0000"/>
                </a:solidFill>
              </a:rPr>
              <a:t> filters packet-by-packet, </a:t>
            </a:r>
            <a:r>
              <a:rPr lang="en-US" sz="2400"/>
              <a:t>decision to forward/drop packet based on: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source IP address, destination IP address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TCP/UDP source and destination port numbers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ICMP message type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TCP SYN and ACK bits</a:t>
            </a:r>
            <a:endParaRPr/>
          </a:p>
        </p:txBody>
      </p:sp>
      <p:sp>
        <p:nvSpPr>
          <p:cNvPr id="151567" name="Rectangle 349"/>
          <p:cNvSpPr>
            <a:spLocks noChangeArrowheads="1"/>
          </p:cNvSpPr>
          <p:nvPr/>
        </p:nvSpPr>
        <p:spPr bwMode="auto">
          <a:xfrm>
            <a:off x="4908549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51568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69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51570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71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51572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grpSp>
        <p:nvGrpSpPr>
          <p:cNvPr id="151573" name="Group 2"/>
          <p:cNvGrpSpPr/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51574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51575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Should arriving packet be allowed in? Departing packet let out?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228600"/>
            <a:ext cx="8262938" cy="1143000"/>
          </a:xfrm>
        </p:spPr>
        <p:txBody>
          <a:bodyPr/>
          <a:lstStyle/>
          <a:p>
            <a:pPr>
              <a:defRPr/>
            </a:pPr>
            <a:r>
              <a:rPr lang="en-US"/>
              <a:t>Stateless packet filtering: example</a:t>
            </a:r>
            <a:endParaRPr/>
          </a:p>
        </p:txBody>
      </p:sp>
      <p:pic>
        <p:nvPicPr>
          <p:cNvPr id="153603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60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53605" name="Rectangle 4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673100" y="1522413"/>
            <a:ext cx="7566025" cy="4183062"/>
          </a:xfrm>
        </p:spPr>
        <p:txBody>
          <a:bodyPr/>
          <a:lstStyle/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example 1: </a:t>
            </a:r>
            <a:r>
              <a:rPr lang="en-US" sz="2400"/>
              <a:t>block incoming and outgoing datagrams with IP protocol field = 17 and with either source or dest port = 23</a:t>
            </a:r>
            <a:endParaRPr/>
          </a:p>
          <a:p>
            <a:pPr lvl="1">
              <a:defRPr/>
            </a:pPr>
            <a:r>
              <a:rPr lang="en-US" i="1">
                <a:solidFill>
                  <a:srgbClr val="000099"/>
                </a:solidFill>
              </a:rPr>
              <a:t>result: </a:t>
            </a:r>
            <a:r>
              <a:rPr lang="en-US"/>
              <a:t>all incoming, outgoing UDP flows and telnet connections are blocked</a:t>
            </a:r>
            <a:endParaRPr/>
          </a:p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example 2: </a:t>
            </a:r>
            <a:r>
              <a:rPr lang="en-US" sz="2400"/>
              <a:t>block inbound TCP segments with ACK=0.</a:t>
            </a:r>
            <a:endParaRPr/>
          </a:p>
          <a:p>
            <a:pPr lvl="1">
              <a:defRPr/>
            </a:pPr>
            <a:r>
              <a:rPr lang="en-US" i="1">
                <a:solidFill>
                  <a:srgbClr val="000099"/>
                </a:solidFill>
              </a:rPr>
              <a:t>result: </a:t>
            </a:r>
            <a:r>
              <a:rPr lang="en-US"/>
              <a:t>prevents external clients from making TCP connections with internal clients, but allows internal clients to connect to outside.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650" name="Picture 6" descr="underline_bas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65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graphicFrame>
        <p:nvGraphicFramePr>
          <p:cNvPr id="135196" name="Group 28"/>
          <p:cNvGraphicFramePr>
            <a:graphicFrameLocks xmlns:a="http://schemas.openxmlformats.org/drawingml/2006/main" noGrp="1"/>
          </p:cNvGraphicFramePr>
          <p:nvPr/>
        </p:nvGraphicFramePr>
        <p:xfrm>
          <a:off x="1008063" y="1371600"/>
          <a:ext cx="7854950" cy="4732338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929063"/>
                <a:gridCol w="3925887"/>
              </a:tblGrid>
              <a:tr h="500133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400" b="0" i="1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Policy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1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Firewall Setting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8589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No outside Web access.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000099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Drop all outgoing packets to any IP address, port 80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CC0000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005968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No incoming TCP connections, except those for institution</a:t>
                      </a:r>
                      <a:r>
                        <a:rPr lang="ja-JP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’</a:t>
                      </a: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s public Web server only.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000099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Drop all incoming TCP SYN packets to any IP except 130.207.244.203, port 80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1291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Prevent Web-radios from eating up the available bandwidth.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000099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Drop all incoming UDP packets - except DNS and router broadcasts.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CC0000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91451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Prevent your network from being used for a smurf DoS attack.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000099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Drop all ICMP packets going to a </a:t>
                      </a:r>
                      <a:r>
                        <a:rPr lang="ja-JP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“</a:t>
                      </a: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broadcast</a:t>
                      </a:r>
                      <a:r>
                        <a:rPr lang="ja-JP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”</a:t>
                      </a: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 address (e.g. 130.207.255.255).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CC0000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1291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rgbClr val="000099"/>
                          </a:solidFill>
                          <a:latin typeface="Arial"/>
                          <a:ea typeface="MS PGothic"/>
                          <a:cs typeface="Arial"/>
                        </a:rPr>
                        <a:t>Prevent your network from being tracerouted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CC0000"/>
                          </a:solidFill>
                          <a:latin typeface="Arial"/>
                          <a:ea typeface="MS PGothic"/>
                          <a:cs typeface="Arial"/>
                        </a:rPr>
                        <a:t>Drop all outgoing ICMP TTL expired traffic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rgbClr val="CC0000"/>
                        </a:solidFill>
                        <a:latin typeface="Arial"/>
                        <a:ea typeface="MS PGothic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675" name="Rectangle 26"/>
          <p:cNvSpPr>
            <a:spLocks noChangeArrowheads="1" noGrp="1"/>
          </p:cNvSpPr>
          <p:nvPr>
            <p:ph type="title"/>
          </p:nvPr>
        </p:nvSpPr>
        <p:spPr bwMode="auto">
          <a:xfrm>
            <a:off x="247650" y="228600"/>
            <a:ext cx="8786813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4000"/>
              <a:t>Stateless packet filtering</a:t>
            </a:r>
            <a:r>
              <a:rPr lang="en-US" sz="3600"/>
              <a:t>: more examples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graphicFrame>
        <p:nvGraphicFramePr>
          <p:cNvPr id="136255" name="Group 63"/>
          <p:cNvGraphicFramePr>
            <a:graphicFrameLocks xmlns:a="http://schemas.openxmlformats.org/drawingml/2006/main" noGrp="1"/>
          </p:cNvGraphicFramePr>
          <p:nvPr/>
        </p:nvGraphicFramePr>
        <p:xfrm>
          <a:off x="725488" y="2193925"/>
          <a:ext cx="8418512" cy="390371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1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/>
                    </a:p>
                  </a:txBody>
                  <a:tcPr marL="91427" marR="91427" marT="44813" marB="44813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flag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</a:tr>
              <a:tr h="69311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</a:txBody>
                  <a:tcPr marL="91427" marR="91427" marT="44813" marB="44813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any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3908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27" marR="91427" marT="44813" marB="44813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ACK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9311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</a:txBody>
                  <a:tcPr marL="91427" marR="91427" marT="44813" marB="44813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9311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27" marR="91427" marT="44813" marB="44813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2106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deny</a:t>
                      </a:r>
                      <a:endParaRPr/>
                    </a:p>
                  </a:txBody>
                  <a:tcPr marL="91427" marR="91427" marT="44813" marB="44813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L="91427" marR="91427" marT="44813" marB="44813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7757" name="Rectangle 60"/>
          <p:cNvSpPr>
            <a:spLocks noChangeArrowheads="1" noGrp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/>
              <a:t>Access Control Lists</a:t>
            </a:r>
            <a:endParaRPr/>
          </a:p>
        </p:txBody>
      </p:sp>
      <p:sp>
        <p:nvSpPr>
          <p:cNvPr id="157758" name="Rectangle 61"/>
          <p:cNvSpPr>
            <a:spLocks noChangeArrowheads="1"/>
          </p:cNvSpPr>
          <p:nvPr/>
        </p:nvSpPr>
        <p:spPr bwMode="auto">
          <a:xfrm>
            <a:off x="522287" y="1284288"/>
            <a:ext cx="7772400" cy="1012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defRPr/>
            </a:pPr>
            <a:r>
              <a:rPr lang="en-US" sz="3200" i="1">
                <a:solidFill>
                  <a:srgbClr val="CC0000"/>
                </a:solidFill>
              </a:rPr>
              <a:t>ACL: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/>
              <a:t>table of rules, applied top to bottom to incoming packets: (action, condition) pairs</a:t>
            </a:r>
            <a:endParaRPr/>
          </a:p>
        </p:txBody>
      </p:sp>
      <p:pic>
        <p:nvPicPr>
          <p:cNvPr id="157759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9746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974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59748" name="Rectangle 3"/>
          <p:cNvSpPr>
            <a:spLocks noChangeArrowheads="1" noGrp="1"/>
          </p:cNvSpPr>
          <p:nvPr>
            <p:ph type="title"/>
          </p:nvPr>
        </p:nvSpPr>
        <p:spPr bwMode="auto">
          <a:xfrm>
            <a:off x="409575" y="200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Stateful packet filtering</a:t>
            </a:r>
            <a:endParaRPr/>
          </a:p>
        </p:txBody>
      </p:sp>
      <p:sp>
        <p:nvSpPr>
          <p:cNvPr id="159749" name="Rectangle 4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488950" y="1312863"/>
            <a:ext cx="7512050" cy="4592637"/>
          </a:xfrm>
        </p:spPr>
        <p:txBody>
          <a:bodyPr/>
          <a:lstStyle/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stateless packet filter: </a:t>
            </a:r>
            <a:r>
              <a:rPr lang="en-US" sz="2400"/>
              <a:t>heavy handed tool</a:t>
            </a:r>
            <a:endParaRPr/>
          </a:p>
          <a:p>
            <a:pPr lvl="1">
              <a:defRPr/>
            </a:pPr>
            <a:r>
              <a:rPr lang="en-US" sz="2200"/>
              <a:t>admits packets that </a:t>
            </a:r>
            <a:r>
              <a:rPr lang="ja-JP" sz="2200"/>
              <a:t>“</a:t>
            </a:r>
            <a:r>
              <a:rPr lang="en-US" sz="2200"/>
              <a:t>make no sense,</a:t>
            </a:r>
            <a:r>
              <a:rPr lang="ja-JP" sz="2200"/>
              <a:t>”</a:t>
            </a:r>
            <a:r>
              <a:rPr lang="en-US" sz="2200"/>
              <a:t> e.g., dest port = 80, ACK bit set, even though no TCP connection established:</a:t>
            </a:r>
            <a:endParaRPr lang="en-US" sz="2200"/>
          </a:p>
        </p:txBody>
      </p:sp>
      <p:graphicFrame>
        <p:nvGraphicFramePr>
          <p:cNvPr id="137248" name="Group 32"/>
          <p:cNvGraphicFramePr>
            <a:graphicFrameLocks xmlns:a="http://schemas.openxmlformats.org/drawingml/2006/main" noGrp="1"/>
          </p:cNvGraphicFramePr>
          <p:nvPr/>
        </p:nvGraphicFramePr>
        <p:xfrm>
          <a:off x="895350" y="2743200"/>
          <a:ext cx="7643813" cy="132559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858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/>
                    </a:p>
                  </a:txBody>
                  <a:tcPr marT="45220" marB="45220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flag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</a:tr>
              <a:tr h="698705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220" marB="45220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ACK</a:t>
                      </a:r>
                      <a:endParaRPr/>
                    </a:p>
                  </a:txBody>
                  <a:tcPr marT="45220" marB="45220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776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defRPr/>
            </a:pPr>
            <a:r>
              <a:rPr lang="en-US" sz="2400" i="1">
                <a:solidFill>
                  <a:srgbClr val="CC0000"/>
                </a:solidFill>
              </a:rPr>
              <a:t>stateful packet filter: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/>
              <a:t>track status of every TCP connection</a:t>
            </a:r>
            <a:endParaRPr/>
          </a:p>
          <a:p>
            <a:pPr lvl="1">
              <a:defRPr/>
            </a:pPr>
            <a:r>
              <a:rPr lang="en-US"/>
              <a:t>track connection setup (SYN), teardown (FIN): determine whether incoming, outgoing packets </a:t>
            </a:r>
            <a:r>
              <a:rPr lang="ja-JP"/>
              <a:t>“</a:t>
            </a:r>
            <a:r>
              <a:rPr lang="en-US"/>
              <a:t>makes sense</a:t>
            </a:r>
            <a:r>
              <a:rPr lang="ja-JP"/>
              <a:t>”</a:t>
            </a:r>
            <a:endParaRPr lang="en-US"/>
          </a:p>
          <a:p>
            <a:pPr lvl="1">
              <a:defRPr/>
            </a:pPr>
            <a:r>
              <a:rPr lang="en-US"/>
              <a:t>timeout inactive connections at firewall: no longer admit packets</a:t>
            </a:r>
            <a:endParaRPr/>
          </a:p>
          <a:p>
            <a:pPr lvl="1">
              <a:buClr>
                <a:schemeClr val="accent2"/>
              </a:buClr>
              <a:buSzPct val="75000"/>
              <a:buFont typeface="ZapfDingbats"/>
              <a:buChar char="m"/>
              <a:defRPr/>
            </a:pPr>
            <a:endParaRPr lang="en-US" sz="2000"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794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79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graphicFrame>
        <p:nvGraphicFramePr>
          <p:cNvPr id="138312" name="Group 72"/>
          <p:cNvGraphicFramePr>
            <a:graphicFrameLocks xmlns:a="http://schemas.openxmlformats.org/drawingml/2006/main" noGrp="1"/>
          </p:cNvGraphicFramePr>
          <p:nvPr/>
        </p:nvGraphicFramePr>
        <p:xfrm>
          <a:off x="763588" y="2252663"/>
          <a:ext cx="8380412" cy="3735388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/>
                    </a:p>
                  </a:txBody>
                  <a:tcPr marT="44671" marB="44671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proto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flag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check conxion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</a:txBody>
                  <a:tcPr marT="44671" marB="44671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any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21567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ACK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300" b="0" i="0" u="none" strike="noStrike" cap="none">
                          <a:ln>
                            <a:noFill/>
                          </a:ln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60286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</a:txBody>
                  <a:tcPr marT="44671" marB="44671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900218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allow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outside of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222.22/16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&gt; 1023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----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300" b="0" i="0" u="none" strike="noStrike" cap="none">
                          <a:ln>
                            <a:noFill/>
                          </a:ln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300" b="0" i="0" u="none" strike="noStrike" cap="none">
                        <a:ln>
                          <a:noFill/>
                        </a:ln>
                        <a:solidFill>
                          <a:srgbClr val="FF3300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2745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deny</a:t>
                      </a:r>
                      <a:endParaRPr/>
                    </a:p>
                  </a:txBody>
                  <a:tcPr marT="44671" marB="44671" anchor="ctr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endParaRPr/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4671" marB="44671" anchor="ctr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861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61862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161863" name="Rectangle 70"/>
          <p:cNvSpPr>
            <a:spLocks noChangeArrowheads="1" noGrp="1"/>
          </p:cNvSpPr>
          <p:nvPr>
            <p:ph type="title"/>
          </p:nvPr>
        </p:nvSpPr>
        <p:spPr bwMode="auto">
          <a:xfrm>
            <a:off x="409575" y="200025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/>
              <a:t>Stateful packet filtering</a:t>
            </a:r>
            <a:endParaRPr/>
          </a:p>
        </p:txBody>
      </p:sp>
      <p:sp>
        <p:nvSpPr>
          <p:cNvPr id="161864" name="Rectangle 71"/>
          <p:cNvSpPr>
            <a:spLocks noChangeArrowheads="1"/>
          </p:cNvSpPr>
          <p:nvPr/>
        </p:nvSpPr>
        <p:spPr bwMode="auto">
          <a:xfrm>
            <a:off x="488950" y="1476375"/>
            <a:ext cx="7512050" cy="4592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defRPr/>
            </a:pPr>
            <a:r>
              <a:rPr lang="en-US" sz="2400"/>
              <a:t>ACL augmented to indicate need to check connection state table before admitting packet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842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84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6384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Application gateways</a:t>
            </a:r>
            <a:endParaRPr/>
          </a:p>
        </p:txBody>
      </p:sp>
      <p:sp>
        <p:nvSpPr>
          <p:cNvPr id="163845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296863" y="1700212"/>
            <a:ext cx="4138612" cy="2236787"/>
          </a:xfrm>
        </p:spPr>
        <p:txBody>
          <a:bodyPr/>
          <a:lstStyle/>
          <a:p>
            <a:pPr>
              <a:defRPr/>
            </a:pPr>
            <a:r>
              <a:rPr lang="en-US" sz="2400"/>
              <a:t>filters packets on application data as well as on IP/TCP/UDP fields.</a:t>
            </a:r>
            <a:endParaRPr/>
          </a:p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example: </a:t>
            </a:r>
            <a:r>
              <a:rPr lang="en-US" sz="2400"/>
              <a:t>allow select internal users to telnet outside.</a:t>
            </a:r>
            <a:endParaRPr lang="en-US" sz="2000"/>
          </a:p>
        </p:txBody>
      </p:sp>
      <p:sp>
        <p:nvSpPr>
          <p:cNvPr id="163846" name="Freeform 5"/>
          <p:cNvSpPr/>
          <p:nvPr/>
        </p:nvSpPr>
        <p:spPr bwMode="auto">
          <a:xfrm>
            <a:off x="4829175" y="1511300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 fill="norm" stroke="1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943475" y="1658938"/>
          <a:ext cx="415925" cy="330200"/>
        </p:xfrm>
        <a:graphic>
          <a:graphicData uri="http://schemas.openxmlformats.org/presentationml/2006/ole">
            <p:oleObj name="oleObj" r:id="rId4" imgW="1306830" imgH="1083945" progId="MS_ClipArt_Gallery.2">
              <p:embed/>
              <p:pic>
                <p:nvPicPr>
                  <p:cNvPr id="667666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4943475" y="1658938"/>
                    <a:ext cx="415925" cy="330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63848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943475" y="2254250"/>
          <a:ext cx="415925" cy="330200"/>
        </p:xfrm>
        <a:graphic>
          <a:graphicData uri="http://schemas.openxmlformats.org/presentationml/2006/ole">
            <p:oleObj name="oleObj" r:id="rId6" imgW="1306830" imgH="1083945" progId="MS_ClipArt_Gallery.2">
              <p:embed/>
              <p:pic>
                <p:nvPicPr>
                  <p:cNvPr id="667667" name=""/>
                  <p:cNvPicPr/>
                  <p:nvPr/>
                </p:nvPicPr>
                <p:blipFill>
                  <a:blip r:embed="rId5"/>
                  <a:stretch/>
                </p:blipFill>
                <p:spPr bwMode="auto">
                  <a:xfrm>
                    <a:off x="4943475" y="2254250"/>
                    <a:ext cx="415925" cy="330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63850" name="Line 9"/>
          <p:cNvSpPr>
            <a:spLocks noChangeShapeType="1"/>
          </p:cNvSpPr>
          <p:nvPr/>
        </p:nvSpPr>
        <p:spPr bwMode="auto">
          <a:xfrm flipV="1">
            <a:off x="5349875" y="2505074"/>
            <a:ext cx="730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51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5811838" y="2668588"/>
          <a:ext cx="417512" cy="331787"/>
        </p:xfrm>
        <a:graphic>
          <a:graphicData uri="http://schemas.openxmlformats.org/presentationml/2006/ole">
            <p:oleObj name="oleObj" r:id="rId8" imgW="1306830" imgH="1083945" progId="MS_ClipArt_Gallery.2">
              <p:embed/>
              <p:pic>
                <p:nvPicPr>
                  <p:cNvPr id="667668" name=""/>
                  <p:cNvPicPr/>
                  <p:nvPr/>
                </p:nvPicPr>
                <p:blipFill>
                  <a:blip r:embed="rId7"/>
                  <a:stretch/>
                </p:blipFill>
                <p:spPr bwMode="auto">
                  <a:xfrm>
                    <a:off x="5811838" y="2668588"/>
                    <a:ext cx="417512" cy="3317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5197475" y="2657475"/>
          <a:ext cx="415925" cy="330200"/>
        </p:xfrm>
        <a:graphic>
          <a:graphicData uri="http://schemas.openxmlformats.org/presentationml/2006/ole">
            <p:oleObj name="oleObj" r:id="rId10" imgW="1306830" imgH="1083945" progId="MS_ClipArt_Gallery.2">
              <p:embed/>
              <p:pic>
                <p:nvPicPr>
                  <p:cNvPr id="667669" name=""/>
                  <p:cNvPicPr/>
                  <p:nvPr/>
                </p:nvPicPr>
                <p:blipFill>
                  <a:blip r:embed="rId9"/>
                  <a:stretch/>
                </p:blipFill>
                <p:spPr bwMode="auto">
                  <a:xfrm>
                    <a:off x="5197475" y="2657475"/>
                    <a:ext cx="415925" cy="330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63854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55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56" name="Line 15"/>
          <p:cNvSpPr>
            <a:spLocks noChangeShapeType="1"/>
          </p:cNvSpPr>
          <p:nvPr/>
        </p:nvSpPr>
        <p:spPr bwMode="auto">
          <a:xfrm rot="16199999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57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58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59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60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3861" name="Group 20"/>
          <p:cNvGrpSpPr/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163944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45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46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47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48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9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50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51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</p:grpSp>
      <p:grpSp>
        <p:nvGrpSpPr>
          <p:cNvPr id="163862" name="Group 29"/>
          <p:cNvGrpSpPr/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163936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37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38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39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40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1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2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43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</p:grpSp>
      <p:sp>
        <p:nvSpPr>
          <p:cNvPr id="163863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64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65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66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3867" name="Group 42"/>
          <p:cNvGrpSpPr/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163923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24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5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6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27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grpSp>
          <p:nvGrpSpPr>
            <p:cNvPr id="163928" name="Group 48"/>
            <p:cNvGrpSpPr/>
            <p:nvPr/>
          </p:nvGrpSpPr>
          <p:grpSpPr bwMode="auto">
            <a:xfrm>
              <a:off x="3686" y="244"/>
              <a:ext cx="177" cy="66"/>
              <a:chOff x="2847" y="848"/>
              <a:chExt cx="140" cy="98"/>
            </a:xfrm>
          </p:grpSpPr>
          <p:sp>
            <p:nvSpPr>
              <p:cNvPr id="163933" name="Line 49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34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35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3929" name="Group 52"/>
            <p:cNvGrpSpPr/>
            <p:nvPr/>
          </p:nvGrpSpPr>
          <p:grpSpPr bwMode="auto">
            <a:xfrm flipV="1">
              <a:off x="3686" y="243"/>
              <a:ext cx="177" cy="66"/>
              <a:chOff x="2847" y="848"/>
              <a:chExt cx="140" cy="98"/>
            </a:xfrm>
          </p:grpSpPr>
          <p:sp>
            <p:nvSpPr>
              <p:cNvPr id="163930" name="Line 53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31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32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63868" name="Group 56"/>
          <p:cNvGrpSpPr/>
          <p:nvPr/>
        </p:nvGrpSpPr>
        <p:grpSpPr bwMode="auto">
          <a:xfrm>
            <a:off x="6929438" y="2038349"/>
            <a:ext cx="501650" cy="234950"/>
            <a:chOff x="3600" y="219"/>
            <a:chExt cx="360" cy="175"/>
          </a:xfrm>
        </p:grpSpPr>
        <p:sp>
          <p:nvSpPr>
            <p:cNvPr id="163910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11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12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13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14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grpSp>
          <p:nvGrpSpPr>
            <p:cNvPr id="163915" name="Group 62"/>
            <p:cNvGrpSpPr/>
            <p:nvPr/>
          </p:nvGrpSpPr>
          <p:grpSpPr bwMode="auto">
            <a:xfrm>
              <a:off x="3686" y="244"/>
              <a:ext cx="177" cy="66"/>
              <a:chOff x="2847" y="848"/>
              <a:chExt cx="140" cy="98"/>
            </a:xfrm>
          </p:grpSpPr>
          <p:sp>
            <p:nvSpPr>
              <p:cNvPr id="163920" name="Line 63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21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22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3916" name="Group 66"/>
            <p:cNvGrpSpPr/>
            <p:nvPr/>
          </p:nvGrpSpPr>
          <p:grpSpPr bwMode="auto">
            <a:xfrm flipV="1">
              <a:off x="3686" y="243"/>
              <a:ext cx="177" cy="66"/>
              <a:chOff x="2847" y="848"/>
              <a:chExt cx="140" cy="98"/>
            </a:xfrm>
          </p:grpSpPr>
          <p:sp>
            <p:nvSpPr>
              <p:cNvPr id="163917" name="Line 67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18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19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63869" name="Group 70"/>
          <p:cNvGrpSpPr/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163897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898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899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00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901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grpSp>
          <p:nvGrpSpPr>
            <p:cNvPr id="163902" name="Group 76"/>
            <p:cNvGrpSpPr/>
            <p:nvPr/>
          </p:nvGrpSpPr>
          <p:grpSpPr bwMode="auto">
            <a:xfrm>
              <a:off x="3686" y="244"/>
              <a:ext cx="177" cy="66"/>
              <a:chOff x="2847" y="848"/>
              <a:chExt cx="140" cy="98"/>
            </a:xfrm>
          </p:grpSpPr>
          <p:sp>
            <p:nvSpPr>
              <p:cNvPr id="163907" name="Line 77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08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09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3903" name="Group 80"/>
            <p:cNvGrpSpPr/>
            <p:nvPr/>
          </p:nvGrpSpPr>
          <p:grpSpPr bwMode="auto">
            <a:xfrm flipV="1">
              <a:off x="3686" y="243"/>
              <a:ext cx="177" cy="66"/>
              <a:chOff x="2847" y="848"/>
              <a:chExt cx="140" cy="98"/>
            </a:xfrm>
          </p:grpSpPr>
          <p:sp>
            <p:nvSpPr>
              <p:cNvPr id="163904" name="Line 81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05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06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63870" name="Group 84"/>
          <p:cNvGrpSpPr/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163884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885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886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887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63888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grpSp>
          <p:nvGrpSpPr>
            <p:cNvPr id="163889" name="Group 90"/>
            <p:cNvGrpSpPr/>
            <p:nvPr/>
          </p:nvGrpSpPr>
          <p:grpSpPr bwMode="auto">
            <a:xfrm>
              <a:off x="3686" y="244"/>
              <a:ext cx="177" cy="66"/>
              <a:chOff x="2847" y="848"/>
              <a:chExt cx="140" cy="98"/>
            </a:xfrm>
          </p:grpSpPr>
          <p:sp>
            <p:nvSpPr>
              <p:cNvPr id="163894" name="Line 91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895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896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3890" name="Group 94"/>
            <p:cNvGrpSpPr/>
            <p:nvPr/>
          </p:nvGrpSpPr>
          <p:grpSpPr bwMode="auto">
            <a:xfrm flipV="1">
              <a:off x="3686" y="243"/>
              <a:ext cx="177" cy="66"/>
              <a:chOff x="2847" y="848"/>
              <a:chExt cx="140" cy="98"/>
            </a:xfrm>
          </p:grpSpPr>
          <p:sp>
            <p:nvSpPr>
              <p:cNvPr id="163891" name="Line 95"/>
              <p:cNvSpPr>
                <a:spLocks noChangeShapeType="1"/>
              </p:cNvSpPr>
              <p:nvPr/>
            </p:nvSpPr>
            <p:spPr bwMode="auto">
              <a:xfrm flipV="1">
                <a:off x="2847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8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8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63871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6945313" y="3030538"/>
          <a:ext cx="417512" cy="331787"/>
        </p:xfrm>
        <a:graphic>
          <a:graphicData uri="http://schemas.openxmlformats.org/presentationml/2006/ole">
            <p:oleObj name="oleObj" r:id="rId12" imgW="1306830" imgH="1083945" progId="MS_ClipArt_Gallery.2">
              <p:embed/>
              <p:pic>
                <p:nvPicPr>
                  <p:cNvPr id="667670" name=""/>
                  <p:cNvPicPr/>
                  <p:nvPr/>
                </p:nvPicPr>
                <p:blipFill>
                  <a:blip r:embed="rId11"/>
                  <a:stretch/>
                </p:blipFill>
                <p:spPr bwMode="auto">
                  <a:xfrm>
                    <a:off x="6945313" y="3030538"/>
                    <a:ext cx="417512" cy="3317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6330950" y="3019425"/>
          <a:ext cx="415925" cy="330200"/>
        </p:xfrm>
        <a:graphic>
          <a:graphicData uri="http://schemas.openxmlformats.org/presentationml/2006/ole">
            <p:oleObj name="oleObj" r:id="rId14" imgW="1306830" imgH="1083945" progId="MS_ClipArt_Gallery.2">
              <p:embed/>
              <p:pic>
                <p:nvPicPr>
                  <p:cNvPr id="667671" name=""/>
                  <p:cNvPicPr/>
                  <p:nvPr/>
                </p:nvPicPr>
                <p:blipFill>
                  <a:blip r:embed="rId13"/>
                  <a:stretch/>
                </p:blipFill>
                <p:spPr bwMode="auto">
                  <a:xfrm>
                    <a:off x="6330950" y="3019425"/>
                    <a:ext cx="415925" cy="330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63874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75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76" name="Line 103"/>
          <p:cNvSpPr>
            <a:spLocks noChangeShapeType="1"/>
          </p:cNvSpPr>
          <p:nvPr/>
        </p:nvSpPr>
        <p:spPr bwMode="auto">
          <a:xfrm rot="16199999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77" name="Freeform 104"/>
          <p:cNvSpPr/>
          <p:nvPr/>
        </p:nvSpPr>
        <p:spPr bwMode="auto">
          <a:xfrm>
            <a:off x="5429250" y="1536700"/>
            <a:ext cx="1009650" cy="228600"/>
          </a:xfrm>
          <a:custGeom>
            <a:avLst/>
            <a:gdLst>
              <a:gd name="T0" fmla="*/ 0 w 636"/>
              <a:gd name="T1" fmla="*/ 2147483646 h 144"/>
              <a:gd name="T2" fmla="*/ 2147483646 w 636"/>
              <a:gd name="T3" fmla="*/ 2147483646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 fill="norm" stroke="1" extrusionOk="0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78" name="Freeform 105"/>
          <p:cNvSpPr/>
          <p:nvPr/>
        </p:nvSpPr>
        <p:spPr bwMode="auto">
          <a:xfrm>
            <a:off x="6781800" y="1146175"/>
            <a:ext cx="771525" cy="939800"/>
          </a:xfrm>
          <a:custGeom>
            <a:avLst/>
            <a:gdLst>
              <a:gd name="T0" fmla="*/ 0 w 486"/>
              <a:gd name="T1" fmla="*/ 2147483646 h 592"/>
              <a:gd name="T2" fmla="*/ 2147483646 w 486"/>
              <a:gd name="T3" fmla="*/ 2147483646 h 592"/>
              <a:gd name="T4" fmla="*/ 2147483646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 fill="norm" stroke="1" extrusionOk="0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79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47955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>
                <a:latin typeface="Arial"/>
                <a:cs typeface="Arial"/>
              </a:rPr>
              <a:t>host-to-gateway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>
                <a:latin typeface="Arial"/>
                <a:cs typeface="Arial"/>
              </a:rPr>
              <a:t>telnet session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163880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68116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>
                <a:latin typeface="Arial"/>
                <a:cs typeface="Arial"/>
              </a:rPr>
              <a:t>gateway-to-remote 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>
                <a:latin typeface="Arial"/>
                <a:cs typeface="Arial"/>
              </a:rPr>
              <a:t>host telnet session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163881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application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gateway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163882" name="Text Box 109"/>
          <p:cNvSpPr txBox="1">
            <a:spLocks noChangeArrowheads="1"/>
          </p:cNvSpPr>
          <p:nvPr/>
        </p:nvSpPr>
        <p:spPr bwMode="auto">
          <a:xfrm>
            <a:off x="7366000" y="2012949"/>
            <a:ext cx="1223963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router and filter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163883" name="Rectangle 110"/>
          <p:cNvSpPr>
            <a:spLocks noChangeArrowheads="1"/>
          </p:cNvSpPr>
          <p:nvPr/>
        </p:nvSpPr>
        <p:spPr bwMode="auto">
          <a:xfrm>
            <a:off x="1330325" y="4014788"/>
            <a:ext cx="7642225" cy="199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1.</a:t>
            </a:r>
            <a:r>
              <a:rPr lang="en-US" sz="2400"/>
              <a:t> require all telnet users to telnet through gateway.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2.</a:t>
            </a:r>
            <a:r>
              <a:rPr lang="en-US" sz="2400"/>
              <a:t> for authorized users, gateway sets up telnet connection to dest host. Gateway relays data between 2 connections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3.</a:t>
            </a:r>
            <a:r>
              <a:rPr lang="en-US" sz="2400"/>
              <a:t> router filter blocks all telnet connections not originating from gateway.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890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89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6589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Application gateways</a:t>
            </a:r>
            <a:endParaRPr/>
          </a:p>
        </p:txBody>
      </p:sp>
      <p:sp>
        <p:nvSpPr>
          <p:cNvPr id="165893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296863" y="1490663"/>
            <a:ext cx="3886200" cy="2236787"/>
          </a:xfrm>
        </p:spPr>
        <p:txBody>
          <a:bodyPr/>
          <a:lstStyle/>
          <a:p>
            <a:pPr>
              <a:defRPr/>
            </a:pPr>
            <a:r>
              <a:rPr lang="en-US" sz="2400"/>
              <a:t>filter packets on application data as well as on IP/TCP/UDP fields.</a:t>
            </a:r>
            <a:endParaRPr/>
          </a:p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example: </a:t>
            </a:r>
            <a:r>
              <a:rPr lang="en-US" sz="2400"/>
              <a:t>allow select internal users to telnet outside</a:t>
            </a:r>
            <a:endParaRPr lang="en-US" sz="2000"/>
          </a:p>
        </p:txBody>
      </p:sp>
      <p:sp>
        <p:nvSpPr>
          <p:cNvPr id="165894" name="Rectangle 110"/>
          <p:cNvSpPr>
            <a:spLocks noChangeArrowheads="1"/>
          </p:cNvSpPr>
          <p:nvPr/>
        </p:nvSpPr>
        <p:spPr bwMode="auto">
          <a:xfrm>
            <a:off x="1190625" y="4278313"/>
            <a:ext cx="7642225" cy="199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1.</a:t>
            </a:r>
            <a:r>
              <a:rPr lang="en-US" sz="2400"/>
              <a:t> require all telnet users to telnet through gateway.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2.</a:t>
            </a:r>
            <a:r>
              <a:rPr lang="en-US" sz="2400"/>
              <a:t> for authorized users, gateway sets up telnet connection to dest host. Gateway relays data between 2 connections</a:t>
            </a:r>
            <a:endParaRPr/>
          </a:p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3.</a:t>
            </a:r>
            <a:r>
              <a:rPr lang="en-US" sz="2400"/>
              <a:t> router filter blocks all telnet connections not originating from gateway.</a:t>
            </a:r>
            <a:endParaRPr/>
          </a:p>
        </p:txBody>
      </p:sp>
      <p:grpSp>
        <p:nvGrpSpPr>
          <p:cNvPr id="165895" name="Group 4"/>
          <p:cNvGrpSpPr/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65896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>
                  <a:latin typeface="Arial"/>
                  <a:cs typeface="Arial"/>
                </a:rPr>
                <a:t>application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>
                  <a:latin typeface="Arial"/>
                  <a:cs typeface="Arial"/>
                </a:rPr>
                <a:t>gateway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165897" name="Freeform 17"/>
            <p:cNvSpPr/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>
                <a:gd name="T0" fmla="*/ 168204 w 10000"/>
                <a:gd name="T1" fmla="*/ 5604 h 10000"/>
                <a:gd name="T2" fmla="*/ 277300 w 10000"/>
                <a:gd name="T3" fmla="*/ 1808 h 10000"/>
                <a:gd name="T4" fmla="*/ 407923 w 10000"/>
                <a:gd name="T5" fmla="*/ 31457 h 10000"/>
                <a:gd name="T6" fmla="*/ 613343 w 10000"/>
                <a:gd name="T7" fmla="*/ 99976 h 10000"/>
                <a:gd name="T8" fmla="*/ 829345 w 10000"/>
                <a:gd name="T9" fmla="*/ 166506 h 10000"/>
                <a:gd name="T10" fmla="*/ 984049 w 10000"/>
                <a:gd name="T11" fmla="*/ 192359 h 10000"/>
                <a:gd name="T12" fmla="*/ 1130361 w 10000"/>
                <a:gd name="T13" fmla="*/ 192359 h 10000"/>
                <a:gd name="T14" fmla="*/ 1398904 w 10000"/>
                <a:gd name="T15" fmla="*/ 166506 h 10000"/>
                <a:gd name="T16" fmla="*/ 1688974 w 10000"/>
                <a:gd name="T17" fmla="*/ 140653 h 10000"/>
                <a:gd name="T18" fmla="*/ 1861557 w 10000"/>
                <a:gd name="T19" fmla="*/ 140653 h 10000"/>
                <a:gd name="T20" fmla="*/ 2055667 w 10000"/>
                <a:gd name="T21" fmla="*/ 162890 h 10000"/>
                <a:gd name="T22" fmla="*/ 2282615 w 10000"/>
                <a:gd name="T23" fmla="*/ 196155 h 10000"/>
                <a:gd name="T24" fmla="*/ 2596766 w 10000"/>
                <a:gd name="T25" fmla="*/ 248041 h 10000"/>
                <a:gd name="T26" fmla="*/ 2970026 w 10000"/>
                <a:gd name="T27" fmla="*/ 333012 h 10000"/>
                <a:gd name="T28" fmla="*/ 3210110 w 10000"/>
                <a:gd name="T29" fmla="*/ 407135 h 10000"/>
                <a:gd name="T30" fmla="*/ 3367003 w 10000"/>
                <a:gd name="T31" fmla="*/ 477461 h 10000"/>
                <a:gd name="T32" fmla="*/ 3445814 w 10000"/>
                <a:gd name="T33" fmla="*/ 525551 h 10000"/>
                <a:gd name="T34" fmla="*/ 3526450 w 10000"/>
                <a:gd name="T35" fmla="*/ 603290 h 10000"/>
                <a:gd name="T36" fmla="*/ 3602708 w 10000"/>
                <a:gd name="T37" fmla="*/ 745751 h 10000"/>
                <a:gd name="T38" fmla="*/ 3642113 w 10000"/>
                <a:gd name="T39" fmla="*/ 912257 h 10000"/>
                <a:gd name="T40" fmla="*/ 3646492 w 10000"/>
                <a:gd name="T41" fmla="*/ 1087983 h 10000"/>
                <a:gd name="T42" fmla="*/ 3622410 w 10000"/>
                <a:gd name="T43" fmla="*/ 1258285 h 10000"/>
                <a:gd name="T44" fmla="*/ 3572424 w 10000"/>
                <a:gd name="T45" fmla="*/ 1409966 h 10000"/>
                <a:gd name="T46" fmla="*/ 3506747 w 10000"/>
                <a:gd name="T47" fmla="*/ 1526575 h 10000"/>
                <a:gd name="T48" fmla="*/ 3412976 w 10000"/>
                <a:gd name="T49" fmla="*/ 1604314 h 10000"/>
                <a:gd name="T50" fmla="*/ 3286367 w 10000"/>
                <a:gd name="T51" fmla="*/ 1656200 h 10000"/>
                <a:gd name="T52" fmla="*/ 3133852 w 10000"/>
                <a:gd name="T53" fmla="*/ 1687657 h 10000"/>
                <a:gd name="T54" fmla="*/ 2821525 w 10000"/>
                <a:gd name="T55" fmla="*/ 1720922 h 10000"/>
                <a:gd name="T56" fmla="*/ 2500806 w 10000"/>
                <a:gd name="T57" fmla="*/ 1750571 h 10000"/>
                <a:gd name="T58" fmla="*/ 2311075 w 10000"/>
                <a:gd name="T59" fmla="*/ 1769012 h 10000"/>
                <a:gd name="T60" fmla="*/ 1979409 w 10000"/>
                <a:gd name="T61" fmla="*/ 1793056 h 10000"/>
                <a:gd name="T62" fmla="*/ 1645555 w 10000"/>
                <a:gd name="T63" fmla="*/ 1802277 h 10000"/>
                <a:gd name="T64" fmla="*/ 1457648 w 10000"/>
                <a:gd name="T65" fmla="*/ 1807881 h 10000"/>
                <a:gd name="T66" fmla="*/ 1294187 w 10000"/>
                <a:gd name="T67" fmla="*/ 1807881 h 10000"/>
                <a:gd name="T68" fmla="*/ 1161010 w 10000"/>
                <a:gd name="T69" fmla="*/ 1802277 h 10000"/>
                <a:gd name="T70" fmla="*/ 1054104 w 10000"/>
                <a:gd name="T71" fmla="*/ 1796853 h 10000"/>
                <a:gd name="T72" fmla="*/ 909981 w 10000"/>
                <a:gd name="T73" fmla="*/ 1776424 h 10000"/>
                <a:gd name="T74" fmla="*/ 711493 w 10000"/>
                <a:gd name="T75" fmla="*/ 1733939 h 10000"/>
                <a:gd name="T76" fmla="*/ 514829 w 10000"/>
                <a:gd name="T77" fmla="*/ 1691273 h 10000"/>
                <a:gd name="T78" fmla="*/ 309773 w 10000"/>
                <a:gd name="T79" fmla="*/ 1639567 h 10000"/>
                <a:gd name="T80" fmla="*/ 170393 w 10000"/>
                <a:gd name="T81" fmla="*/ 1576653 h 10000"/>
                <a:gd name="T82" fmla="*/ 102528 w 10000"/>
                <a:gd name="T83" fmla="*/ 1521151 h 10000"/>
                <a:gd name="T84" fmla="*/ 56919 w 10000"/>
                <a:gd name="T85" fmla="*/ 1454440 h 10000"/>
                <a:gd name="T86" fmla="*/ 15324 w 10000"/>
                <a:gd name="T87" fmla="*/ 1324996 h 10000"/>
                <a:gd name="T88" fmla="*/ 0 w 10000"/>
                <a:gd name="T89" fmla="*/ 1130649 h 10000"/>
                <a:gd name="T90" fmla="*/ 4378 w 10000"/>
                <a:gd name="T91" fmla="*/ 908641 h 10000"/>
                <a:gd name="T92" fmla="*/ 2189 w 10000"/>
                <a:gd name="T93" fmla="*/ 773411 h 10000"/>
                <a:gd name="T94" fmla="*/ 0 w 10000"/>
                <a:gd name="T95" fmla="*/ 616126 h 10000"/>
                <a:gd name="T96" fmla="*/ 4378 w 10000"/>
                <a:gd name="T97" fmla="*/ 349644 h 10000"/>
                <a:gd name="T98" fmla="*/ 26271 w 10000"/>
                <a:gd name="T99" fmla="*/ 203567 h 10000"/>
                <a:gd name="T100" fmla="*/ 63122 w 10000"/>
                <a:gd name="T101" fmla="*/ 88767 h 10000"/>
                <a:gd name="T102" fmla="*/ 102528 w 10000"/>
                <a:gd name="T103" fmla="*/ 40677 h 100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000" h="10000" fill="norm" stroke="1" extrusionOk="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898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300">
                  <a:solidFill>
                    <a:srgbClr val="000000"/>
                  </a:solidFill>
                  <a:latin typeface="Comic Sans MS"/>
                </a:rPr>
                <a:t> </a:t>
              </a:r>
              <a:endParaRPr lang="en-US" sz="2000">
                <a:latin typeface="Comic Sans MS"/>
              </a:endParaRPr>
            </a:p>
          </p:txBody>
        </p:sp>
        <p:sp>
          <p:nvSpPr>
            <p:cNvPr id="165899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19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5900" name="Group 332"/>
            <p:cNvGrpSpPr/>
            <p:nvPr/>
          </p:nvGrpSpPr>
          <p:grpSpPr bwMode="auto">
            <a:xfrm>
              <a:off x="6770832" y="2635170"/>
              <a:ext cx="764491" cy="376020"/>
              <a:chOff x="2356" y="1299"/>
              <a:chExt cx="555" cy="194"/>
            </a:xfrm>
          </p:grpSpPr>
          <p:sp>
            <p:nvSpPr>
              <p:cNvPr id="16599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6599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65999" name="Oval 411"/>
              <p:cNvSpPr>
                <a:spLocks noChangeArrowheads="1"/>
              </p:cNvSpPr>
              <p:nvPr/>
            </p:nvSpPr>
            <p:spPr bwMode="auto">
              <a:xfrm>
                <a:off x="2356" y="1299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grpSp>
            <p:nvGrpSpPr>
              <p:cNvPr id="166000" name="Group 329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6003" name="Freeform 32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 fill="norm" stroke="1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6004" name="Freeform 32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 fill="norm" stroke="1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6600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002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5901" name="Group 906"/>
            <p:cNvGrpSpPr/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65965" name="Freeform 907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 fill="norm" stroke="1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6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67" name="Freeform 909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 fill="norm" stroke="1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68" name="Freeform 910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6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5970" name="Group 912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599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9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7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5972" name="Group 916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6599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9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7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7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5975" name="Group 921"/>
              <p:cNvGrpSpPr/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6599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9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76" name="Freeform 924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5977" name="Group 925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598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9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7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79" name="Freeform 929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 fill="norm" stroke="1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80" name="Freeform 930"/>
              <p:cNvSpPr/>
              <p:nvPr/>
            </p:nvSpPr>
            <p:spPr bwMode="auto">
              <a:xfrm>
                <a:off x="5314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 fill="norm" stroke="1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8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82" name="Freeform 932"/>
              <p:cNvSpPr/>
              <p:nvPr/>
            </p:nvSpPr>
            <p:spPr bwMode="auto">
              <a:xfrm>
                <a:off x="5302" y="2614"/>
                <a:ext cx="244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 fill="norm" stroke="1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8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8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8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8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8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8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5902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03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04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5905" name="Group 44"/>
            <p:cNvGrpSpPr/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659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964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5906" name="Group 44"/>
            <p:cNvGrpSpPr/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659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962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65907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2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08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09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10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5911" name="Group 44"/>
            <p:cNvGrpSpPr/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6595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960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5912" name="Group 44"/>
            <p:cNvGrpSpPr/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6595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958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65913" name="Picture 3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914" name="Picture 3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915" name="Group 44"/>
            <p:cNvGrpSpPr/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6595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956" name="Freeform 46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5916" name="Group 906"/>
            <p:cNvGrpSpPr/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65923" name="Freeform 907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 fill="norm" stroke="1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2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25" name="Freeform 909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 fill="norm" stroke="1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26" name="Freeform 910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2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5928" name="Group 912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595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5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2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5930" name="Group 916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6595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8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5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0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31" name="Rectangle 919"/>
              <p:cNvSpPr>
                <a:spLocks noChangeArrowheads="1"/>
              </p:cNvSpPr>
              <p:nvPr/>
            </p:nvSpPr>
            <p:spPr bwMode="auto">
              <a:xfrm>
                <a:off x="4213" y="1361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3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5933" name="Group 921"/>
              <p:cNvGrpSpPr/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6594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5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34" name="Freeform 924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 fill="norm" stroke="1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5935" name="Group 925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594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8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594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8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000">
                    <a:solidFill>
                      <a:srgbClr val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6593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37" name="Freeform 929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 fill="norm" stroke="1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38" name="Freeform 930"/>
              <p:cNvSpPr/>
              <p:nvPr/>
            </p:nvSpPr>
            <p:spPr bwMode="auto">
              <a:xfrm>
                <a:off x="5314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 fill="norm" stroke="1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3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40" name="Freeform 932"/>
              <p:cNvSpPr/>
              <p:nvPr/>
            </p:nvSpPr>
            <p:spPr bwMode="auto">
              <a:xfrm>
                <a:off x="5302" y="2614"/>
                <a:ext cx="244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 fill="norm" stroke="1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4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4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4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4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4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594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5917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host-to-gateway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telnet session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165918" name="Freeform 104"/>
            <p:cNvSpPr/>
            <p:nvPr/>
          </p:nvSpPr>
          <p:spPr bwMode="auto">
            <a:xfrm>
              <a:off x="4712073" y="1670959"/>
              <a:ext cx="1239221" cy="414978"/>
            </a:xfrm>
            <a:custGeom>
              <a:avLst/>
              <a:gdLst>
                <a:gd name="T0" fmla="*/ 0 w 636"/>
                <a:gd name="T1" fmla="*/ 2147483646 h 144"/>
                <a:gd name="T2" fmla="*/ 2147483646 w 636"/>
                <a:gd name="T3" fmla="*/ 2147483646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 fill="norm" stroke="1" extrusionOk="0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19" name="Freeform 105"/>
            <p:cNvSpPr/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8986036 h 9369"/>
                <a:gd name="T2" fmla="*/ 2147483646 w 9169"/>
                <a:gd name="T3" fmla="*/ 957447639 h 9369"/>
                <a:gd name="T4" fmla="*/ 2147483646 w 9169"/>
                <a:gd name="T5" fmla="*/ 1185095848 h 9369"/>
                <a:gd name="T6" fmla="*/ 2147483646 w 9169"/>
                <a:gd name="T7" fmla="*/ 2004540797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 fill="norm" stroke="1" extrusionOk="0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920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>
                  <a:latin typeface="Arial"/>
                  <a:cs typeface="Arial"/>
                </a:rPr>
                <a:t>router and filter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165921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gateway-to-remote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host telnet session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165922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19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938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93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6794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/>
              <a:t>Limitations of firewalls, gateways</a:t>
            </a:r>
            <a:endParaRPr/>
          </a:p>
        </p:txBody>
      </p:sp>
      <p:sp>
        <p:nvSpPr>
          <p:cNvPr id="167941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660400" y="1504950"/>
            <a:ext cx="3879850" cy="4648200"/>
          </a:xfrm>
        </p:spPr>
        <p:txBody>
          <a:bodyPr/>
          <a:lstStyle/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IP spoofing: </a:t>
            </a:r>
            <a:r>
              <a:rPr lang="en-US" sz="2400"/>
              <a:t>router can</a:t>
            </a:r>
            <a:r>
              <a:rPr lang="ja-JP" sz="2400"/>
              <a:t>’</a:t>
            </a:r>
            <a:r>
              <a:rPr lang="en-US" sz="2400"/>
              <a:t>t know if data </a:t>
            </a:r>
            <a:r>
              <a:rPr lang="ja-JP" sz="2400"/>
              <a:t>“</a:t>
            </a:r>
            <a:r>
              <a:rPr lang="en-US" sz="2400"/>
              <a:t>really</a:t>
            </a:r>
            <a:r>
              <a:rPr lang="ja-JP" sz="2400"/>
              <a:t>”</a:t>
            </a:r>
            <a:r>
              <a:rPr lang="en-US" sz="2400"/>
              <a:t> comes from claimed source</a:t>
            </a:r>
            <a:endParaRPr/>
          </a:p>
          <a:p>
            <a:pPr>
              <a:defRPr/>
            </a:pPr>
            <a:r>
              <a:rPr lang="en-US" sz="2400"/>
              <a:t>if multiple app</a:t>
            </a:r>
            <a:r>
              <a:rPr lang="ja-JP" sz="2400"/>
              <a:t>’</a:t>
            </a:r>
            <a:r>
              <a:rPr lang="en-US" sz="2400"/>
              <a:t>s. need special treatment, each has own app. gateway</a:t>
            </a:r>
            <a:endParaRPr/>
          </a:p>
          <a:p>
            <a:pPr>
              <a:defRPr/>
            </a:pPr>
            <a:r>
              <a:rPr lang="en-US" sz="2400"/>
              <a:t>client software must know how to contact gateway.</a:t>
            </a:r>
            <a:endParaRPr/>
          </a:p>
          <a:p>
            <a:pPr lvl="1">
              <a:defRPr/>
            </a:pPr>
            <a:r>
              <a:rPr lang="en-US"/>
              <a:t>e.g., must set IP address of proxy in Web browser</a:t>
            </a:r>
            <a:endParaRPr/>
          </a:p>
        </p:txBody>
      </p:sp>
      <p:sp>
        <p:nvSpPr>
          <p:cNvPr id="167942" name="Rectangle 4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4681538" y="15541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sz="2400"/>
              <a:t>filters often use all or nothing policy for UDP</a:t>
            </a:r>
            <a:endParaRPr/>
          </a:p>
          <a:p>
            <a:pPr>
              <a:defRPr/>
            </a:pPr>
            <a:r>
              <a:rPr lang="en-US" sz="2400" i="1">
                <a:solidFill>
                  <a:srgbClr val="CC0000"/>
                </a:solidFill>
              </a:rPr>
              <a:t>tradeoff:  </a:t>
            </a:r>
            <a:r>
              <a:rPr lang="en-US" sz="2400">
                <a:solidFill>
                  <a:srgbClr val="CC0000"/>
                </a:solidFill>
              </a:rPr>
              <a:t>degree of communication with outside world, level of security</a:t>
            </a:r>
            <a:endParaRPr/>
          </a:p>
          <a:p>
            <a:pPr>
              <a:defRPr/>
            </a:pPr>
            <a:r>
              <a:rPr lang="en-US" sz="2400"/>
              <a:t>many highly protected sites still suffer from attacks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9986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998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6998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Intrusion detection systems</a:t>
            </a:r>
            <a:endParaRPr/>
          </a:p>
        </p:txBody>
      </p:sp>
      <p:sp>
        <p:nvSpPr>
          <p:cNvPr id="16998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98475" y="1482725"/>
            <a:ext cx="7772400" cy="4870450"/>
          </a:xfrm>
        </p:spPr>
        <p:txBody>
          <a:bodyPr/>
          <a:lstStyle/>
          <a:p>
            <a:pPr>
              <a:defRPr/>
            </a:pPr>
            <a:r>
              <a:rPr lang="en-US"/>
              <a:t>packet filtering:</a:t>
            </a:r>
            <a:endParaRPr/>
          </a:p>
          <a:p>
            <a:pPr lvl="1">
              <a:defRPr/>
            </a:pPr>
            <a:r>
              <a:rPr lang="en-US"/>
              <a:t>operates on TCP/IP headers only</a:t>
            </a:r>
            <a:endParaRPr/>
          </a:p>
          <a:p>
            <a:pPr lvl="1">
              <a:defRPr/>
            </a:pPr>
            <a:r>
              <a:rPr lang="en-US"/>
              <a:t>no correlation check among sessions </a:t>
            </a:r>
            <a:endParaRPr/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</a:rPr>
              <a:t>IDS: intrusion detection system</a:t>
            </a:r>
            <a:endParaRPr/>
          </a:p>
          <a:p>
            <a:pPr lvl="1">
              <a:defRPr/>
            </a:pPr>
            <a:r>
              <a:rPr lang="en-US" i="1">
                <a:solidFill>
                  <a:srgbClr val="000099"/>
                </a:solidFill>
              </a:rPr>
              <a:t>deep packet inspection:</a:t>
            </a:r>
            <a:r>
              <a:rPr lang="en-US"/>
              <a:t> look at packet contents (e.g., check character strings in packet against database of known virus, attack strings)</a:t>
            </a:r>
            <a:endParaRPr/>
          </a:p>
          <a:p>
            <a:pPr lvl="1">
              <a:defRPr/>
            </a:pPr>
            <a:r>
              <a:rPr lang="en-US">
                <a:solidFill>
                  <a:srgbClr val="000099"/>
                </a:solidFill>
              </a:rPr>
              <a:t>examine correlation</a:t>
            </a:r>
            <a:r>
              <a:rPr lang="en-US"/>
              <a:t> among multiple packets</a:t>
            </a:r>
            <a:endParaRPr/>
          </a:p>
          <a:p>
            <a:pPr lvl="2">
              <a:defRPr/>
            </a:pPr>
            <a:r>
              <a:rPr lang="en-US" sz="2400">
                <a:latin typeface="Gill Sans MT"/>
              </a:rPr>
              <a:t>port scanning</a:t>
            </a:r>
            <a:endParaRPr/>
          </a:p>
          <a:p>
            <a:pPr lvl="2">
              <a:defRPr/>
            </a:pPr>
            <a:r>
              <a:rPr lang="en-US" sz="2400">
                <a:latin typeface="Gill Sans MT"/>
              </a:rPr>
              <a:t>network mapping</a:t>
            </a:r>
            <a:endParaRPr/>
          </a:p>
          <a:p>
            <a:pPr lvl="2">
              <a:defRPr/>
            </a:pPr>
            <a:r>
              <a:rPr lang="en-US" sz="2400">
                <a:latin typeface="Gill Sans MT"/>
              </a:rPr>
              <a:t>DoS attack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3555" name="Rectangle 2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347663" y="0"/>
            <a:ext cx="8353425" cy="1143000"/>
          </a:xfrm>
        </p:spPr>
        <p:txBody>
          <a:bodyPr/>
          <a:lstStyle/>
          <a:p>
            <a:pPr>
              <a:defRPr/>
            </a:pPr>
            <a:r>
              <a:rPr lang="en-US" sz="3200"/>
              <a:t>A more sophisticated encryption approach</a:t>
            </a:r>
            <a:endParaRPr/>
          </a:p>
        </p:txBody>
      </p:sp>
      <p:sp>
        <p:nvSpPr>
          <p:cNvPr id="23556" name="Rectangle 3"/>
          <p:cNvSpPr>
            <a:spLocks noChangeArrowheads="1" noGrp="1"/>
          </p:cNvSpPr>
          <p:nvPr>
            <p:ph type="body" idx="4294967295"/>
          </p:nvPr>
        </p:nvSpPr>
        <p:spPr bwMode="auto">
          <a:xfrm>
            <a:off x="519113" y="1150938"/>
            <a:ext cx="8115300" cy="4648200"/>
          </a:xfrm>
        </p:spPr>
        <p:txBody>
          <a:bodyPr/>
          <a:lstStyle/>
          <a:p>
            <a:pPr>
              <a:defRPr/>
            </a:pPr>
            <a:r>
              <a:rPr lang="en-US"/>
              <a:t>n substitution ciphers, M</a:t>
            </a:r>
            <a:r>
              <a:rPr lang="en-US" baseline="-25000"/>
              <a:t>1</a:t>
            </a:r>
            <a:r>
              <a:rPr lang="en-US"/>
              <a:t>,M</a:t>
            </a:r>
            <a:r>
              <a:rPr lang="en-US" baseline="-25000"/>
              <a:t>2</a:t>
            </a:r>
            <a:r>
              <a:rPr lang="en-US"/>
              <a:t>,…,M</a:t>
            </a:r>
            <a:r>
              <a:rPr lang="en-US" baseline="-25000"/>
              <a:t>n</a:t>
            </a:r>
            <a:endParaRPr/>
          </a:p>
          <a:p>
            <a:pPr>
              <a:defRPr/>
            </a:pPr>
            <a:r>
              <a:rPr lang="en-US"/>
              <a:t>cycling pattern:</a:t>
            </a:r>
            <a:endParaRPr/>
          </a:p>
          <a:p>
            <a:pPr lvl="1">
              <a:defRPr/>
            </a:pPr>
            <a:r>
              <a:rPr lang="en-US">
                <a:solidFill>
                  <a:srgbClr val="008000"/>
                </a:solidFill>
              </a:rPr>
              <a:t>e.g., n=4: M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2</a:t>
            </a:r>
            <a:r>
              <a:rPr lang="en-US">
                <a:solidFill>
                  <a:srgbClr val="008000"/>
                </a:solidFill>
              </a:rPr>
              <a:t>;   M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,M</a:t>
            </a:r>
            <a:r>
              <a:rPr lang="en-US" baseline="-25000">
                <a:solidFill>
                  <a:srgbClr val="008000"/>
                </a:solidFill>
              </a:rPr>
              <a:t>2</a:t>
            </a:r>
            <a:r>
              <a:rPr lang="en-US">
                <a:solidFill>
                  <a:srgbClr val="008000"/>
                </a:solidFill>
              </a:rPr>
              <a:t>;</a:t>
            </a:r>
            <a:r>
              <a:rPr lang="en-US"/>
              <a:t> ..</a:t>
            </a:r>
            <a:endParaRPr/>
          </a:p>
          <a:p>
            <a:pPr>
              <a:defRPr/>
            </a:pPr>
            <a:r>
              <a:rPr lang="en-US"/>
              <a:t>for each new plaintext symbol, use subsequent subsitution pattern in cyclic pattern</a:t>
            </a:r>
            <a:endParaRPr/>
          </a:p>
          <a:p>
            <a:pPr lvl="1">
              <a:defRPr/>
            </a:pPr>
            <a:r>
              <a:rPr lang="en-US">
                <a:solidFill>
                  <a:srgbClr val="008000"/>
                </a:solidFill>
              </a:rPr>
              <a:t>dog: d from M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  <a:r>
              <a:rPr lang="en-US">
                <a:solidFill>
                  <a:srgbClr val="008000"/>
                </a:solidFill>
              </a:rPr>
              <a:t>, o from M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, g from M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/>
          </a:p>
          <a:p>
            <a:pPr lvl="1">
              <a:defRPr/>
            </a:pPr>
            <a:endParaRPr lang="en-US" baseline="-25000">
              <a:solidFill>
                <a:srgbClr val="008000"/>
              </a:solidFill>
            </a:endParaRPr>
          </a:p>
          <a:p>
            <a:pPr lvl="1">
              <a:buFont typeface="Wingdings"/>
              <a:buNone/>
              <a:defRPr/>
            </a:pPr>
            <a:r>
              <a:rPr lang="en-US" sz="2800" i="1">
                <a:solidFill>
                  <a:srgbClr val="C00000"/>
                </a:solidFill>
              </a:rPr>
              <a:t>    Encryption key: </a:t>
            </a:r>
            <a:r>
              <a:rPr lang="en-US" sz="2800"/>
              <a:t>n substitution ciphers, and cyclic             pattern</a:t>
            </a:r>
            <a:endParaRPr/>
          </a:p>
          <a:p>
            <a:pPr lvl="1">
              <a:defRPr/>
            </a:pPr>
            <a:r>
              <a:rPr lang="en-US"/>
              <a:t>key need not be just n-bit pattern</a:t>
            </a:r>
            <a:endParaRPr/>
          </a:p>
        </p:txBody>
      </p:sp>
      <p:pic>
        <p:nvPicPr>
          <p:cNvPr id="23557" name="Picture 16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25" descr="BS00768_[1]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034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03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72036" name="Freeform 2"/>
          <p:cNvSpPr/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6 w 1198"/>
              <a:gd name="T1" fmla="*/ 2147483646 h 719"/>
              <a:gd name="T2" fmla="*/ 2147483646 w 1198"/>
              <a:gd name="T3" fmla="*/ 0 h 719"/>
              <a:gd name="T4" fmla="*/ 2147483646 w 1198"/>
              <a:gd name="T5" fmla="*/ 2147483646 h 719"/>
              <a:gd name="T6" fmla="*/ 2147483646 w 1198"/>
              <a:gd name="T7" fmla="*/ 2147483646 h 719"/>
              <a:gd name="T8" fmla="*/ 2147483646 w 1198"/>
              <a:gd name="T9" fmla="*/ 2147483646 h 719"/>
              <a:gd name="T10" fmla="*/ 2147483646 w 1198"/>
              <a:gd name="T11" fmla="*/ 2147483646 h 719"/>
              <a:gd name="T12" fmla="*/ 2147483646 w 1198"/>
              <a:gd name="T13" fmla="*/ 2147483646 h 719"/>
              <a:gd name="T14" fmla="*/ 2147483646 w 1198"/>
              <a:gd name="T15" fmla="*/ 2147483646 h 719"/>
              <a:gd name="T16" fmla="*/ 2147483646 w 1198"/>
              <a:gd name="T17" fmla="*/ 2147483646 h 719"/>
              <a:gd name="T18" fmla="*/ 2147483646 w 1198"/>
              <a:gd name="T19" fmla="*/ 2147483646 h 719"/>
              <a:gd name="T20" fmla="*/ 2147483646 w 1198"/>
              <a:gd name="T21" fmla="*/ 2147483646 h 719"/>
              <a:gd name="T22" fmla="*/ 2147483646 w 1198"/>
              <a:gd name="T23" fmla="*/ 2147483646 h 719"/>
              <a:gd name="T24" fmla="*/ 2147483646 w 1198"/>
              <a:gd name="T25" fmla="*/ 2147483646 h 719"/>
              <a:gd name="T26" fmla="*/ 2147483646 w 1198"/>
              <a:gd name="T27" fmla="*/ 2147483646 h 719"/>
              <a:gd name="T28" fmla="*/ 2147483646 w 1198"/>
              <a:gd name="T29" fmla="*/ 2147483646 h 719"/>
              <a:gd name="T30" fmla="*/ 2147483646 w 1198"/>
              <a:gd name="T31" fmla="*/ 2147483646 h 719"/>
              <a:gd name="T32" fmla="*/ 2147483646 w 1198"/>
              <a:gd name="T33" fmla="*/ 2147483646 h 719"/>
              <a:gd name="T34" fmla="*/ 2147483646 w 1198"/>
              <a:gd name="T35" fmla="*/ 2147483646 h 719"/>
              <a:gd name="T36" fmla="*/ 2147483646 w 1198"/>
              <a:gd name="T37" fmla="*/ 2147483646 h 719"/>
              <a:gd name="T38" fmla="*/ 2147483646 w 1198"/>
              <a:gd name="T39" fmla="*/ 2147483646 h 719"/>
              <a:gd name="T40" fmla="*/ 2147483646 w 1198"/>
              <a:gd name="T41" fmla="*/ 2147483646 h 719"/>
              <a:gd name="T42" fmla="*/ 2147483646 w 1198"/>
              <a:gd name="T43" fmla="*/ 2147483646 h 719"/>
              <a:gd name="T44" fmla="*/ 0 w 1198"/>
              <a:gd name="T45" fmla="*/ 2147483646 h 719"/>
              <a:gd name="T46" fmla="*/ 2147483646 w 1198"/>
              <a:gd name="T47" fmla="*/ 2147483646 h 719"/>
              <a:gd name="T48" fmla="*/ 2147483646 w 1198"/>
              <a:gd name="T49" fmla="*/ 2147483646 h 719"/>
              <a:gd name="T50" fmla="*/ 2147483646 w 1198"/>
              <a:gd name="T51" fmla="*/ 2147483646 h 719"/>
              <a:gd name="T52" fmla="*/ 2147483646 w 1198"/>
              <a:gd name="T53" fmla="*/ 2147483646 h 719"/>
              <a:gd name="T54" fmla="*/ 2147483646 w 1198"/>
              <a:gd name="T55" fmla="*/ 2147483646 h 719"/>
              <a:gd name="T56" fmla="*/ 2147483646 w 1198"/>
              <a:gd name="T57" fmla="*/ 2147483646 h 719"/>
              <a:gd name="T58" fmla="*/ 2147483646 w 1198"/>
              <a:gd name="T59" fmla="*/ 2147483646 h 719"/>
              <a:gd name="T60" fmla="*/ 2147483646 w 1198"/>
              <a:gd name="T61" fmla="*/ 2147483646 h 719"/>
              <a:gd name="T62" fmla="*/ 2147483646 w 1198"/>
              <a:gd name="T63" fmla="*/ 2147483646 h 719"/>
              <a:gd name="T64" fmla="*/ 2147483646 w 1198"/>
              <a:gd name="T65" fmla="*/ 2147483646 h 719"/>
              <a:gd name="T66" fmla="*/ 2147483646 w 1198"/>
              <a:gd name="T67" fmla="*/ 2147483646 h 719"/>
              <a:gd name="T68" fmla="*/ 2147483646 w 1198"/>
              <a:gd name="T69" fmla="*/ 2147483646 h 719"/>
              <a:gd name="T70" fmla="*/ 2147483646 w 1198"/>
              <a:gd name="T71" fmla="*/ 2147483646 h 719"/>
              <a:gd name="T72" fmla="*/ 2147483646 w 1198"/>
              <a:gd name="T73" fmla="*/ 2147483646 h 719"/>
              <a:gd name="T74" fmla="*/ 2147483646 w 1198"/>
              <a:gd name="T75" fmla="*/ 2147483646 h 719"/>
              <a:gd name="T76" fmla="*/ 2147483646 w 1198"/>
              <a:gd name="T77" fmla="*/ 2147483646 h 719"/>
              <a:gd name="T78" fmla="*/ 2147483646 w 1198"/>
              <a:gd name="T79" fmla="*/ 2147483646 h 719"/>
              <a:gd name="T80" fmla="*/ 2147483646 w 1198"/>
              <a:gd name="T81" fmla="*/ 2147483646 h 719"/>
              <a:gd name="T82" fmla="*/ 2147483646 w 1198"/>
              <a:gd name="T83" fmla="*/ 2147483646 h 719"/>
              <a:gd name="T84" fmla="*/ 2147483646 w 1198"/>
              <a:gd name="T85" fmla="*/ 2147483646 h 719"/>
              <a:gd name="T86" fmla="*/ 2147483646 w 1198"/>
              <a:gd name="T87" fmla="*/ 2147483646 h 719"/>
              <a:gd name="T88" fmla="*/ 2147483646 w 1198"/>
              <a:gd name="T89" fmla="*/ 2147483646 h 719"/>
              <a:gd name="T90" fmla="*/ 2147483646 w 1198"/>
              <a:gd name="T91" fmla="*/ 2147483646 h 719"/>
              <a:gd name="T92" fmla="*/ 2147483646 w 1198"/>
              <a:gd name="T93" fmla="*/ 2147483646 h 719"/>
              <a:gd name="T94" fmla="*/ 2147483646 w 1198"/>
              <a:gd name="T95" fmla="*/ 2147483646 h 719"/>
              <a:gd name="T96" fmla="*/ 2147483646 w 1198"/>
              <a:gd name="T97" fmla="*/ 2147483646 h 719"/>
              <a:gd name="T98" fmla="*/ 2147483646 w 1198"/>
              <a:gd name="T99" fmla="*/ 2147483646 h 719"/>
              <a:gd name="T100" fmla="*/ 2147483646 w 1198"/>
              <a:gd name="T101" fmla="*/ 2147483646 h 719"/>
              <a:gd name="T102" fmla="*/ 2147483646 w 1198"/>
              <a:gd name="T103" fmla="*/ 2147483646 h 719"/>
              <a:gd name="T104" fmla="*/ 2147483646 w 1198"/>
              <a:gd name="T105" fmla="*/ 2147483646 h 719"/>
              <a:gd name="T106" fmla="*/ 2147483646 w 1198"/>
              <a:gd name="T107" fmla="*/ 2147483646 h 719"/>
              <a:gd name="T108" fmla="*/ 2147483646 w 1198"/>
              <a:gd name="T109" fmla="*/ 2147483646 h 719"/>
              <a:gd name="T110" fmla="*/ 2147483646 w 1198"/>
              <a:gd name="T111" fmla="*/ 2147483646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 fill="norm" stroke="1" extrusionOk="0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37" name="Freeform 4"/>
          <p:cNvSpPr/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2147483646 w 10000"/>
              <a:gd name="T1" fmla="*/ 0 h 9947"/>
              <a:gd name="T2" fmla="*/ 2147483646 w 10000"/>
              <a:gd name="T3" fmla="*/ 891056974 h 9947"/>
              <a:gd name="T4" fmla="*/ 2147483646 w 10000"/>
              <a:gd name="T5" fmla="*/ 2147483646 h 9947"/>
              <a:gd name="T6" fmla="*/ 2147483646 w 10000"/>
              <a:gd name="T7" fmla="*/ 2147483646 h 9947"/>
              <a:gd name="T8" fmla="*/ 2147483646 w 10000"/>
              <a:gd name="T9" fmla="*/ 2147483646 h 9947"/>
              <a:gd name="T10" fmla="*/ 2147483646 w 10000"/>
              <a:gd name="T11" fmla="*/ 2147483646 h 9947"/>
              <a:gd name="T12" fmla="*/ 2147483646 w 10000"/>
              <a:gd name="T13" fmla="*/ 2147483646 h 9947"/>
              <a:gd name="T14" fmla="*/ 2147483646 w 10000"/>
              <a:gd name="T15" fmla="*/ 2147483646 h 9947"/>
              <a:gd name="T16" fmla="*/ 2147483646 w 10000"/>
              <a:gd name="T17" fmla="*/ 2147483646 h 9947"/>
              <a:gd name="T18" fmla="*/ 2147483646 w 10000"/>
              <a:gd name="T19" fmla="*/ 2147483646 h 9947"/>
              <a:gd name="T20" fmla="*/ 2147483646 w 10000"/>
              <a:gd name="T21" fmla="*/ 2147483646 h 9947"/>
              <a:gd name="T22" fmla="*/ 2147483646 w 10000"/>
              <a:gd name="T23" fmla="*/ 2147483646 h 9947"/>
              <a:gd name="T24" fmla="*/ 2147483646 w 10000"/>
              <a:gd name="T25" fmla="*/ 2147483646 h 9947"/>
              <a:gd name="T26" fmla="*/ 2147483646 w 10000"/>
              <a:gd name="T27" fmla="*/ 2147483646 h 9947"/>
              <a:gd name="T28" fmla="*/ 2147483646 w 10000"/>
              <a:gd name="T29" fmla="*/ 2147483646 h 9947"/>
              <a:gd name="T30" fmla="*/ 2147483646 w 10000"/>
              <a:gd name="T31" fmla="*/ 2147483646 h 9947"/>
              <a:gd name="T32" fmla="*/ 2147483646 w 10000"/>
              <a:gd name="T33" fmla="*/ 2147483646 h 9947"/>
              <a:gd name="T34" fmla="*/ 2147483646 w 10000"/>
              <a:gd name="T35" fmla="*/ 2147483646 h 9947"/>
              <a:gd name="T36" fmla="*/ 2147483646 w 10000"/>
              <a:gd name="T37" fmla="*/ 2147483646 h 9947"/>
              <a:gd name="T38" fmla="*/ 2147483646 w 10000"/>
              <a:gd name="T39" fmla="*/ 2147483646 h 9947"/>
              <a:gd name="T40" fmla="*/ 2147483646 w 10000"/>
              <a:gd name="T41" fmla="*/ 2147483646 h 9947"/>
              <a:gd name="T42" fmla="*/ 2147483646 w 10000"/>
              <a:gd name="T43" fmla="*/ 2147483646 h 9947"/>
              <a:gd name="T44" fmla="*/ 2147483646 w 10000"/>
              <a:gd name="T45" fmla="*/ 2147483646 h 9947"/>
              <a:gd name="T46" fmla="*/ 2147483646 w 10000"/>
              <a:gd name="T47" fmla="*/ 2147483646 h 9947"/>
              <a:gd name="T48" fmla="*/ 2147483646 w 10000"/>
              <a:gd name="T49" fmla="*/ 2147483646 h 9947"/>
              <a:gd name="T50" fmla="*/ 2147483646 w 10000"/>
              <a:gd name="T51" fmla="*/ 1698805767 h 9947"/>
              <a:gd name="T52" fmla="*/ 2147483646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 fill="norm" stroke="1" extrusionOk="0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72038" name="Group 199"/>
          <p:cNvGrpSpPr/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72237" name="Freeform 200"/>
            <p:cNvSpPr/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 fill="norm" stroke="1" extrusionOk="0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38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39" name="Freeform 202"/>
            <p:cNvSpPr/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 fill="norm" stroke="1" extrusionOk="0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40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1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2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3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4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5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6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7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8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49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0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1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2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3" name="Rectangle 216"/>
            <p:cNvSpPr>
              <a:spLocks noChangeArrowheads="1"/>
            </p:cNvSpPr>
            <p:nvPr/>
          </p:nvSpPr>
          <p:spPr bwMode="auto">
            <a:xfrm>
              <a:off x="2737" y="3228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4" name="Rectangle 217"/>
            <p:cNvSpPr>
              <a:spLocks noChangeArrowheads="1"/>
            </p:cNvSpPr>
            <p:nvPr/>
          </p:nvSpPr>
          <p:spPr bwMode="auto">
            <a:xfrm>
              <a:off x="2780" y="3228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5" name="Rectangle 218"/>
            <p:cNvSpPr>
              <a:spLocks noChangeArrowheads="1"/>
            </p:cNvSpPr>
            <p:nvPr/>
          </p:nvSpPr>
          <p:spPr bwMode="auto">
            <a:xfrm>
              <a:off x="2715" y="32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6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7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8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59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0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1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2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3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4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5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6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7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8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69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70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71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72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73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74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275" name="Freeform 238"/>
            <p:cNvSpPr/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 fill="norm" stroke="1" extrusionOk="0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76" name="Freeform 239"/>
            <p:cNvSpPr/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 fill="norm" stroke="1" extrusionOk="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77" name="Freeform 240"/>
            <p:cNvSpPr/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 fill="norm" stroke="1" extrusionOk="0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78" name="Freeform 241"/>
            <p:cNvSpPr/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 fill="norm" stroke="1" extrusionOk="0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79" name="Freeform 242"/>
            <p:cNvSpPr/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 fill="norm" stroke="1" extrusionOk="0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0" name="Freeform 243"/>
            <p:cNvSpPr/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 fill="norm" stroke="1" extrusionOk="0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1" name="Freeform 244"/>
            <p:cNvSpPr/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 fill="norm" stroke="1" extrusionOk="0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2" name="Freeform 245"/>
            <p:cNvSpPr/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 fill="norm" stroke="1" extrusionOk="0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3" name="Freeform 246"/>
            <p:cNvSpPr/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 fill="norm" stroke="1" extrusionOk="0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4" name="Freeform 247"/>
            <p:cNvSpPr/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 fill="norm" stroke="1" extrusionOk="0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5" name="Freeform 248"/>
            <p:cNvSpPr/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 fill="norm" stroke="1" extrusionOk="0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6" name="Freeform 249"/>
            <p:cNvSpPr/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 fill="norm" stroke="1" extrusionOk="0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7" name="Freeform 250"/>
            <p:cNvSpPr/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 fill="norm" stroke="1" extrusionOk="0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8" name="Freeform 251"/>
            <p:cNvSpPr/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 fill="norm" stroke="1" extrusionOk="0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89" name="Freeform 252"/>
            <p:cNvSpPr/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 fill="norm" stroke="1" extrusionOk="0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0" name="Freeform 253"/>
            <p:cNvSpPr/>
            <p:nvPr/>
          </p:nvSpPr>
          <p:spPr bwMode="auto">
            <a:xfrm>
              <a:off x="2667" y="3157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 fill="norm" stroke="1" extrusionOk="0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1" name="Freeform 254"/>
            <p:cNvSpPr/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 fill="norm" stroke="1" extrusionOk="0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2" name="Freeform 255"/>
            <p:cNvSpPr/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 fill="norm" stroke="1" extrusionOk="0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3" name="Freeform 256"/>
            <p:cNvSpPr/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 fill="norm" stroke="1" extrusionOk="0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4" name="Freeform 257"/>
            <p:cNvSpPr/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 fill="norm" stroke="1" extrusionOk="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5" name="Freeform 258"/>
            <p:cNvSpPr/>
            <p:nvPr/>
          </p:nvSpPr>
          <p:spPr bwMode="auto">
            <a:xfrm>
              <a:off x="2667" y="3228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 fill="norm" stroke="1" extrusionOk="0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6" name="Freeform 259"/>
            <p:cNvSpPr/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 fill="norm" stroke="1" extrusionOk="0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7" name="Freeform 260"/>
            <p:cNvSpPr/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 fill="norm" stroke="1" extrusionOk="0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8" name="Freeform 261"/>
            <p:cNvSpPr/>
            <p:nvPr/>
          </p:nvSpPr>
          <p:spPr bwMode="auto">
            <a:xfrm>
              <a:off x="2575" y="3157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 fill="norm" stroke="1" extrusionOk="0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299" name="Freeform 262"/>
            <p:cNvSpPr/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 fill="norm" stroke="1" extrusionOk="0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0" name="Freeform 263"/>
            <p:cNvSpPr/>
            <p:nvPr/>
          </p:nvSpPr>
          <p:spPr bwMode="auto">
            <a:xfrm>
              <a:off x="2667" y="329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 fill="norm" stroke="1" extrusionOk="0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1" name="Freeform 264"/>
            <p:cNvSpPr/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 fill="norm" stroke="1" extrusionOk="0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2" name="Freeform 265"/>
            <p:cNvSpPr/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 fill="norm" stroke="1" extrusionOk="0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3" name="Freeform 266"/>
            <p:cNvSpPr/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 fill="norm" stroke="1" extrusionOk="0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4" name="Freeform 267"/>
            <p:cNvSpPr/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 fill="norm" stroke="1" extrusionOk="0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5" name="Freeform 268"/>
            <p:cNvSpPr/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 fill="norm" stroke="1" extrusionOk="0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6" name="Freeform 269"/>
            <p:cNvSpPr/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 fill="norm" stroke="1" extrusionOk="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7" name="Freeform 270"/>
            <p:cNvSpPr/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 fill="norm" stroke="1" extrusionOk="0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8" name="Freeform 271"/>
            <p:cNvSpPr/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 fill="norm" stroke="1" extrusionOk="0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09" name="Freeform 272"/>
            <p:cNvSpPr/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 fill="norm" stroke="1" extrusionOk="0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0" name="Freeform 273"/>
            <p:cNvSpPr/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 fill="norm" stroke="1" extrusionOk="0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1" name="Freeform 274"/>
            <p:cNvSpPr/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 fill="norm" stroke="1" extrusionOk="0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2" name="Freeform 275"/>
            <p:cNvSpPr/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 fill="norm" stroke="1" extrusionOk="0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3" name="Freeform 276"/>
            <p:cNvSpPr/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 fill="norm" stroke="1" extrusionOk="0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4" name="Freeform 277"/>
            <p:cNvSpPr/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 fill="norm" stroke="1" extrusionOk="0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5" name="Freeform 278"/>
            <p:cNvSpPr/>
            <p:nvPr/>
          </p:nvSpPr>
          <p:spPr bwMode="auto">
            <a:xfrm>
              <a:off x="2676" y="3485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 fill="norm" stroke="1" extrusionOk="0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6" name="Freeform 279"/>
            <p:cNvSpPr/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 fill="norm" stroke="1" extrusionOk="0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7" name="Freeform 280"/>
            <p:cNvSpPr/>
            <p:nvPr/>
          </p:nvSpPr>
          <p:spPr bwMode="auto">
            <a:xfrm>
              <a:off x="2606" y="3414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 fill="norm" stroke="1" extrusionOk="0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8" name="Freeform 281"/>
            <p:cNvSpPr/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 fill="norm" stroke="1" extrusionOk="0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19" name="Freeform 282"/>
            <p:cNvSpPr/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 fill="norm" stroke="1" extrusionOk="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0" name="Freeform 283"/>
            <p:cNvSpPr/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 fill="norm" stroke="1" extrusionOk="0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1" name="Freeform 284"/>
            <p:cNvSpPr/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 fill="norm" stroke="1" extrusionOk="0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2" name="Freeform 285"/>
            <p:cNvSpPr/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 fill="norm" stroke="1" extrusionOk="0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3" name="Freeform 286"/>
            <p:cNvSpPr/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 fill="norm" stroke="1" extrusionOk="0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4" name="Freeform 287"/>
            <p:cNvSpPr/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 fill="norm" stroke="1" extrusionOk="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5" name="Freeform 288"/>
            <p:cNvSpPr/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 fill="norm" stroke="1" extrusionOk="0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6" name="Freeform 289"/>
            <p:cNvSpPr/>
            <p:nvPr/>
          </p:nvSpPr>
          <p:spPr bwMode="auto">
            <a:xfrm>
              <a:off x="2643" y="3175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 fill="norm" stroke="1" extrusionOk="0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7" name="Freeform 290"/>
            <p:cNvSpPr/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 fill="norm" stroke="1" extrusionOk="0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8" name="Freeform 291"/>
            <p:cNvSpPr/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 fill="norm" stroke="1" extrusionOk="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29" name="Freeform 292"/>
            <p:cNvSpPr/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 fill="norm" stroke="1" extrusionOk="0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0" name="Freeform 293"/>
            <p:cNvSpPr/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 fill="norm" stroke="1" extrusionOk="0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1" name="Freeform 294"/>
            <p:cNvSpPr/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 fill="norm" stroke="1" extrusionOk="0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2" name="Freeform 295"/>
            <p:cNvSpPr/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 fill="norm" stroke="1" extrusionOk="0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3" name="Freeform 296"/>
            <p:cNvSpPr/>
            <p:nvPr/>
          </p:nvSpPr>
          <p:spPr bwMode="auto">
            <a:xfrm>
              <a:off x="2676" y="3343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 fill="norm" stroke="1" extrusionOk="0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4" name="Freeform 297"/>
            <p:cNvSpPr/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 fill="norm" stroke="1" extrusionOk="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5" name="Freeform 298"/>
            <p:cNvSpPr/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 fill="norm" stroke="1" extrusionOk="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6" name="Freeform 299"/>
            <p:cNvSpPr/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 fill="norm" stroke="1" extrusionOk="0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7" name="Freeform 300"/>
            <p:cNvSpPr/>
            <p:nvPr/>
          </p:nvSpPr>
          <p:spPr bwMode="auto">
            <a:xfrm>
              <a:off x="2676" y="3414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 fill="norm" stroke="1" extrusionOk="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8" name="Freeform 301"/>
            <p:cNvSpPr/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 fill="norm" stroke="1" extrusionOk="0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39" name="Freeform 302"/>
            <p:cNvSpPr/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 fill="norm" stroke="1" extrusionOk="0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40" name="Freeform 303"/>
            <p:cNvSpPr/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 fill="norm" stroke="1" extrusionOk="0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41" name="Freeform 304"/>
            <p:cNvSpPr/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 fill="norm" stroke="1" extrusionOk="0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42" name="Freeform 305"/>
            <p:cNvSpPr/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 fill="norm" stroke="1" extrusionOk="0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43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72344" name="Freeform 307"/>
            <p:cNvSpPr/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 fill="norm" stroke="1" extrusionOk="0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45" name="Freeform 308"/>
            <p:cNvSpPr/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 fill="norm" stroke="1" extrusionOk="0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346" name="Freeform 309"/>
            <p:cNvSpPr/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 fill="norm" stroke="1" extrusionOk="0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2039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40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41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42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43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44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lnSpc>
                <a:spcPts val="1625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Web</a:t>
            </a:r>
            <a:endParaRPr/>
          </a:p>
          <a:p>
            <a:pPr>
              <a:lnSpc>
                <a:spcPts val="1625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server</a:t>
            </a:r>
            <a:endParaRPr/>
          </a:p>
        </p:txBody>
      </p:sp>
      <p:sp>
        <p:nvSpPr>
          <p:cNvPr id="172045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lnSpc>
                <a:spcPts val="1625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FTP</a:t>
            </a:r>
            <a:endParaRPr/>
          </a:p>
          <a:p>
            <a:pPr>
              <a:lnSpc>
                <a:spcPts val="1625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server</a:t>
            </a:r>
            <a:endParaRPr/>
          </a:p>
        </p:txBody>
      </p:sp>
      <p:sp>
        <p:nvSpPr>
          <p:cNvPr id="172046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lnSpc>
                <a:spcPts val="1625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DNS</a:t>
            </a:r>
            <a:endParaRPr/>
          </a:p>
          <a:p>
            <a:pPr>
              <a:lnSpc>
                <a:spcPts val="1625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server</a:t>
            </a:r>
            <a:endParaRPr/>
          </a:p>
        </p:txBody>
      </p:sp>
      <p:grpSp>
        <p:nvGrpSpPr>
          <p:cNvPr id="172047" name="Group 361"/>
          <p:cNvGrpSpPr/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72222" name="Group 362"/>
            <p:cNvGrpSpPr/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72224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5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72225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226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227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72228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5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grpSp>
            <p:nvGrpSpPr>
              <p:cNvPr id="172229" name="Group 368"/>
              <p:cNvGrpSpPr/>
              <p:nvPr/>
            </p:nvGrpSpPr>
            <p:grpSpPr bwMode="auto">
              <a:xfrm>
                <a:off x="1095" y="680"/>
                <a:ext cx="176" cy="68"/>
                <a:chOff x="2847" y="848"/>
                <a:chExt cx="140" cy="98"/>
              </a:xfrm>
            </p:grpSpPr>
            <p:sp>
              <p:nvSpPr>
                <p:cNvPr id="172234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7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2235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2236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72230" name="Group 372"/>
              <p:cNvGrpSpPr/>
              <p:nvPr/>
            </p:nvGrpSpPr>
            <p:grpSpPr bwMode="auto">
              <a:xfrm flipV="1">
                <a:off x="1095" y="680"/>
                <a:ext cx="176" cy="68"/>
                <a:chOff x="2847" y="848"/>
                <a:chExt cx="140" cy="98"/>
              </a:xfrm>
            </p:grpSpPr>
            <p:sp>
              <p:nvSpPr>
                <p:cNvPr id="172231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7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2232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2233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72223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2048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49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Internet</a:t>
            </a:r>
            <a:endParaRPr/>
          </a:p>
        </p:txBody>
      </p:sp>
      <p:sp>
        <p:nvSpPr>
          <p:cNvPr id="172050" name="Text Box 379"/>
          <p:cNvSpPr txBox="1">
            <a:spLocks noChangeArrowheads="1"/>
          </p:cNvSpPr>
          <p:nvPr/>
        </p:nvSpPr>
        <p:spPr bwMode="auto">
          <a:xfrm>
            <a:off x="4960938" y="5661025"/>
            <a:ext cx="1625600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demilitarized 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zone</a:t>
            </a:r>
            <a:endParaRPr/>
          </a:p>
        </p:txBody>
      </p:sp>
      <p:sp>
        <p:nvSpPr>
          <p:cNvPr id="172051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firewall</a:t>
            </a:r>
            <a:endParaRPr/>
          </a:p>
        </p:txBody>
      </p:sp>
      <p:sp>
        <p:nvSpPr>
          <p:cNvPr id="172052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72053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C0000"/>
                </a:solidFill>
                <a:latin typeface="Arial"/>
                <a:cs typeface="Arial"/>
              </a:rPr>
              <a:t>IDS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C0000"/>
                </a:solidFill>
                <a:latin typeface="Arial"/>
                <a:cs typeface="Arial"/>
              </a:rPr>
              <a:t>sensors</a:t>
            </a:r>
            <a:endParaRPr/>
          </a:p>
        </p:txBody>
      </p:sp>
      <p:sp>
        <p:nvSpPr>
          <p:cNvPr id="172054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55" name="Rectangle 391"/>
          <p:cNvSpPr>
            <a:spLocks noChangeArrowheads="1" noGrp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/>
              <a:t>Intrusion detection systems</a:t>
            </a:r>
            <a:endParaRPr/>
          </a:p>
        </p:txBody>
      </p:sp>
      <p:sp>
        <p:nvSpPr>
          <p:cNvPr id="172056" name="Rectangle 392"/>
          <p:cNvSpPr>
            <a:spLocks noChangeArrowheads="1" noGrp="1"/>
          </p:cNvSpPr>
          <p:nvPr>
            <p:ph type="body" idx="1"/>
          </p:nvPr>
        </p:nvSpPr>
        <p:spPr bwMode="auto">
          <a:xfrm>
            <a:off x="477838" y="1335088"/>
            <a:ext cx="7772400" cy="1130300"/>
          </a:xfrm>
        </p:spPr>
        <p:txBody>
          <a:bodyPr/>
          <a:lstStyle/>
          <a:p>
            <a:pPr>
              <a:defRPr/>
            </a:pPr>
            <a:r>
              <a:rPr lang="en-US"/>
              <a:t>multiple IDSs: different types of checking at different locations</a:t>
            </a:r>
            <a:endParaRPr/>
          </a:p>
        </p:txBody>
      </p:sp>
      <p:sp>
        <p:nvSpPr>
          <p:cNvPr id="172057" name="Freeform 17"/>
          <p:cNvSpPr/>
          <p:nvPr/>
        </p:nvSpPr>
        <p:spPr bwMode="auto">
          <a:xfrm>
            <a:off x="219074" y="2854325"/>
            <a:ext cx="3649663" cy="1808163"/>
          </a:xfrm>
          <a:custGeom>
            <a:avLst/>
            <a:gdLst>
              <a:gd name="T0" fmla="*/ 168249 w 10000"/>
              <a:gd name="T1" fmla="*/ 5605 h 10000"/>
              <a:gd name="T2" fmla="*/ 277374 w 10000"/>
              <a:gd name="T3" fmla="*/ 1808 h 10000"/>
              <a:gd name="T4" fmla="*/ 408032 w 10000"/>
              <a:gd name="T5" fmla="*/ 31462 h 10000"/>
              <a:gd name="T6" fmla="*/ 613508 w 10000"/>
              <a:gd name="T7" fmla="*/ 99991 h 10000"/>
              <a:gd name="T8" fmla="*/ 829568 w 10000"/>
              <a:gd name="T9" fmla="*/ 166532 h 10000"/>
              <a:gd name="T10" fmla="*/ 984314 w 10000"/>
              <a:gd name="T11" fmla="*/ 192389 h 10000"/>
              <a:gd name="T12" fmla="*/ 1130666 w 10000"/>
              <a:gd name="T13" fmla="*/ 192389 h 10000"/>
              <a:gd name="T14" fmla="*/ 1399281 w 10000"/>
              <a:gd name="T15" fmla="*/ 166532 h 10000"/>
              <a:gd name="T16" fmla="*/ 1689429 w 10000"/>
              <a:gd name="T17" fmla="*/ 140675 h 10000"/>
              <a:gd name="T18" fmla="*/ 1862058 w 10000"/>
              <a:gd name="T19" fmla="*/ 140675 h 10000"/>
              <a:gd name="T20" fmla="*/ 2056220 w 10000"/>
              <a:gd name="T21" fmla="*/ 162915 h 10000"/>
              <a:gd name="T22" fmla="*/ 2283229 w 10000"/>
              <a:gd name="T23" fmla="*/ 196186 h 10000"/>
              <a:gd name="T24" fmla="*/ 2597465 w 10000"/>
              <a:gd name="T25" fmla="*/ 248080 h 10000"/>
              <a:gd name="T26" fmla="*/ 2970826 w 10000"/>
              <a:gd name="T27" fmla="*/ 333064 h 10000"/>
              <a:gd name="T28" fmla="*/ 3210974 w 10000"/>
              <a:gd name="T29" fmla="*/ 407198 h 10000"/>
              <a:gd name="T30" fmla="*/ 3367909 w 10000"/>
              <a:gd name="T31" fmla="*/ 477536 h 10000"/>
              <a:gd name="T32" fmla="*/ 3446742 w 10000"/>
              <a:gd name="T33" fmla="*/ 525633 h 10000"/>
              <a:gd name="T34" fmla="*/ 3527399 w 10000"/>
              <a:gd name="T35" fmla="*/ 603384 h 10000"/>
              <a:gd name="T36" fmla="*/ 3603677 w 10000"/>
              <a:gd name="T37" fmla="*/ 745867 h 10000"/>
              <a:gd name="T38" fmla="*/ 3643094 w 10000"/>
              <a:gd name="T39" fmla="*/ 912399 h 10000"/>
              <a:gd name="T40" fmla="*/ 3647473 w 10000"/>
              <a:gd name="T41" fmla="*/ 1088152 h 10000"/>
              <a:gd name="T42" fmla="*/ 3623385 w 10000"/>
              <a:gd name="T43" fmla="*/ 1258481 h 10000"/>
              <a:gd name="T44" fmla="*/ 3573385 w 10000"/>
              <a:gd name="T45" fmla="*/ 1410186 h 10000"/>
              <a:gd name="T46" fmla="*/ 3507691 w 10000"/>
              <a:gd name="T47" fmla="*/ 1526813 h 10000"/>
              <a:gd name="T48" fmla="*/ 3413895 w 10000"/>
              <a:gd name="T49" fmla="*/ 1604564 h 10000"/>
              <a:gd name="T50" fmla="*/ 3287251 w 10000"/>
              <a:gd name="T51" fmla="*/ 1656458 h 10000"/>
              <a:gd name="T52" fmla="*/ 3134696 w 10000"/>
              <a:gd name="T53" fmla="*/ 1687920 h 10000"/>
              <a:gd name="T54" fmla="*/ 2822284 w 10000"/>
              <a:gd name="T55" fmla="*/ 1721190 h 10000"/>
              <a:gd name="T56" fmla="*/ 2501479 w 10000"/>
              <a:gd name="T57" fmla="*/ 1750844 h 10000"/>
              <a:gd name="T58" fmla="*/ 2311697 w 10000"/>
              <a:gd name="T59" fmla="*/ 1769287 h 10000"/>
              <a:gd name="T60" fmla="*/ 1979942 w 10000"/>
              <a:gd name="T61" fmla="*/ 1793336 h 10000"/>
              <a:gd name="T62" fmla="*/ 1645998 w 10000"/>
              <a:gd name="T63" fmla="*/ 1802558 h 10000"/>
              <a:gd name="T64" fmla="*/ 1458040 w 10000"/>
              <a:gd name="T65" fmla="*/ 1808163 h 10000"/>
              <a:gd name="T66" fmla="*/ 1294535 w 10000"/>
              <a:gd name="T67" fmla="*/ 1808163 h 10000"/>
              <a:gd name="T68" fmla="*/ 1161323 w 10000"/>
              <a:gd name="T69" fmla="*/ 1802558 h 10000"/>
              <a:gd name="T70" fmla="*/ 1054388 w 10000"/>
              <a:gd name="T71" fmla="*/ 1797133 h 10000"/>
              <a:gd name="T72" fmla="*/ 910226 w 10000"/>
              <a:gd name="T73" fmla="*/ 1776701 h 10000"/>
              <a:gd name="T74" fmla="*/ 711684 w 10000"/>
              <a:gd name="T75" fmla="*/ 1734209 h 10000"/>
              <a:gd name="T76" fmla="*/ 514967 w 10000"/>
              <a:gd name="T77" fmla="*/ 1691536 h 10000"/>
              <a:gd name="T78" fmla="*/ 309856 w 10000"/>
              <a:gd name="T79" fmla="*/ 1639823 h 10000"/>
              <a:gd name="T80" fmla="*/ 170439 w 10000"/>
              <a:gd name="T81" fmla="*/ 1576899 h 10000"/>
              <a:gd name="T82" fmla="*/ 102556 w 10000"/>
              <a:gd name="T83" fmla="*/ 1521388 h 10000"/>
              <a:gd name="T84" fmla="*/ 56935 w 10000"/>
              <a:gd name="T85" fmla="*/ 1454667 h 10000"/>
              <a:gd name="T86" fmla="*/ 15329 w 10000"/>
              <a:gd name="T87" fmla="*/ 1325203 h 10000"/>
              <a:gd name="T88" fmla="*/ 0 w 10000"/>
              <a:gd name="T89" fmla="*/ 1130825 h 10000"/>
              <a:gd name="T90" fmla="*/ 4380 w 10000"/>
              <a:gd name="T91" fmla="*/ 908783 h 10000"/>
              <a:gd name="T92" fmla="*/ 2190 w 10000"/>
              <a:gd name="T93" fmla="*/ 773532 h 10000"/>
              <a:gd name="T94" fmla="*/ 0 w 10000"/>
              <a:gd name="T95" fmla="*/ 616222 h 10000"/>
              <a:gd name="T96" fmla="*/ 4380 w 10000"/>
              <a:gd name="T97" fmla="*/ 349699 h 10000"/>
              <a:gd name="T98" fmla="*/ 26278 w 10000"/>
              <a:gd name="T99" fmla="*/ 203599 h 10000"/>
              <a:gd name="T100" fmla="*/ 63139 w 10000"/>
              <a:gd name="T101" fmla="*/ 88781 h 10000"/>
              <a:gd name="T102" fmla="*/ 102556 w 10000"/>
              <a:gd name="T103" fmla="*/ 40684 h 100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0000" h="10000" fill="norm" stroke="1" extrusionOk="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58" name="Rectangle 198"/>
          <p:cNvSpPr>
            <a:spLocks noChangeArrowheads="1"/>
          </p:cNvSpPr>
          <p:nvPr/>
        </p:nvSpPr>
        <p:spPr bwMode="auto">
          <a:xfrm>
            <a:off x="3648074" y="3957638"/>
            <a:ext cx="41275" cy="1984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300">
                <a:solidFill>
                  <a:srgbClr val="000000"/>
                </a:solidFill>
                <a:latin typeface="Comic Sans MS"/>
              </a:rPr>
              <a:t> </a:t>
            </a:r>
            <a:endParaRPr lang="en-US" sz="2000">
              <a:latin typeface="Comic Sans MS"/>
            </a:endParaRPr>
          </a:p>
        </p:txBody>
      </p:sp>
      <p:sp>
        <p:nvSpPr>
          <p:cNvPr id="172059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6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7206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7206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172063" name="Group 44"/>
          <p:cNvGrpSpPr/>
          <p:nvPr/>
        </p:nvGrpSpPr>
        <p:grpSpPr bwMode="auto">
          <a:xfrm>
            <a:off x="193675" y="3201988"/>
            <a:ext cx="568325" cy="481012"/>
            <a:chOff x="-44" y="1473"/>
            <a:chExt cx="981" cy="1105"/>
          </a:xfrm>
        </p:grpSpPr>
        <p:pic>
          <p:nvPicPr>
            <p:cNvPr id="1722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21" name="Freeform 46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2064" name="Group 44"/>
          <p:cNvGrpSpPr/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7221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19" name="Freeform 46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2065" name="Line 21"/>
          <p:cNvSpPr>
            <a:spLocks noChangeShapeType="1"/>
          </p:cNvSpPr>
          <p:nvPr/>
        </p:nvSpPr>
        <p:spPr bwMode="auto">
          <a:xfrm>
            <a:off x="1674812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7206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72067" name="Line 22"/>
          <p:cNvSpPr>
            <a:spLocks noChangeShapeType="1"/>
          </p:cNvSpPr>
          <p:nvPr/>
        </p:nvSpPr>
        <p:spPr bwMode="auto">
          <a:xfrm>
            <a:off x="2311399" y="3911600"/>
            <a:ext cx="73025" cy="2952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7206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172069" name="Group 44"/>
          <p:cNvGrpSpPr/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722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17" name="Freeform 46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2070" name="Group 44"/>
          <p:cNvGrpSpPr/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722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15" name="Freeform 46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72071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72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073" name="Group 44"/>
          <p:cNvGrpSpPr/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722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213" name="Freeform 46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2074" name="Group 906"/>
          <p:cNvGrpSpPr/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72180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81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82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83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84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85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210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211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86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87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208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209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0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88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89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90" name="Group 921"/>
            <p:cNvGrpSpPr/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72206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207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91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2192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2204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205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93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94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95" name="Freeform 930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96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97" name="Freeform 932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98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99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200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201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2202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203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72075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internal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network</a:t>
            </a:r>
            <a:endParaRPr/>
          </a:p>
        </p:txBody>
      </p:sp>
      <p:grpSp>
        <p:nvGrpSpPr>
          <p:cNvPr id="172076" name="Group 906"/>
          <p:cNvGrpSpPr/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72148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49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50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51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52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53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178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79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54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55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176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77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56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57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58" name="Group 921"/>
            <p:cNvGrpSpPr/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72174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75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59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2160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2172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73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61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62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63" name="Freeform 930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64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65" name="Freeform 932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66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67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68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69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2170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71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72077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078" name="Group 906"/>
          <p:cNvGrpSpPr/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72116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17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18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19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20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21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146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47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22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23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144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45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24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25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126" name="Group 921"/>
            <p:cNvGrpSpPr/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72142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43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27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2128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2140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41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129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30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31" name="Freeform 930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32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33" name="Freeform 932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34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35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36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37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2138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39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2079" name="Group 906"/>
          <p:cNvGrpSpPr/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72084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085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086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087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088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089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114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15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090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091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112" name="AutoShape 917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13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092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093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2094" name="Group 921"/>
            <p:cNvGrpSpPr/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72110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11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095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2096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2108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109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2097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098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099" name="Freeform 930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00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01" name="Freeform 932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102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03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04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05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2106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107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72080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72081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172082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083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082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08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7408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Network Security (summary)</a:t>
            </a:r>
            <a:endParaRPr/>
          </a:p>
        </p:txBody>
      </p:sp>
      <p:sp>
        <p:nvSpPr>
          <p:cNvPr id="17408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995363" y="1371600"/>
            <a:ext cx="8148637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CC0000"/>
                </a:solidFill>
              </a:rPr>
              <a:t>basic techniques…...</a:t>
            </a:r>
            <a:endParaRPr/>
          </a:p>
          <a:p>
            <a:pPr lvl="1">
              <a:defRPr/>
            </a:pPr>
            <a:r>
              <a:rPr lang="en-US"/>
              <a:t>cryptography (symmetric and public)</a:t>
            </a:r>
            <a:endParaRPr/>
          </a:p>
          <a:p>
            <a:pPr lvl="1">
              <a:defRPr/>
            </a:pPr>
            <a:r>
              <a:rPr lang="en-US"/>
              <a:t>message integrity</a:t>
            </a:r>
            <a:endParaRPr/>
          </a:p>
          <a:p>
            <a:pPr lvl="1">
              <a:defRPr/>
            </a:pPr>
            <a:r>
              <a:rPr lang="en-US"/>
              <a:t>end-point authentication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CC0000"/>
                </a:solidFill>
              </a:rPr>
              <a:t>…. used in many different security scenarios</a:t>
            </a:r>
            <a:endParaRPr/>
          </a:p>
          <a:p>
            <a:pPr lvl="1">
              <a:defRPr/>
            </a:pPr>
            <a:r>
              <a:rPr lang="en-US"/>
              <a:t>secure email</a:t>
            </a:r>
            <a:endParaRPr/>
          </a:p>
          <a:p>
            <a:pPr lvl="1">
              <a:defRPr/>
            </a:pPr>
            <a:r>
              <a:rPr lang="en-US"/>
              <a:t>secure transport (SSL)</a:t>
            </a:r>
            <a:endParaRPr/>
          </a:p>
          <a:p>
            <a:pPr lvl="1">
              <a:defRPr/>
            </a:pPr>
            <a:r>
              <a:rPr lang="en-US"/>
              <a:t>IP sec</a:t>
            </a:r>
            <a:endParaRPr/>
          </a:p>
          <a:p>
            <a:pPr lvl="1">
              <a:defRPr/>
            </a:pPr>
            <a:r>
              <a:rPr lang="en-US"/>
              <a:t>802.11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CC0000"/>
                </a:solidFill>
              </a:rPr>
              <a:t>operational security: firewalls and IDS</a:t>
            </a:r>
            <a:endParaRPr/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560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/>
              <a:t>Symmetric key crypto: DES</a:t>
            </a:r>
            <a:endParaRPr lang="en-US"/>
          </a:p>
        </p:txBody>
      </p:sp>
      <p:sp>
        <p:nvSpPr>
          <p:cNvPr id="2560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C00000"/>
                </a:solidFill>
              </a:rPr>
              <a:t>DES: Data Encryption Standard</a:t>
            </a:r>
            <a:endParaRPr lang="en-US" sz="240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/>
              <a:t>US encryption standard [NIST 1993]</a:t>
            </a:r>
            <a:endParaRPr/>
          </a:p>
          <a:p>
            <a:pPr>
              <a:defRPr/>
            </a:pPr>
            <a:r>
              <a:rPr lang="en-US" sz="2400"/>
              <a:t>56-bit symmetric key, 64-bit plaintext input</a:t>
            </a:r>
            <a:endParaRPr/>
          </a:p>
          <a:p>
            <a:pPr>
              <a:defRPr/>
            </a:pPr>
            <a:r>
              <a:rPr lang="en-US" sz="2400"/>
              <a:t>block cipher with cipher block chaining</a:t>
            </a:r>
            <a:endParaRPr/>
          </a:p>
          <a:p>
            <a:pPr>
              <a:defRPr/>
            </a:pPr>
            <a:r>
              <a:rPr lang="en-US" sz="2400"/>
              <a:t>how secure is DES?</a:t>
            </a:r>
            <a:endParaRPr/>
          </a:p>
          <a:p>
            <a:pPr lvl="1">
              <a:defRPr/>
            </a:pPr>
            <a:r>
              <a:rPr lang="en-US"/>
              <a:t>DES Challenge: 56-bit-key-encrypted phrase  decrypted (brute force) in less than a day</a:t>
            </a:r>
            <a:endParaRPr/>
          </a:p>
          <a:p>
            <a:pPr lvl="1">
              <a:defRPr/>
            </a:pPr>
            <a:r>
              <a:rPr lang="en-US"/>
              <a:t>no known good analytic attack</a:t>
            </a:r>
            <a:endParaRPr/>
          </a:p>
          <a:p>
            <a:pPr>
              <a:defRPr/>
            </a:pPr>
            <a:r>
              <a:rPr lang="en-US" sz="2400"/>
              <a:t>making DES more secure:</a:t>
            </a:r>
            <a:endParaRPr/>
          </a:p>
          <a:p>
            <a:pPr lvl="1">
              <a:defRPr/>
            </a:pPr>
            <a:r>
              <a:rPr lang="en-US"/>
              <a:t>3DES: encrypt 3 times with 3 different keys</a:t>
            </a:r>
            <a:endParaRPr/>
          </a:p>
        </p:txBody>
      </p:sp>
      <p:pic>
        <p:nvPicPr>
          <p:cNvPr id="25605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26628" name="Rectangle 3"/>
          <p:cNvSpPr>
            <a:spLocks noChangeArrowheads="1" noGrp="1"/>
          </p:cNvSpPr>
          <p:nvPr>
            <p:ph type="title"/>
          </p:nvPr>
        </p:nvSpPr>
        <p:spPr bwMode="auto"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  <a:defRPr/>
            </a:pPr>
            <a:r>
              <a:rPr lang="en-US" sz="3600"/>
              <a:t>Symmetric key </a:t>
            </a:r>
            <a:br>
              <a:rPr lang="en-US" sz="3600"/>
            </a:br>
            <a:r>
              <a:rPr lang="en-US" sz="3600"/>
              <a:t>crypto: DES</a:t>
            </a:r>
            <a:endParaRPr lang="en-US"/>
          </a:p>
        </p:txBody>
      </p:sp>
      <p:sp>
        <p:nvSpPr>
          <p:cNvPr id="26629" name="Rectangle 4"/>
          <p:cNvSpPr>
            <a:spLocks noChangeArrowheads="1" noGrp="1"/>
          </p:cNvSpPr>
          <p:nvPr>
            <p:ph type="body" idx="1"/>
          </p:nvPr>
        </p:nvSpPr>
        <p:spPr bwMode="auto"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/>
              <a:t>initial permutation 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/>
              <a:t>16 identical </a:t>
            </a:r>
            <a:r>
              <a:rPr lang="ja-JP" sz="2400"/>
              <a:t>“</a:t>
            </a:r>
            <a:r>
              <a:rPr lang="en-US" sz="2400"/>
              <a:t>rounds</a:t>
            </a:r>
            <a:r>
              <a:rPr lang="ja-JP" sz="2400"/>
              <a:t>”</a:t>
            </a:r>
            <a:r>
              <a:rPr lang="en-US" sz="2400"/>
              <a:t> of function application, each using different 48 bits of key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/>
              <a:t>final permutation</a:t>
            </a:r>
            <a:endParaRPr lang="en-US"/>
          </a:p>
          <a:p>
            <a:pPr>
              <a:buFont typeface="Wingdings"/>
              <a:buNone/>
              <a:defRPr/>
            </a:pPr>
            <a:endParaRPr lang="en-US"/>
          </a:p>
        </p:txBody>
      </p:sp>
      <p:grpSp>
        <p:nvGrpSpPr>
          <p:cNvPr id="26630" name="Group 5"/>
          <p:cNvGrpSpPr/>
          <p:nvPr/>
        </p:nvGrpSpPr>
        <p:grpSpPr bwMode="auto">
          <a:xfrm>
            <a:off x="587375" y="1928813"/>
            <a:ext cx="2176463" cy="523875"/>
            <a:chOff x="384" y="1352"/>
            <a:chExt cx="1370" cy="330"/>
          </a:xfrm>
        </p:grpSpPr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i="1">
                  <a:solidFill>
                    <a:srgbClr val="C00000"/>
                  </a:solidFill>
                  <a:cs typeface="Arial"/>
                </a:rPr>
                <a:t>DES operation</a:t>
              </a:r>
              <a:endParaRPr/>
            </a:p>
          </p:txBody>
        </p:sp>
      </p:grpSp>
      <p:pic>
        <p:nvPicPr>
          <p:cNvPr id="26631" name="Picture 8" descr="07-06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24" descr="underline_base"/>
          <p:cNvPicPr>
            <a:picLocks noChangeArrowheads="1"/>
          </p:cNvPicPr>
          <p:nvPr/>
        </p:nvPicPr>
        <p:blipFill>
          <a:blip r:embed="rId3"/>
          <a:stretch/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765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228600"/>
            <a:ext cx="8207375" cy="1143000"/>
          </a:xfrm>
        </p:spPr>
        <p:txBody>
          <a:bodyPr/>
          <a:lstStyle/>
          <a:p>
            <a:pPr>
              <a:defRPr/>
            </a:pPr>
            <a:r>
              <a:rPr lang="en-US" sz="3600"/>
              <a:t>AES: Advanced Encryption Standard</a:t>
            </a:r>
            <a:endParaRPr/>
          </a:p>
        </p:txBody>
      </p:sp>
      <p:sp>
        <p:nvSpPr>
          <p:cNvPr id="27652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symmetric-key NIST standard, replacied DES (Nov 2001)</a:t>
            </a:r>
            <a:endParaRPr/>
          </a:p>
          <a:p>
            <a:pPr>
              <a:defRPr/>
            </a:pPr>
            <a:r>
              <a:rPr lang="en-US"/>
              <a:t>processes data in 128 bit blocks</a:t>
            </a:r>
            <a:endParaRPr/>
          </a:p>
          <a:p>
            <a:pPr>
              <a:defRPr/>
            </a:pPr>
            <a:r>
              <a:rPr lang="en-US"/>
              <a:t>128, 192, or 256 bit keys</a:t>
            </a:r>
            <a:endParaRPr/>
          </a:p>
          <a:p>
            <a:pPr>
              <a:defRPr/>
            </a:pPr>
            <a:r>
              <a:rPr lang="en-US"/>
              <a:t>brute force decryption (try each key) taking 1 sec on DES, takes 149 trillion years for AES</a:t>
            </a:r>
            <a:endParaRPr/>
          </a:p>
        </p:txBody>
      </p:sp>
      <p:pic>
        <p:nvPicPr>
          <p:cNvPr id="27653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8675" name="Rectangle 3"/>
          <p:cNvSpPr>
            <a:spLocks noChangeArrowheads="1" noGrp="1"/>
          </p:cNvSpPr>
          <p:nvPr>
            <p:ph type="title"/>
          </p:nvPr>
        </p:nvSpPr>
        <p:spPr bwMode="auto">
          <a:xfrm>
            <a:off x="338138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Public Key Cryptography</a:t>
            </a:r>
            <a:endParaRPr/>
          </a:p>
        </p:txBody>
      </p:sp>
      <p:sp>
        <p:nvSpPr>
          <p:cNvPr id="28676" name="Rectangle 4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symmetric key crypto</a:t>
            </a:r>
            <a:endParaRPr/>
          </a:p>
          <a:p>
            <a:pPr>
              <a:defRPr/>
            </a:pPr>
            <a:r>
              <a:rPr lang="en-US" sz="2400"/>
              <a:t>requires sender, receiver know shared secret key</a:t>
            </a:r>
            <a:endParaRPr/>
          </a:p>
          <a:p>
            <a:pPr>
              <a:defRPr/>
            </a:pPr>
            <a:r>
              <a:rPr lang="en-US" sz="2400"/>
              <a:t>Q: how to agree on key in first place (particularly if never </a:t>
            </a:r>
            <a:r>
              <a:rPr lang="ja-JP" sz="2400"/>
              <a:t>“</a:t>
            </a:r>
            <a:r>
              <a:rPr lang="en-US" sz="2400"/>
              <a:t>met</a:t>
            </a:r>
            <a:r>
              <a:rPr lang="ja-JP" sz="2400"/>
              <a:t>”</a:t>
            </a:r>
            <a:r>
              <a:rPr lang="en-US" sz="2400"/>
              <a:t>)?</a:t>
            </a:r>
            <a:endParaRPr/>
          </a:p>
          <a:p>
            <a:pPr>
              <a:defRPr/>
            </a:pPr>
            <a:endParaRPr lang="en-US" sz="2400"/>
          </a:p>
        </p:txBody>
      </p:sp>
      <p:pic>
        <p:nvPicPr>
          <p:cNvPr id="28677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28679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pic>
          <p:nvPicPr>
            <p:cNvPr id="28680" name="Picture 6" descr="j0078625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81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28682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buClr>
                  <a:schemeClr val="accent2"/>
                </a:buClr>
                <a:buSzPct val="85000"/>
                <a:buFont typeface="ZapfDingbats"/>
                <a:buNone/>
                <a:defRPr/>
              </a:pPr>
              <a:r>
                <a:rPr lang="en-US" i="1">
                  <a:solidFill>
                    <a:srgbClr val="C00000"/>
                  </a:solidFill>
                </a:rPr>
                <a:t>public key crypto</a:t>
              </a:r>
              <a:endParaRPr/>
            </a:p>
            <a:p>
              <a:pPr>
                <a:buSzPct val="75000"/>
                <a:defRPr/>
              </a:pPr>
              <a:r>
                <a:rPr lang="en-US" sz="2400"/>
                <a:t>radically different approach [Diffie-Hellman76, RSA78]</a:t>
              </a:r>
              <a:endParaRPr/>
            </a:p>
            <a:p>
              <a:pPr>
                <a:buSzPct val="75000"/>
                <a:defRPr/>
              </a:pPr>
              <a:r>
                <a:rPr lang="en-US" sz="2400"/>
                <a:t>sender, receiver do </a:t>
              </a:r>
              <a:r>
                <a:rPr lang="en-US" sz="2400" i="1">
                  <a:solidFill>
                    <a:srgbClr val="000099"/>
                  </a:solidFill>
                </a:rPr>
                <a:t>not</a:t>
              </a:r>
              <a:r>
                <a:rPr lang="en-US" sz="2400"/>
                <a:t> share secret key</a:t>
              </a:r>
              <a:endParaRPr/>
            </a:p>
            <a:p>
              <a:pPr>
                <a:buSzPct val="75000"/>
                <a:defRPr/>
              </a:pPr>
              <a:r>
                <a:rPr lang="en-US" sz="2400" i="1">
                  <a:solidFill>
                    <a:srgbClr val="000099"/>
                  </a:solidFill>
                </a:rPr>
                <a:t>public</a:t>
              </a:r>
              <a:r>
                <a:rPr lang="en-US" sz="2400" i="1">
                  <a:solidFill>
                    <a:schemeClr val="accent2"/>
                  </a:solidFill>
                </a:rPr>
                <a:t> </a:t>
              </a:r>
              <a:r>
                <a:rPr lang="en-US" sz="2400"/>
                <a:t>encryption key </a:t>
              </a:r>
              <a:r>
                <a:rPr lang="en-US" sz="2400" i="1">
                  <a:solidFill>
                    <a:schemeClr val="accent2"/>
                  </a:solidFill>
                </a:rPr>
                <a:t> </a:t>
              </a:r>
              <a:r>
                <a:rPr lang="en-US" sz="2400"/>
                <a:t>known to</a:t>
              </a:r>
              <a:r>
                <a:rPr lang="en-US" sz="2400" i="1">
                  <a:solidFill>
                    <a:schemeClr val="accent2"/>
                  </a:solidFill>
                </a:rPr>
                <a:t> </a:t>
              </a:r>
              <a:r>
                <a:rPr lang="en-US" sz="2400" i="1">
                  <a:solidFill>
                    <a:srgbClr val="000099"/>
                  </a:solidFill>
                </a:rPr>
                <a:t>all</a:t>
              </a:r>
              <a:endParaRPr/>
            </a:p>
            <a:p>
              <a:pPr>
                <a:buSzPct val="75000"/>
                <a:defRPr/>
              </a:pPr>
              <a:r>
                <a:rPr lang="en-US" sz="2400" i="1">
                  <a:solidFill>
                    <a:srgbClr val="000099"/>
                  </a:solidFill>
                </a:rPr>
                <a:t>private</a:t>
              </a:r>
              <a:r>
                <a:rPr lang="en-US" sz="2400"/>
                <a:t> decryption key known only to receiver</a:t>
              </a:r>
              <a:endParaRPr lang="en-US"/>
            </a:p>
            <a:p>
              <a:pPr>
                <a:buClr>
                  <a:schemeClr val="accent2"/>
                </a:buClr>
                <a:buSzPct val="85000"/>
                <a:buFont typeface="ZapfDingbats"/>
                <a:buChar char="r"/>
                <a:defRPr/>
              </a:pPr>
              <a:endParaRPr lang="en-US">
                <a:latin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29699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82575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Public key cryptography</a:t>
            </a:r>
            <a:endParaRPr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plaintext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message, m</a:t>
            </a:r>
            <a:endParaRPr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ciphertext</a:t>
            </a:r>
            <a:endParaRPr/>
          </a:p>
        </p:txBody>
      </p:sp>
      <p:pic>
        <p:nvPicPr>
          <p:cNvPr id="29702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347913" y="3081338"/>
            <a:ext cx="511175" cy="6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135188" y="3790949"/>
            <a:ext cx="136842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encryption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decryption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Bob</a:t>
            </a:r>
            <a:r>
              <a:rPr lang="ja-JP" sz="1800">
                <a:latin typeface="Arial"/>
                <a:cs typeface="Arial"/>
              </a:rPr>
              <a:t>’</a:t>
            </a:r>
            <a:r>
              <a:rPr lang="en-US" sz="1800">
                <a:latin typeface="Arial"/>
                <a:cs typeface="Arial"/>
              </a:rPr>
              <a:t>s </a:t>
            </a:r>
            <a:r>
              <a:rPr lang="en-US" sz="1800" i="1" u="sng">
                <a:solidFill>
                  <a:srgbClr val="C00000"/>
                </a:solidFill>
                <a:latin typeface="Arial"/>
                <a:cs typeface="Arial"/>
              </a:rPr>
              <a:t>public 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29709" name="Picture 12" descr="Bo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9712" name="Picture 15" descr="BS00768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6808788" y="3830637"/>
            <a:ext cx="1252537" cy="701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plaintext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message</a:t>
            </a:r>
            <a:endParaRPr/>
          </a:p>
        </p:txBody>
      </p:sp>
      <p:grpSp>
        <p:nvGrpSpPr>
          <p:cNvPr id="29714" name="Group 17"/>
          <p:cNvGrpSpPr/>
          <p:nvPr/>
        </p:nvGrpSpPr>
        <p:grpSpPr bwMode="auto">
          <a:xfrm>
            <a:off x="3954463" y="4162425"/>
            <a:ext cx="876299" cy="617538"/>
            <a:chOff x="2351" y="2077"/>
            <a:chExt cx="552" cy="389"/>
          </a:xfrm>
        </p:grpSpPr>
        <p:sp>
          <p:nvSpPr>
            <p:cNvPr id="29732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K  (m)</a:t>
              </a:r>
              <a:endParaRPr/>
            </a:p>
          </p:txBody>
        </p:sp>
        <p:sp>
          <p:nvSpPr>
            <p:cNvPr id="29733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/>
            </a:p>
          </p:txBody>
        </p:sp>
        <p:sp>
          <p:nvSpPr>
            <p:cNvPr id="29734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K </a:t>
            </a:r>
            <a:endParaRPr/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29717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/>
          </a:p>
        </p:txBody>
      </p:sp>
      <p:sp>
        <p:nvSpPr>
          <p:cNvPr id="29718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Bob</a:t>
            </a:r>
            <a:r>
              <a:rPr lang="ja-JP" sz="1800">
                <a:latin typeface="Arial"/>
                <a:cs typeface="Arial"/>
              </a:rPr>
              <a:t>’</a:t>
            </a:r>
            <a:r>
              <a:rPr lang="en-US" sz="1800">
                <a:latin typeface="Arial"/>
                <a:cs typeface="Arial"/>
              </a:rPr>
              <a:t>s </a:t>
            </a:r>
            <a:r>
              <a:rPr lang="en-US" sz="1800" i="1" u="sng">
                <a:solidFill>
                  <a:srgbClr val="C00000"/>
                </a:solidFill>
                <a:latin typeface="Arial"/>
                <a:cs typeface="Arial"/>
              </a:rPr>
              <a:t>private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29719" name="Picture 25" descr="BS00768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20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K </a:t>
            </a:r>
            <a:endParaRPr/>
          </a:p>
        </p:txBody>
      </p:sp>
      <p:sp>
        <p:nvSpPr>
          <p:cNvPr id="29721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/>
          </a:p>
        </p:txBody>
      </p:sp>
      <p:grpSp>
        <p:nvGrpSpPr>
          <p:cNvPr id="29723" name="Group 29"/>
          <p:cNvGrpSpPr/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m = K  </a:t>
              </a: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(</a:t>
              </a: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K  (m)</a:t>
              </a: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)</a:t>
              </a:r>
              <a:endParaRPr/>
            </a:p>
          </p:txBody>
        </p:sp>
        <p:sp>
          <p:nvSpPr>
            <p:cNvPr id="29728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/>
            </a:p>
          </p:txBody>
        </p:sp>
        <p:sp>
          <p:nvSpPr>
            <p:cNvPr id="29729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29730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/>
            </a:p>
          </p:txBody>
        </p:sp>
        <p:sp>
          <p:nvSpPr>
            <p:cNvPr id="29731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29724" name="Freeform 35"/>
          <p:cNvSpPr/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6 w 1508"/>
              <a:gd name="T1" fmla="*/ 0 h 1105"/>
              <a:gd name="T2" fmla="*/ 0 w 1508"/>
              <a:gd name="T3" fmla="*/ 0 h 1105"/>
              <a:gd name="T4" fmla="*/ 2147483646 w 1508"/>
              <a:gd name="T5" fmla="*/ 2147483646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 fill="norm" stroke="1" extrusionOk="0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25" name="Freeform 36"/>
          <p:cNvSpPr/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6 w 184"/>
              <a:gd name="T1" fmla="*/ 0 h 1113"/>
              <a:gd name="T2" fmla="*/ 0 w 184"/>
              <a:gd name="T3" fmla="*/ 2147483646 h 1113"/>
              <a:gd name="T4" fmla="*/ 2147483646 w 184"/>
              <a:gd name="T5" fmla="*/ 2147483646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 fill="norm" stroke="1" extrusionOk="0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9726" name="Picture 20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072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14338" y="1635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Public key encryption algorithms</a:t>
            </a:r>
            <a:endParaRPr/>
          </a:p>
        </p:txBody>
      </p:sp>
      <p:sp>
        <p:nvSpPr>
          <p:cNvPr id="3072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latin typeface="Arial"/>
                <a:cs typeface="Arial"/>
              </a:rPr>
              <a:t>need K  ( ) and K  ( ) such that</a:t>
            </a:r>
            <a:endParaRPr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4800">
                <a:latin typeface="Arial"/>
                <a:cs typeface="Arial"/>
              </a:rPr>
              <a:t>.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4800">
                <a:latin typeface="Arial"/>
                <a:cs typeface="Arial"/>
              </a:rPr>
              <a:t>.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/>
              <a:buNone/>
              <a:defRPr/>
            </a:pPr>
            <a:r>
              <a:rPr lang="en-US">
                <a:latin typeface="Arial"/>
                <a:cs typeface="Arial"/>
              </a:rPr>
              <a:t>given public key K  , it should be impossible to compute private key K  </a:t>
            </a:r>
            <a:endParaRPr/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cs typeface="Arial"/>
              </a:rPr>
              <a:t>requirements:</a:t>
            </a:r>
            <a:endParaRPr lang="en-US" sz="2400">
              <a:cs typeface="Arial"/>
            </a:endParaRP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  <a:latin typeface="Arial"/>
                <a:cs typeface="Arial"/>
              </a:rPr>
              <a:t>1</a:t>
            </a:r>
            <a:endParaRPr lang="en-US" sz="2400">
              <a:solidFill>
                <a:srgbClr val="000099"/>
              </a:solidFill>
              <a:latin typeface="Arial"/>
              <a:cs typeface="Arial"/>
            </a:endParaRPr>
          </a:p>
        </p:txBody>
      </p:sp>
      <p:grpSp>
        <p:nvGrpSpPr>
          <p:cNvPr id="30735" name="Group 15"/>
          <p:cNvGrpSpPr/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30749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0750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>
                  <a:solidFill>
                    <a:srgbClr val="000099"/>
                  </a:solidFill>
                  <a:latin typeface="Arial"/>
                  <a:cs typeface="Arial"/>
                </a:rPr>
                <a:t>2</a:t>
              </a:r>
              <a:endParaRPr lang="en-US" sz="240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3200" i="1">
                <a:solidFill>
                  <a:srgbClr val="C00000"/>
                </a:solidFill>
              </a:rPr>
              <a:t>RSA: </a:t>
            </a:r>
            <a:r>
              <a:rPr lang="en-US"/>
              <a:t>Rivest, Shamir, Adelson algorithm</a:t>
            </a:r>
            <a:endParaRPr lang="en-US" sz="2400"/>
          </a:p>
        </p:txBody>
      </p:sp>
      <p:sp>
        <p:nvSpPr>
          <p:cNvPr id="30737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+</a:t>
            </a:r>
            <a:endParaRPr/>
          </a:p>
        </p:txBody>
      </p:sp>
      <p:sp>
        <p:nvSpPr>
          <p:cNvPr id="30738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-</a:t>
            </a:r>
            <a:endParaRPr/>
          </a:p>
        </p:txBody>
      </p:sp>
      <p:grpSp>
        <p:nvGrpSpPr>
          <p:cNvPr id="30739" name="Group 21"/>
          <p:cNvGrpSpPr/>
          <p:nvPr/>
        </p:nvGrpSpPr>
        <p:grpSpPr bwMode="auto">
          <a:xfrm>
            <a:off x="3238500" y="2720975"/>
            <a:ext cx="2830512" cy="947738"/>
            <a:chOff x="1339" y="1706"/>
            <a:chExt cx="1783" cy="597"/>
          </a:xfrm>
        </p:grpSpPr>
        <p:grpSp>
          <p:nvGrpSpPr>
            <p:cNvPr id="30743" name="Group 22"/>
            <p:cNvGrpSpPr/>
            <p:nvPr/>
          </p:nvGrpSpPr>
          <p:grpSpPr bwMode="auto">
            <a:xfrm>
              <a:off x="1339" y="1841"/>
              <a:ext cx="1783" cy="462"/>
              <a:chOff x="1711" y="1463"/>
              <a:chExt cx="1783" cy="462"/>
            </a:xfrm>
          </p:grpSpPr>
          <p:sp>
            <p:nvSpPr>
              <p:cNvPr id="30746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/>
                    <a:cs typeface="Arial"/>
                  </a:rPr>
                  <a:t>K  (K  (m))  =  m </a:t>
                </a:r>
                <a:endParaRPr/>
              </a:p>
            </p:txBody>
          </p:sp>
          <p:sp>
            <p:nvSpPr>
              <p:cNvPr id="30747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 lang="en-US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0748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 lang="en-US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0744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  <p:sp>
          <p:nvSpPr>
            <p:cNvPr id="30745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30740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+</a:t>
            </a:r>
            <a:endParaRPr/>
          </a:p>
        </p:txBody>
      </p:sp>
      <p:sp>
        <p:nvSpPr>
          <p:cNvPr id="30741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-</a:t>
            </a:r>
            <a:endParaRPr/>
          </a:p>
        </p:txBody>
      </p:sp>
      <p:pic>
        <p:nvPicPr>
          <p:cNvPr id="30742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87363" y="954087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12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8: Network Security</a:t>
            </a:r>
            <a:endParaRPr/>
          </a:p>
        </p:txBody>
      </p:sp>
      <p:sp>
        <p:nvSpPr>
          <p:cNvPr id="5124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3200" i="1">
                <a:solidFill>
                  <a:srgbClr val="C00000"/>
                </a:solidFill>
              </a:rPr>
              <a:t>Chapter goals: </a:t>
            </a:r>
            <a:endParaRPr/>
          </a:p>
          <a:p>
            <a:pPr>
              <a:defRPr/>
            </a:pPr>
            <a:r>
              <a:rPr lang="en-US"/>
              <a:t>understand principles of network security:</a:t>
            </a:r>
            <a:r>
              <a:rPr lang="en-US" sz="2400"/>
              <a:t> </a:t>
            </a:r>
            <a:endParaRPr/>
          </a:p>
          <a:p>
            <a:pPr lvl="1">
              <a:defRPr/>
            </a:pPr>
            <a:r>
              <a:rPr lang="en-US"/>
              <a:t>cryptography and its </a:t>
            </a:r>
            <a:r>
              <a:rPr lang="en-US" i="1"/>
              <a:t>many</a:t>
            </a:r>
            <a:r>
              <a:rPr lang="en-US"/>
              <a:t> uses beyond </a:t>
            </a:r>
            <a:r>
              <a:rPr lang="ja-JP"/>
              <a:t>“</a:t>
            </a:r>
            <a:r>
              <a:rPr lang="en-US"/>
              <a:t>confidentiality</a:t>
            </a:r>
            <a:r>
              <a:rPr lang="ja-JP"/>
              <a:t>”</a:t>
            </a:r>
            <a:endParaRPr lang="en-US"/>
          </a:p>
          <a:p>
            <a:pPr lvl="1">
              <a:defRPr/>
            </a:pPr>
            <a:r>
              <a:rPr lang="en-US"/>
              <a:t>authentication</a:t>
            </a:r>
            <a:endParaRPr/>
          </a:p>
          <a:p>
            <a:pPr lvl="1">
              <a:defRPr/>
            </a:pPr>
            <a:r>
              <a:rPr lang="en-US"/>
              <a:t>message integrity</a:t>
            </a:r>
            <a:endParaRPr/>
          </a:p>
          <a:p>
            <a:pPr>
              <a:defRPr/>
            </a:pPr>
            <a:r>
              <a:rPr lang="en-US"/>
              <a:t>security in practice:</a:t>
            </a:r>
            <a:endParaRPr/>
          </a:p>
          <a:p>
            <a:pPr lvl="1">
              <a:defRPr/>
            </a:pPr>
            <a:r>
              <a:rPr lang="en-US"/>
              <a:t>firewalls and intrusion detection systems</a:t>
            </a:r>
            <a:endParaRPr/>
          </a:p>
          <a:p>
            <a:pPr lvl="1">
              <a:defRPr/>
            </a:pPr>
            <a:r>
              <a:rPr lang="en-US"/>
              <a:t>security in application, transport, network, link layers</a:t>
            </a:r>
            <a:endParaRPr/>
          </a:p>
        </p:txBody>
      </p:sp>
      <p:pic>
        <p:nvPicPr>
          <p:cNvPr id="5125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174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03225" y="141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Prerequisite: modular arithmetic</a:t>
            </a:r>
            <a:endParaRPr/>
          </a:p>
        </p:txBody>
      </p:sp>
      <p:sp>
        <p:nvSpPr>
          <p:cNvPr id="31748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924800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/>
              <a:t>x mod n = remainder of x when divide by n</a:t>
            </a:r>
            <a:endParaRPr/>
          </a:p>
          <a:p>
            <a:pPr marL="533400" indent="-533400">
              <a:lnSpc>
                <a:spcPct val="90000"/>
              </a:lnSpc>
              <a:defRPr/>
            </a:pPr>
            <a:r>
              <a:rPr lang="en-US"/>
              <a:t>facts:</a:t>
            </a:r>
            <a:endParaRPr/>
          </a:p>
          <a:p>
            <a:pPr marL="914400" lvl="1" indent="-457200">
              <a:lnSpc>
                <a:spcPct val="90000"/>
              </a:lnSpc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[(a mod n) + (b mod n)] mod n = (a+b) mod n</a:t>
            </a:r>
            <a:endParaRPr/>
          </a:p>
          <a:p>
            <a:pPr marL="914400" lvl="1" indent="-457200">
              <a:lnSpc>
                <a:spcPct val="90000"/>
              </a:lnSpc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[(a mod n) - (b mod n)] mod n = (a-b) mod n</a:t>
            </a:r>
            <a:endParaRPr/>
          </a:p>
          <a:p>
            <a:pPr marL="914400" lvl="1" indent="-457200">
              <a:lnSpc>
                <a:spcPct val="90000"/>
              </a:lnSpc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[(a mod n) * (b mod n)] mod n = (a*b) mod n</a:t>
            </a:r>
            <a:endParaRPr/>
          </a:p>
          <a:p>
            <a:pPr marL="533400" indent="-533400">
              <a:lnSpc>
                <a:spcPct val="90000"/>
              </a:lnSpc>
              <a:defRPr/>
            </a:pPr>
            <a:r>
              <a:rPr lang="en-US"/>
              <a:t>thus</a:t>
            </a:r>
            <a:endParaRPr/>
          </a:p>
          <a:p>
            <a:pPr marL="533400" indent="-533400">
              <a:lnSpc>
                <a:spcPct val="90000"/>
              </a:lnSpc>
              <a:buFont typeface="Wingdings"/>
              <a:buNone/>
              <a:defRPr/>
            </a:pPr>
            <a:r>
              <a:rPr lang="en-US"/>
              <a:t>      </a:t>
            </a:r>
            <a:r>
              <a:rPr lang="en-US">
                <a:solidFill>
                  <a:srgbClr val="000099"/>
                </a:solidFill>
              </a:rPr>
              <a:t>(a mod n)</a:t>
            </a:r>
            <a:r>
              <a:rPr lang="en-US" baseline="30000">
                <a:solidFill>
                  <a:srgbClr val="000099"/>
                </a:solidFill>
              </a:rPr>
              <a:t>d</a:t>
            </a:r>
            <a:r>
              <a:rPr lang="en-US">
                <a:solidFill>
                  <a:srgbClr val="000099"/>
                </a:solidFill>
              </a:rPr>
              <a:t> mod n = a</a:t>
            </a:r>
            <a:r>
              <a:rPr lang="en-US" baseline="30000">
                <a:solidFill>
                  <a:srgbClr val="000099"/>
                </a:solidFill>
              </a:rPr>
              <a:t>d</a:t>
            </a:r>
            <a:r>
              <a:rPr lang="en-US">
                <a:solidFill>
                  <a:srgbClr val="000099"/>
                </a:solidFill>
              </a:rPr>
              <a:t> mod n</a:t>
            </a:r>
            <a:endParaRPr/>
          </a:p>
          <a:p>
            <a:pPr marL="533400" indent="-533400">
              <a:lnSpc>
                <a:spcPct val="90000"/>
              </a:lnSpc>
              <a:defRPr/>
            </a:pPr>
            <a:r>
              <a:rPr lang="en-US"/>
              <a:t>example: x=14, n=10, d=2:</a:t>
            </a:r>
            <a:br>
              <a:rPr lang="en-US"/>
            </a:br>
            <a:r>
              <a:rPr lang="en-US"/>
              <a:t>(x mod n)</a:t>
            </a:r>
            <a:r>
              <a:rPr lang="en-US" baseline="30000"/>
              <a:t>d</a:t>
            </a:r>
            <a:r>
              <a:rPr lang="en-US"/>
              <a:t> mod n = 4</a:t>
            </a:r>
            <a:r>
              <a:rPr lang="en-US" baseline="30000"/>
              <a:t>2</a:t>
            </a:r>
            <a:r>
              <a:rPr lang="en-US"/>
              <a:t> mod 10 = 6</a:t>
            </a:r>
            <a:br>
              <a:rPr lang="en-US"/>
            </a:br>
            <a:r>
              <a:rPr lang="en-US"/>
              <a:t>x</a:t>
            </a:r>
            <a:r>
              <a:rPr lang="en-US" baseline="30000"/>
              <a:t>d</a:t>
            </a:r>
            <a:r>
              <a:rPr lang="en-US"/>
              <a:t> = 14</a:t>
            </a:r>
            <a:r>
              <a:rPr lang="en-US" baseline="30000"/>
              <a:t>2</a:t>
            </a:r>
            <a:r>
              <a:rPr lang="en-US"/>
              <a:t> = 196   x</a:t>
            </a:r>
            <a:r>
              <a:rPr lang="en-US" baseline="30000"/>
              <a:t>d</a:t>
            </a:r>
            <a:r>
              <a:rPr lang="en-US"/>
              <a:t> mod 10  = 6 </a:t>
            </a:r>
            <a:endParaRPr/>
          </a:p>
        </p:txBody>
      </p:sp>
      <p:pic>
        <p:nvPicPr>
          <p:cNvPr id="31749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277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RSA: getting ready</a:t>
            </a:r>
            <a:endParaRPr/>
          </a:p>
        </p:txBody>
      </p:sp>
      <p:sp>
        <p:nvSpPr>
          <p:cNvPr id="32772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/>
              <a:t>message: just a bit pattern</a:t>
            </a:r>
            <a:endParaRPr/>
          </a:p>
          <a:p>
            <a:pPr>
              <a:defRPr/>
            </a:pPr>
            <a:r>
              <a:rPr lang="en-US" sz="2400"/>
              <a:t>bit pattern can be uniquely represented by an integer number </a:t>
            </a:r>
            <a:endParaRPr/>
          </a:p>
          <a:p>
            <a:pPr>
              <a:defRPr/>
            </a:pPr>
            <a:r>
              <a:rPr lang="en-US" sz="2400"/>
              <a:t>thus, encrypting a message is equivalent to encrypting a number.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example:</a:t>
            </a:r>
            <a:endParaRPr/>
          </a:p>
          <a:p>
            <a:pPr>
              <a:defRPr/>
            </a:pPr>
            <a:r>
              <a:rPr lang="en-US" sz="2400"/>
              <a:t>m= 10010001 . This message is uniquely represented by the decimal number 145. </a:t>
            </a:r>
            <a:endParaRPr/>
          </a:p>
          <a:p>
            <a:pPr>
              <a:defRPr/>
            </a:pPr>
            <a:r>
              <a:rPr lang="en-US" sz="2400"/>
              <a:t>to encrypt m, we encrypt the corresponding number, which gives a new number (the ciphertext).</a:t>
            </a:r>
            <a:endParaRPr/>
          </a:p>
        </p:txBody>
      </p:sp>
      <p:pic>
        <p:nvPicPr>
          <p:cNvPr id="32773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379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14338" y="984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/>
              <a:t>RSA: Creating public/private key pair</a:t>
            </a:r>
            <a:endParaRPr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1.</a:t>
            </a:r>
            <a:r>
              <a:rPr lang="en-US"/>
              <a:t> choose two large prime numbers </a:t>
            </a:r>
            <a:r>
              <a:rPr lang="en-US" i="1"/>
              <a:t>p, q.</a:t>
            </a:r>
            <a:r>
              <a:rPr lang="en-US"/>
              <a:t> 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   (e.g., 1024 bits each)</a:t>
            </a:r>
            <a:endParaRPr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2.</a:t>
            </a:r>
            <a:r>
              <a:rPr lang="en-US"/>
              <a:t> compute </a:t>
            </a:r>
            <a:r>
              <a:rPr lang="en-US" i="1">
                <a:solidFill>
                  <a:srgbClr val="C00000"/>
                </a:solidFill>
              </a:rPr>
              <a:t>n </a:t>
            </a:r>
            <a:r>
              <a:rPr lang="en-US" i="1"/>
              <a:t>= pq,  z = (p-1)(q-1</a:t>
            </a:r>
            <a:r>
              <a:rPr lang="en-US"/>
              <a:t>)</a:t>
            </a:r>
            <a:endParaRPr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3.</a:t>
            </a:r>
            <a:r>
              <a:rPr lang="en-US"/>
              <a:t> choose </a:t>
            </a:r>
            <a:r>
              <a:rPr lang="en-US" i="1">
                <a:solidFill>
                  <a:srgbClr val="C00000"/>
                </a:solidFill>
              </a:rPr>
              <a:t>e</a:t>
            </a:r>
            <a:r>
              <a:rPr lang="en-US" i="1"/>
              <a:t> (</a:t>
            </a:r>
            <a:r>
              <a:rPr lang="en-US"/>
              <a:t>with</a:t>
            </a:r>
            <a:r>
              <a:rPr lang="en-US" i="1"/>
              <a:t> e&lt;n)</a:t>
            </a:r>
            <a:r>
              <a:rPr lang="en-US"/>
              <a:t> that has no common factors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    with z (</a:t>
            </a:r>
            <a:r>
              <a:rPr lang="en-US" i="1"/>
              <a:t>e, z</a:t>
            </a:r>
            <a:r>
              <a:rPr lang="en-US"/>
              <a:t> are </a:t>
            </a:r>
            <a:r>
              <a:rPr lang="ja-JP"/>
              <a:t>“</a:t>
            </a:r>
            <a:r>
              <a:rPr lang="en-US"/>
              <a:t>relatively prime</a:t>
            </a:r>
            <a:r>
              <a:rPr lang="ja-JP"/>
              <a:t>”</a:t>
            </a:r>
            <a:r>
              <a:rPr lang="en-US"/>
              <a:t>).</a:t>
            </a:r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4.</a:t>
            </a:r>
            <a:r>
              <a:rPr lang="en-US"/>
              <a:t> choose </a:t>
            </a:r>
            <a:r>
              <a:rPr lang="en-US" i="1">
                <a:solidFill>
                  <a:srgbClr val="C00000"/>
                </a:solidFill>
              </a:rPr>
              <a:t>d</a:t>
            </a:r>
            <a:r>
              <a:rPr lang="en-US"/>
              <a:t> such that </a:t>
            </a:r>
            <a:r>
              <a:rPr lang="en-US" i="1"/>
              <a:t>ed-1</a:t>
            </a:r>
            <a:r>
              <a:rPr lang="en-US"/>
              <a:t> is  exactly divisible by </a:t>
            </a:r>
            <a:r>
              <a:rPr lang="en-US" i="1"/>
              <a:t>z</a:t>
            </a:r>
            <a:r>
              <a:rPr lang="en-US"/>
              <a:t>.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    (in other words: </a:t>
            </a:r>
            <a:r>
              <a:rPr lang="en-US" i="1"/>
              <a:t>ed</a:t>
            </a:r>
            <a:r>
              <a:rPr lang="en-US"/>
              <a:t> mod </a:t>
            </a:r>
            <a:r>
              <a:rPr lang="en-US" i="1"/>
              <a:t>z  = 1 </a:t>
            </a:r>
            <a:r>
              <a:rPr lang="en-US"/>
              <a:t>).</a:t>
            </a:r>
            <a:endParaRPr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4040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5.</a:t>
            </a:r>
            <a:r>
              <a:rPr lang="en-US"/>
              <a:t> </a:t>
            </a:r>
            <a:r>
              <a:rPr lang="en-US" i="1"/>
              <a:t>public</a:t>
            </a:r>
            <a:r>
              <a:rPr lang="en-US"/>
              <a:t> key is </a:t>
            </a:r>
            <a:r>
              <a:rPr lang="en-US" i="1"/>
              <a:t>(</a:t>
            </a:r>
            <a:r>
              <a:rPr lang="en-US" i="1">
                <a:solidFill>
                  <a:srgbClr val="C00000"/>
                </a:solidFill>
              </a:rPr>
              <a:t>n,e</a:t>
            </a:r>
            <a:r>
              <a:rPr lang="en-US" i="1"/>
              <a:t>).</a:t>
            </a:r>
            <a:r>
              <a:rPr lang="en-US"/>
              <a:t>  </a:t>
            </a:r>
            <a:r>
              <a:rPr lang="en-US" i="1"/>
              <a:t>private</a:t>
            </a:r>
            <a:r>
              <a:rPr lang="en-US"/>
              <a:t> key is </a:t>
            </a:r>
            <a:r>
              <a:rPr lang="en-US" i="1"/>
              <a:t>(</a:t>
            </a:r>
            <a:r>
              <a:rPr lang="en-US" i="1">
                <a:solidFill>
                  <a:srgbClr val="C00000"/>
                </a:solidFill>
              </a:rPr>
              <a:t>n,d</a:t>
            </a:r>
            <a:r>
              <a:rPr lang="en-US" i="1"/>
              <a:t>).</a:t>
            </a:r>
            <a:endParaRPr/>
          </a:p>
        </p:txBody>
      </p:sp>
      <p:grpSp>
        <p:nvGrpSpPr>
          <p:cNvPr id="33801" name="Group 8"/>
          <p:cNvGrpSpPr/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33809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K</a:t>
              </a: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endParaRPr/>
            </a:p>
          </p:txBody>
        </p:sp>
        <p:sp>
          <p:nvSpPr>
            <p:cNvPr id="33810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/>
            </a:p>
          </p:txBody>
        </p:sp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33802" name="Group 12"/>
          <p:cNvGrpSpPr/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K</a:t>
              </a: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endParaRPr/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/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33803" name="AutoShape 16"/>
          <p:cNvSpPr/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33804" name="AutoShape 17"/>
          <p:cNvSpPr/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pic>
        <p:nvPicPr>
          <p:cNvPr id="33805" name="Picture 16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481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RSA: encryption, decryption</a:t>
            </a:r>
            <a:endParaRPr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0.</a:t>
            </a:r>
            <a:r>
              <a:rPr lang="en-US"/>
              <a:t>  given (</a:t>
            </a:r>
            <a:r>
              <a:rPr lang="en-US" i="1">
                <a:solidFill>
                  <a:srgbClr val="C00000"/>
                </a:solidFill>
              </a:rPr>
              <a:t>n,e</a:t>
            </a:r>
            <a:r>
              <a:rPr lang="en-US"/>
              <a:t>) and (</a:t>
            </a:r>
            <a:r>
              <a:rPr lang="en-US" i="1">
                <a:solidFill>
                  <a:srgbClr val="C00000"/>
                </a:solidFill>
              </a:rPr>
              <a:t>n,d</a:t>
            </a:r>
            <a:r>
              <a:rPr lang="en-US"/>
              <a:t>) as computed above</a:t>
            </a:r>
            <a:endParaRPr/>
          </a:p>
        </p:txBody>
      </p:sp>
      <p:grpSp>
        <p:nvGrpSpPr>
          <p:cNvPr id="34821" name="Group 4"/>
          <p:cNvGrpSpPr/>
          <p:nvPr/>
        </p:nvGrpSpPr>
        <p:grpSpPr bwMode="auto">
          <a:xfrm>
            <a:off x="669925" y="2179638"/>
            <a:ext cx="6024563" cy="1031875"/>
            <a:chOff x="407" y="1521"/>
            <a:chExt cx="3795" cy="649"/>
          </a:xfrm>
        </p:grpSpPr>
        <p:sp>
          <p:nvSpPr>
            <p:cNvPr id="34836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>
                  <a:solidFill>
                    <a:srgbClr val="000099"/>
                  </a:solidFill>
                </a:rPr>
                <a:t>1.</a:t>
              </a:r>
              <a:r>
                <a:rPr lang="en-US"/>
                <a:t> to encrypt message </a:t>
              </a:r>
              <a:r>
                <a:rPr lang="en-US" i="1"/>
                <a:t>m (&lt;n)</a:t>
              </a:r>
              <a:r>
                <a:rPr lang="en-US"/>
                <a:t>, compute</a:t>
              </a:r>
              <a:endParaRPr/>
            </a:p>
          </p:txBody>
        </p:sp>
        <p:grpSp>
          <p:nvGrpSpPr>
            <p:cNvPr id="34837" name="Group 6"/>
            <p:cNvGrpSpPr/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34841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i="1">
                    <a:solidFill>
                      <a:srgbClr val="C00000"/>
                    </a:solidFill>
                  </a:rPr>
                  <a:t>c = m   </a:t>
                </a:r>
                <a:r>
                  <a:rPr lang="en-US">
                    <a:solidFill>
                      <a:srgbClr val="C00000"/>
                    </a:solidFill>
                  </a:rPr>
                  <a:t>mod</a:t>
                </a:r>
                <a:r>
                  <a:rPr lang="en-US" i="1">
                    <a:solidFill>
                      <a:srgbClr val="C00000"/>
                    </a:solidFill>
                  </a:rPr>
                  <a:t>  n</a:t>
                </a:r>
                <a:endParaRPr/>
              </a:p>
            </p:txBody>
          </p:sp>
          <p:sp>
            <p:nvSpPr>
              <p:cNvPr id="34842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i="1">
                    <a:solidFill>
                      <a:srgbClr val="C00000"/>
                    </a:solidFill>
                  </a:rPr>
                  <a:t>e</a:t>
                </a:r>
                <a:endParaRPr/>
              </a:p>
            </p:txBody>
          </p:sp>
        </p:grpSp>
        <p:grpSp>
          <p:nvGrpSpPr>
            <p:cNvPr id="34838" name="Group 9"/>
            <p:cNvGrpSpPr/>
            <p:nvPr/>
          </p:nvGrpSpPr>
          <p:grpSpPr bwMode="auto">
            <a:xfrm>
              <a:off x="1966" y="1724"/>
              <a:ext cx="2236" cy="439"/>
              <a:chOff x="777" y="2537"/>
              <a:chExt cx="2236" cy="439"/>
            </a:xfrm>
          </p:grpSpPr>
          <p:sp>
            <p:nvSpPr>
              <p:cNvPr id="34839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/>
              </a:p>
            </p:txBody>
          </p:sp>
          <p:sp>
            <p:nvSpPr>
              <p:cNvPr id="34840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7"/>
                <a:ext cx="11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i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822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>
                <a:solidFill>
                  <a:srgbClr val="000099"/>
                </a:solidFill>
              </a:rPr>
              <a:t>2.</a:t>
            </a:r>
            <a:r>
              <a:rPr lang="en-US"/>
              <a:t> to decrypt received bit pattern, </a:t>
            </a:r>
            <a:r>
              <a:rPr lang="en-US" i="1"/>
              <a:t>c</a:t>
            </a:r>
            <a:r>
              <a:rPr lang="en-US"/>
              <a:t>, compute</a:t>
            </a:r>
            <a:endParaRPr/>
          </a:p>
        </p:txBody>
      </p:sp>
      <p:grpSp>
        <p:nvGrpSpPr>
          <p:cNvPr id="34823" name="Group 13"/>
          <p:cNvGrpSpPr/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34834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i="1">
                  <a:solidFill>
                    <a:srgbClr val="C00000"/>
                  </a:solidFill>
                </a:rPr>
                <a:t>m = c   </a:t>
              </a:r>
              <a:r>
                <a:rPr lang="en-US">
                  <a:solidFill>
                    <a:srgbClr val="C00000"/>
                  </a:solidFill>
                </a:rPr>
                <a:t>mod</a:t>
              </a:r>
              <a:r>
                <a:rPr lang="en-US" i="1">
                  <a:solidFill>
                    <a:srgbClr val="C00000"/>
                  </a:solidFill>
                </a:rPr>
                <a:t>  n</a:t>
              </a:r>
              <a:endParaRPr/>
            </a:p>
          </p:txBody>
        </p:sp>
        <p:sp>
          <p:nvSpPr>
            <p:cNvPr id="34835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i="1">
                  <a:solidFill>
                    <a:srgbClr val="C00000"/>
                  </a:solidFill>
                </a:rPr>
                <a:t>d</a:t>
              </a:r>
              <a:endParaRPr/>
            </a:p>
          </p:txBody>
        </p:sp>
      </p:grpSp>
      <p:grpSp>
        <p:nvGrpSpPr>
          <p:cNvPr id="34824" name="Group 16"/>
          <p:cNvGrpSpPr/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34830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 i="1">
                  <a:latin typeface="Arial"/>
                  <a:cs typeface="Arial"/>
                </a:rPr>
                <a:t>m  =  (m   </a:t>
              </a:r>
              <a:r>
                <a:rPr lang="en-US" sz="2400">
                  <a:latin typeface="Arial"/>
                  <a:cs typeface="Arial"/>
                </a:rPr>
                <a:t>mod</a:t>
              </a:r>
              <a:r>
                <a:rPr lang="en-US" sz="2400" i="1">
                  <a:latin typeface="Arial"/>
                  <a:cs typeface="Arial"/>
                </a:rPr>
                <a:t>  n)</a:t>
              </a:r>
              <a:endParaRPr/>
            </a:p>
          </p:txBody>
        </p:sp>
        <p:sp>
          <p:nvSpPr>
            <p:cNvPr id="34831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 i="1">
                  <a:latin typeface="Arial"/>
                  <a:cs typeface="Arial"/>
                </a:rPr>
                <a:t>e</a:t>
              </a:r>
              <a:endParaRPr/>
            </a:p>
          </p:txBody>
        </p:sp>
        <p:sp>
          <p:nvSpPr>
            <p:cNvPr id="34832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 i="1">
                  <a:latin typeface="Arial"/>
                  <a:cs typeface="Arial"/>
                </a:rPr>
                <a:t> </a:t>
              </a:r>
              <a:r>
                <a:rPr lang="en-US" sz="2400">
                  <a:latin typeface="Arial"/>
                  <a:cs typeface="Arial"/>
                </a:rPr>
                <a:t>mod</a:t>
              </a:r>
              <a:r>
                <a:rPr lang="en-US" sz="2400" i="1">
                  <a:latin typeface="Arial"/>
                  <a:cs typeface="Arial"/>
                </a:rPr>
                <a:t>  n</a:t>
              </a:r>
              <a:endParaRPr/>
            </a:p>
          </p:txBody>
        </p:sp>
        <p:sp>
          <p:nvSpPr>
            <p:cNvPr id="34833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 i="1">
                  <a:latin typeface="Arial"/>
                  <a:cs typeface="Arial"/>
                </a:rPr>
                <a:t>d</a:t>
              </a:r>
              <a:endParaRPr/>
            </a:p>
          </p:txBody>
        </p:sp>
      </p:grpSp>
      <p:sp>
        <p:nvSpPr>
          <p:cNvPr id="34825" name="Text Box 21"/>
          <p:cNvSpPr txBox="1">
            <a:spLocks noChangeArrowheads="1"/>
          </p:cNvSpPr>
          <p:nvPr/>
        </p:nvSpPr>
        <p:spPr bwMode="auto">
          <a:xfrm>
            <a:off x="1466849" y="4910138"/>
            <a:ext cx="1460500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magic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happens!</a:t>
            </a:r>
            <a:endParaRPr/>
          </a:p>
        </p:txBody>
      </p:sp>
      <p:sp>
        <p:nvSpPr>
          <p:cNvPr id="34826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34827" name="AutoShape 23"/>
          <p:cNvSpPr/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c</a:t>
            </a:r>
            <a:endParaRPr/>
          </a:p>
        </p:txBody>
      </p:sp>
      <p:pic>
        <p:nvPicPr>
          <p:cNvPr id="34829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7849" y="1027113"/>
            <a:ext cx="68564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584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38138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RSA example:</a:t>
            </a:r>
            <a:endParaRPr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Bob chooses </a:t>
            </a:r>
            <a:r>
              <a:rPr lang="en-US" sz="2400" i="1">
                <a:latin typeface="Arial"/>
                <a:cs typeface="Arial"/>
              </a:rPr>
              <a:t>p=5, q=7</a:t>
            </a:r>
            <a:r>
              <a:rPr lang="en-US" sz="2400">
                <a:latin typeface="Arial"/>
                <a:cs typeface="Arial"/>
              </a:rPr>
              <a:t>.  Then </a:t>
            </a:r>
            <a:r>
              <a:rPr lang="en-US" sz="2400" i="1">
                <a:latin typeface="Arial"/>
                <a:cs typeface="Arial"/>
              </a:rPr>
              <a:t>n=35, z=24</a:t>
            </a:r>
            <a:r>
              <a:rPr lang="en-US" sz="2400">
                <a:latin typeface="Arial"/>
                <a:cs typeface="Arial"/>
              </a:rPr>
              <a:t>.</a:t>
            </a:r>
            <a:endParaRPr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latin typeface="Arial"/>
                <a:cs typeface="Arial"/>
              </a:rPr>
              <a:t>e=5</a:t>
            </a:r>
            <a:r>
              <a:rPr lang="en-US" sz="2400">
                <a:latin typeface="Arial"/>
                <a:cs typeface="Arial"/>
              </a:rPr>
              <a:t>  (so </a:t>
            </a:r>
            <a:r>
              <a:rPr lang="en-US" sz="2400" i="1">
                <a:latin typeface="Arial"/>
                <a:cs typeface="Arial"/>
              </a:rPr>
              <a:t>e, z</a:t>
            </a:r>
            <a:r>
              <a:rPr lang="en-US" sz="2400">
                <a:latin typeface="Arial"/>
                <a:cs typeface="Arial"/>
              </a:rPr>
              <a:t>  relatively prime).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latin typeface="Arial"/>
                <a:cs typeface="Arial"/>
              </a:rPr>
              <a:t>d=29</a:t>
            </a:r>
            <a:r>
              <a:rPr lang="en-US" sz="2400">
                <a:latin typeface="Arial"/>
                <a:cs typeface="Arial"/>
              </a:rPr>
              <a:t> (so </a:t>
            </a:r>
            <a:r>
              <a:rPr lang="en-US" sz="2400" i="1">
                <a:latin typeface="Arial"/>
                <a:cs typeface="Arial"/>
              </a:rPr>
              <a:t>ed-1</a:t>
            </a:r>
            <a:r>
              <a:rPr lang="en-US" sz="2400">
                <a:latin typeface="Arial"/>
                <a:cs typeface="Arial"/>
              </a:rPr>
              <a:t> exactly divisible by z).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 </a:t>
            </a:r>
            <a:endParaRPr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bit pattern</a:t>
            </a:r>
            <a:endParaRPr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m</a:t>
            </a:r>
            <a:endParaRPr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m</a:t>
            </a:r>
            <a:endParaRPr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5307013" y="3309937"/>
            <a:ext cx="357187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e</a:t>
            </a:r>
            <a:endParaRPr/>
          </a:p>
        </p:txBody>
      </p:sp>
      <p:grpSp>
        <p:nvGrpSpPr>
          <p:cNvPr id="35850" name="Group 9"/>
          <p:cNvGrpSpPr/>
          <p:nvPr/>
        </p:nvGrpSpPr>
        <p:grpSpPr bwMode="auto">
          <a:xfrm>
            <a:off x="6704013" y="3343275"/>
            <a:ext cx="2055812" cy="590549"/>
            <a:chOff x="2708" y="1773"/>
            <a:chExt cx="1295" cy="372"/>
          </a:xfrm>
        </p:grpSpPr>
        <p:sp>
          <p:nvSpPr>
            <p:cNvPr id="35878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c = m  mod  n</a:t>
              </a:r>
              <a:endParaRPr/>
            </a:p>
          </p:txBody>
        </p:sp>
        <p:sp>
          <p:nvSpPr>
            <p:cNvPr id="35879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e</a:t>
              </a:r>
              <a:endParaRPr/>
            </a:p>
          </p:txBody>
        </p:sp>
      </p:grp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49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00000"/>
                </a:solidFill>
                <a:latin typeface="Arial"/>
              </a:rPr>
              <a:t>0000l000</a:t>
            </a:r>
            <a:endParaRPr lang="en-US" sz="240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00000"/>
                </a:solidFill>
                <a:latin typeface="Arial"/>
              </a:rPr>
              <a:t>12</a:t>
            </a:r>
            <a:endParaRPr lang="en-US" sz="240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00000"/>
                </a:solidFill>
                <a:latin typeface="Arial"/>
              </a:rPr>
              <a:t>24832</a:t>
            </a:r>
            <a:endParaRPr lang="en-US" sz="240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00000"/>
                </a:solidFill>
                <a:latin typeface="Arial"/>
              </a:rPr>
              <a:t>17</a:t>
            </a:r>
            <a:endParaRPr lang="en-US" sz="240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000099"/>
                </a:solidFill>
                <a:latin typeface="Arial"/>
                <a:cs typeface="Arial"/>
              </a:rPr>
              <a:t>encrypt:</a:t>
            </a:r>
            <a:endParaRPr/>
          </a:p>
        </p:txBody>
      </p:sp>
      <p:sp>
        <p:nvSpPr>
          <p:cNvPr id="35856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encrypting 8-bit messages.</a:t>
            </a:r>
            <a:endParaRPr/>
          </a:p>
        </p:txBody>
      </p:sp>
      <p:pic>
        <p:nvPicPr>
          <p:cNvPr id="35857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858" name="Right Brace 1"/>
          <p:cNvSpPr/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35859" name="Right Brace 31"/>
          <p:cNvSpPr/>
          <p:nvPr/>
        </p:nvSpPr>
        <p:spPr bwMode="auto">
          <a:xfrm rot="5400000">
            <a:off x="3948112" y="3676651"/>
            <a:ext cx="169862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35860" name="Right Brace 32"/>
          <p:cNvSpPr/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sp>
        <p:nvSpPr>
          <p:cNvPr id="35861" name="Right Brace 33"/>
          <p:cNvSpPr/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35864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c</a:t>
              </a:r>
              <a:endParaRPr/>
            </a:p>
          </p:txBody>
        </p:sp>
        <p:grpSp>
          <p:nvGrpSpPr>
            <p:cNvPr id="35865" name="Group 17"/>
            <p:cNvGrpSpPr/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35876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latin typeface="Arial"/>
                    <a:cs typeface="Arial"/>
                  </a:rPr>
                  <a:t>m = c  mod  n</a:t>
                </a:r>
                <a:endParaRPr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latin typeface="Arial"/>
                    <a:cs typeface="Arial"/>
                  </a:rPr>
                  <a:t>d</a:t>
                </a:r>
                <a:endParaRPr/>
              </a:p>
            </p:txBody>
          </p:sp>
        </p:grpSp>
        <p:sp>
          <p:nvSpPr>
            <p:cNvPr id="35866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17</a:t>
              </a:r>
              <a:endParaRPr/>
            </a:p>
          </p:txBody>
        </p:sp>
        <p:sp>
          <p:nvSpPr>
            <p:cNvPr id="35867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>
                  <a:solidFill>
                    <a:srgbClr val="C00000"/>
                  </a:solidFill>
                  <a:latin typeface="Arial"/>
                  <a:cs typeface="Arial"/>
                </a:rPr>
                <a:t>481968572106750915091411825223071697</a:t>
              </a:r>
              <a:endParaRPr/>
            </a:p>
          </p:txBody>
        </p:sp>
        <p:sp>
          <p:nvSpPr>
            <p:cNvPr id="35868" name="Text Box 22"/>
            <p:cNvSpPr txBox="1">
              <a:spLocks noChangeArrowheads="1"/>
            </p:cNvSpPr>
            <p:nvPr/>
          </p:nvSpPr>
          <p:spPr bwMode="auto">
            <a:xfrm>
              <a:off x="6808793" y="5422453"/>
              <a:ext cx="523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12</a:t>
              </a:r>
              <a:endParaRPr/>
            </a:p>
          </p:txBody>
        </p:sp>
        <p:grpSp>
          <p:nvGrpSpPr>
            <p:cNvPr id="35869" name="Group 23"/>
            <p:cNvGrpSpPr/>
            <p:nvPr/>
          </p:nvGrpSpPr>
          <p:grpSpPr bwMode="auto">
            <a:xfrm>
              <a:off x="3489331" y="4729393"/>
              <a:ext cx="514350" cy="611188"/>
              <a:chOff x="3033" y="2876"/>
              <a:chExt cx="324" cy="385"/>
            </a:xfrm>
          </p:grpSpPr>
          <p:sp>
            <p:nvSpPr>
              <p:cNvPr id="35874" name="Text Box 24"/>
              <p:cNvSpPr txBox="1">
                <a:spLocks noChangeArrowheads="1"/>
              </p:cNvSpPr>
              <p:nvPr/>
            </p:nvSpPr>
            <p:spPr bwMode="auto">
              <a:xfrm>
                <a:off x="3033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latin typeface="Arial"/>
                    <a:cs typeface="Arial"/>
                  </a:rPr>
                  <a:t>c</a:t>
                </a:r>
                <a:endParaRPr/>
              </a:p>
            </p:txBody>
          </p:sp>
          <p:sp>
            <p:nvSpPr>
              <p:cNvPr id="35875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latin typeface="Arial"/>
                    <a:cs typeface="Arial"/>
                  </a:rPr>
                  <a:t>d</a:t>
                </a:r>
                <a:endParaRPr/>
              </a:p>
            </p:txBody>
          </p:sp>
        </p:grpSp>
        <p:sp>
          <p:nvSpPr>
            <p:cNvPr id="35870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000099"/>
                  </a:solidFill>
                  <a:latin typeface="Arial"/>
                  <a:cs typeface="Arial"/>
                </a:rPr>
                <a:t>decrypt:</a:t>
              </a:r>
              <a:endParaRPr/>
            </a:p>
          </p:txBody>
        </p:sp>
        <p:sp>
          <p:nvSpPr>
            <p:cNvPr id="35871" name="Right Brace 36"/>
            <p:cNvSpPr/>
            <p:nvPr/>
          </p:nvSpPr>
          <p:spPr bwMode="auto">
            <a:xfrm rot="5400000">
              <a:off x="2446574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35872" name="Right Brace 37"/>
            <p:cNvSpPr/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35873" name="Right Brace 38"/>
            <p:cNvSpPr/>
            <p:nvPr/>
          </p:nvSpPr>
          <p:spPr bwMode="auto">
            <a:xfrm rot="5400000">
              <a:off x="6964140" y="4340683"/>
              <a:ext cx="179611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5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686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92113" y="141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Why does RSA work?</a:t>
            </a:r>
            <a:endParaRPr/>
          </a:p>
        </p:txBody>
      </p:sp>
      <p:sp>
        <p:nvSpPr>
          <p:cNvPr id="36868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/>
              <a:t>must show that c</a:t>
            </a:r>
            <a:r>
              <a:rPr lang="en-US" sz="2400" baseline="30000"/>
              <a:t>d</a:t>
            </a:r>
            <a:r>
              <a:rPr lang="en-US" sz="2400"/>
              <a:t> mod n = m </a:t>
            </a:r>
            <a:br>
              <a:rPr lang="en-US" sz="2400"/>
            </a:br>
            <a:r>
              <a:rPr lang="en-US" sz="2400"/>
              <a:t>where c = m</a:t>
            </a:r>
            <a:r>
              <a:rPr lang="en-US" sz="2400" baseline="30000"/>
              <a:t>e</a:t>
            </a:r>
            <a:r>
              <a:rPr lang="en-US" sz="2400"/>
              <a:t> mod n</a:t>
            </a:r>
            <a:endParaRPr/>
          </a:p>
          <a:p>
            <a:pPr>
              <a:defRPr/>
            </a:pPr>
            <a:r>
              <a:rPr lang="en-US" sz="2400"/>
              <a:t>fact: for any x and y: x</a:t>
            </a:r>
            <a:r>
              <a:rPr lang="en-US" sz="2400" baseline="30000"/>
              <a:t>y</a:t>
            </a:r>
            <a:r>
              <a:rPr lang="en-US" sz="2400"/>
              <a:t> mod n = x</a:t>
            </a:r>
            <a:r>
              <a:rPr lang="en-US" sz="2400" baseline="30000"/>
              <a:t>(y mod z)</a:t>
            </a:r>
            <a:r>
              <a:rPr lang="en-US" sz="2400"/>
              <a:t> mod n</a:t>
            </a:r>
            <a:endParaRPr/>
          </a:p>
          <a:p>
            <a:pPr lvl="1">
              <a:defRPr/>
            </a:pPr>
            <a:r>
              <a:rPr lang="en-US" sz="2000"/>
              <a:t>where n= pq and z = (p-1)(q-1)</a:t>
            </a:r>
            <a:endParaRPr/>
          </a:p>
          <a:p>
            <a:pPr>
              <a:defRPr/>
            </a:pPr>
            <a:r>
              <a:rPr lang="en-US" sz="2400"/>
              <a:t>thus, </a:t>
            </a:r>
            <a:br>
              <a:rPr lang="en-US" sz="2400"/>
            </a:br>
            <a:r>
              <a:rPr lang="en-US" sz="2400"/>
              <a:t> c</a:t>
            </a:r>
            <a:r>
              <a:rPr lang="en-US" sz="2400" baseline="30000"/>
              <a:t>d</a:t>
            </a:r>
            <a:r>
              <a:rPr lang="en-US" sz="2400"/>
              <a:t> mod n = (m</a:t>
            </a:r>
            <a:r>
              <a:rPr lang="en-US" sz="2400" baseline="30000"/>
              <a:t>e</a:t>
            </a:r>
            <a:r>
              <a:rPr lang="en-US" sz="2400"/>
              <a:t> mod n)</a:t>
            </a:r>
            <a:r>
              <a:rPr lang="en-US" sz="2400" baseline="30000"/>
              <a:t>d</a:t>
            </a:r>
            <a:r>
              <a:rPr lang="en-US" sz="2400"/>
              <a:t> mod n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/>
              <a:t>                  = m</a:t>
            </a:r>
            <a:r>
              <a:rPr lang="en-US" sz="2400" baseline="30000"/>
              <a:t>ed</a:t>
            </a:r>
            <a:r>
              <a:rPr lang="en-US" sz="2400"/>
              <a:t> mod n 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/>
              <a:t>                  = m</a:t>
            </a:r>
            <a:r>
              <a:rPr lang="en-US" sz="2400" baseline="30000"/>
              <a:t>(ed mod z)</a:t>
            </a:r>
            <a:r>
              <a:rPr lang="en-US" sz="2400"/>
              <a:t> mod n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/>
              <a:t>                  = m</a:t>
            </a:r>
            <a:r>
              <a:rPr lang="en-US" sz="2400" baseline="30000"/>
              <a:t>1</a:t>
            </a:r>
            <a:r>
              <a:rPr lang="en-US" sz="2400"/>
              <a:t> mod n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/>
              <a:t>                  = m</a:t>
            </a:r>
            <a:endParaRPr/>
          </a:p>
        </p:txBody>
      </p:sp>
      <p:grpSp>
        <p:nvGrpSpPr>
          <p:cNvPr id="49160" name="Group 8"/>
          <p:cNvGrpSpPr/>
          <p:nvPr/>
        </p:nvGrpSpPr>
        <p:grpSpPr bwMode="auto">
          <a:xfrm>
            <a:off x="3905250" y="2289175"/>
            <a:ext cx="3905250" cy="2066925"/>
            <a:chOff x="2460" y="1442"/>
            <a:chExt cx="2460" cy="1302"/>
          </a:xfrm>
        </p:grpSpPr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36872" name="Freeform 7"/>
            <p:cNvSpPr/>
            <p:nvPr/>
          </p:nvSpPr>
          <p:spPr bwMode="auto">
            <a:xfrm>
              <a:off x="2460" y="1897"/>
              <a:ext cx="1260" cy="847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 fill="norm" stroke="1" extrusionOk="0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36870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789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RSA: another important property</a:t>
            </a:r>
            <a:endParaRPr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The following property will be </a:t>
            </a:r>
            <a:r>
              <a:rPr lang="en-US" i="1">
                <a:solidFill>
                  <a:srgbClr val="C00000"/>
                </a:solidFill>
              </a:rPr>
              <a:t>very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useful later:</a:t>
            </a:r>
            <a:endParaRPr lang="en-US" sz="2400"/>
          </a:p>
        </p:txBody>
      </p:sp>
      <p:grpSp>
        <p:nvGrpSpPr>
          <p:cNvPr id="37893" name="Group 4"/>
          <p:cNvGrpSpPr/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37900" name="Group 5"/>
            <p:cNvGrpSpPr/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37907" name="Group 6"/>
              <p:cNvGrpSpPr/>
              <p:nvPr/>
            </p:nvGrpSpPr>
            <p:grpSpPr bwMode="auto">
              <a:xfrm>
                <a:off x="1328" y="1811"/>
                <a:ext cx="1807" cy="489"/>
                <a:chOff x="1699" y="1432"/>
                <a:chExt cx="1807" cy="489"/>
              </a:xfrm>
            </p:grpSpPr>
            <p:sp>
              <p:nvSpPr>
                <p:cNvPr id="3791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2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>
                      <a:solidFill>
                        <a:srgbClr val="C00000"/>
                      </a:solidFill>
                      <a:latin typeface="Arial"/>
                      <a:cs typeface="Arial"/>
                    </a:rPr>
                    <a:t>K  </a:t>
                  </a:r>
                  <a:r>
                    <a:rPr lang="en-US" sz="3200">
                      <a:solidFill>
                        <a:srgbClr val="C00000"/>
                      </a:solidFill>
                      <a:latin typeface="Arial"/>
                      <a:cs typeface="Arial"/>
                    </a:rPr>
                    <a:t>(</a:t>
                  </a:r>
                  <a:r>
                    <a:rPr lang="en-US">
                      <a:solidFill>
                        <a:srgbClr val="C00000"/>
                      </a:solidFill>
                      <a:latin typeface="Arial"/>
                      <a:cs typeface="Arial"/>
                    </a:rPr>
                    <a:t>K  (m)</a:t>
                  </a:r>
                  <a:r>
                    <a:rPr lang="en-US" sz="3200">
                      <a:solidFill>
                        <a:srgbClr val="C00000"/>
                      </a:solidFill>
                      <a:latin typeface="Arial"/>
                      <a:cs typeface="Arial"/>
                    </a:rPr>
                    <a:t>)</a:t>
                  </a:r>
                  <a:r>
                    <a:rPr lang="en-US">
                      <a:solidFill>
                        <a:srgbClr val="C00000"/>
                      </a:solidFill>
                      <a:latin typeface="Arial"/>
                      <a:cs typeface="Arial"/>
                    </a:rPr>
                    <a:t>  =  m </a:t>
                  </a:r>
                  <a:endParaRPr/>
                </a:p>
              </p:txBody>
            </p:sp>
            <p:sp>
              <p:nvSpPr>
                <p:cNvPr id="379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2400">
                      <a:solidFill>
                        <a:srgbClr val="C00000"/>
                      </a:solidFill>
                      <a:latin typeface="Arial"/>
                      <a:cs typeface="Arial"/>
                    </a:rPr>
                    <a:t>B</a:t>
                  </a:r>
                  <a:endParaRPr lang="en-US">
                    <a:solidFill>
                      <a:srgbClr val="C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791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2400">
                      <a:solidFill>
                        <a:srgbClr val="C00000"/>
                      </a:solidFill>
                      <a:latin typeface="Arial"/>
                      <a:cs typeface="Arial"/>
                    </a:rPr>
                    <a:t>B</a:t>
                  </a:r>
                  <a:endParaRPr lang="en-US">
                    <a:solidFill>
                      <a:srgbClr val="C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7908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  <p:sp>
            <p:nvSpPr>
              <p:cNvPr id="37909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>
                  <a:solidFill>
                    <a:srgbClr val="C00000"/>
                  </a:solidFill>
                  <a:latin typeface="Arial"/>
                  <a:cs typeface="Arial"/>
                </a:rPr>
                <a:t>K  </a:t>
              </a:r>
              <a:r>
                <a:rPr lang="en-US" sz="3200">
                  <a:solidFill>
                    <a:srgbClr val="C00000"/>
                  </a:solidFill>
                  <a:latin typeface="Arial"/>
                  <a:cs typeface="Arial"/>
                </a:rPr>
                <a:t>(</a:t>
              </a:r>
              <a:r>
                <a:rPr lang="en-US">
                  <a:solidFill>
                    <a:srgbClr val="C00000"/>
                  </a:solidFill>
                  <a:latin typeface="Arial"/>
                  <a:cs typeface="Arial"/>
                </a:rPr>
                <a:t>K  (m)</a:t>
              </a:r>
              <a:r>
                <a:rPr lang="en-US" sz="3200">
                  <a:solidFill>
                    <a:srgbClr val="C00000"/>
                  </a:solidFill>
                  <a:latin typeface="Arial"/>
                  <a:cs typeface="Arial"/>
                </a:rPr>
                <a:t>)</a:t>
              </a:r>
              <a:r>
                <a:rPr lang="en-US">
                  <a:solidFill>
                    <a:srgbClr val="C00000"/>
                  </a:solidFill>
                  <a:latin typeface="Arial"/>
                  <a:cs typeface="Arial"/>
                </a:rPr>
                <a:t>  </a:t>
              </a:r>
              <a:endParaRPr/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 lang="en-US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B</a:t>
              </a:r>
              <a:endParaRPr lang="en-US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37905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solidFill>
                    <a:srgbClr val="C00000"/>
                  </a:solidFill>
                  <a:latin typeface="Arial"/>
                  <a:cs typeface="Arial"/>
                </a:rPr>
                <a:t>=</a:t>
              </a:r>
              <a:endParaRPr/>
            </a:p>
          </p:txBody>
        </p:sp>
      </p:grpSp>
      <p:sp>
        <p:nvSpPr>
          <p:cNvPr id="37894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use public key first, followed by private key </a:t>
            </a:r>
            <a:endParaRPr lang="en-US" sz="2400"/>
          </a:p>
        </p:txBody>
      </p:sp>
      <p:sp>
        <p:nvSpPr>
          <p:cNvPr id="37895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use private key first, followed by public key </a:t>
            </a:r>
            <a:endParaRPr lang="en-US" sz="2400"/>
          </a:p>
        </p:txBody>
      </p:sp>
      <p:sp>
        <p:nvSpPr>
          <p:cNvPr id="37896" name="AutoShape 20"/>
          <p:cNvSpPr/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solidFill>
                <a:srgbClr val="C00000"/>
              </a:solidFill>
              <a:cs typeface="Arial"/>
            </a:endParaRPr>
          </a:p>
        </p:txBody>
      </p:sp>
      <p:sp>
        <p:nvSpPr>
          <p:cNvPr id="37897" name="AutoShape 21"/>
          <p:cNvSpPr/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solidFill>
                <a:srgbClr val="C00000"/>
              </a:solidFill>
              <a:cs typeface="Arial"/>
            </a:endParaRPr>
          </a:p>
        </p:txBody>
      </p:sp>
      <p:sp>
        <p:nvSpPr>
          <p:cNvPr id="37898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3200" i="1">
                <a:solidFill>
                  <a:srgbClr val="C00000"/>
                </a:solidFill>
              </a:rPr>
              <a:t>result is the same!</a:t>
            </a:r>
            <a:r>
              <a:rPr lang="en-US" sz="3200">
                <a:solidFill>
                  <a:srgbClr val="C00000"/>
                </a:solidFill>
              </a:rPr>
              <a:t> </a:t>
            </a:r>
            <a:endParaRPr/>
          </a:p>
        </p:txBody>
      </p:sp>
      <p:pic>
        <p:nvPicPr>
          <p:cNvPr id="37899" name="Picture 16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891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22287" y="1425575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endParaRPr lang="en-US"/>
          </a:p>
          <a:p>
            <a:pPr>
              <a:buFont typeface="Wingdings"/>
              <a:buNone/>
              <a:defRPr/>
            </a:pPr>
            <a:r>
              <a:rPr lang="en-US"/>
              <a:t>follows directly from modular arithmetic:</a:t>
            </a:r>
            <a:endParaRPr/>
          </a:p>
          <a:p>
            <a:pPr>
              <a:buFont typeface="Wingdings"/>
              <a:buNone/>
              <a:defRPr/>
            </a:pPr>
            <a:endParaRPr lang="en-US"/>
          </a:p>
          <a:p>
            <a:pPr>
              <a:buFont typeface="Wingdings"/>
              <a:buNone/>
              <a:defRPr/>
            </a:pPr>
            <a:r>
              <a:rPr lang="en-US"/>
              <a:t>(m</a:t>
            </a:r>
            <a:r>
              <a:rPr lang="en-US" baseline="30000"/>
              <a:t>e</a:t>
            </a:r>
            <a:r>
              <a:rPr lang="en-US"/>
              <a:t> mod n)</a:t>
            </a:r>
            <a:r>
              <a:rPr lang="en-US" baseline="30000"/>
              <a:t>d</a:t>
            </a:r>
            <a:r>
              <a:rPr lang="en-US"/>
              <a:t> mod n = m</a:t>
            </a:r>
            <a:r>
              <a:rPr lang="en-US" baseline="30000"/>
              <a:t>ed</a:t>
            </a:r>
            <a:r>
              <a:rPr lang="en-US"/>
              <a:t> mod n</a:t>
            </a:r>
            <a:endParaRPr/>
          </a:p>
          <a:p>
            <a:pPr>
              <a:buFont typeface="Wingdings"/>
              <a:buNone/>
              <a:defRPr/>
            </a:pPr>
            <a:r>
              <a:rPr lang="en-US"/>
              <a:t>                             = m</a:t>
            </a:r>
            <a:r>
              <a:rPr lang="en-US" baseline="30000"/>
              <a:t>de</a:t>
            </a:r>
            <a:r>
              <a:rPr lang="en-US"/>
              <a:t> mod n</a:t>
            </a:r>
            <a:endParaRPr/>
          </a:p>
          <a:p>
            <a:pPr>
              <a:buFont typeface="Wingdings"/>
              <a:buNone/>
              <a:defRPr/>
            </a:pPr>
            <a:r>
              <a:rPr lang="en-US"/>
              <a:t>                             = (m</a:t>
            </a:r>
            <a:r>
              <a:rPr lang="en-US" baseline="30000"/>
              <a:t>d</a:t>
            </a:r>
            <a:r>
              <a:rPr lang="en-US"/>
              <a:t> mod n)</a:t>
            </a:r>
            <a:r>
              <a:rPr lang="en-US" baseline="30000"/>
              <a:t>e</a:t>
            </a:r>
            <a:r>
              <a:rPr lang="en-US"/>
              <a:t> mod n </a:t>
            </a:r>
            <a:endParaRPr/>
          </a:p>
          <a:p>
            <a:pPr>
              <a:buFont typeface="Wingdings"/>
              <a:buNone/>
              <a:defRPr/>
            </a:pPr>
            <a:endParaRPr lang="en-US"/>
          </a:p>
        </p:txBody>
      </p:sp>
      <p:grpSp>
        <p:nvGrpSpPr>
          <p:cNvPr id="38916" name="Group 1"/>
          <p:cNvGrpSpPr/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38918" name="Group 5"/>
            <p:cNvGrpSpPr/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38921" name="Group 6"/>
              <p:cNvGrpSpPr/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38928" name="Group 7"/>
                <p:cNvGrpSpPr/>
                <p:nvPr/>
              </p:nvGrpSpPr>
              <p:grpSpPr bwMode="auto">
                <a:xfrm>
                  <a:off x="1328" y="1811"/>
                  <a:ext cx="1807" cy="486"/>
                  <a:chOff x="1699" y="1432"/>
                  <a:chExt cx="1807" cy="486"/>
                </a:xfrm>
              </p:grpSpPr>
              <p:sp>
                <p:nvSpPr>
                  <p:cNvPr id="3893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2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0"/>
                      </a:spcBef>
                      <a:buClr>
                        <a:srgbClr val="000099"/>
                      </a:buClr>
                      <a:buSzPct val="70000"/>
                      <a:buFont typeface="Wingdings"/>
                      <a:buChar char="v"/>
                      <a:defRPr sz="2800">
                        <a:solidFill>
                          <a:schemeClr val="tx1"/>
                        </a:solidFill>
                        <a:latin typeface="Gill Sans MT"/>
                        <a:ea typeface="MS PGothic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000099"/>
                      </a:buClr>
                      <a:buFont typeface="Wingdings"/>
                      <a:buChar char="§"/>
                      <a:defRPr sz="2400">
                        <a:solidFill>
                          <a:schemeClr val="tx1"/>
                        </a:solidFill>
                        <a:latin typeface="Gill Sans MT"/>
                        <a:ea typeface="MS PGothic"/>
                      </a:defRPr>
                    </a:lvl2pPr>
                    <a:lvl3pPr marL="1143000" indent="-228600">
                      <a:spcBef>
                        <a:spcPts val="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/>
                        <a:ea typeface="MS PGothic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K  </a:t>
                    </a:r>
                    <a:r>
                      <a:rPr lang="en-US" sz="3200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(</a:t>
                    </a:r>
                    <a:r>
                      <a:rPr lang="en-US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K  (m)</a:t>
                    </a:r>
                    <a:r>
                      <a:rPr lang="en-US" sz="3200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)</a:t>
                    </a:r>
                    <a:r>
                      <a:rPr lang="en-US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  =  m </a:t>
                    </a:r>
                    <a:endParaRPr/>
                  </a:p>
                </p:txBody>
              </p:sp>
              <p:sp>
                <p:nvSpPr>
                  <p:cNvPr id="389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0"/>
                      </a:spcBef>
                      <a:buClr>
                        <a:srgbClr val="000099"/>
                      </a:buClr>
                      <a:buSzPct val="70000"/>
                      <a:buFont typeface="Wingdings"/>
                      <a:buChar char="v"/>
                      <a:defRPr sz="2800">
                        <a:solidFill>
                          <a:schemeClr val="tx1"/>
                        </a:solidFill>
                        <a:latin typeface="Gill Sans MT"/>
                        <a:ea typeface="MS PGothic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000099"/>
                      </a:buClr>
                      <a:buFont typeface="Wingdings"/>
                      <a:buChar char="§"/>
                      <a:defRPr sz="2400">
                        <a:solidFill>
                          <a:schemeClr val="tx1"/>
                        </a:solidFill>
                        <a:latin typeface="Gill Sans MT"/>
                        <a:ea typeface="MS PGothic"/>
                      </a:defRPr>
                    </a:lvl2pPr>
                    <a:lvl3pPr marL="1143000" indent="-228600">
                      <a:spcBef>
                        <a:spcPts val="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/>
                        <a:ea typeface="MS PGothic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sz="2400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B</a:t>
                    </a:r>
                    <a:endParaRPr lang="en-US">
                      <a:solidFill>
                        <a:srgbClr val="C000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893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0"/>
                      </a:spcBef>
                      <a:buClr>
                        <a:srgbClr val="000099"/>
                      </a:buClr>
                      <a:buSzPct val="70000"/>
                      <a:buFont typeface="Wingdings"/>
                      <a:buChar char="v"/>
                      <a:defRPr sz="2800">
                        <a:solidFill>
                          <a:schemeClr val="tx1"/>
                        </a:solidFill>
                        <a:latin typeface="Gill Sans MT"/>
                        <a:ea typeface="MS PGothic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000099"/>
                      </a:buClr>
                      <a:buFont typeface="Wingdings"/>
                      <a:buChar char="§"/>
                      <a:defRPr sz="2400">
                        <a:solidFill>
                          <a:schemeClr val="tx1"/>
                        </a:solidFill>
                        <a:latin typeface="Gill Sans MT"/>
                        <a:ea typeface="MS PGothic"/>
                      </a:defRPr>
                    </a:lvl2pPr>
                    <a:lvl3pPr marL="1143000" indent="-228600">
                      <a:spcBef>
                        <a:spcPts val="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/>
                        <a:ea typeface="MS PGothic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/>
                        <a:ea typeface="MS PGothic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en-US" sz="2400">
                        <a:solidFill>
                          <a:srgbClr val="C00000"/>
                        </a:solidFill>
                        <a:latin typeface="Arial"/>
                        <a:cs typeface="Arial"/>
                      </a:rPr>
                      <a:t>B</a:t>
                    </a:r>
                    <a:endParaRPr lang="en-US">
                      <a:solidFill>
                        <a:srgbClr val="C00000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sp>
              <p:nvSpPr>
                <p:cNvPr id="389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2400">
                      <a:solidFill>
                        <a:srgbClr val="C00000"/>
                      </a:solidFill>
                      <a:latin typeface="Arial"/>
                      <a:cs typeface="Arial"/>
                    </a:rPr>
                    <a:t>-</a:t>
                  </a:r>
                  <a:endParaRPr/>
                </a:p>
              </p:txBody>
            </p:sp>
            <p:sp>
              <p:nvSpPr>
                <p:cNvPr id="3893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2400">
                      <a:solidFill>
                        <a:srgbClr val="C00000"/>
                      </a:solidFill>
                      <a:latin typeface="Arial"/>
                      <a:cs typeface="Arial"/>
                    </a:rPr>
                    <a:t>+</a:t>
                  </a:r>
                  <a:endParaRPr/>
                </a:p>
              </p:txBody>
            </p:sp>
          </p:grpSp>
          <p:sp>
            <p:nvSpPr>
              <p:cNvPr id="38922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/>
                    <a:cs typeface="Arial"/>
                  </a:rPr>
                  <a:t>K  </a:t>
                </a:r>
                <a:r>
                  <a:rPr lang="en-US" sz="3200">
                    <a:solidFill>
                      <a:srgbClr val="C00000"/>
                    </a:solidFill>
                    <a:latin typeface="Arial"/>
                    <a:cs typeface="Arial"/>
                  </a:rPr>
                  <a:t>(</a:t>
                </a:r>
                <a:r>
                  <a:rPr lang="en-US">
                    <a:solidFill>
                      <a:srgbClr val="C00000"/>
                    </a:solidFill>
                    <a:latin typeface="Arial"/>
                    <a:cs typeface="Arial"/>
                  </a:rPr>
                  <a:t>K  (m)</a:t>
                </a:r>
                <a:r>
                  <a:rPr lang="en-US" sz="3200">
                    <a:solidFill>
                      <a:srgbClr val="C00000"/>
                    </a:solidFill>
                    <a:latin typeface="Arial"/>
                    <a:cs typeface="Arial"/>
                  </a:rPr>
                  <a:t>)</a:t>
                </a:r>
                <a:r>
                  <a:rPr lang="en-US">
                    <a:solidFill>
                      <a:srgbClr val="C00000"/>
                    </a:solidFill>
                    <a:latin typeface="Arial"/>
                    <a:cs typeface="Arial"/>
                  </a:rPr>
                  <a:t>  </a:t>
                </a:r>
                <a:endParaRPr/>
              </a:p>
            </p:txBody>
          </p:sp>
          <p:sp>
            <p:nvSpPr>
              <p:cNvPr id="38923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 lang="en-US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924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 lang="en-US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925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+</a:t>
                </a:r>
                <a:endParaRPr/>
              </a:p>
            </p:txBody>
          </p:sp>
          <p:sp>
            <p:nvSpPr>
              <p:cNvPr id="38926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  <p:sp>
            <p:nvSpPr>
              <p:cNvPr id="38927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=</a:t>
                </a:r>
                <a:endParaRPr/>
              </a:p>
            </p:txBody>
          </p:sp>
        </p:grpSp>
        <p:sp>
          <p:nvSpPr>
            <p:cNvPr id="38919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4400">
                  <a:solidFill>
                    <a:srgbClr val="000099"/>
                  </a:solidFill>
                </a:rPr>
                <a:t>Why</a:t>
              </a:r>
              <a:endParaRPr/>
            </a:p>
          </p:txBody>
        </p:sp>
        <p:sp>
          <p:nvSpPr>
            <p:cNvPr id="38920" name="Text Box 34"/>
            <p:cNvSpPr txBox="1">
              <a:spLocks noChangeArrowheads="1"/>
            </p:cNvSpPr>
            <p:nvPr/>
          </p:nvSpPr>
          <p:spPr bwMode="auto">
            <a:xfrm>
              <a:off x="6657067" y="1005114"/>
              <a:ext cx="412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3200">
                  <a:solidFill>
                    <a:srgbClr val="C00000"/>
                  </a:solidFill>
                  <a:latin typeface="Arial"/>
                  <a:cs typeface="Arial"/>
                </a:rPr>
                <a:t>?</a:t>
              </a:r>
              <a:endParaRPr/>
            </a:p>
          </p:txBody>
        </p:sp>
      </p:grpSp>
      <p:pic>
        <p:nvPicPr>
          <p:cNvPr id="38917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3993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Why is RSA secure?</a:t>
            </a:r>
            <a:endParaRPr/>
          </a:p>
        </p:txBody>
      </p:sp>
      <p:sp>
        <p:nvSpPr>
          <p:cNvPr id="39940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371600"/>
            <a:ext cx="7772400" cy="2438400"/>
          </a:xfrm>
        </p:spPr>
        <p:txBody>
          <a:bodyPr/>
          <a:lstStyle/>
          <a:p>
            <a:pPr>
              <a:defRPr/>
            </a:pPr>
            <a:r>
              <a:rPr lang="en-US"/>
              <a:t>suppose you know Bob</a:t>
            </a:r>
            <a:r>
              <a:rPr lang="ja-JP"/>
              <a:t>’</a:t>
            </a:r>
            <a:r>
              <a:rPr lang="en-US"/>
              <a:t>s public key (n,e). How hard is it to determine d?</a:t>
            </a:r>
            <a:endParaRPr/>
          </a:p>
          <a:p>
            <a:pPr>
              <a:defRPr/>
            </a:pPr>
            <a:r>
              <a:rPr lang="en-US"/>
              <a:t>essentially need to find factors of n without knowing the two factors p and q </a:t>
            </a:r>
            <a:endParaRPr/>
          </a:p>
          <a:p>
            <a:pPr lvl="1">
              <a:defRPr/>
            </a:pPr>
            <a:r>
              <a:rPr lang="en-US" sz="2800"/>
              <a:t>fact: factoring a big number is hard</a:t>
            </a:r>
            <a:endParaRPr/>
          </a:p>
          <a:p>
            <a:pPr>
              <a:buFont typeface="Wingdings"/>
              <a:buNone/>
              <a:defRPr/>
            </a:pPr>
            <a:endParaRPr lang="en-US"/>
          </a:p>
        </p:txBody>
      </p:sp>
      <p:pic>
        <p:nvPicPr>
          <p:cNvPr id="39941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096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RSA in practice: session keys</a:t>
            </a:r>
            <a:endParaRPr/>
          </a:p>
        </p:txBody>
      </p:sp>
      <p:sp>
        <p:nvSpPr>
          <p:cNvPr id="4096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001713" y="13716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/>
              <a:t>exponentiation in RSA is computationally intensive</a:t>
            </a:r>
            <a:endParaRPr/>
          </a:p>
          <a:p>
            <a:pPr>
              <a:defRPr/>
            </a:pPr>
            <a:r>
              <a:rPr lang="en-US"/>
              <a:t>DES is at least 100 times faster than RSA</a:t>
            </a:r>
            <a:endParaRPr/>
          </a:p>
          <a:p>
            <a:pPr>
              <a:defRPr/>
            </a:pPr>
            <a:r>
              <a:rPr lang="en-US"/>
              <a:t>use public key cryto to establish secure connection, then establish second key – symmetric session key – for encrypting data</a:t>
            </a:r>
            <a:endParaRPr/>
          </a:p>
          <a:p>
            <a:pPr>
              <a:spcBef>
                <a:spcPts val="0"/>
              </a:spcBef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session key, K</a:t>
            </a:r>
            <a:r>
              <a:rPr lang="en-US" i="1" baseline="-25000">
                <a:solidFill>
                  <a:srgbClr val="C00000"/>
                </a:solidFill>
              </a:rPr>
              <a:t>S</a:t>
            </a:r>
            <a:endParaRPr/>
          </a:p>
          <a:p>
            <a:pPr>
              <a:defRPr/>
            </a:pPr>
            <a:r>
              <a:rPr lang="en-US" sz="2400"/>
              <a:t>Bob and Alice use RSA to exchange a symmetric key K</a:t>
            </a:r>
            <a:r>
              <a:rPr lang="en-US" sz="2400" baseline="-25000"/>
              <a:t>S</a:t>
            </a:r>
            <a:endParaRPr/>
          </a:p>
          <a:p>
            <a:pPr>
              <a:defRPr/>
            </a:pPr>
            <a:r>
              <a:rPr lang="en-US" sz="2400"/>
              <a:t>once both have K</a:t>
            </a:r>
            <a:r>
              <a:rPr lang="en-US" sz="2400" baseline="-25000"/>
              <a:t>S</a:t>
            </a:r>
            <a:r>
              <a:rPr lang="en-US" sz="2400"/>
              <a:t>, they use symmetric key cryptography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40965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717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7172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8.1 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integrity, authentication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7173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1987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41988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54113" y="1697038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</a:t>
            </a:r>
            <a:r>
              <a:rPr lang="en-US"/>
              <a:t> 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8.3 </a:t>
            </a:r>
            <a:r>
              <a:rPr lang="en-US"/>
              <a:t>Message integrity</a:t>
            </a:r>
            <a:r>
              <a:rPr lang="en-US" i="1">
                <a:solidFill>
                  <a:srgbClr val="C00000"/>
                </a:solidFill>
              </a:rPr>
              <a:t>, authentication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41989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403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90538" y="312738"/>
            <a:ext cx="4276725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</a:t>
            </a:r>
            <a:endParaRPr/>
          </a:p>
        </p:txBody>
      </p:sp>
      <p:sp>
        <p:nvSpPr>
          <p:cNvPr id="4403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978775" cy="966787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Goal: </a:t>
            </a:r>
            <a:r>
              <a:rPr lang="en-US"/>
              <a:t>Bob wants Alice to </a:t>
            </a:r>
            <a:r>
              <a:rPr lang="ja-JP"/>
              <a:t>“</a:t>
            </a:r>
            <a:r>
              <a:rPr lang="en-US"/>
              <a:t>prove</a:t>
            </a:r>
            <a:r>
              <a:rPr lang="ja-JP"/>
              <a:t>”</a:t>
            </a:r>
            <a:r>
              <a:rPr lang="en-US"/>
              <a:t> her identity to him</a:t>
            </a:r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 u="sng">
                <a:solidFill>
                  <a:srgbClr val="C00000"/>
                </a:solidFill>
              </a:rPr>
              <a:t>Protocol ap1.0:</a:t>
            </a:r>
            <a:r>
              <a:rPr lang="en-US" i="1">
                <a:solidFill>
                  <a:srgbClr val="C00000"/>
                </a:solidFill>
              </a:rPr>
              <a:t>  </a:t>
            </a:r>
            <a:r>
              <a:rPr lang="en-US"/>
              <a:t>Alice says </a:t>
            </a:r>
            <a:r>
              <a:rPr lang="ja-JP"/>
              <a:t>“</a:t>
            </a:r>
            <a:r>
              <a:rPr lang="en-US"/>
              <a:t>I am Alice</a:t>
            </a:r>
            <a:r>
              <a:rPr lang="ja-JP"/>
              <a:t>”</a:t>
            </a:r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Failure scenario??</a:t>
            </a:r>
            <a:endParaRPr/>
          </a:p>
        </p:txBody>
      </p:sp>
      <p:pic>
        <p:nvPicPr>
          <p:cNvPr id="44039" name="Picture 6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7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8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1490663" y="4248150"/>
            <a:ext cx="187007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I am Alice</a:t>
            </a:r>
            <a:r>
              <a:rPr lang="ja-JP" sz="2400">
                <a:latin typeface="Arial"/>
                <a:cs typeface="Arial"/>
              </a:rPr>
              <a:t>”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44044" name="Picture 24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in a network,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Bob can not </a:t>
            </a: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see</a:t>
            </a:r>
            <a:r>
              <a:rPr lang="ja-JP" sz="2400">
                <a:latin typeface="Arial"/>
                <a:cs typeface="Arial"/>
              </a:rPr>
              <a:t>”</a:t>
            </a:r>
            <a:r>
              <a:rPr lang="en-US" sz="2400">
                <a:latin typeface="Arial"/>
                <a:cs typeface="Arial"/>
              </a:rPr>
              <a:t> Alice, so Trudy simply declares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herself to be Alice</a:t>
            </a:r>
            <a:endParaRPr/>
          </a:p>
        </p:txBody>
      </p:sp>
      <p:pic>
        <p:nvPicPr>
          <p:cNvPr id="45060" name="Picture 6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1" name="Picture 7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Picture 8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45063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I am Alice</a:t>
            </a:r>
            <a:r>
              <a:rPr lang="ja-JP" sz="2400">
                <a:latin typeface="Arial"/>
                <a:cs typeface="Arial"/>
              </a:rPr>
              <a:t>”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4506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90538" y="312738"/>
            <a:ext cx="4276725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</a:t>
            </a:r>
            <a:endParaRPr/>
          </a:p>
        </p:txBody>
      </p:sp>
      <p:pic>
        <p:nvPicPr>
          <p:cNvPr id="45066" name="Picture 24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067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Goal:  </a:t>
            </a:r>
            <a:r>
              <a:rPr lang="en-US"/>
              <a:t>Bob wants Alice to </a:t>
            </a:r>
            <a:r>
              <a:rPr lang="ja-JP"/>
              <a:t>“</a:t>
            </a:r>
            <a:r>
              <a:rPr lang="en-US"/>
              <a:t>prove</a:t>
            </a:r>
            <a:r>
              <a:rPr lang="ja-JP"/>
              <a:t>”</a:t>
            </a:r>
            <a:r>
              <a:rPr lang="en-US"/>
              <a:t> her identity to him</a:t>
            </a:r>
            <a:endParaRPr lang="en-US"/>
          </a:p>
        </p:txBody>
      </p:sp>
      <p:sp>
        <p:nvSpPr>
          <p:cNvPr id="45068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 u="sng">
                <a:solidFill>
                  <a:srgbClr val="C00000"/>
                </a:solidFill>
              </a:rPr>
              <a:t>Protocol ap1.0:</a:t>
            </a:r>
            <a:r>
              <a:rPr lang="en-US" i="1">
                <a:solidFill>
                  <a:srgbClr val="C00000"/>
                </a:solidFill>
              </a:rPr>
              <a:t>  </a:t>
            </a:r>
            <a:r>
              <a:rPr lang="en-US"/>
              <a:t>Alice says </a:t>
            </a:r>
            <a:r>
              <a:rPr lang="ja-JP"/>
              <a:t>“</a:t>
            </a:r>
            <a:r>
              <a:rPr lang="en-US"/>
              <a:t>I am Alice</a:t>
            </a:r>
            <a:r>
              <a:rPr lang="ja-JP"/>
              <a:t>”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608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58775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Authentication: another try</a:t>
            </a:r>
            <a:endParaRPr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Arial"/>
                <a:cs typeface="Arial"/>
              </a:rPr>
              <a:t>Protocol ap2.0: </a:t>
            </a:r>
            <a:r>
              <a:rPr lang="en-US" sz="2400">
                <a:latin typeface="Arial"/>
                <a:cs typeface="Arial"/>
              </a:rPr>
              <a:t>Alice says </a:t>
            </a: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I am Alice</a:t>
            </a:r>
            <a:r>
              <a:rPr lang="ja-JP" sz="2400">
                <a:latin typeface="Arial"/>
                <a:cs typeface="Arial"/>
              </a:rPr>
              <a:t>”</a:t>
            </a:r>
            <a:r>
              <a:rPr lang="en-US" sz="2400">
                <a:latin typeface="Arial"/>
                <a:cs typeface="Arial"/>
              </a:rPr>
              <a:t> in an IP packet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containing her source IP address </a:t>
            </a:r>
            <a:endParaRPr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Failure scenario??</a:t>
            </a:r>
            <a:endParaRPr/>
          </a:p>
        </p:txBody>
      </p:sp>
      <p:pic>
        <p:nvPicPr>
          <p:cNvPr id="46086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7" name="Picture 6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8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6090" name="Group 9"/>
          <p:cNvGrpSpPr/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46092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6093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2000">
                  <a:latin typeface="Arial"/>
                  <a:cs typeface="Arial"/>
                </a:rPr>
                <a:t>“</a:t>
              </a:r>
              <a:r>
                <a:rPr lang="en-US" sz="2000">
                  <a:latin typeface="Arial"/>
                  <a:cs typeface="Arial"/>
                </a:rPr>
                <a:t>I am Alice</a:t>
              </a:r>
              <a:r>
                <a:rPr lang="ja-JP" sz="2000">
                  <a:latin typeface="Arial"/>
                  <a:cs typeface="Arial"/>
                </a:rPr>
                <a:t>”</a:t>
              </a: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6094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Alice</a:t>
              </a:r>
              <a:r>
                <a:rPr lang="ja-JP" sz="1800">
                  <a:latin typeface="Arial"/>
                  <a:cs typeface="Arial"/>
                </a:rPr>
                <a:t>’</a:t>
              </a:r>
              <a:r>
                <a:rPr lang="en-US" sz="18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IP address</a:t>
              </a:r>
              <a:endParaRPr/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46091" name="Picture 18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1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Trudy can create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a packet </a:t>
            </a: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spoofing</a:t>
            </a:r>
            <a:r>
              <a:rPr lang="ja-JP" sz="2400">
                <a:latin typeface="Arial"/>
                <a:cs typeface="Arial"/>
              </a:rPr>
              <a:t>”</a:t>
            </a:r>
            <a:endParaRPr lang="en-US" sz="2400">
              <a:latin typeface="Arial"/>
              <a:cs typeface="Arial"/>
            </a:endParaRPr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Alice</a:t>
            </a:r>
            <a:r>
              <a:rPr lang="ja-JP" sz="2400">
                <a:latin typeface="Arial"/>
                <a:cs typeface="Arial"/>
              </a:rPr>
              <a:t>’</a:t>
            </a:r>
            <a:r>
              <a:rPr lang="en-US" sz="2400">
                <a:latin typeface="Arial"/>
                <a:cs typeface="Arial"/>
              </a:rPr>
              <a:t>s address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47108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9" name="Picture 6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111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7112" name="Group 9"/>
          <p:cNvGrpSpPr/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7117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2000">
                  <a:latin typeface="Arial"/>
                  <a:cs typeface="Arial"/>
                </a:rPr>
                <a:t>“</a:t>
              </a:r>
              <a:r>
                <a:rPr lang="en-US" sz="2000">
                  <a:latin typeface="Arial"/>
                  <a:cs typeface="Arial"/>
                </a:rPr>
                <a:t>I am Alice</a:t>
              </a:r>
              <a:r>
                <a:rPr lang="ja-JP" sz="2000">
                  <a:latin typeface="Arial"/>
                  <a:cs typeface="Arial"/>
                </a:rPr>
                <a:t>”</a:t>
              </a: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7118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Alice</a:t>
              </a:r>
              <a:r>
                <a:rPr lang="ja-JP" sz="1800">
                  <a:latin typeface="Arial"/>
                  <a:cs typeface="Arial"/>
                </a:rPr>
                <a:t>’</a:t>
              </a:r>
              <a:r>
                <a:rPr lang="en-US" sz="18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IP address</a:t>
              </a:r>
              <a:endParaRPr/>
            </a:p>
          </p:txBody>
        </p:sp>
        <p:sp>
          <p:nvSpPr>
            <p:cNvPr id="47119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711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58775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Authentication: another try</a:t>
            </a:r>
            <a:endParaRPr/>
          </a:p>
        </p:txBody>
      </p:sp>
      <p:sp>
        <p:nvSpPr>
          <p:cNvPr id="47114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Arial"/>
                <a:cs typeface="Arial"/>
              </a:rPr>
              <a:t>Protocol ap2.0: </a:t>
            </a:r>
            <a:r>
              <a:rPr lang="en-US" sz="2400">
                <a:latin typeface="Arial"/>
                <a:cs typeface="Arial"/>
              </a:rPr>
              <a:t>Alice says </a:t>
            </a: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I am Alice</a:t>
            </a:r>
            <a:r>
              <a:rPr lang="ja-JP" sz="2400">
                <a:latin typeface="Arial"/>
                <a:cs typeface="Arial"/>
              </a:rPr>
              <a:t>”</a:t>
            </a:r>
            <a:r>
              <a:rPr lang="en-US" sz="2400">
                <a:latin typeface="Arial"/>
                <a:cs typeface="Arial"/>
              </a:rPr>
              <a:t> in an IP packet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containing her source IP address </a:t>
            </a:r>
            <a:endParaRPr/>
          </a:p>
        </p:txBody>
      </p:sp>
      <p:pic>
        <p:nvPicPr>
          <p:cNvPr id="47115" name="Picture 18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Protocol ap3.0:  </a:t>
            </a:r>
            <a:r>
              <a:rPr lang="en-US"/>
              <a:t>Alice says </a:t>
            </a:r>
            <a:r>
              <a:rPr lang="ja-JP"/>
              <a:t>“</a:t>
            </a:r>
            <a:r>
              <a:rPr lang="en-US"/>
              <a:t>I am Alice</a:t>
            </a:r>
            <a:r>
              <a:rPr lang="ja-JP"/>
              <a:t>”</a:t>
            </a:r>
            <a:r>
              <a:rPr lang="en-US"/>
              <a:t> and sends her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 secret password to </a:t>
            </a:r>
            <a:r>
              <a:rPr lang="ja-JP"/>
              <a:t>“</a:t>
            </a:r>
            <a:r>
              <a:rPr lang="en-US"/>
              <a:t>prove</a:t>
            </a:r>
            <a:r>
              <a:rPr lang="ja-JP"/>
              <a:t>”</a:t>
            </a:r>
            <a:r>
              <a:rPr lang="en-US"/>
              <a:t> it.</a:t>
            </a:r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Failure scenario??</a:t>
            </a:r>
            <a:endParaRPr/>
          </a:p>
        </p:txBody>
      </p:sp>
      <p:pic>
        <p:nvPicPr>
          <p:cNvPr id="48133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4" name="Picture 6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90800" y="5194299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5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8137" name="Group 9"/>
          <p:cNvGrpSpPr/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4814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814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</a:t>
              </a:r>
              <a:r>
                <a:rPr lang="ja-JP" sz="1800">
                  <a:latin typeface="Arial"/>
                  <a:cs typeface="Arial"/>
                </a:rPr>
                <a:t>’</a:t>
              </a:r>
              <a:r>
                <a:rPr lang="en-US" sz="1800">
                  <a:latin typeface="Arial"/>
                  <a:cs typeface="Arial"/>
                </a:rPr>
                <a:t>m Alice</a:t>
              </a:r>
              <a:r>
                <a:rPr lang="ja-JP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4814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48150" name="Line 13"/>
            <p:cNvSpPr>
              <a:spLocks noChangeShapeType="1"/>
            </p:cNvSpPr>
            <p:nvPr/>
          </p:nvSpPr>
          <p:spPr bwMode="auto">
            <a:xfrm flipH="1">
              <a:off x="1337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51" name="Text Box 14"/>
            <p:cNvSpPr txBox="1">
              <a:spLocks noChangeArrowheads="1"/>
            </p:cNvSpPr>
            <p:nvPr/>
          </p:nvSpPr>
          <p:spPr bwMode="auto">
            <a:xfrm>
              <a:off x="1330" y="1813"/>
              <a:ext cx="666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password</a:t>
              </a:r>
              <a:endParaRPr/>
            </a:p>
          </p:txBody>
        </p:sp>
        <p:sp>
          <p:nvSpPr>
            <p:cNvPr id="48152" name="Line 15"/>
            <p:cNvSpPr>
              <a:spLocks noChangeShapeType="1"/>
            </p:cNvSpPr>
            <p:nvPr/>
          </p:nvSpPr>
          <p:spPr bwMode="auto">
            <a:xfrm flipH="1">
              <a:off x="1973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8138" name="Group 16"/>
          <p:cNvGrpSpPr/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4814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814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OK</a:t>
              </a:r>
              <a:endParaRPr/>
            </a:p>
          </p:txBody>
        </p:sp>
        <p:sp>
          <p:nvSpPr>
            <p:cNvPr id="48145" name="Text Box 19"/>
            <p:cNvSpPr txBox="1">
              <a:spLocks noChangeArrowheads="1"/>
            </p:cNvSpPr>
            <p:nvPr/>
          </p:nvSpPr>
          <p:spPr bwMode="auto">
            <a:xfrm>
              <a:off x="1003" y="2741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4814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8139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40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4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58775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Authentication: another try</a:t>
            </a:r>
            <a:endParaRPr/>
          </a:p>
        </p:txBody>
      </p:sp>
      <p:pic>
        <p:nvPicPr>
          <p:cNvPr id="48142" name="Picture 18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00000"/>
                </a:solidFill>
                <a:latin typeface="Arial"/>
                <a:cs typeface="Arial"/>
              </a:rPr>
              <a:t>playback attack:</a:t>
            </a: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>
                <a:latin typeface="Arial"/>
                <a:cs typeface="Arial"/>
              </a:rPr>
              <a:t>Trudy records Alice</a:t>
            </a:r>
            <a:r>
              <a:rPr lang="ja-JP" sz="2000">
                <a:latin typeface="Arial"/>
                <a:cs typeface="Arial"/>
              </a:rPr>
              <a:t>’</a:t>
            </a:r>
            <a:r>
              <a:rPr lang="en-US" sz="2000">
                <a:latin typeface="Arial"/>
                <a:cs typeface="Arial"/>
              </a:rPr>
              <a:t>s packet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and later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plays it back to Bob </a:t>
            </a:r>
            <a:endParaRPr/>
          </a:p>
        </p:txBody>
      </p:sp>
      <p:pic>
        <p:nvPicPr>
          <p:cNvPr id="49156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6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90800" y="5194299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8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4915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1800">
                <a:solidFill>
                  <a:schemeClr val="bg2"/>
                </a:solidFill>
                <a:latin typeface="Arial"/>
                <a:cs typeface="Arial"/>
              </a:rPr>
              <a:t>“</a:t>
            </a:r>
            <a:r>
              <a:rPr lang="en-US" sz="1800">
                <a:solidFill>
                  <a:schemeClr val="bg2"/>
                </a:solidFill>
                <a:latin typeface="Arial"/>
                <a:cs typeface="Arial"/>
              </a:rPr>
              <a:t>I</a:t>
            </a:r>
            <a:r>
              <a:rPr lang="ja-JP" sz="1800">
                <a:solidFill>
                  <a:schemeClr val="bg2"/>
                </a:solidFill>
                <a:latin typeface="Arial"/>
                <a:cs typeface="Arial"/>
              </a:rPr>
              <a:t>’</a:t>
            </a:r>
            <a:r>
              <a:rPr lang="en-US" sz="1800">
                <a:solidFill>
                  <a:schemeClr val="bg2"/>
                </a:solidFill>
                <a:latin typeface="Arial"/>
                <a:cs typeface="Arial"/>
              </a:rPr>
              <a:t>m Alice</a:t>
            </a:r>
            <a:r>
              <a:rPr lang="ja-JP" sz="1800">
                <a:solidFill>
                  <a:schemeClr val="bg2"/>
                </a:solidFill>
                <a:latin typeface="Arial"/>
                <a:cs typeface="Arial"/>
              </a:rPr>
              <a:t>”</a:t>
            </a:r>
            <a:endParaRPr lang="en-US" sz="180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Alice</a:t>
            </a:r>
            <a:r>
              <a:rPr lang="ja-JP" sz="1600">
                <a:solidFill>
                  <a:schemeClr val="bg2"/>
                </a:solidFill>
                <a:latin typeface="Arial"/>
                <a:cs typeface="Arial"/>
              </a:rPr>
              <a:t>’</a:t>
            </a: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s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IP addr</a:t>
            </a:r>
            <a:endParaRPr/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Alice</a:t>
            </a:r>
            <a:r>
              <a:rPr lang="ja-JP" sz="1600">
                <a:solidFill>
                  <a:schemeClr val="bg2"/>
                </a:solidFill>
                <a:latin typeface="Arial"/>
                <a:cs typeface="Arial"/>
              </a:rPr>
              <a:t>’</a:t>
            </a: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s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password</a:t>
            </a:r>
            <a:endParaRPr/>
          </a:p>
        </p:txBody>
      </p:sp>
      <p:sp>
        <p:nvSpPr>
          <p:cNvPr id="4916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9166" name="Group 15"/>
          <p:cNvGrpSpPr/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4918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918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OK</a:t>
              </a:r>
              <a:endParaRPr/>
            </a:p>
          </p:txBody>
        </p:sp>
        <p:sp>
          <p:nvSpPr>
            <p:cNvPr id="49185" name="Text Box 18"/>
            <p:cNvSpPr txBox="1">
              <a:spLocks noChangeArrowheads="1"/>
            </p:cNvSpPr>
            <p:nvPr/>
          </p:nvSpPr>
          <p:spPr bwMode="auto">
            <a:xfrm>
              <a:off x="1003" y="2741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4918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916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9168" name="Picture 21" descr="EN00179_[1]"/>
          <p:cNvPicPr>
            <a:picLocks noChangeAspect="1" noChangeArrowheads="1" noGrp="1"/>
          </p:cNvPicPr>
          <p:nvPr>
            <p:ph idx="1"/>
          </p:nvPr>
        </p:nvPicPr>
        <p:blipFill>
          <a:blip r:embed="rId5"/>
          <a:stretch/>
        </p:blipFill>
        <p:spPr bwMode="auto">
          <a:xfrm>
            <a:off x="1949450" y="5337174"/>
            <a:ext cx="862013" cy="668337"/>
          </a:xfrm>
          <a:prstGeom prst="rect">
            <a:avLst/>
          </a:prstGeom>
          <a:noFill/>
        </p:spPr>
      </p:pic>
      <p:sp>
        <p:nvSpPr>
          <p:cNvPr id="4916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9171" name="Group 24"/>
          <p:cNvGrpSpPr/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</a:t>
              </a:r>
              <a:r>
                <a:rPr lang="ja-JP" sz="1800">
                  <a:latin typeface="Arial"/>
                  <a:cs typeface="Arial"/>
                </a:rPr>
                <a:t>’</a:t>
              </a:r>
              <a:r>
                <a:rPr lang="en-US" sz="1800">
                  <a:latin typeface="Arial"/>
                  <a:cs typeface="Arial"/>
                </a:rPr>
                <a:t>m Alice</a:t>
              </a:r>
              <a:r>
                <a:rPr lang="ja-JP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1337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1330" y="1813"/>
              <a:ext cx="666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password</a:t>
              </a:r>
              <a:endParaRPr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>
              <a:off x="1973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917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4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Protocol ap3.0:  </a:t>
            </a:r>
            <a:r>
              <a:rPr lang="en-US"/>
              <a:t>Alice says </a:t>
            </a:r>
            <a:r>
              <a:rPr lang="ja-JP"/>
              <a:t>“</a:t>
            </a:r>
            <a:r>
              <a:rPr lang="en-US"/>
              <a:t>I am Alice</a:t>
            </a:r>
            <a:r>
              <a:rPr lang="ja-JP"/>
              <a:t>”</a:t>
            </a:r>
            <a:r>
              <a:rPr lang="en-US"/>
              <a:t> and sends her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/>
              <a:t> secret password to </a:t>
            </a:r>
            <a:r>
              <a:rPr lang="ja-JP"/>
              <a:t>“</a:t>
            </a:r>
            <a:r>
              <a:rPr lang="en-US"/>
              <a:t>prove</a:t>
            </a:r>
            <a:r>
              <a:rPr lang="ja-JP"/>
              <a:t>”</a:t>
            </a:r>
            <a:r>
              <a:rPr lang="en-US"/>
              <a:t> it.</a:t>
            </a:r>
            <a:endParaRPr lang="en-US"/>
          </a:p>
        </p:txBody>
      </p:sp>
      <p:sp>
        <p:nvSpPr>
          <p:cNvPr id="4917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58775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Authentication: another try</a:t>
            </a:r>
            <a:endParaRPr/>
          </a:p>
        </p:txBody>
      </p:sp>
      <p:pic>
        <p:nvPicPr>
          <p:cNvPr id="49176" name="Picture 18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017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Authentication: yet another try</a:t>
            </a:r>
            <a:endParaRPr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Protocol ap3.1:  </a:t>
            </a:r>
            <a:r>
              <a:rPr lang="en-US"/>
              <a:t>Alice says </a:t>
            </a:r>
            <a:r>
              <a:rPr lang="ja-JP"/>
              <a:t>“</a:t>
            </a:r>
            <a:r>
              <a:rPr lang="en-US"/>
              <a:t>I am Alice</a:t>
            </a:r>
            <a:r>
              <a:rPr lang="ja-JP"/>
              <a:t>”</a:t>
            </a:r>
            <a:r>
              <a:rPr lang="en-US"/>
              <a:t> and sends her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C00000"/>
                </a:solidFill>
              </a:rPr>
              <a:t>encrypted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secret password to </a:t>
            </a:r>
            <a:r>
              <a:rPr lang="ja-JP"/>
              <a:t>“</a:t>
            </a:r>
            <a:r>
              <a:rPr lang="en-US"/>
              <a:t>prove</a:t>
            </a:r>
            <a:r>
              <a:rPr lang="ja-JP"/>
              <a:t>”</a:t>
            </a:r>
            <a:r>
              <a:rPr lang="en-US"/>
              <a:t> it.</a:t>
            </a:r>
            <a:endParaRPr lang="en-US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Failure scenario??</a:t>
            </a:r>
            <a:endParaRPr/>
          </a:p>
        </p:txBody>
      </p:sp>
      <p:pic>
        <p:nvPicPr>
          <p:cNvPr id="50182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3" name="Picture 6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90800" y="5194299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4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9"/>
          <p:cNvGrpSpPr/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50195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50196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</a:t>
              </a:r>
              <a:r>
                <a:rPr lang="ja-JP" sz="1800">
                  <a:latin typeface="Arial"/>
                  <a:cs typeface="Arial"/>
                </a:rPr>
                <a:t>’</a:t>
              </a:r>
              <a:r>
                <a:rPr lang="en-US" sz="1800">
                  <a:latin typeface="Arial"/>
                  <a:cs typeface="Arial"/>
                </a:rPr>
                <a:t>m Alice</a:t>
              </a:r>
              <a:r>
                <a:rPr lang="ja-JP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50197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 flipH="1">
              <a:off x="1337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9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encrypted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password</a:t>
              </a:r>
              <a:endParaRPr/>
            </a:p>
          </p:txBody>
        </p:sp>
        <p:sp>
          <p:nvSpPr>
            <p:cNvPr id="50200" name="Line 15"/>
            <p:cNvSpPr>
              <a:spLocks noChangeShapeType="1"/>
            </p:cNvSpPr>
            <p:nvPr/>
          </p:nvSpPr>
          <p:spPr bwMode="auto">
            <a:xfrm flipH="1">
              <a:off x="1973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0187" name="Group 16"/>
          <p:cNvGrpSpPr/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50191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50192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OK</a:t>
              </a:r>
              <a:endParaRPr/>
            </a:p>
          </p:txBody>
        </p:sp>
        <p:sp>
          <p:nvSpPr>
            <p:cNvPr id="50193" name="Text Box 19"/>
            <p:cNvSpPr txBox="1">
              <a:spLocks noChangeArrowheads="1"/>
            </p:cNvSpPr>
            <p:nvPr/>
          </p:nvSpPr>
          <p:spPr bwMode="auto">
            <a:xfrm>
              <a:off x="1003" y="2741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50194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188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9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0190" name="Picture 16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765924" y="3436938"/>
            <a:ext cx="1604963" cy="15700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record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and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playback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>
                <a:latin typeface="Arial"/>
                <a:cs typeface="Arial"/>
              </a:rPr>
              <a:t>works!</a:t>
            </a:r>
            <a:endParaRPr/>
          </a:p>
        </p:txBody>
      </p:sp>
      <p:pic>
        <p:nvPicPr>
          <p:cNvPr id="51204" name="Picture 5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5" name="Picture 6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90800" y="5194299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6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1800">
                <a:solidFill>
                  <a:schemeClr val="bg2"/>
                </a:solidFill>
                <a:latin typeface="Arial"/>
                <a:cs typeface="Arial"/>
              </a:rPr>
              <a:t>“</a:t>
            </a:r>
            <a:r>
              <a:rPr lang="en-US" sz="1800">
                <a:solidFill>
                  <a:schemeClr val="bg2"/>
                </a:solidFill>
                <a:latin typeface="Arial"/>
                <a:cs typeface="Arial"/>
              </a:rPr>
              <a:t>I</a:t>
            </a:r>
            <a:r>
              <a:rPr lang="ja-JP" sz="1800">
                <a:solidFill>
                  <a:schemeClr val="bg2"/>
                </a:solidFill>
                <a:latin typeface="Arial"/>
                <a:cs typeface="Arial"/>
              </a:rPr>
              <a:t>’</a:t>
            </a:r>
            <a:r>
              <a:rPr lang="en-US" sz="1800">
                <a:solidFill>
                  <a:schemeClr val="bg2"/>
                </a:solidFill>
                <a:latin typeface="Arial"/>
                <a:cs typeface="Arial"/>
              </a:rPr>
              <a:t>m Alice</a:t>
            </a:r>
            <a:r>
              <a:rPr lang="ja-JP" sz="1800">
                <a:solidFill>
                  <a:schemeClr val="bg2"/>
                </a:solidFill>
                <a:latin typeface="Arial"/>
                <a:cs typeface="Arial"/>
              </a:rPr>
              <a:t>”</a:t>
            </a:r>
            <a:endParaRPr lang="en-US" sz="180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Alice</a:t>
            </a:r>
            <a:r>
              <a:rPr lang="ja-JP" sz="1600">
                <a:solidFill>
                  <a:schemeClr val="bg2"/>
                </a:solidFill>
                <a:latin typeface="Arial"/>
                <a:cs typeface="Arial"/>
              </a:rPr>
              <a:t>’</a:t>
            </a: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s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IP addr</a:t>
            </a:r>
            <a:endParaRPr/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encrypted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chemeClr val="bg2"/>
                </a:solidFill>
                <a:latin typeface="Arial"/>
                <a:cs typeface="Arial"/>
              </a:rPr>
              <a:t>password</a:t>
            </a:r>
            <a:endParaRPr/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1214" name="Group 15"/>
          <p:cNvGrpSpPr/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51231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51232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OK</a:t>
              </a:r>
              <a:endParaRPr/>
            </a:p>
          </p:txBody>
        </p:sp>
        <p:sp>
          <p:nvSpPr>
            <p:cNvPr id="51233" name="Text Box 18"/>
            <p:cNvSpPr txBox="1">
              <a:spLocks noChangeArrowheads="1"/>
            </p:cNvSpPr>
            <p:nvPr/>
          </p:nvSpPr>
          <p:spPr bwMode="auto">
            <a:xfrm>
              <a:off x="1003" y="2741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51234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15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1216" name="Picture 21" descr="EN00179_[1]"/>
          <p:cNvPicPr>
            <a:picLocks noChangeAspect="1" noChangeArrowheads="1" noGrp="1"/>
          </p:cNvPicPr>
          <p:nvPr>
            <p:ph idx="1"/>
          </p:nvPr>
        </p:nvPicPr>
        <p:blipFill>
          <a:blip r:embed="rId5"/>
          <a:stretch/>
        </p:blipFill>
        <p:spPr bwMode="auto">
          <a:xfrm>
            <a:off x="1949450" y="5337174"/>
            <a:ext cx="862013" cy="668337"/>
          </a:xfrm>
          <a:prstGeom prst="rect">
            <a:avLst/>
          </a:prstGeom>
          <a:noFill/>
        </p:spPr>
      </p:pic>
      <p:sp>
        <p:nvSpPr>
          <p:cNvPr id="51217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18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1219" name="Group 24"/>
          <p:cNvGrpSpPr/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</a:t>
              </a:r>
              <a:r>
                <a:rPr lang="ja-JP" sz="1800">
                  <a:latin typeface="Arial"/>
                  <a:cs typeface="Arial"/>
                </a:rPr>
                <a:t>’</a:t>
              </a:r>
              <a:r>
                <a:rPr lang="en-US" sz="1800">
                  <a:latin typeface="Arial"/>
                  <a:cs typeface="Arial"/>
                </a:rPr>
                <a:t>m Alice</a:t>
              </a:r>
              <a:r>
                <a:rPr lang="ja-JP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Alice</a:t>
              </a:r>
              <a:r>
                <a:rPr lang="ja-JP" sz="1600">
                  <a:latin typeface="Arial"/>
                  <a:cs typeface="Arial"/>
                </a:rPr>
                <a:t>’</a:t>
              </a:r>
              <a:r>
                <a:rPr lang="en-US" sz="1600">
                  <a:latin typeface="Arial"/>
                  <a:cs typeface="Arial"/>
                </a:rPr>
                <a:t>s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IP addr</a:t>
              </a:r>
              <a:endParaRPr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flipH="1">
              <a:off x="1337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encrypted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password</a:t>
              </a:r>
              <a:endParaRPr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 flipH="1">
              <a:off x="1973" y="1804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20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1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Authentication: yet another try</a:t>
            </a:r>
            <a:endParaRPr/>
          </a:p>
        </p:txBody>
      </p:sp>
      <p:sp>
        <p:nvSpPr>
          <p:cNvPr id="5122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Protocol ap3.1:  </a:t>
            </a:r>
            <a:r>
              <a:rPr lang="en-US"/>
              <a:t>Alice says </a:t>
            </a:r>
            <a:r>
              <a:rPr lang="ja-JP"/>
              <a:t>“</a:t>
            </a:r>
            <a:r>
              <a:rPr lang="en-US"/>
              <a:t>I am Alice</a:t>
            </a:r>
            <a:r>
              <a:rPr lang="ja-JP"/>
              <a:t>”</a:t>
            </a:r>
            <a:r>
              <a:rPr lang="en-US"/>
              <a:t> and sends her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C00000"/>
                </a:solidFill>
              </a:rPr>
              <a:t>encrypted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secret password to </a:t>
            </a:r>
            <a:r>
              <a:rPr lang="ja-JP"/>
              <a:t>“</a:t>
            </a:r>
            <a:r>
              <a:rPr lang="en-US"/>
              <a:t>prove</a:t>
            </a:r>
            <a:r>
              <a:rPr lang="ja-JP"/>
              <a:t>”</a:t>
            </a:r>
            <a:r>
              <a:rPr lang="en-US"/>
              <a:t> it.</a:t>
            </a:r>
            <a:endParaRPr lang="en-US"/>
          </a:p>
        </p:txBody>
      </p:sp>
      <p:pic>
        <p:nvPicPr>
          <p:cNvPr id="51224" name="Picture 16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Goal: </a:t>
            </a:r>
            <a:r>
              <a:rPr lang="en-US" sz="2400"/>
              <a:t>avoid playback attack</a:t>
            </a:r>
            <a:endParaRPr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096963" y="5859463"/>
            <a:ext cx="314483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Failures, drawbacks?</a:t>
            </a:r>
            <a:endParaRPr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nonce: </a:t>
            </a:r>
            <a:r>
              <a:rPr lang="en-US" sz="2400"/>
              <a:t>number (R) used only </a:t>
            </a:r>
            <a:r>
              <a:rPr lang="en-US" sz="2400" i="1">
                <a:solidFill>
                  <a:srgbClr val="000099"/>
                </a:solidFill>
              </a:rPr>
              <a:t>once-in-a-lifetime</a:t>
            </a:r>
            <a:endParaRPr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ap4.0: </a:t>
            </a:r>
            <a:r>
              <a:rPr lang="en-US" sz="2400"/>
              <a:t>to prove Alice </a:t>
            </a:r>
            <a:r>
              <a:rPr lang="ja-JP" sz="2400"/>
              <a:t>“</a:t>
            </a:r>
            <a:r>
              <a:rPr lang="en-US" sz="2400"/>
              <a:t>live</a:t>
            </a:r>
            <a:r>
              <a:rPr lang="ja-JP" sz="2400"/>
              <a:t>”</a:t>
            </a:r>
            <a:r>
              <a:rPr lang="en-US" sz="2400"/>
              <a:t>, Bob sends Alice </a:t>
            </a:r>
            <a:r>
              <a:rPr lang="en-US" sz="2400" i="1">
                <a:solidFill>
                  <a:srgbClr val="C00000"/>
                </a:solidFill>
              </a:rPr>
              <a:t>nonce</a:t>
            </a:r>
            <a:r>
              <a:rPr lang="en-US" sz="2400"/>
              <a:t>, R.  Alice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/>
              <a:t>must return R, encrypted with shared secret key</a:t>
            </a:r>
            <a:endParaRPr/>
          </a:p>
        </p:txBody>
      </p:sp>
      <p:pic>
        <p:nvPicPr>
          <p:cNvPr id="52231" name="Picture 7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32" name="Picture 8" descr="Bo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52245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46" name="Text Box 10"/>
            <p:cNvSpPr txBox="1">
              <a:spLocks noChangeArrowheads="1"/>
            </p:cNvSpPr>
            <p:nvPr/>
          </p:nvSpPr>
          <p:spPr bwMode="auto">
            <a:xfrm>
              <a:off x="3740149" y="3467100"/>
              <a:ext cx="17256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ja-JP" sz="2400">
                  <a:latin typeface="Arial"/>
                  <a:cs typeface="Arial"/>
                </a:rPr>
                <a:t>“</a:t>
              </a:r>
              <a:r>
                <a:rPr lang="en-US" sz="2400">
                  <a:latin typeface="Arial"/>
                  <a:cs typeface="Arial"/>
                </a:rPr>
                <a:t>I am Alice</a:t>
              </a:r>
              <a:r>
                <a:rPr lang="ja-JP" sz="2400">
                  <a:latin typeface="Arial"/>
                  <a:cs typeface="Arial"/>
                </a:rPr>
                <a:t>”</a:t>
              </a:r>
              <a:endParaRPr lang="en-US" sz="240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52243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244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R</a:t>
              </a:r>
              <a:endParaRPr/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52238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2239" name="Group 14"/>
            <p:cNvGrpSpPr/>
            <p:nvPr/>
          </p:nvGrpSpPr>
          <p:grpSpPr bwMode="auto">
            <a:xfrm>
              <a:off x="4521202" y="4743450"/>
              <a:ext cx="1157288" cy="577849"/>
              <a:chOff x="2693" y="3555"/>
              <a:chExt cx="729" cy="364"/>
            </a:xfrm>
          </p:grpSpPr>
          <p:sp>
            <p:nvSpPr>
              <p:cNvPr id="52241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latin typeface="Arial"/>
                    <a:cs typeface="Arial"/>
                  </a:rPr>
                  <a:t>K    (R)</a:t>
                </a:r>
                <a:endParaRPr/>
              </a:p>
            </p:txBody>
          </p:sp>
          <p:sp>
            <p:nvSpPr>
              <p:cNvPr id="52242" name="Text Box 16"/>
              <p:cNvSpPr txBox="1">
                <a:spLocks noChangeArrowheads="1"/>
              </p:cNvSpPr>
              <p:nvPr/>
            </p:nvSpPr>
            <p:spPr bwMode="auto">
              <a:xfrm>
                <a:off x="2785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A-B</a:t>
                </a:r>
                <a:endParaRPr/>
              </a:p>
            </p:txBody>
          </p:sp>
        </p:grpSp>
        <p:sp>
          <p:nvSpPr>
            <p:cNvPr id="52240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Alice is live, and only Alice knows key to encrypt nonce, so it must be Alice!</a:t>
              </a:r>
              <a:endParaRPr/>
            </a:p>
          </p:txBody>
        </p:sp>
      </p:grpSp>
      <p:sp>
        <p:nvSpPr>
          <p:cNvPr id="5223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68313" y="141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Authentication: yet another try</a:t>
            </a:r>
            <a:endParaRPr/>
          </a:p>
        </p:txBody>
      </p:sp>
      <p:pic>
        <p:nvPicPr>
          <p:cNvPr id="52237" name="Picture 16" descr="underline_base"/>
          <p:cNvPicPr>
            <a:picLocks noChangeArrowheads="1"/>
          </p:cNvPicPr>
          <p:nvPr/>
        </p:nvPicPr>
        <p:blipFill>
          <a:blip r:embed="rId4"/>
          <a:stretch/>
        </p:blipFill>
        <p:spPr bwMode="auto">
          <a:xfrm>
            <a:off x="522287" y="944563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21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What is network security?</a:t>
            </a:r>
            <a:endParaRPr/>
          </a:p>
        </p:txBody>
      </p:sp>
      <p:sp>
        <p:nvSpPr>
          <p:cNvPr id="9220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27125" y="1600200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confidentiality</a:t>
            </a:r>
            <a:r>
              <a:rPr lang="en-US">
                <a:solidFill>
                  <a:srgbClr val="C00000"/>
                </a:solidFill>
              </a:rPr>
              <a:t>: </a:t>
            </a:r>
            <a:r>
              <a:rPr lang="en-US" sz="2400"/>
              <a:t>only sender, intended receiver should </a:t>
            </a:r>
            <a:r>
              <a:rPr lang="ja-JP" sz="2400"/>
              <a:t>“</a:t>
            </a:r>
            <a:r>
              <a:rPr lang="en-US" sz="2400"/>
              <a:t>understand</a:t>
            </a:r>
            <a:r>
              <a:rPr lang="ja-JP" sz="2400"/>
              <a:t>”</a:t>
            </a:r>
            <a:r>
              <a:rPr lang="en-US" sz="2400"/>
              <a:t> message contents</a:t>
            </a:r>
            <a:endParaRPr/>
          </a:p>
          <a:p>
            <a:pPr lvl="1">
              <a:defRPr/>
            </a:pPr>
            <a:r>
              <a:rPr lang="en-US"/>
              <a:t>sender encrypts message</a:t>
            </a:r>
            <a:endParaRPr/>
          </a:p>
          <a:p>
            <a:pPr lvl="1">
              <a:defRPr/>
            </a:pPr>
            <a:r>
              <a:rPr lang="en-US"/>
              <a:t>receiver decrypts message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authentication: </a:t>
            </a:r>
            <a:r>
              <a:rPr lang="en-US" sz="2400"/>
              <a:t>sender, receiver want to confirm identity of each other 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message integrity: </a:t>
            </a:r>
            <a:r>
              <a:rPr lang="en-US" sz="2400"/>
              <a:t>sender, receiver want to ensure message not altered (in transit, or afterwards) without detection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access and availability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/>
              <a:t> services must be accessible and available to users</a:t>
            </a:r>
            <a:endParaRPr/>
          </a:p>
        </p:txBody>
      </p:sp>
      <p:pic>
        <p:nvPicPr>
          <p:cNvPr id="9221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250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25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325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Authentication: ap5.0</a:t>
            </a:r>
            <a:endParaRPr/>
          </a:p>
        </p:txBody>
      </p:sp>
      <p:sp>
        <p:nvSpPr>
          <p:cNvPr id="5325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/>
              <a:buNone/>
              <a:defRPr/>
            </a:pPr>
            <a:r>
              <a:rPr lang="en-US"/>
              <a:t>ap4.0 requires shared symmetric key </a:t>
            </a:r>
            <a:endParaRPr/>
          </a:p>
          <a:p>
            <a:pPr>
              <a:lnSpc>
                <a:spcPts val="2800"/>
              </a:lnSpc>
              <a:defRPr/>
            </a:pPr>
            <a:r>
              <a:rPr lang="en-US"/>
              <a:t>can we authenticate using public key techniques?</a:t>
            </a:r>
            <a:endParaRPr/>
          </a:p>
          <a:p>
            <a:pPr>
              <a:lnSpc>
                <a:spcPts val="2800"/>
              </a:lnSpc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ap5.0: </a:t>
            </a:r>
            <a:r>
              <a:rPr lang="en-US"/>
              <a:t>use nonce, public key cryptography</a:t>
            </a:r>
            <a:endParaRPr/>
          </a:p>
        </p:txBody>
      </p:sp>
      <p:pic>
        <p:nvPicPr>
          <p:cNvPr id="53254" name="Picture 4" descr="Alic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23912" y="3448050"/>
            <a:ext cx="698500" cy="8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5" name="Picture 5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53256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2400">
                <a:latin typeface="Arial"/>
                <a:cs typeface="Arial"/>
              </a:rPr>
              <a:t>“</a:t>
            </a:r>
            <a:r>
              <a:rPr lang="en-US" sz="2400">
                <a:latin typeface="Arial"/>
                <a:cs typeface="Arial"/>
              </a:rPr>
              <a:t>I am Alice</a:t>
            </a:r>
            <a:r>
              <a:rPr lang="ja-JP" sz="2400">
                <a:latin typeface="Arial"/>
                <a:cs typeface="Arial"/>
              </a:rPr>
              <a:t>”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 flipH="1">
            <a:off x="1609724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60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R</a:t>
            </a:r>
            <a:endParaRPr/>
          </a:p>
        </p:txBody>
      </p:sp>
      <p:sp>
        <p:nvSpPr>
          <p:cNvPr id="53261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Bob computes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400">
              <a:latin typeface="Arial"/>
              <a:cs typeface="Arial"/>
            </a:endParaRPr>
          </a:p>
        </p:txBody>
      </p:sp>
      <p:grpSp>
        <p:nvGrpSpPr>
          <p:cNvPr id="53262" name="Group 12"/>
          <p:cNvGrpSpPr/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53286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K   (R)</a:t>
              </a:r>
              <a:endParaRPr/>
            </a:p>
          </p:txBody>
        </p:sp>
        <p:sp>
          <p:nvSpPr>
            <p:cNvPr id="53287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3288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53263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2060575" y="4722812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ja-JP" sz="1800">
                <a:latin typeface="Arial"/>
                <a:cs typeface="Arial"/>
              </a:rPr>
              <a:t>“</a:t>
            </a:r>
            <a:r>
              <a:rPr lang="en-US" sz="1800">
                <a:latin typeface="Arial"/>
                <a:cs typeface="Arial"/>
              </a:rPr>
              <a:t>send me your public key</a:t>
            </a:r>
            <a:r>
              <a:rPr lang="ja-JP" sz="1800">
                <a:latin typeface="Arial"/>
                <a:cs typeface="Arial"/>
              </a:rPr>
              <a:t>”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3266" name="Group 19"/>
          <p:cNvGrpSpPr/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53283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K  </a:t>
              </a:r>
              <a:endParaRPr/>
            </a:p>
          </p:txBody>
        </p:sp>
        <p:sp>
          <p:nvSpPr>
            <p:cNvPr id="53284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3285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53267" name="Group 23"/>
          <p:cNvGrpSpPr/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53276" name="Text Box 24"/>
            <p:cNvSpPr txBox="1">
              <a:spLocks noChangeArrowheads="1"/>
            </p:cNvSpPr>
            <p:nvPr/>
          </p:nvSpPr>
          <p:spPr bwMode="auto">
            <a:xfrm>
              <a:off x="1308" y="3687"/>
              <a:ext cx="1112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Arial"/>
                  <a:cs typeface="Arial"/>
                </a:rPr>
                <a:t>(K  (R)) = R</a:t>
              </a:r>
              <a:endParaRPr/>
            </a:p>
          </p:txBody>
        </p:sp>
        <p:sp>
          <p:nvSpPr>
            <p:cNvPr id="53277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3278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-</a:t>
              </a:r>
              <a:endParaRPr/>
            </a:p>
          </p:txBody>
        </p:sp>
        <p:grpSp>
          <p:nvGrpSpPr>
            <p:cNvPr id="53279" name="Group 27"/>
            <p:cNvGrpSpPr/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53280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latin typeface="Arial"/>
                    <a:cs typeface="Arial"/>
                  </a:rPr>
                  <a:t>K   </a:t>
                </a:r>
                <a:endParaRPr/>
              </a:p>
            </p:txBody>
          </p:sp>
          <p:sp>
            <p:nvSpPr>
              <p:cNvPr id="53281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A</a:t>
                </a:r>
                <a:endParaRPr/>
              </a:p>
            </p:txBody>
          </p:sp>
          <p:sp>
            <p:nvSpPr>
              <p:cNvPr id="53282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</p:grpSp>
      <p:sp>
        <p:nvSpPr>
          <p:cNvPr id="53268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and knows only Alice could have the private key, that encrypted R such that</a:t>
            </a:r>
            <a:endParaRPr/>
          </a:p>
        </p:txBody>
      </p:sp>
      <p:grpSp>
        <p:nvGrpSpPr>
          <p:cNvPr id="53269" name="Group 32"/>
          <p:cNvGrpSpPr/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53270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(K  (R)) = R</a:t>
              </a:r>
              <a:endParaRPr/>
            </a:p>
          </p:txBody>
        </p:sp>
        <p:sp>
          <p:nvSpPr>
            <p:cNvPr id="53271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3272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-</a:t>
              </a:r>
              <a:endParaRPr/>
            </a:p>
          </p:txBody>
        </p:sp>
        <p:sp>
          <p:nvSpPr>
            <p:cNvPr id="53273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  </a:t>
              </a:r>
              <a:endParaRPr/>
            </a:p>
          </p:txBody>
        </p:sp>
        <p:sp>
          <p:nvSpPr>
            <p:cNvPr id="53274" name="Text Box 37"/>
            <p:cNvSpPr txBox="1">
              <a:spLocks noChangeArrowheads="1"/>
            </p:cNvSpPr>
            <p:nvPr/>
          </p:nvSpPr>
          <p:spPr bwMode="auto">
            <a:xfrm>
              <a:off x="1069" y="3804"/>
              <a:ext cx="23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3275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+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Network Security</a:t>
            </a:r>
            <a:endParaRPr/>
          </a:p>
        </p:txBody>
      </p:sp>
      <p:sp>
        <p:nvSpPr>
          <p:cNvPr id="5427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23825"/>
            <a:ext cx="4800600" cy="952500"/>
          </a:xfrm>
        </p:spPr>
        <p:txBody>
          <a:bodyPr/>
          <a:lstStyle/>
          <a:p>
            <a:pPr>
              <a:defRPr/>
            </a:pPr>
            <a:r>
              <a:rPr lang="en-US"/>
              <a:t>ap5.0: security hole</a:t>
            </a:r>
            <a:endParaRPr/>
          </a:p>
        </p:txBody>
      </p:sp>
      <p:sp>
        <p:nvSpPr>
          <p:cNvPr id="54276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man (or woman) in the middle attack: </a:t>
            </a:r>
            <a:r>
              <a:rPr lang="en-US" sz="2400"/>
              <a:t>Trudy poses as Alice (to Bob) and as Bob (to Alice)</a:t>
            </a:r>
            <a:endParaRPr/>
          </a:p>
        </p:txBody>
      </p:sp>
      <p:pic>
        <p:nvPicPr>
          <p:cNvPr id="54277" name="Picture 4" descr="Bob"/>
          <p:cNvPicPr>
            <a:picLocks noChangeAspect="1" noChangeArrowheads="1" noGrp="1"/>
          </p:cNvPicPr>
          <p:nvPr>
            <p:ph sz="quarter" idx="3"/>
          </p:nvPr>
        </p:nvPicPr>
        <p:blipFill>
          <a:blip r:embed="rId2"/>
          <a:stretch/>
        </p:blipFill>
        <p:spPr bwMode="auto">
          <a:xfrm>
            <a:off x="7623174" y="2306638"/>
            <a:ext cx="800100" cy="817562"/>
          </a:xfrm>
          <a:prstGeom prst="rect">
            <a:avLst/>
          </a:prstGeom>
          <a:noFill/>
        </p:spPr>
      </p:pic>
      <p:pic>
        <p:nvPicPr>
          <p:cNvPr id="54278" name="Picture 5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79" name="Picture 6" descr="Alice"/>
          <p:cNvPicPr>
            <a:picLocks noChangeAspect="1" noChangeArrowheads="1" noGrp="1"/>
          </p:cNvPicPr>
          <p:nvPr>
            <p:ph sz="quarter" idx="2"/>
          </p:nvPr>
        </p:nvPicPr>
        <p:blipFill>
          <a:blip r:embed="rId4"/>
          <a:stretch/>
        </p:blipFill>
        <p:spPr bwMode="auto">
          <a:xfrm>
            <a:off x="1163638" y="2195513"/>
            <a:ext cx="752475" cy="927100"/>
          </a:xfrm>
          <a:prstGeom prst="rect">
            <a:avLst/>
          </a:prstGeom>
          <a:noFill/>
        </p:spPr>
      </p:pic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 am Alice</a:t>
            </a:r>
            <a:endParaRPr/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 am Alice</a:t>
            </a:r>
            <a:endParaRPr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</a:t>
            </a:r>
            <a:endParaRPr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287" name="Group 14"/>
          <p:cNvGrpSpPr/>
          <p:nvPr/>
        </p:nvGrpSpPr>
        <p:grpSpPr bwMode="auto">
          <a:xfrm>
            <a:off x="6481763" y="2781300"/>
            <a:ext cx="850900" cy="681037"/>
            <a:chOff x="3732" y="350"/>
            <a:chExt cx="536" cy="429"/>
          </a:xfrm>
        </p:grpSpPr>
        <p:sp>
          <p:nvSpPr>
            <p:cNvPr id="54337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grpSp>
          <p:nvGrpSpPr>
            <p:cNvPr id="54338" name="Group 16"/>
            <p:cNvGrpSpPr/>
            <p:nvPr/>
          </p:nvGrpSpPr>
          <p:grpSpPr bwMode="auto">
            <a:xfrm>
              <a:off x="3732" y="350"/>
              <a:ext cx="536" cy="324"/>
              <a:chOff x="3732" y="350"/>
              <a:chExt cx="536" cy="324"/>
            </a:xfrm>
          </p:grpSpPr>
          <p:sp>
            <p:nvSpPr>
              <p:cNvPr id="54339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(R)</a:t>
                </a:r>
                <a:endParaRPr/>
              </a:p>
            </p:txBody>
          </p:sp>
          <p:sp>
            <p:nvSpPr>
              <p:cNvPr id="54340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</p:grpSp>
      <p:sp>
        <p:nvSpPr>
          <p:cNvPr id="54288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89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Send me your public key</a:t>
            </a:r>
            <a:endParaRPr/>
          </a:p>
        </p:txBody>
      </p:sp>
      <p:sp>
        <p:nvSpPr>
          <p:cNvPr id="54290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291" name="Group 22"/>
          <p:cNvGrpSpPr/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54333" name="Group 23"/>
            <p:cNvGrpSpPr/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54335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T</a:t>
                </a:r>
                <a:endParaRPr/>
              </a:p>
            </p:txBody>
          </p:sp>
          <p:sp>
            <p:nvSpPr>
              <p:cNvPr id="54336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</a:t>
                </a:r>
                <a:endParaRPr/>
              </a:p>
            </p:txBody>
          </p:sp>
        </p:grpSp>
        <p:sp>
          <p:nvSpPr>
            <p:cNvPr id="54334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54292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93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294" name="Group 29"/>
          <p:cNvGrpSpPr/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54329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/>
            </a:p>
          </p:txBody>
        </p:sp>
        <p:grpSp>
          <p:nvGrpSpPr>
            <p:cNvPr id="54330" name="Group 31"/>
            <p:cNvGrpSpPr/>
            <p:nvPr/>
          </p:nvGrpSpPr>
          <p:grpSpPr bwMode="auto">
            <a:xfrm>
              <a:off x="3732" y="350"/>
              <a:ext cx="536" cy="324"/>
              <a:chOff x="3732" y="350"/>
              <a:chExt cx="536" cy="324"/>
            </a:xfrm>
          </p:grpSpPr>
          <p:sp>
            <p:nvSpPr>
              <p:cNvPr id="54331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(R)</a:t>
                </a:r>
                <a:endParaRPr/>
              </a:p>
            </p:txBody>
          </p:sp>
          <p:sp>
            <p:nvSpPr>
              <p:cNvPr id="54332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</p:grpSp>
      <p:sp>
        <p:nvSpPr>
          <p:cNvPr id="54295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96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Send me your public key</a:t>
            </a:r>
            <a:endParaRPr/>
          </a:p>
        </p:txBody>
      </p:sp>
      <p:sp>
        <p:nvSpPr>
          <p:cNvPr id="54297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298" name="Group 37"/>
          <p:cNvGrpSpPr/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54325" name="Group 38"/>
            <p:cNvGrpSpPr/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54327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A</a:t>
                </a:r>
                <a:endParaRPr/>
              </a:p>
            </p:txBody>
          </p:sp>
          <p:sp>
            <p:nvSpPr>
              <p:cNvPr id="54328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</a:t>
                </a:r>
                <a:endParaRPr/>
              </a:p>
            </p:txBody>
          </p:sp>
        </p:grpSp>
        <p:sp>
          <p:nvSpPr>
            <p:cNvPr id="54326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54299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300" name="Group 43"/>
          <p:cNvGrpSpPr/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54322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sp>
          <p:nvSpPr>
            <p:cNvPr id="54323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   (m)</a:t>
              </a:r>
              <a:endParaRPr/>
            </a:p>
          </p:txBody>
        </p:sp>
        <p:sp>
          <p:nvSpPr>
            <p:cNvPr id="54324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54301" name="Group 47"/>
          <p:cNvGrpSpPr/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54317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sp>
          <p:nvSpPr>
            <p:cNvPr id="54318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m = K  (K   (m))</a:t>
              </a:r>
              <a:endParaRPr/>
            </a:p>
          </p:txBody>
        </p:sp>
        <p:sp>
          <p:nvSpPr>
            <p:cNvPr id="54319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54320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sp>
          <p:nvSpPr>
            <p:cNvPr id="54321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54302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Trudy gets</a:t>
            </a:r>
            <a:endParaRPr/>
          </a:p>
        </p:txBody>
      </p:sp>
      <p:sp>
        <p:nvSpPr>
          <p:cNvPr id="54303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sends m to Alice encrypted with Alice</a:t>
            </a:r>
            <a:r>
              <a:rPr lang="ja-JP" sz="1800">
                <a:latin typeface="Arial"/>
                <a:cs typeface="Arial"/>
              </a:rPr>
              <a:t>’</a:t>
            </a:r>
            <a:r>
              <a:rPr lang="en-US" sz="1800">
                <a:latin typeface="Arial"/>
                <a:cs typeface="Arial"/>
              </a:rPr>
              <a:t>s public key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54304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305" name="Group 56"/>
          <p:cNvGrpSpPr/>
          <p:nvPr/>
        </p:nvGrpSpPr>
        <p:grpSpPr bwMode="auto">
          <a:xfrm>
            <a:off x="2751138" y="5207000"/>
            <a:ext cx="806450" cy="677863"/>
            <a:chOff x="3691" y="3430"/>
            <a:chExt cx="508" cy="427"/>
          </a:xfrm>
        </p:grpSpPr>
        <p:sp>
          <p:nvSpPr>
            <p:cNvPr id="54314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 lang="en-US" sz="2400">
                <a:latin typeface="Arial"/>
                <a:cs typeface="Arial"/>
              </a:endParaRPr>
            </a:p>
          </p:txBody>
        </p:sp>
        <p:sp>
          <p:nvSpPr>
            <p:cNvPr id="54315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  (m)</a:t>
              </a:r>
              <a:endParaRPr/>
            </a:p>
          </p:txBody>
        </p:sp>
        <p:sp>
          <p:nvSpPr>
            <p:cNvPr id="54316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54306" name="Group 60"/>
          <p:cNvGrpSpPr/>
          <p:nvPr/>
        </p:nvGrpSpPr>
        <p:grpSpPr bwMode="auto">
          <a:xfrm>
            <a:off x="842963" y="5124450"/>
            <a:ext cx="1768475" cy="711200"/>
            <a:chOff x="1299" y="3317"/>
            <a:chExt cx="1114" cy="448"/>
          </a:xfrm>
        </p:grpSpPr>
        <p:sp>
          <p:nvSpPr>
            <p:cNvPr id="54309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4310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m = K  (K   (m))</a:t>
              </a:r>
              <a:endParaRPr/>
            </a:p>
          </p:txBody>
        </p:sp>
        <p:sp>
          <p:nvSpPr>
            <p:cNvPr id="54311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54312" name="Text Box 64"/>
            <p:cNvSpPr txBox="1">
              <a:spLocks noChangeArrowheads="1"/>
            </p:cNvSpPr>
            <p:nvPr/>
          </p:nvSpPr>
          <p:spPr bwMode="auto">
            <a:xfrm>
              <a:off x="1897" y="3534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54313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54307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</a:t>
            </a:r>
            <a:endParaRPr/>
          </a:p>
        </p:txBody>
      </p:sp>
      <p:pic>
        <p:nvPicPr>
          <p:cNvPr id="54308" name="Picture 22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298" name="Picture 6" descr="Alice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471613" y="2430463"/>
            <a:ext cx="409575" cy="504825"/>
          </a:xfrm>
          <a:prstGeom prst="rect">
            <a:avLst/>
          </a:prstGeom>
          <a:noFill/>
        </p:spPr>
      </p:pic>
      <p:sp>
        <p:nvSpPr>
          <p:cNvPr id="5529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pic>
        <p:nvPicPr>
          <p:cNvPr id="55300" name="Picture 4" descr="Bob"/>
          <p:cNvPicPr>
            <a:picLocks noChangeAspect="1" noChangeArrowheads="1" noGrp="1"/>
          </p:cNvPicPr>
          <p:nvPr>
            <p:ph sz="quarter" idx="4294967295"/>
          </p:nvPr>
        </p:nvPicPr>
        <p:blipFill>
          <a:blip r:embed="rId3"/>
          <a:stretch/>
        </p:blipFill>
        <p:spPr bwMode="auto">
          <a:xfrm>
            <a:off x="8343900" y="2306638"/>
            <a:ext cx="800100" cy="817562"/>
          </a:xfrm>
          <a:prstGeom prst="rect">
            <a:avLst/>
          </a:prstGeom>
          <a:noFill/>
        </p:spPr>
      </p:pic>
      <p:pic>
        <p:nvPicPr>
          <p:cNvPr id="55301" name="Picture 5" descr="Eve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</p:spPr>
      </p:pic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US"/>
              <a:t>d</a:t>
            </a:r>
            <a:r>
              <a:rPr lang="en-US"/>
              <a:t>ifficult to detect:</a:t>
            </a:r>
            <a:endParaRPr/>
          </a:p>
          <a:p>
            <a:pPr>
              <a:defRPr/>
            </a:pPr>
            <a:r>
              <a:rPr lang="en-US" sz="2400"/>
              <a:t>Bob receives everything that Alice sends, and vice versa. (e.g., so Bob, Alice can meet one week later and recall conversation!)</a:t>
            </a:r>
            <a:endParaRPr/>
          </a:p>
          <a:p>
            <a:pPr>
              <a:defRPr/>
            </a:pPr>
            <a:r>
              <a:rPr lang="en-US" sz="2400"/>
              <a:t>problem is that Trudy receives all messages as well! </a:t>
            </a:r>
            <a:endParaRPr/>
          </a:p>
        </p:txBody>
      </p:sp>
      <p:sp>
        <p:nvSpPr>
          <p:cNvPr id="5530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23825"/>
            <a:ext cx="4800600" cy="952500"/>
          </a:xfrm>
        </p:spPr>
        <p:txBody>
          <a:bodyPr/>
          <a:lstStyle/>
          <a:p>
            <a:pPr>
              <a:defRPr/>
            </a:pPr>
            <a:r>
              <a:rPr lang="en-US"/>
              <a:t>ap5.0: security hole</a:t>
            </a:r>
            <a:endParaRPr/>
          </a:p>
        </p:txBody>
      </p:sp>
      <p:sp>
        <p:nvSpPr>
          <p:cNvPr id="55306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Font typeface="Wingdings"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man (or woman) in the middle attack: </a:t>
            </a:r>
            <a:r>
              <a:rPr lang="en-US" sz="2400"/>
              <a:t>Trudy poses as Alice (to Bob) and as Bob (to Alice)</a:t>
            </a:r>
            <a:endParaRPr/>
          </a:p>
        </p:txBody>
      </p:sp>
      <p:pic>
        <p:nvPicPr>
          <p:cNvPr id="55307" name="Picture 22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632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5632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54113" y="1697038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</a:t>
            </a:r>
            <a:r>
              <a:rPr lang="en-US"/>
              <a:t> 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8.3 Message integrity, </a:t>
            </a:r>
            <a:r>
              <a:rPr lang="en-US"/>
              <a:t>authentication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56325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837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228600"/>
            <a:ext cx="4583113" cy="1143000"/>
          </a:xfrm>
        </p:spPr>
        <p:txBody>
          <a:bodyPr/>
          <a:lstStyle/>
          <a:p>
            <a:pPr>
              <a:defRPr/>
            </a:pPr>
            <a:r>
              <a:rPr lang="en-US"/>
              <a:t>Digital signatures </a:t>
            </a:r>
            <a:endParaRPr/>
          </a:p>
        </p:txBody>
      </p:sp>
      <p:sp>
        <p:nvSpPr>
          <p:cNvPr id="58372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C00000"/>
                </a:solidFill>
              </a:rPr>
              <a:t>cryptographic technique analogous to hand-written signatures:</a:t>
            </a:r>
            <a:endParaRPr/>
          </a:p>
          <a:p>
            <a:pPr>
              <a:defRPr/>
            </a:pPr>
            <a:r>
              <a:rPr lang="en-US" sz="2600"/>
              <a:t>sender (Bob) digitally signs document,  establishing he is document owner/creator. </a:t>
            </a:r>
            <a:endParaRPr/>
          </a:p>
          <a:p>
            <a:pPr>
              <a:defRPr/>
            </a:pPr>
            <a:r>
              <a:rPr lang="en-US" sz="2600" i="1">
                <a:solidFill>
                  <a:srgbClr val="000099"/>
                </a:solidFill>
              </a:rPr>
              <a:t>verifiable, nonforgeable:</a:t>
            </a:r>
            <a:r>
              <a:rPr lang="en-US" sz="2600" i="1"/>
              <a:t> </a:t>
            </a:r>
            <a:r>
              <a:rPr lang="en-US" sz="2600"/>
              <a:t>recipient (Alice) can prove to someone that Bob, and no one else (including Alice), must have signed document </a:t>
            </a:r>
            <a:endParaRPr/>
          </a:p>
        </p:txBody>
      </p:sp>
      <p:pic>
        <p:nvPicPr>
          <p:cNvPr id="58373" name="Picture 23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6311900" y="3794125"/>
            <a:ext cx="2311399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952500" y="3717925"/>
            <a:ext cx="2311399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59397" name="Rectangle 5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C00000"/>
                </a:solidFill>
              </a:rPr>
              <a:t>simple digital signature for message m:</a:t>
            </a:r>
            <a:endParaRPr/>
          </a:p>
          <a:p>
            <a:pPr>
              <a:defRPr/>
            </a:pPr>
            <a:r>
              <a:rPr lang="en-US" sz="2400"/>
              <a:t>Bob signs m by encrypting with his private key K</a:t>
            </a:r>
            <a:r>
              <a:rPr lang="en-US" sz="2400" baseline="-25000"/>
              <a:t>B</a:t>
            </a:r>
            <a:r>
              <a:rPr lang="en-US" sz="2400"/>
              <a:t>, creating </a:t>
            </a:r>
            <a:r>
              <a:rPr lang="ja-JP" sz="2400"/>
              <a:t>“</a:t>
            </a:r>
            <a:r>
              <a:rPr lang="en-US" sz="2400"/>
              <a:t>signed</a:t>
            </a:r>
            <a:r>
              <a:rPr lang="ja-JP" sz="2400"/>
              <a:t>”</a:t>
            </a:r>
            <a:r>
              <a:rPr lang="en-US" sz="2400"/>
              <a:t> message, K</a:t>
            </a:r>
            <a:r>
              <a:rPr lang="en-US" sz="2400" baseline="-25000"/>
              <a:t>B</a:t>
            </a:r>
            <a:r>
              <a:rPr lang="en-US" sz="2400"/>
              <a:t>(m)</a:t>
            </a:r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Comic Sans MS"/>
              </a:rPr>
              <a:t>-</a:t>
            </a:r>
            <a:endParaRPr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Comic Sans MS"/>
              </a:rPr>
              <a:t>-</a:t>
            </a:r>
            <a:endParaRPr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ea typeface="Arial Unicode MS"/>
              </a:rPr>
              <a:t>Dear Alice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>
                <a:latin typeface="Arial"/>
                <a:ea typeface="Arial Unicode MS"/>
              </a:rPr>
              <a:t>Oh, how I have missed you. I think of you all the time! …(blah blah blah)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ea typeface="Arial Unicode MS"/>
              </a:rPr>
              <a:t>Bob</a:t>
            </a:r>
            <a:endParaRPr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Bob</a:t>
            </a:r>
            <a:r>
              <a:rPr lang="ja-JP" sz="2000">
                <a:solidFill>
                  <a:srgbClr val="C00000"/>
                </a:solidFill>
                <a:latin typeface="Arial"/>
                <a:cs typeface="Arial"/>
              </a:rPr>
              <a:t>’</a:t>
            </a: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s message, m</a:t>
            </a:r>
            <a:endParaRPr lang="en-US" sz="200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Public key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encryption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908549" y="3251200"/>
            <a:ext cx="17621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Bob</a:t>
            </a:r>
            <a:r>
              <a:rPr lang="ja-JP" sz="1800">
                <a:latin typeface="Arial"/>
                <a:cs typeface="Arial"/>
              </a:rPr>
              <a:t>’</a:t>
            </a:r>
            <a:r>
              <a:rPr lang="en-US" sz="1800">
                <a:latin typeface="Arial"/>
                <a:cs typeface="Arial"/>
              </a:rPr>
              <a:t>s private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59406" name="Picture 14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07" name="Group 15"/>
          <p:cNvGrpSpPr/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59417" name="Group 16"/>
            <p:cNvGrpSpPr/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59419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 </a:t>
                </a:r>
                <a:endParaRPr/>
              </a:p>
            </p:txBody>
          </p:sp>
          <p:sp>
            <p:nvSpPr>
              <p:cNvPr id="59420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/>
              </a:p>
            </p:txBody>
          </p:sp>
        </p:grpSp>
        <p:sp>
          <p:nvSpPr>
            <p:cNvPr id="59418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59408" name="Line 20"/>
          <p:cNvSpPr>
            <a:spLocks noChangeShapeType="1"/>
          </p:cNvSpPr>
          <p:nvPr/>
        </p:nvSpPr>
        <p:spPr bwMode="auto">
          <a:xfrm>
            <a:off x="4489450" y="3584575"/>
            <a:ext cx="1587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09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10" name="Text Box 22"/>
          <p:cNvSpPr txBox="1">
            <a:spLocks noChangeArrowheads="1"/>
          </p:cNvSpPr>
          <p:nvPr/>
        </p:nvSpPr>
        <p:spPr bwMode="auto">
          <a:xfrm>
            <a:off x="6438899" y="3895725"/>
            <a:ext cx="2120900" cy="1190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ea typeface="Arial Unicode MS"/>
              </a:rPr>
              <a:t>Bob</a:t>
            </a:r>
            <a:r>
              <a:rPr lang="ja-JP" sz="1800">
                <a:latin typeface="Arial"/>
                <a:ea typeface="Arial Unicode MS"/>
              </a:rPr>
              <a:t>’</a:t>
            </a:r>
            <a:r>
              <a:rPr lang="en-US" sz="1800">
                <a:latin typeface="Arial"/>
                <a:ea typeface="Arial Unicode MS"/>
                <a:cs typeface="Arial"/>
              </a:rPr>
              <a:t>s message, m, signed (encrypted) with his private key</a:t>
            </a:r>
            <a:endParaRPr lang="en-US" sz="1800">
              <a:latin typeface="Arial"/>
              <a:ea typeface="Arial Unicode MS"/>
              <a:cs typeface="Arial"/>
            </a:endParaRPr>
          </a:p>
        </p:txBody>
      </p:sp>
      <p:sp>
        <p:nvSpPr>
          <p:cNvPr id="59411" name="Text Box 25"/>
          <p:cNvSpPr txBox="1">
            <a:spLocks noChangeArrowheads="1"/>
          </p:cNvSpPr>
          <p:nvPr/>
        </p:nvSpPr>
        <p:spPr bwMode="auto">
          <a:xfrm>
            <a:off x="6859588" y="3375025"/>
            <a:ext cx="7112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m,K </a:t>
            </a:r>
            <a:endParaRPr/>
          </a:p>
        </p:txBody>
      </p:sp>
      <p:sp>
        <p:nvSpPr>
          <p:cNvPr id="59412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/>
          </a:p>
        </p:txBody>
      </p:sp>
      <p:sp>
        <p:nvSpPr>
          <p:cNvPr id="59413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/>
          </a:p>
        </p:txBody>
      </p:sp>
      <p:sp>
        <p:nvSpPr>
          <p:cNvPr id="59414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 (m)</a:t>
            </a:r>
            <a:endParaRPr/>
          </a:p>
        </p:txBody>
      </p:sp>
      <p:sp>
        <p:nvSpPr>
          <p:cNvPr id="5941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174625"/>
            <a:ext cx="4583113" cy="1143000"/>
          </a:xfrm>
        </p:spPr>
        <p:txBody>
          <a:bodyPr/>
          <a:lstStyle/>
          <a:p>
            <a:pPr>
              <a:defRPr/>
            </a:pPr>
            <a:r>
              <a:rPr lang="en-US"/>
              <a:t>Digital signatures </a:t>
            </a:r>
            <a:endParaRPr/>
          </a:p>
        </p:txBody>
      </p:sp>
      <p:pic>
        <p:nvPicPr>
          <p:cNvPr id="59416" name="Picture 23" descr="underline_base"/>
          <p:cNvPicPr>
            <a:picLocks noChangeArrowheads="1"/>
          </p:cNvPicPr>
          <p:nvPr/>
        </p:nvPicPr>
        <p:blipFill>
          <a:blip r:embed="rId3"/>
          <a:stretch/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-</a:t>
            </a:r>
            <a:endParaRPr/>
          </a:p>
        </p:txBody>
      </p:sp>
      <p:sp>
        <p:nvSpPr>
          <p:cNvPr id="60420" name="Rectangle 11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990600" y="3648074"/>
            <a:ext cx="7391400" cy="2311399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Alice thus verifies that:</a:t>
            </a:r>
            <a:endParaRPr/>
          </a:p>
          <a:p>
            <a:pPr marL="800100" lvl="1" indent="-342900">
              <a:lnSpc>
                <a:spcPct val="90000"/>
              </a:lnSpc>
              <a:buFont typeface="ZapfDingbats"/>
              <a:buChar char="ü"/>
              <a:defRPr/>
            </a:pPr>
            <a:r>
              <a:rPr lang="en-US"/>
              <a:t>Bob signed m</a:t>
            </a:r>
            <a:endParaRPr/>
          </a:p>
          <a:p>
            <a:pPr marL="800100" lvl="1" indent="-342900">
              <a:lnSpc>
                <a:spcPct val="90000"/>
              </a:lnSpc>
              <a:buFont typeface="ZapfDingbats"/>
              <a:buChar char="ü"/>
              <a:defRPr/>
            </a:pPr>
            <a:r>
              <a:rPr lang="en-US"/>
              <a:t>no one else signed m</a:t>
            </a:r>
            <a:endParaRPr/>
          </a:p>
          <a:p>
            <a:pPr marL="800100" lvl="1" indent="-342900">
              <a:lnSpc>
                <a:spcPct val="90000"/>
              </a:lnSpc>
              <a:buFont typeface="ZapfDingbats"/>
              <a:buChar char="ü"/>
              <a:defRPr/>
            </a:pPr>
            <a:r>
              <a:rPr lang="en-US"/>
              <a:t>Bob signed m and not m</a:t>
            </a:r>
            <a:r>
              <a:rPr lang="ja-JP"/>
              <a:t>‘</a:t>
            </a:r>
            <a:endParaRPr lang="en-US"/>
          </a:p>
          <a:p>
            <a:pPr marL="381000" indent="-381000">
              <a:lnSpc>
                <a:spcPct val="90000"/>
              </a:lnSpc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non-repudiation:</a:t>
            </a:r>
            <a:endParaRPr/>
          </a:p>
          <a:p>
            <a:pPr marL="800100" lvl="1" indent="-342900">
              <a:lnSpc>
                <a:spcPct val="90000"/>
              </a:lnSpc>
              <a:buFont typeface="Wingdings"/>
              <a:buChar char="ü"/>
              <a:defRPr/>
            </a:pPr>
            <a:r>
              <a:rPr lang="en-US"/>
              <a:t>Alice can take m, and signature K</a:t>
            </a:r>
            <a:r>
              <a:rPr lang="en-US" baseline="-25000"/>
              <a:t>B</a:t>
            </a:r>
            <a:r>
              <a:rPr lang="en-US"/>
              <a:t>(m) to court and prove that Bob signed m</a:t>
            </a:r>
            <a:endParaRPr/>
          </a:p>
          <a:p>
            <a:pPr marL="381000" indent="-381000">
              <a:lnSpc>
                <a:spcPct val="90000"/>
              </a:lnSpc>
              <a:buSzTx/>
              <a:buFont typeface="Wingdings"/>
              <a:buChar char="ü"/>
              <a:defRPr/>
            </a:pPr>
            <a:endParaRPr lang="en-US" sz="2400"/>
          </a:p>
        </p:txBody>
      </p:sp>
      <p:sp>
        <p:nvSpPr>
          <p:cNvPr id="60421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-</a:t>
            </a:r>
            <a:endParaRPr/>
          </a:p>
        </p:txBody>
      </p:sp>
      <p:sp>
        <p:nvSpPr>
          <p:cNvPr id="6042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174625"/>
            <a:ext cx="4583113" cy="1143000"/>
          </a:xfrm>
        </p:spPr>
        <p:txBody>
          <a:bodyPr/>
          <a:lstStyle/>
          <a:p>
            <a:pPr>
              <a:defRPr/>
            </a:pPr>
            <a:r>
              <a:rPr lang="en-US"/>
              <a:t>Digital signatures </a:t>
            </a:r>
            <a:endParaRPr/>
          </a:p>
        </p:txBody>
      </p:sp>
      <p:pic>
        <p:nvPicPr>
          <p:cNvPr id="60423" name="Picture 23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0424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2400"/>
              <a:t>suppose Alice receives msg m, with signature: m, K</a:t>
            </a:r>
            <a:r>
              <a:rPr lang="en-US" sz="2400" baseline="-25000"/>
              <a:t>B</a:t>
            </a:r>
            <a:r>
              <a:rPr lang="en-US" sz="2400"/>
              <a:t>(m)</a:t>
            </a:r>
            <a:endParaRPr/>
          </a:p>
          <a:p>
            <a:pPr>
              <a:lnSpc>
                <a:spcPct val="110000"/>
              </a:lnSpc>
              <a:defRPr/>
            </a:pPr>
            <a:r>
              <a:rPr lang="en-US" sz="2400"/>
              <a:t>Alice verifies m signed by Bob by applying Bob</a:t>
            </a:r>
            <a:r>
              <a:rPr lang="ja-JP" sz="2400"/>
              <a:t>’</a:t>
            </a:r>
            <a:r>
              <a:rPr lang="en-US" sz="2400"/>
              <a:t>s public key K</a:t>
            </a:r>
            <a:r>
              <a:rPr lang="en-US" sz="2400" baseline="-25000"/>
              <a:t>B</a:t>
            </a:r>
            <a:r>
              <a:rPr lang="en-US" sz="2400"/>
              <a:t> to K</a:t>
            </a:r>
            <a:r>
              <a:rPr lang="en-US" sz="2400" baseline="-25000"/>
              <a:t>B</a:t>
            </a:r>
            <a:r>
              <a:rPr lang="en-US" sz="2400"/>
              <a:t>(m) then checks K</a:t>
            </a:r>
            <a:r>
              <a:rPr lang="en-US" sz="2400" baseline="-25000"/>
              <a:t>B</a:t>
            </a:r>
            <a:r>
              <a:rPr lang="en-US" sz="2400"/>
              <a:t>(K</a:t>
            </a:r>
            <a:r>
              <a:rPr lang="en-US" sz="2400" baseline="-25000"/>
              <a:t>B</a:t>
            </a:r>
            <a:r>
              <a:rPr lang="en-US" sz="2400"/>
              <a:t>(m) ) = m.</a:t>
            </a:r>
            <a:endParaRPr/>
          </a:p>
          <a:p>
            <a:pPr>
              <a:lnSpc>
                <a:spcPct val="110000"/>
              </a:lnSpc>
              <a:defRPr/>
            </a:pPr>
            <a:r>
              <a:rPr lang="en-US" sz="2400"/>
              <a:t>If K</a:t>
            </a:r>
            <a:r>
              <a:rPr lang="en-US" sz="2400" baseline="-25000"/>
              <a:t>B</a:t>
            </a:r>
            <a:r>
              <a:rPr lang="en-US" sz="2400"/>
              <a:t>(K</a:t>
            </a:r>
            <a:r>
              <a:rPr lang="en-US" sz="2400" baseline="-25000"/>
              <a:t>B</a:t>
            </a:r>
            <a:r>
              <a:rPr lang="en-US" sz="2400"/>
              <a:t>(m) ) = m, whoever signed m must have used Bob</a:t>
            </a:r>
            <a:r>
              <a:rPr lang="ja-JP" sz="2400"/>
              <a:t>’</a:t>
            </a:r>
            <a:r>
              <a:rPr lang="en-US" sz="2400"/>
              <a:t>s private key.</a:t>
            </a:r>
            <a:endParaRPr/>
          </a:p>
          <a:p>
            <a:pPr>
              <a:lnSpc>
                <a:spcPct val="120000"/>
              </a:lnSpc>
              <a:defRPr/>
            </a:pPr>
            <a:endParaRPr lang="en-US" sz="2400"/>
          </a:p>
        </p:txBody>
      </p:sp>
      <p:sp>
        <p:nvSpPr>
          <p:cNvPr id="60425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-</a:t>
            </a:r>
            <a:endParaRPr/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-</a:t>
            </a:r>
            <a:endParaRPr/>
          </a:p>
        </p:txBody>
      </p:sp>
      <p:sp>
        <p:nvSpPr>
          <p:cNvPr id="60427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-</a:t>
            </a:r>
            <a:endParaRPr/>
          </a:p>
        </p:txBody>
      </p:sp>
      <p:sp>
        <p:nvSpPr>
          <p:cNvPr id="60428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+</a:t>
            </a:r>
            <a:endParaRPr/>
          </a:p>
        </p:txBody>
      </p:sp>
      <p:sp>
        <p:nvSpPr>
          <p:cNvPr id="60429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+</a:t>
            </a:r>
            <a:endParaRPr/>
          </a:p>
        </p:txBody>
      </p:sp>
      <p:sp>
        <p:nvSpPr>
          <p:cNvPr id="60430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 Unicode MS"/>
                <a:ea typeface="Arial Unicode MS"/>
              </a:rPr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144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Message digests</a:t>
            </a:r>
            <a:endParaRPr/>
          </a:p>
        </p:txBody>
      </p:sp>
      <p:sp>
        <p:nvSpPr>
          <p:cNvPr id="61444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611188" y="1739900"/>
            <a:ext cx="3916362" cy="328295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/>
              <a:t>computationally expensive to public-key-encrypt long messages 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goal: </a:t>
            </a:r>
            <a:r>
              <a:rPr lang="en-US" sz="2400"/>
              <a:t>fixed-length, easy- to-compute digital </a:t>
            </a:r>
            <a:r>
              <a:rPr lang="ja-JP" sz="2400"/>
              <a:t>“</a:t>
            </a:r>
            <a:r>
              <a:rPr lang="en-US" sz="2400"/>
              <a:t>fingerprint</a:t>
            </a:r>
            <a:r>
              <a:rPr lang="ja-JP" sz="2400"/>
              <a:t>”</a:t>
            </a:r>
            <a:endParaRPr lang="en-US" sz="2400"/>
          </a:p>
          <a:p>
            <a:pPr>
              <a:defRPr/>
            </a:pPr>
            <a:r>
              <a:rPr lang="en-US" sz="2400"/>
              <a:t>apply hash function H to </a:t>
            </a:r>
            <a:r>
              <a:rPr lang="en-US" sz="2400" i="1"/>
              <a:t>m</a:t>
            </a:r>
            <a:r>
              <a:rPr lang="en-US" sz="2400"/>
              <a:t>, get fixed size message digest, </a:t>
            </a:r>
            <a:r>
              <a:rPr lang="en-US" sz="2400" i="1"/>
              <a:t>H(m).</a:t>
            </a: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400"/>
          </a:p>
        </p:txBody>
      </p:sp>
      <p:sp>
        <p:nvSpPr>
          <p:cNvPr id="61445" name="Rectangle 4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Hash function properties:</a:t>
            </a:r>
            <a:endParaRPr/>
          </a:p>
          <a:p>
            <a:pPr>
              <a:defRPr/>
            </a:pPr>
            <a:r>
              <a:rPr lang="en-US" sz="2400"/>
              <a:t>many-to-1</a:t>
            </a:r>
            <a:endParaRPr/>
          </a:p>
          <a:p>
            <a:pPr>
              <a:defRPr/>
            </a:pPr>
            <a:r>
              <a:rPr lang="en-US" sz="2400"/>
              <a:t>produces fixed-size msg digest (fingerprint)</a:t>
            </a:r>
            <a:endParaRPr/>
          </a:p>
          <a:p>
            <a:pPr>
              <a:defRPr/>
            </a:pPr>
            <a:r>
              <a:rPr lang="en-US" sz="2400"/>
              <a:t>given message digest x, computationally infeasible to find m such that x = H(m)</a:t>
            </a:r>
            <a:endParaRPr/>
          </a:p>
          <a:p>
            <a:pPr>
              <a:buFont typeface="Wingdings"/>
              <a:buNone/>
              <a:defRPr/>
            </a:pPr>
            <a:endParaRPr lang="en-US" sz="2400"/>
          </a:p>
          <a:p>
            <a:pPr>
              <a:buFont typeface="Wingdings"/>
              <a:buNone/>
              <a:defRPr/>
            </a:pPr>
            <a:endParaRPr lang="en-US" sz="2000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large 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message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6732588" y="966787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H: Hash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endParaRPr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H(m)</a:t>
            </a:r>
            <a:endParaRPr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1454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246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15913" y="276225"/>
            <a:ext cx="8120062" cy="844550"/>
          </a:xfrm>
        </p:spPr>
        <p:txBody>
          <a:bodyPr/>
          <a:lstStyle/>
          <a:p>
            <a:pPr>
              <a:defRPr/>
            </a:pPr>
            <a:r>
              <a:rPr lang="en-US" sz="3200"/>
              <a:t>Internet checksum: poor crypto hash function</a:t>
            </a:r>
            <a:endParaRPr/>
          </a:p>
        </p:txBody>
      </p:sp>
      <p:sp>
        <p:nvSpPr>
          <p:cNvPr id="62468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/>
              <a:t>Internet checksum has some properties of hash function:</a:t>
            </a:r>
            <a:endParaRPr/>
          </a:p>
          <a:p>
            <a:pPr>
              <a:buFont typeface="ZapfDingbats"/>
              <a:buChar char="ü"/>
              <a:defRPr/>
            </a:pPr>
            <a:r>
              <a:rPr lang="en-US" sz="2400"/>
              <a:t>produces fixed length digest (16-bit sum) of message</a:t>
            </a:r>
            <a:endParaRPr/>
          </a:p>
          <a:p>
            <a:pPr>
              <a:buFont typeface="ZapfDingbats"/>
              <a:buChar char="ü"/>
              <a:defRPr/>
            </a:pPr>
            <a:r>
              <a:rPr lang="en-US" sz="2400"/>
              <a:t>is many-to-one</a:t>
            </a:r>
            <a:endParaRPr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buFont typeface="Wingdings"/>
              <a:buNone/>
              <a:defRPr/>
            </a:pPr>
            <a:r>
              <a:rPr lang="en-US" sz="2400"/>
              <a:t>But given message with given hash value, it is easy to find another message with same hash value: </a:t>
            </a:r>
            <a:endParaRPr/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I O U 1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0 0 . 9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9 B O B</a:t>
            </a:r>
            <a:endParaRPr/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49 4F 55 31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30 30 2E 39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39 42 D2 42</a:t>
            </a:r>
            <a:endParaRPr/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431799" y="3879850"/>
            <a:ext cx="12239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u="sng">
                <a:latin typeface="Arial"/>
                <a:cs typeface="Arial"/>
              </a:rPr>
              <a:t>message</a:t>
            </a:r>
            <a:endParaRPr/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u="sng">
                <a:latin typeface="Arial"/>
                <a:cs typeface="Arial"/>
              </a:rPr>
              <a:t>ASCII format</a:t>
            </a:r>
            <a:endParaRPr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B2 C1 D2 AC</a:t>
            </a:r>
            <a:endParaRPr/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I O U </a:t>
            </a:r>
            <a:r>
              <a:rPr lang="en-US" sz="2000" b="1" u="sng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0 0 . </a:t>
            </a:r>
            <a:r>
              <a:rPr lang="en-US" sz="2000" b="1" u="sng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9 B O B</a:t>
            </a:r>
            <a:endParaRPr/>
          </a:p>
        </p:txBody>
      </p:sp>
      <p:sp>
        <p:nvSpPr>
          <p:cNvPr id="62477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49 4F 55 </a:t>
            </a:r>
            <a:r>
              <a:rPr lang="en-US" sz="2000" b="1" u="sng">
                <a:solidFill>
                  <a:srgbClr val="FF0000"/>
                </a:solidFill>
                <a:latin typeface="Arial"/>
                <a:cs typeface="Arial"/>
              </a:rPr>
              <a:t>39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30 30 2E </a:t>
            </a:r>
            <a:r>
              <a:rPr lang="en-US" sz="2000" b="1" u="sng">
                <a:solidFill>
                  <a:srgbClr val="FF0000"/>
                </a:solidFill>
                <a:latin typeface="Arial"/>
                <a:cs typeface="Arial"/>
              </a:rPr>
              <a:t>31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39 42 D2 42</a:t>
            </a:r>
            <a:endParaRPr/>
          </a:p>
        </p:txBody>
      </p:sp>
      <p:sp>
        <p:nvSpPr>
          <p:cNvPr id="62478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u="sng">
                <a:latin typeface="Arial"/>
                <a:cs typeface="Arial"/>
              </a:rPr>
              <a:t>message</a:t>
            </a:r>
            <a:endParaRPr/>
          </a:p>
        </p:txBody>
      </p: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u="sng">
                <a:latin typeface="Arial"/>
                <a:cs typeface="Arial"/>
              </a:rPr>
              <a:t>ASCII format</a:t>
            </a:r>
            <a:endParaRPr/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1">
                <a:latin typeface="Arial"/>
                <a:cs typeface="Arial"/>
              </a:rPr>
              <a:t>B2 C1 D2 AC</a:t>
            </a:r>
            <a:endParaRPr/>
          </a:p>
        </p:txBody>
      </p:sp>
      <p:sp>
        <p:nvSpPr>
          <p:cNvPr id="62482" name="Text Box 17"/>
          <p:cNvSpPr txBox="1">
            <a:spLocks noChangeArrowheads="1"/>
          </p:cNvSpPr>
          <p:nvPr/>
        </p:nvSpPr>
        <p:spPr bwMode="auto">
          <a:xfrm>
            <a:off x="3740149" y="5349875"/>
            <a:ext cx="3071813" cy="701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/>
                <a:cs typeface="Arial"/>
              </a:rPr>
              <a:t>different messages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/>
                <a:cs typeface="Arial"/>
              </a:rPr>
              <a:t>but identical checksums</a:t>
            </a:r>
            <a:r>
              <a:rPr lang="en-US" sz="2000">
                <a:solidFill>
                  <a:schemeClr val="accent2"/>
                </a:solidFill>
                <a:latin typeface="Arial"/>
                <a:cs typeface="Arial"/>
              </a:rPr>
              <a:t>!</a:t>
            </a:r>
            <a:endParaRPr/>
          </a:p>
        </p:txBody>
      </p:sp>
      <p:sp>
        <p:nvSpPr>
          <p:cNvPr id="62483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4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2485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Network Security</a:t>
            </a:r>
            <a:endParaRPr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63492" name="Group 3"/>
          <p:cNvGrpSpPr/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63560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3561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large </a:t>
              </a:r>
              <a:endParaRPr/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message</a:t>
              </a:r>
              <a:endParaRPr/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m</a:t>
              </a:r>
              <a:endParaRPr/>
            </a:p>
          </p:txBody>
        </p:sp>
      </p:grpSp>
      <p:grpSp>
        <p:nvGrpSpPr>
          <p:cNvPr id="50181" name="Group 6"/>
          <p:cNvGrpSpPr/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8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H: Hash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function</a:t>
              </a:r>
              <a:endParaRPr/>
            </a:p>
          </p:txBody>
        </p:sp>
      </p:grp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5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H(m)</a:t>
            </a:r>
            <a:endParaRPr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3"/>
          <p:cNvGrpSpPr/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digital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signature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(encrypt)</a:t>
              </a:r>
              <a:endParaRPr/>
            </a:p>
          </p:txBody>
        </p:sp>
      </p:grp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Bob</a:t>
            </a:r>
            <a:r>
              <a:rPr lang="ja-JP" sz="1600">
                <a:latin typeface="Arial"/>
                <a:cs typeface="Arial"/>
              </a:rPr>
              <a:t>’</a:t>
            </a:r>
            <a:r>
              <a:rPr lang="en-US" sz="1600">
                <a:latin typeface="Arial"/>
                <a:cs typeface="Arial"/>
              </a:rPr>
              <a:t>s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private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63500" name="Picture 17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01" name="Group 18"/>
          <p:cNvGrpSpPr/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63556" name="Group 19"/>
            <p:cNvGrpSpPr/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63558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 </a:t>
                </a:r>
                <a:endParaRPr/>
              </a:p>
            </p:txBody>
          </p:sp>
          <p:sp>
            <p:nvSpPr>
              <p:cNvPr id="63559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/>
              </a:p>
            </p:txBody>
          </p:sp>
        </p:grpSp>
        <p:sp>
          <p:nvSpPr>
            <p:cNvPr id="63557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63502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503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3504" name="Group 25"/>
          <p:cNvGrpSpPr/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63554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63555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</p:grpSp>
      <p:sp>
        <p:nvSpPr>
          <p:cNvPr id="63505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506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3507" name="Picture 30" descr="BS00592_[1]"/>
          <p:cNvPicPr>
            <a:picLocks noChangeAspect="1" noChangeArrowheads="1" noGrp="1"/>
          </p:cNvPicPr>
          <p:nvPr>
            <p:ph sz="half" idx="1"/>
          </p:nvPr>
        </p:nvPicPr>
        <p:blipFill>
          <a:blip r:embed="rId3"/>
          <a:stretch/>
        </p:blipFill>
        <p:spPr bwMode="auto">
          <a:xfrm>
            <a:off x="993775" y="5551488"/>
            <a:ext cx="627063" cy="768350"/>
          </a:xfrm>
          <a:prstGeom prst="rect">
            <a:avLst/>
          </a:prstGeom>
          <a:noFill/>
        </p:spPr>
      </p:pic>
      <p:sp>
        <p:nvSpPr>
          <p:cNvPr id="63508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buFont typeface="Wingdings"/>
              <a:buNone/>
              <a:defRPr/>
            </a:pPr>
            <a:r>
              <a:rPr lang="en-US" sz="2400"/>
              <a:t>Bob sends digitally signed message:</a:t>
            </a:r>
            <a:endParaRPr/>
          </a:p>
        </p:txBody>
      </p:sp>
      <p:sp>
        <p:nvSpPr>
          <p:cNvPr id="217120" name="Rectangle 32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4883150" y="1211263"/>
            <a:ext cx="4238625" cy="1057275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/>
              <a:t>Alice verifies signature, integrity of digitally signed message:</a:t>
            </a:r>
            <a:endParaRPr/>
          </a:p>
        </p:txBody>
      </p:sp>
      <p:grpSp>
        <p:nvGrpSpPr>
          <p:cNvPr id="63510" name="Group 33"/>
          <p:cNvGrpSpPr/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63549" name="Group 34"/>
            <p:cNvGrpSpPr/>
            <p:nvPr/>
          </p:nvGrpSpPr>
          <p:grpSpPr bwMode="auto">
            <a:xfrm>
              <a:off x="3219" y="2639"/>
              <a:ext cx="923" cy="339"/>
              <a:chOff x="2546" y="3029"/>
              <a:chExt cx="923" cy="339"/>
            </a:xfrm>
          </p:grpSpPr>
          <p:sp>
            <p:nvSpPr>
              <p:cNvPr id="63552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</a:t>
                </a:r>
                <a:r>
                  <a:rPr lang="en-US" sz="2400" baseline="-250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(H(m))</a:t>
                </a:r>
                <a:endParaRPr/>
              </a:p>
            </p:txBody>
          </p:sp>
          <p:sp>
            <p:nvSpPr>
              <p:cNvPr id="63553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63550" name="Rectangle 37"/>
            <p:cNvSpPr>
              <a:spLocks noChangeArrowheads="1"/>
            </p:cNvSpPr>
            <p:nvPr/>
          </p:nvSpPr>
          <p:spPr bwMode="auto">
            <a:xfrm>
              <a:off x="3290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3551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C00000"/>
                  </a:solidFill>
                  <a:latin typeface="Arial"/>
                  <a:cs typeface="Arial"/>
                </a:rPr>
                <a:t>encrypted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C00000"/>
                  </a:solidFill>
                  <a:latin typeface="Arial"/>
                  <a:cs typeface="Arial"/>
                </a:rPr>
                <a:t>msg digest</a:t>
              </a:r>
              <a:endParaRPr/>
            </a:p>
          </p:txBody>
        </p:sp>
      </p:grpSp>
      <p:sp>
        <p:nvSpPr>
          <p:cNvPr id="63511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17130" name="Group 42"/>
          <p:cNvGrpSpPr/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63544" name="Group 43"/>
            <p:cNvGrpSpPr/>
            <p:nvPr/>
          </p:nvGrpSpPr>
          <p:grpSpPr bwMode="auto">
            <a:xfrm>
              <a:off x="3219" y="2639"/>
              <a:ext cx="923" cy="339"/>
              <a:chOff x="2546" y="3029"/>
              <a:chExt cx="923" cy="339"/>
            </a:xfrm>
          </p:grpSpPr>
          <p:sp>
            <p:nvSpPr>
              <p:cNvPr id="63547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</a:t>
                </a:r>
                <a:r>
                  <a:rPr lang="en-US" sz="2400" baseline="-250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(H(m))</a:t>
                </a:r>
                <a:endParaRPr/>
              </a:p>
            </p:txBody>
          </p:sp>
          <p:sp>
            <p:nvSpPr>
              <p:cNvPr id="63548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63545" name="Rectangle 46"/>
            <p:cNvSpPr>
              <a:spLocks noChangeArrowheads="1"/>
            </p:cNvSpPr>
            <p:nvPr/>
          </p:nvSpPr>
          <p:spPr bwMode="auto">
            <a:xfrm>
              <a:off x="3290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3546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C00000"/>
                  </a:solidFill>
                  <a:latin typeface="Arial"/>
                  <a:cs typeface="Arial"/>
                </a:rPr>
                <a:t>encrypted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C00000"/>
                  </a:solidFill>
                  <a:latin typeface="Arial"/>
                  <a:cs typeface="Arial"/>
                </a:rPr>
                <a:t>msg digest</a:t>
              </a:r>
              <a:endParaRPr/>
            </a:p>
          </p:txBody>
        </p:sp>
      </p:grpSp>
      <p:grpSp>
        <p:nvGrpSpPr>
          <p:cNvPr id="217136" name="Group 48"/>
          <p:cNvGrpSpPr/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63542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3543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large </a:t>
              </a:r>
              <a:endParaRPr/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message</a:t>
              </a:r>
              <a:endParaRPr/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m</a:t>
              </a:r>
              <a:endParaRPr/>
            </a:p>
          </p:txBody>
        </p:sp>
      </p:grpSp>
      <p:grpSp>
        <p:nvGrpSpPr>
          <p:cNvPr id="217139" name="Group 51"/>
          <p:cNvGrpSpPr/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8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H: Hash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function</a:t>
              </a:r>
              <a:endParaRPr/>
            </a:p>
          </p:txBody>
        </p:sp>
      </p:grpSp>
      <p:grpSp>
        <p:nvGrpSpPr>
          <p:cNvPr id="217142" name="Group 54"/>
          <p:cNvGrpSpPr/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6354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354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H(m)</a:t>
              </a:r>
              <a:endParaRPr/>
            </a:p>
          </p:txBody>
        </p:sp>
      </p:grpSp>
      <p:grpSp>
        <p:nvGrpSpPr>
          <p:cNvPr id="217145" name="Group 57"/>
          <p:cNvGrpSpPr/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digital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signature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(decrypt)</a:t>
              </a:r>
              <a:endParaRPr/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17149" name="Group 61"/>
          <p:cNvGrpSpPr/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63538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3539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H(m)</a:t>
              </a:r>
              <a:endParaRPr/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Bob</a:t>
            </a:r>
            <a:r>
              <a:rPr lang="ja-JP" sz="1600">
                <a:latin typeface="Arial"/>
                <a:cs typeface="Arial"/>
              </a:rPr>
              <a:t>’</a:t>
            </a:r>
            <a:r>
              <a:rPr lang="en-US" sz="1600">
                <a:latin typeface="Arial"/>
                <a:cs typeface="Arial"/>
              </a:rPr>
              <a:t>s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public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158" name="Group 70"/>
          <p:cNvGrpSpPr/>
          <p:nvPr/>
        </p:nvGrpSpPr>
        <p:grpSpPr bwMode="auto">
          <a:xfrm>
            <a:off x="6977063" y="4049713"/>
            <a:ext cx="490536" cy="604837"/>
            <a:chOff x="2994" y="2073"/>
            <a:chExt cx="309" cy="381"/>
          </a:xfrm>
        </p:grpSpPr>
        <p:grpSp>
          <p:nvGrpSpPr>
            <p:cNvPr id="63534" name="Group 71"/>
            <p:cNvGrpSpPr/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63536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 </a:t>
                </a:r>
                <a:endParaRPr/>
              </a:p>
            </p:txBody>
          </p:sp>
          <p:sp>
            <p:nvSpPr>
              <p:cNvPr id="63537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/>
              </a:p>
            </p:txBody>
          </p:sp>
        </p:grpSp>
        <p:sp>
          <p:nvSpPr>
            <p:cNvPr id="63535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49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equal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latin typeface="Arial"/>
                <a:cs typeface="Arial"/>
              </a:rPr>
              <a:t> ?</a:t>
            </a:r>
            <a:endParaRPr/>
          </a:p>
        </p:txBody>
      </p:sp>
      <p:sp>
        <p:nvSpPr>
          <p:cNvPr id="63532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3600">
                <a:solidFill>
                  <a:srgbClr val="000099"/>
                </a:solidFill>
              </a:rPr>
              <a:t>Digital signature = signed message digest</a:t>
            </a:r>
            <a:endParaRPr/>
          </a:p>
        </p:txBody>
      </p:sp>
      <p:pic>
        <p:nvPicPr>
          <p:cNvPr id="63533" name="Picture 6" descr="underline_base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Network Security</a:t>
            </a:r>
            <a:endParaRPr/>
          </a:p>
        </p:txBody>
      </p:sp>
      <p:sp>
        <p:nvSpPr>
          <p:cNvPr id="1126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28600" y="152400"/>
            <a:ext cx="8404225" cy="990600"/>
          </a:xfrm>
        </p:spPr>
        <p:txBody>
          <a:bodyPr/>
          <a:lstStyle/>
          <a:p>
            <a:pPr>
              <a:defRPr/>
            </a:pPr>
            <a:r>
              <a:rPr lang="en-US" sz="4000"/>
              <a:t>Friends and enemies: Alice, Bob, Trudy</a:t>
            </a:r>
            <a:endParaRPr/>
          </a:p>
        </p:txBody>
      </p:sp>
      <p:sp>
        <p:nvSpPr>
          <p:cNvPr id="11268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533400" y="1282700"/>
            <a:ext cx="8142288" cy="1617663"/>
          </a:xfrm>
        </p:spPr>
        <p:txBody>
          <a:bodyPr/>
          <a:lstStyle/>
          <a:p>
            <a:pPr>
              <a:defRPr/>
            </a:pPr>
            <a:r>
              <a:rPr lang="en-US" sz="2400"/>
              <a:t>well-known in network security world</a:t>
            </a:r>
            <a:endParaRPr/>
          </a:p>
          <a:p>
            <a:pPr>
              <a:defRPr/>
            </a:pPr>
            <a:r>
              <a:rPr lang="en-US" sz="2400"/>
              <a:t>Bob, Alice (lovers!) want to communicate </a:t>
            </a:r>
            <a:r>
              <a:rPr lang="ja-JP" sz="2400"/>
              <a:t>“</a:t>
            </a:r>
            <a:r>
              <a:rPr lang="en-US" sz="2400"/>
              <a:t>securely</a:t>
            </a:r>
            <a:r>
              <a:rPr lang="ja-JP" sz="2400"/>
              <a:t>”</a:t>
            </a:r>
            <a:endParaRPr lang="en-US" sz="2400"/>
          </a:p>
          <a:p>
            <a:pPr>
              <a:defRPr/>
            </a:pPr>
            <a:r>
              <a:rPr lang="en-US" sz="2400"/>
              <a:t>Trudy (intruder) may intercept, delete, add messages</a:t>
            </a:r>
            <a:endParaRPr/>
          </a:p>
        </p:txBody>
      </p:sp>
      <p:pic>
        <p:nvPicPr>
          <p:cNvPr id="11269" name="Picture 6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7" descr="Bo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9" descr="Eve"/>
          <p:cNvPicPr>
            <a:picLocks noChangeAspect="1" noChangeArrowheads="1" noGrp="1"/>
          </p:cNvPicPr>
          <p:nvPr>
            <p:ph sz="half" idx="2"/>
          </p:nvPr>
        </p:nvPicPr>
        <p:blipFill>
          <a:blip r:embed="rId4"/>
          <a:stretch/>
        </p:blipFill>
        <p:spPr bwMode="auto">
          <a:xfrm>
            <a:off x="4408488" y="5337174"/>
            <a:ext cx="1082675" cy="1295400"/>
          </a:xfrm>
          <a:prstGeom prst="rect">
            <a:avLst/>
          </a:prstGeom>
          <a:noFill/>
        </p:spPr>
      </p:pic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2038349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secure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sender</a:t>
            </a:r>
            <a:endParaRPr/>
          </a:p>
        </p:txBody>
      </p: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s</a:t>
            </a:r>
            <a:endParaRPr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5867399" y="4248150"/>
            <a:ext cx="109696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secure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receiver</a:t>
            </a:r>
            <a:endParaRPr/>
          </a:p>
        </p:txBody>
      </p:sp>
      <p:sp>
        <p:nvSpPr>
          <p:cNvPr id="11276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channel</a:t>
            </a:r>
            <a:endParaRPr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>
            <a:off x="3768725" y="3883024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78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0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data, control messages</a:t>
            </a:r>
            <a:endParaRPr/>
          </a:p>
        </p:txBody>
      </p:sp>
      <p:sp>
        <p:nvSpPr>
          <p:cNvPr id="11281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2" name="Freeform 25"/>
          <p:cNvSpPr/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6 w 344"/>
              <a:gd name="T3" fmla="*/ 2147483646 h 789"/>
              <a:gd name="T4" fmla="*/ 2147483646 w 344"/>
              <a:gd name="T5" fmla="*/ 2147483646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 fill="norm" stroke="1" extrusionOk="0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3" name="Freeform 26"/>
          <p:cNvSpPr/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6 w 344"/>
              <a:gd name="T3" fmla="*/ 2147483646 h 789"/>
              <a:gd name="T4" fmla="*/ 2147483646 w 344"/>
              <a:gd name="T5" fmla="*/ 2147483646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 fill="norm" stroke="1" extrusionOk="0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4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5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data</a:t>
            </a:r>
            <a:endParaRPr/>
          </a:p>
        </p:txBody>
      </p:sp>
      <p:sp>
        <p:nvSpPr>
          <p:cNvPr id="11286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7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data</a:t>
            </a:r>
            <a:endParaRPr/>
          </a:p>
        </p:txBody>
      </p:sp>
      <p:sp>
        <p:nvSpPr>
          <p:cNvPr id="11288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/>
                <a:cs typeface="Arial"/>
              </a:rPr>
              <a:t>Alice</a:t>
            </a:r>
            <a:endParaRPr/>
          </a:p>
        </p:txBody>
      </p:sp>
      <p:sp>
        <p:nvSpPr>
          <p:cNvPr id="11289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/>
                <a:cs typeface="Arial"/>
              </a:rPr>
              <a:t>Bob</a:t>
            </a:r>
            <a:endParaRPr/>
          </a:p>
        </p:txBody>
      </p:sp>
      <p:sp>
        <p:nvSpPr>
          <p:cNvPr id="11290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/>
                <a:cs typeface="Arial"/>
              </a:rPr>
              <a:t>Trudy</a:t>
            </a:r>
            <a:endParaRPr/>
          </a:p>
        </p:txBody>
      </p:sp>
      <p:pic>
        <p:nvPicPr>
          <p:cNvPr id="11291" name="Picture 6" descr="underline_base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451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Hash function algorithms</a:t>
            </a:r>
            <a:endParaRPr/>
          </a:p>
        </p:txBody>
      </p:sp>
      <p:sp>
        <p:nvSpPr>
          <p:cNvPr id="64516" name="Rectangle 3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646113" y="1489075"/>
            <a:ext cx="8131175" cy="4648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MD5 hash function widely used (RFC 1321) </a:t>
            </a:r>
            <a:endParaRPr/>
          </a:p>
          <a:p>
            <a:pPr lvl="1">
              <a:defRPr/>
            </a:pPr>
            <a:r>
              <a:rPr lang="en-US"/>
              <a:t>computes 128-bit message digest in 4-step process. </a:t>
            </a:r>
            <a:endParaRPr/>
          </a:p>
          <a:p>
            <a:pPr lvl="1">
              <a:defRPr/>
            </a:pPr>
            <a:r>
              <a:rPr lang="en-US"/>
              <a:t>arbitrary 128-bit string x, appears difficult to construct msg m whose MD5 hash is equal to x</a:t>
            </a:r>
            <a:endParaRPr/>
          </a:p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SHA-1 is also used</a:t>
            </a:r>
            <a:endParaRPr/>
          </a:p>
          <a:p>
            <a:pPr lvl="1">
              <a:defRPr/>
            </a:pPr>
            <a:r>
              <a:rPr lang="en-US"/>
              <a:t>US standard [</a:t>
            </a:r>
            <a:r>
              <a:rPr lang="en-US" sz="2000"/>
              <a:t>NIST, FIPS PUB 180-1]</a:t>
            </a:r>
            <a:endParaRPr lang="en-US"/>
          </a:p>
          <a:p>
            <a:pPr lvl="1">
              <a:defRPr/>
            </a:pPr>
            <a:r>
              <a:rPr lang="en-US"/>
              <a:t>160-bit message digest</a:t>
            </a:r>
            <a:endParaRPr/>
          </a:p>
        </p:txBody>
      </p:sp>
      <p:pic>
        <p:nvPicPr>
          <p:cNvPr id="64517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538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53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Network Security</a:t>
            </a:r>
            <a:endParaRPr/>
          </a:p>
        </p:txBody>
      </p:sp>
      <p:sp>
        <p:nvSpPr>
          <p:cNvPr id="6554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23825"/>
            <a:ext cx="6445250" cy="952500"/>
          </a:xfrm>
        </p:spPr>
        <p:txBody>
          <a:bodyPr/>
          <a:lstStyle/>
          <a:p>
            <a:pPr>
              <a:defRPr/>
            </a:pPr>
            <a:r>
              <a:rPr lang="en-US"/>
              <a:t>Recall: ap5.0 security hole</a:t>
            </a:r>
            <a:endParaRPr/>
          </a:p>
        </p:txBody>
      </p:sp>
      <p:sp>
        <p:nvSpPr>
          <p:cNvPr id="65541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man (or woman) in the middle attack: </a:t>
            </a:r>
            <a:r>
              <a:rPr lang="en-US" sz="2400"/>
              <a:t>Trudy poses as Alice (to Bob) and as Bob (to Alice)</a:t>
            </a:r>
            <a:endParaRPr/>
          </a:p>
        </p:txBody>
      </p:sp>
      <p:pic>
        <p:nvPicPr>
          <p:cNvPr id="65542" name="Picture 4" descr="Bob"/>
          <p:cNvPicPr>
            <a:picLocks noChangeAspect="1" noChangeArrowheads="1" noGrp="1"/>
          </p:cNvPicPr>
          <p:nvPr>
            <p:ph sz="quarter" idx="3"/>
          </p:nvPr>
        </p:nvPicPr>
        <p:blipFill>
          <a:blip r:embed="rId3"/>
          <a:stretch/>
        </p:blipFill>
        <p:spPr bwMode="auto">
          <a:xfrm>
            <a:off x="7623174" y="2306638"/>
            <a:ext cx="800100" cy="817562"/>
          </a:xfrm>
          <a:prstGeom prst="rect">
            <a:avLst/>
          </a:prstGeom>
          <a:noFill/>
        </p:spPr>
      </p:pic>
      <p:pic>
        <p:nvPicPr>
          <p:cNvPr id="65543" name="Picture 5" descr="Eve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44" name="Picture 6" descr="Alice"/>
          <p:cNvPicPr>
            <a:picLocks noChangeAspect="1" noChangeArrowheads="1" noGrp="1"/>
          </p:cNvPicPr>
          <p:nvPr>
            <p:ph sz="quarter" idx="2"/>
          </p:nvPr>
        </p:nvPicPr>
        <p:blipFill>
          <a:blip r:embed="rId5"/>
          <a:stretch/>
        </p:blipFill>
        <p:spPr bwMode="auto">
          <a:xfrm>
            <a:off x="1163638" y="2195513"/>
            <a:ext cx="752475" cy="927100"/>
          </a:xfrm>
          <a:prstGeom prst="rect">
            <a:avLst/>
          </a:prstGeom>
          <a:noFill/>
        </p:spPr>
      </p:pic>
      <p:sp>
        <p:nvSpPr>
          <p:cNvPr id="65545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6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 am Alice</a:t>
            </a:r>
            <a:endParaRPr/>
          </a:p>
        </p:txBody>
      </p:sp>
      <p:sp>
        <p:nvSpPr>
          <p:cNvPr id="65547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8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 am Alice</a:t>
            </a:r>
            <a:endParaRPr/>
          </a:p>
        </p:txBody>
      </p:sp>
      <p:sp>
        <p:nvSpPr>
          <p:cNvPr id="65549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50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</a:t>
            </a:r>
            <a:endParaRPr/>
          </a:p>
        </p:txBody>
      </p:sp>
      <p:sp>
        <p:nvSpPr>
          <p:cNvPr id="65551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5552" name="Group 14"/>
          <p:cNvGrpSpPr/>
          <p:nvPr/>
        </p:nvGrpSpPr>
        <p:grpSpPr bwMode="auto">
          <a:xfrm>
            <a:off x="6481763" y="2781300"/>
            <a:ext cx="850900" cy="681037"/>
            <a:chOff x="3732" y="350"/>
            <a:chExt cx="536" cy="429"/>
          </a:xfrm>
        </p:grpSpPr>
        <p:sp>
          <p:nvSpPr>
            <p:cNvPr id="65601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grpSp>
          <p:nvGrpSpPr>
            <p:cNvPr id="65602" name="Group 16"/>
            <p:cNvGrpSpPr/>
            <p:nvPr/>
          </p:nvGrpSpPr>
          <p:grpSpPr bwMode="auto">
            <a:xfrm>
              <a:off x="3732" y="350"/>
              <a:ext cx="536" cy="324"/>
              <a:chOff x="3732" y="350"/>
              <a:chExt cx="536" cy="324"/>
            </a:xfrm>
          </p:grpSpPr>
          <p:sp>
            <p:nvSpPr>
              <p:cNvPr id="65603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(R)</a:t>
                </a:r>
                <a:endParaRPr/>
              </a:p>
            </p:txBody>
          </p:sp>
          <p:sp>
            <p:nvSpPr>
              <p:cNvPr id="65604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</p:grpSp>
      <p:sp>
        <p:nvSpPr>
          <p:cNvPr id="65553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54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Send me your public key</a:t>
            </a:r>
            <a:endParaRPr/>
          </a:p>
        </p:txBody>
      </p:sp>
      <p:sp>
        <p:nvSpPr>
          <p:cNvPr id="65555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5556" name="Group 22"/>
          <p:cNvGrpSpPr/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65597" name="Group 23"/>
            <p:cNvGrpSpPr/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65599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T</a:t>
                </a:r>
                <a:endParaRPr/>
              </a:p>
            </p:txBody>
          </p:sp>
          <p:sp>
            <p:nvSpPr>
              <p:cNvPr id="65600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</a:t>
                </a:r>
                <a:endParaRPr/>
              </a:p>
            </p:txBody>
          </p:sp>
        </p:grpSp>
        <p:sp>
          <p:nvSpPr>
            <p:cNvPr id="65598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65557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58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5559" name="Group 29"/>
          <p:cNvGrpSpPr/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65593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/>
            </a:p>
          </p:txBody>
        </p:sp>
        <p:grpSp>
          <p:nvGrpSpPr>
            <p:cNvPr id="65594" name="Group 31"/>
            <p:cNvGrpSpPr/>
            <p:nvPr/>
          </p:nvGrpSpPr>
          <p:grpSpPr bwMode="auto">
            <a:xfrm>
              <a:off x="3732" y="350"/>
              <a:ext cx="536" cy="324"/>
              <a:chOff x="3732" y="350"/>
              <a:chExt cx="536" cy="324"/>
            </a:xfrm>
          </p:grpSpPr>
          <p:sp>
            <p:nvSpPr>
              <p:cNvPr id="65595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(R)</a:t>
                </a:r>
                <a:endParaRPr/>
              </a:p>
            </p:txBody>
          </p:sp>
          <p:sp>
            <p:nvSpPr>
              <p:cNvPr id="65596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</p:grpSp>
      <p:sp>
        <p:nvSpPr>
          <p:cNvPr id="65560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61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Send me your public key</a:t>
            </a:r>
            <a:endParaRPr/>
          </a:p>
        </p:txBody>
      </p:sp>
      <p:sp>
        <p:nvSpPr>
          <p:cNvPr id="65562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5563" name="Group 37"/>
          <p:cNvGrpSpPr/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65589" name="Group 38"/>
            <p:cNvGrpSpPr/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65591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Arial"/>
                    <a:cs typeface="Arial"/>
                  </a:rPr>
                  <a:t>A</a:t>
                </a:r>
                <a:endParaRPr/>
              </a:p>
            </p:txBody>
          </p:sp>
          <p:sp>
            <p:nvSpPr>
              <p:cNvPr id="65592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   </a:t>
                </a:r>
                <a:endParaRPr/>
              </a:p>
            </p:txBody>
          </p:sp>
        </p:grpSp>
        <p:sp>
          <p:nvSpPr>
            <p:cNvPr id="65590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65564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5565" name="Group 43"/>
          <p:cNvGrpSpPr/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65586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sp>
          <p:nvSpPr>
            <p:cNvPr id="65587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   (m)</a:t>
              </a:r>
              <a:endParaRPr/>
            </a:p>
          </p:txBody>
        </p:sp>
        <p:sp>
          <p:nvSpPr>
            <p:cNvPr id="65588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65566" name="Group 47"/>
          <p:cNvGrpSpPr/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65581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sp>
          <p:nvSpPr>
            <p:cNvPr id="65582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m = K  (K   (m))</a:t>
              </a:r>
              <a:endParaRPr/>
            </a:p>
          </p:txBody>
        </p:sp>
        <p:sp>
          <p:nvSpPr>
            <p:cNvPr id="65583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65584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endParaRPr/>
            </a:p>
          </p:txBody>
        </p:sp>
        <p:sp>
          <p:nvSpPr>
            <p:cNvPr id="65585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65567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Trudy gets</a:t>
            </a:r>
            <a:endParaRPr/>
          </a:p>
        </p:txBody>
      </p:sp>
      <p:sp>
        <p:nvSpPr>
          <p:cNvPr id="65568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sends m to Alice encrypted with Alice</a:t>
            </a:r>
            <a:r>
              <a:rPr lang="ja-JP" sz="1800">
                <a:latin typeface="Arial"/>
                <a:cs typeface="Arial"/>
              </a:rPr>
              <a:t>’</a:t>
            </a:r>
            <a:r>
              <a:rPr lang="en-US" sz="1800">
                <a:latin typeface="Arial"/>
                <a:cs typeface="Arial"/>
              </a:rPr>
              <a:t>s public key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65569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5570" name="Group 56"/>
          <p:cNvGrpSpPr/>
          <p:nvPr/>
        </p:nvGrpSpPr>
        <p:grpSpPr bwMode="auto">
          <a:xfrm>
            <a:off x="2727325" y="5221288"/>
            <a:ext cx="806450" cy="676275"/>
            <a:chOff x="3691" y="3430"/>
            <a:chExt cx="508" cy="427"/>
          </a:xfrm>
        </p:grpSpPr>
        <p:sp>
          <p:nvSpPr>
            <p:cNvPr id="65578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 lang="en-US" sz="2400">
                <a:latin typeface="Arial"/>
                <a:cs typeface="Arial"/>
              </a:endParaRPr>
            </a:p>
          </p:txBody>
        </p:sp>
        <p:sp>
          <p:nvSpPr>
            <p:cNvPr id="65579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  (m)</a:t>
              </a:r>
              <a:endParaRPr/>
            </a:p>
          </p:txBody>
        </p:sp>
        <p:sp>
          <p:nvSpPr>
            <p:cNvPr id="65580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65571" name="Group 60"/>
          <p:cNvGrpSpPr/>
          <p:nvPr/>
        </p:nvGrpSpPr>
        <p:grpSpPr bwMode="auto">
          <a:xfrm>
            <a:off x="822325" y="5124450"/>
            <a:ext cx="1768475" cy="711200"/>
            <a:chOff x="1299" y="3317"/>
            <a:chExt cx="1114" cy="448"/>
          </a:xfrm>
        </p:grpSpPr>
        <p:sp>
          <p:nvSpPr>
            <p:cNvPr id="65573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65574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m = K  (K   (m))</a:t>
              </a:r>
              <a:endParaRPr/>
            </a:p>
          </p:txBody>
        </p:sp>
        <p:sp>
          <p:nvSpPr>
            <p:cNvPr id="65575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  <p:sp>
          <p:nvSpPr>
            <p:cNvPr id="65576" name="Text Box 64"/>
            <p:cNvSpPr txBox="1">
              <a:spLocks noChangeArrowheads="1"/>
            </p:cNvSpPr>
            <p:nvPr/>
          </p:nvSpPr>
          <p:spPr bwMode="auto">
            <a:xfrm>
              <a:off x="1897" y="3534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endParaRPr/>
            </a:p>
          </p:txBody>
        </p:sp>
        <p:sp>
          <p:nvSpPr>
            <p:cNvPr id="65577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65572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562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656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656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Public-key certification</a:t>
            </a:r>
            <a:endParaRPr/>
          </a:p>
        </p:txBody>
      </p:sp>
      <p:sp>
        <p:nvSpPr>
          <p:cNvPr id="6656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4906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/>
              <a:t>motivation: Trudy plays pizza prank on Bob</a:t>
            </a:r>
            <a:endParaRPr/>
          </a:p>
          <a:p>
            <a:pPr lvl="1">
              <a:defRPr/>
            </a:pPr>
            <a:r>
              <a:rPr lang="en-US"/>
              <a:t>Trudy creates e-mail order: </a:t>
            </a:r>
            <a:br>
              <a:rPr lang="en-US"/>
            </a:br>
            <a:r>
              <a:rPr lang="en-US" i="1"/>
              <a:t>Dear Pizza Store, Please deliver to me four pepperoni pizzas. Thank you, Bob</a:t>
            </a:r>
            <a:endParaRPr/>
          </a:p>
          <a:p>
            <a:pPr lvl="1">
              <a:defRPr/>
            </a:pPr>
            <a:r>
              <a:rPr lang="en-US"/>
              <a:t>Trudy signs order with her private key</a:t>
            </a:r>
            <a:endParaRPr/>
          </a:p>
          <a:p>
            <a:pPr lvl="1">
              <a:defRPr/>
            </a:pPr>
            <a:r>
              <a:rPr lang="en-US"/>
              <a:t>Trudy sends order to Pizza Store</a:t>
            </a:r>
            <a:endParaRPr/>
          </a:p>
          <a:p>
            <a:pPr lvl="1">
              <a:defRPr/>
            </a:pPr>
            <a:r>
              <a:rPr lang="en-US"/>
              <a:t>Trudy sends to Pizza Store her public key, but says it</a:t>
            </a:r>
            <a:r>
              <a:rPr lang="ja-JP"/>
              <a:t>’</a:t>
            </a:r>
            <a:r>
              <a:rPr lang="en-US"/>
              <a:t>s Bob</a:t>
            </a:r>
            <a:r>
              <a:rPr lang="ja-JP"/>
              <a:t>’</a:t>
            </a:r>
            <a:r>
              <a:rPr lang="en-US"/>
              <a:t>s public key</a:t>
            </a:r>
            <a:endParaRPr/>
          </a:p>
          <a:p>
            <a:pPr lvl="1">
              <a:defRPr/>
            </a:pPr>
            <a:r>
              <a:rPr lang="en-US"/>
              <a:t>Pizza Store verifies signature; then delivers four pepperoni pizzas to Bob</a:t>
            </a:r>
            <a:endParaRPr/>
          </a:p>
          <a:p>
            <a:pPr lvl="1">
              <a:defRPr/>
            </a:pPr>
            <a:r>
              <a:rPr lang="en-US"/>
              <a:t>Bob doesn</a:t>
            </a:r>
            <a:r>
              <a:rPr lang="ja-JP"/>
              <a:t>’</a:t>
            </a:r>
            <a:r>
              <a:rPr lang="en-US"/>
              <a:t>t even like pepperoni</a:t>
            </a:r>
            <a:endParaRPr/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758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22287" y="130175"/>
            <a:ext cx="6302375" cy="1143000"/>
          </a:xfrm>
        </p:spPr>
        <p:txBody>
          <a:bodyPr/>
          <a:lstStyle/>
          <a:p>
            <a:pPr>
              <a:defRPr/>
            </a:pPr>
            <a:r>
              <a:rPr lang="en-US"/>
              <a:t>Certification authorities</a:t>
            </a:r>
            <a:endParaRPr/>
          </a:p>
        </p:txBody>
      </p:sp>
      <p:sp>
        <p:nvSpPr>
          <p:cNvPr id="67588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561975" y="1382713"/>
            <a:ext cx="7902575" cy="4648200"/>
          </a:xfrm>
        </p:spPr>
        <p:txBody>
          <a:bodyPr/>
          <a:lstStyle/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certification authority (CA): </a:t>
            </a:r>
            <a:r>
              <a:rPr lang="en-US" sz="2400"/>
              <a:t>binds public key to particular entity, E.</a:t>
            </a:r>
            <a:endParaRPr/>
          </a:p>
          <a:p>
            <a:pPr>
              <a:defRPr/>
            </a:pPr>
            <a:r>
              <a:rPr lang="en-US" sz="2400"/>
              <a:t>E (person, router) registers its public key with CA.</a:t>
            </a:r>
            <a:endParaRPr/>
          </a:p>
          <a:p>
            <a:pPr lvl="1">
              <a:defRPr/>
            </a:pPr>
            <a:r>
              <a:rPr lang="en-US" sz="2000"/>
              <a:t>E provides </a:t>
            </a:r>
            <a:r>
              <a:rPr lang="ja-JP" sz="2000"/>
              <a:t>“</a:t>
            </a:r>
            <a:r>
              <a:rPr lang="en-US" sz="2000"/>
              <a:t>proof of identity</a:t>
            </a:r>
            <a:r>
              <a:rPr lang="ja-JP" sz="2000"/>
              <a:t>”</a:t>
            </a:r>
            <a:r>
              <a:rPr lang="en-US" sz="2000"/>
              <a:t> to CA. </a:t>
            </a:r>
            <a:endParaRPr/>
          </a:p>
          <a:p>
            <a:pPr lvl="1">
              <a:defRPr/>
            </a:pPr>
            <a:r>
              <a:rPr lang="en-US" sz="2000"/>
              <a:t>CA creates certificate binding E to its public key.</a:t>
            </a:r>
            <a:endParaRPr/>
          </a:p>
          <a:p>
            <a:pPr lvl="1">
              <a:defRPr/>
            </a:pPr>
            <a:r>
              <a:rPr lang="en-US" sz="2000"/>
              <a:t>certificate containing E</a:t>
            </a:r>
            <a:r>
              <a:rPr lang="ja-JP" sz="2000"/>
              <a:t>’</a:t>
            </a:r>
            <a:r>
              <a:rPr lang="en-US" sz="2000"/>
              <a:t>s public key digitally signed by CA – CA says </a:t>
            </a:r>
            <a:r>
              <a:rPr lang="ja-JP" sz="2000"/>
              <a:t>“</a:t>
            </a:r>
            <a:r>
              <a:rPr lang="en-US" sz="2000"/>
              <a:t>this is E</a:t>
            </a:r>
            <a:r>
              <a:rPr lang="ja-JP" sz="2000"/>
              <a:t>’</a:t>
            </a:r>
            <a:r>
              <a:rPr lang="en-US" sz="2000"/>
              <a:t>s public key</a:t>
            </a:r>
            <a:r>
              <a:rPr lang="ja-JP" sz="2000"/>
              <a:t>”</a:t>
            </a:r>
            <a:endParaRPr lang="en-US" sz="2000"/>
          </a:p>
        </p:txBody>
      </p:sp>
      <p:pic>
        <p:nvPicPr>
          <p:cNvPr id="67589" name="Picture 4" descr="j0175664[1]"/>
          <p:cNvPicPr>
            <a:picLocks noChangeAspect="1" noChangeArrowheads="1" noGrp="1"/>
          </p:cNvPicPr>
          <p:nvPr>
            <p:ph sz="quarter" idx="2"/>
          </p:nvPr>
        </p:nvPicPr>
        <p:blipFill>
          <a:blip r:embed="rId2"/>
          <a:stretch/>
        </p:blipFill>
        <p:spPr bwMode="auto">
          <a:xfrm>
            <a:off x="3324225" y="4979988"/>
            <a:ext cx="1155699" cy="917575"/>
          </a:xfrm>
          <a:prstGeom prst="rect">
            <a:avLst/>
          </a:prstGeom>
          <a:noFill/>
        </p:spPr>
      </p:pic>
      <p:pic>
        <p:nvPicPr>
          <p:cNvPr id="67590" name="Picture 5" descr="Bo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830388" y="5702300"/>
            <a:ext cx="59054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1155699" y="4324350"/>
            <a:ext cx="960438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Bob</a:t>
            </a:r>
            <a:r>
              <a:rPr lang="ja-JP" sz="1600">
                <a:latin typeface="Arial"/>
                <a:cs typeface="Arial"/>
              </a:rPr>
              <a:t>’</a:t>
            </a:r>
            <a:r>
              <a:rPr lang="en-US" sz="1600">
                <a:latin typeface="Arial"/>
                <a:cs typeface="Arial"/>
              </a:rPr>
              <a:t>s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public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67592" name="Picture 7" descr="BS00768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93" name="Group 8"/>
          <p:cNvGrpSpPr/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67617" name="Group 9"/>
            <p:cNvGrpSpPr/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67619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 </a:t>
                </a:r>
                <a:endParaRPr/>
              </a:p>
            </p:txBody>
          </p:sp>
          <p:sp>
            <p:nvSpPr>
              <p:cNvPr id="67620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/>
              </a:p>
            </p:txBody>
          </p:sp>
        </p:grpSp>
        <p:sp>
          <p:nvSpPr>
            <p:cNvPr id="67618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67594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595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Bob</a:t>
            </a:r>
            <a:r>
              <a:rPr lang="ja-JP" sz="1600">
                <a:latin typeface="Arial"/>
                <a:cs typeface="Arial"/>
              </a:rPr>
              <a:t>’</a:t>
            </a:r>
            <a:r>
              <a:rPr lang="en-US" sz="1600">
                <a:latin typeface="Arial"/>
                <a:cs typeface="Arial"/>
              </a:rPr>
              <a:t>s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identifying information </a:t>
            </a:r>
            <a:endParaRPr/>
          </a:p>
        </p:txBody>
      </p:sp>
      <p:sp>
        <p:nvSpPr>
          <p:cNvPr id="67596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1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4285" name="Group 16"/>
          <p:cNvGrpSpPr/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digital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signature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(encrypt)</a:t>
              </a:r>
              <a:endParaRPr/>
            </a:p>
          </p:txBody>
        </p:sp>
      </p:grpSp>
      <p:sp>
        <p:nvSpPr>
          <p:cNvPr id="67598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CA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private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67599" name="Picture 20" descr="BS00768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00" name="Group 21"/>
          <p:cNvGrpSpPr/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67615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K </a:t>
              </a:r>
              <a:endParaRPr/>
            </a:p>
          </p:txBody>
        </p:sp>
        <p:sp>
          <p:nvSpPr>
            <p:cNvPr id="67616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CA</a:t>
              </a:r>
              <a:endParaRPr/>
            </a:p>
          </p:txBody>
        </p:sp>
      </p:grpSp>
      <p:sp>
        <p:nvSpPr>
          <p:cNvPr id="67601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/>
          </a:p>
        </p:txBody>
      </p:sp>
      <p:sp>
        <p:nvSpPr>
          <p:cNvPr id="67602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03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04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7605" name="Group 28"/>
          <p:cNvGrpSpPr/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67608" name="Picture 29" descr="SO00109_[1]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609" name="Group 30"/>
            <p:cNvGrpSpPr/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67611" name="Group 31"/>
              <p:cNvGrpSpPr/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6761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Arial"/>
                      <a:cs typeface="Arial"/>
                    </a:rPr>
                    <a:t>K </a:t>
                  </a:r>
                  <a:endParaRPr/>
                </a:p>
              </p:txBody>
            </p:sp>
            <p:sp>
              <p:nvSpPr>
                <p:cNvPr id="6761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1600">
                      <a:solidFill>
                        <a:srgbClr val="FF0000"/>
                      </a:solidFill>
                      <a:latin typeface="Arial"/>
                      <a:cs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67612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FF0000"/>
                    </a:solidFill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pic>
          <p:nvPicPr>
            <p:cNvPr id="67610" name="Picture 35" descr="BS00768_[1]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606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certificate for Bob</a:t>
            </a:r>
            <a:r>
              <a:rPr lang="ja-JP" sz="2000">
                <a:latin typeface="Arial"/>
                <a:cs typeface="Arial"/>
              </a:rPr>
              <a:t>’</a:t>
            </a:r>
            <a:r>
              <a:rPr lang="en-US" sz="2000">
                <a:latin typeface="Arial"/>
                <a:cs typeface="Arial"/>
              </a:rPr>
              <a:t>s public key, signed by CA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67607" name="Picture 20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8611" name="Rectangle 3"/>
          <p:cNvSpPr>
            <a:spLocks noChangeArrowheads="1" noGrp="1"/>
          </p:cNvSpPr>
          <p:nvPr>
            <p:ph type="body" sz="half" idx="3"/>
          </p:nvPr>
        </p:nvSpPr>
        <p:spPr bwMode="auto">
          <a:xfrm>
            <a:off x="650875" y="1325563"/>
            <a:ext cx="7727950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solidFill>
                  <a:schemeClr val="tx2"/>
                </a:solidFill>
              </a:rPr>
              <a:t>when Alice wants Bob</a:t>
            </a:r>
            <a:r>
              <a:rPr lang="ja-JP" sz="2400">
                <a:solidFill>
                  <a:schemeClr val="tx2"/>
                </a:solidFill>
              </a:rPr>
              <a:t>’</a:t>
            </a:r>
            <a:r>
              <a:rPr lang="en-US" sz="2400">
                <a:solidFill>
                  <a:schemeClr val="tx2"/>
                </a:solidFill>
              </a:rPr>
              <a:t>s public key:</a:t>
            </a:r>
            <a:endParaRPr/>
          </a:p>
          <a:p>
            <a:pPr lvl="1">
              <a:defRPr/>
            </a:pPr>
            <a:r>
              <a:rPr lang="en-US">
                <a:solidFill>
                  <a:schemeClr val="tx2"/>
                </a:solidFill>
              </a:rPr>
              <a:t>gets Bob</a:t>
            </a:r>
            <a:r>
              <a:rPr lang="ja-JP">
                <a:solidFill>
                  <a:schemeClr val="tx2"/>
                </a:solidFill>
              </a:rPr>
              <a:t>’</a:t>
            </a:r>
            <a:r>
              <a:rPr lang="en-US">
                <a:solidFill>
                  <a:schemeClr val="tx2"/>
                </a:solidFill>
              </a:rPr>
              <a:t>s certificate (Bob or elsewhere).</a:t>
            </a:r>
            <a:endParaRPr/>
          </a:p>
          <a:p>
            <a:pPr lvl="1">
              <a:defRPr/>
            </a:pPr>
            <a:r>
              <a:rPr lang="en-US">
                <a:solidFill>
                  <a:schemeClr val="tx2"/>
                </a:solidFill>
              </a:rPr>
              <a:t>apply CA</a:t>
            </a:r>
            <a:r>
              <a:rPr lang="ja-JP">
                <a:solidFill>
                  <a:schemeClr val="tx2"/>
                </a:solidFill>
              </a:rPr>
              <a:t>’</a:t>
            </a:r>
            <a:r>
              <a:rPr lang="en-US">
                <a:solidFill>
                  <a:schemeClr val="tx2"/>
                </a:solidFill>
              </a:rPr>
              <a:t>s public key to Bob</a:t>
            </a:r>
            <a:r>
              <a:rPr lang="ja-JP">
                <a:solidFill>
                  <a:schemeClr val="tx2"/>
                </a:solidFill>
              </a:rPr>
              <a:t>’</a:t>
            </a:r>
            <a:r>
              <a:rPr lang="en-US">
                <a:solidFill>
                  <a:schemeClr val="tx2"/>
                </a:solidFill>
              </a:rPr>
              <a:t>s certificate, get Bob</a:t>
            </a:r>
            <a:r>
              <a:rPr lang="ja-JP">
                <a:solidFill>
                  <a:schemeClr val="tx2"/>
                </a:solidFill>
              </a:rPr>
              <a:t>’</a:t>
            </a:r>
            <a:r>
              <a:rPr lang="en-US">
                <a:solidFill>
                  <a:schemeClr val="tx2"/>
                </a:solidFill>
              </a:rPr>
              <a:t>s public key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8612" name="Picture 4" descr="j0175664[1]"/>
          <p:cNvPicPr>
            <a:picLocks noChangeAspect="1" noChangeArrowheads="1" noGrp="1"/>
          </p:cNvPicPr>
          <p:nvPr>
            <p:ph sz="quarter" idx="2"/>
          </p:nvPr>
        </p:nvPicPr>
        <p:blipFill>
          <a:blip r:embed="rId2"/>
          <a:stretch/>
        </p:blipFill>
        <p:spPr bwMode="auto">
          <a:xfrm>
            <a:off x="4179888" y="5241925"/>
            <a:ext cx="938212" cy="744538"/>
          </a:xfrm>
          <a:prstGeom prst="rect">
            <a:avLst/>
          </a:prstGeom>
          <a:noFill/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Bob</a:t>
            </a:r>
            <a:r>
              <a:rPr lang="ja-JP" sz="1600">
                <a:latin typeface="Arial"/>
                <a:cs typeface="Arial"/>
              </a:rPr>
              <a:t>’</a:t>
            </a:r>
            <a:r>
              <a:rPr lang="en-US" sz="1600">
                <a:latin typeface="Arial"/>
                <a:cs typeface="Arial"/>
              </a:rPr>
              <a:t>s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public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68614" name="Picture 6" descr="BS00768_[1]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15" name="Group 7"/>
          <p:cNvGrpSpPr/>
          <p:nvPr/>
        </p:nvGrpSpPr>
        <p:grpSpPr bwMode="auto">
          <a:xfrm>
            <a:off x="6383338" y="3830637"/>
            <a:ext cx="528637" cy="604837"/>
            <a:chOff x="2994" y="2073"/>
            <a:chExt cx="333" cy="381"/>
          </a:xfrm>
        </p:grpSpPr>
        <p:grpSp>
          <p:nvGrpSpPr>
            <p:cNvPr id="68636" name="Group 8"/>
            <p:cNvGrpSpPr/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638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K </a:t>
                </a:r>
                <a:endParaRPr/>
              </a:p>
            </p:txBody>
          </p:sp>
          <p:sp>
            <p:nvSpPr>
              <p:cNvPr id="68639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/>
              </a:p>
            </p:txBody>
          </p:sp>
        </p:grpSp>
        <p:sp>
          <p:nvSpPr>
            <p:cNvPr id="68637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55304" name="Group 12"/>
          <p:cNvGrpSpPr/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chemeClr val="tx1"/>
                  </a:solidFill>
                  <a:latin typeface="Comic Sans MS"/>
                  <a:ea typeface="ＭＳ Ｐゴシック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digital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signature</a:t>
              </a:r>
              <a:endParaRPr/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/>
                  <a:cs typeface="Arial"/>
                </a:rPr>
                <a:t>(decrypt)</a:t>
              </a:r>
              <a:endParaRPr/>
            </a:p>
          </p:txBody>
        </p:sp>
      </p:grpSp>
      <p:sp>
        <p:nvSpPr>
          <p:cNvPr id="68617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CA 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public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Arial"/>
                <a:cs typeface="Arial"/>
              </a:rPr>
              <a:t>key </a:t>
            </a:r>
            <a:endParaRPr/>
          </a:p>
        </p:txBody>
      </p:sp>
      <p:pic>
        <p:nvPicPr>
          <p:cNvPr id="68618" name="Picture 16" descr="BS00768_[1]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19" name="Group 17"/>
          <p:cNvGrpSpPr/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68634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K </a:t>
              </a:r>
              <a:endParaRPr/>
            </a:p>
          </p:txBody>
        </p:sp>
        <p:sp>
          <p:nvSpPr>
            <p:cNvPr id="68635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solidFill>
                    <a:srgbClr val="C00000"/>
                  </a:solidFill>
                  <a:latin typeface="Arial"/>
                  <a:cs typeface="Arial"/>
                </a:rPr>
                <a:t>CA</a:t>
              </a:r>
              <a:endParaRPr/>
            </a:p>
          </p:txBody>
        </p:sp>
      </p:grpSp>
      <p:sp>
        <p:nvSpPr>
          <p:cNvPr id="68620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/>
          </a:p>
        </p:txBody>
      </p:sp>
      <p:sp>
        <p:nvSpPr>
          <p:cNvPr id="68621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22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23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8624" name="Group 24"/>
          <p:cNvGrpSpPr/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68627" name="Picture 25" descr="SO00109_[1]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628" name="Group 26"/>
            <p:cNvGrpSpPr/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68630" name="Group 27"/>
              <p:cNvGrpSpPr/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6863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Arial"/>
                      <a:cs typeface="Arial"/>
                    </a:rPr>
                    <a:t>K </a:t>
                  </a:r>
                  <a:endParaRPr/>
                </a:p>
              </p:txBody>
            </p:sp>
            <p:sp>
              <p:nvSpPr>
                <p:cNvPr id="6863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sz="1600">
                      <a:solidFill>
                        <a:srgbClr val="FF0000"/>
                      </a:solidFill>
                      <a:latin typeface="Arial"/>
                      <a:cs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68631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solidFill>
                      <a:srgbClr val="FF0000"/>
                    </a:solidFill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pic>
          <p:nvPicPr>
            <p:cNvPr id="68629" name="Picture 31" descr="BS00768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62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22287" y="130175"/>
            <a:ext cx="6302375" cy="1143000"/>
          </a:xfrm>
        </p:spPr>
        <p:txBody>
          <a:bodyPr/>
          <a:lstStyle/>
          <a:p>
            <a:pPr>
              <a:defRPr/>
            </a:pPr>
            <a:r>
              <a:rPr lang="en-US"/>
              <a:t>Certification authorities</a:t>
            </a:r>
            <a:endParaRPr/>
          </a:p>
        </p:txBody>
      </p:sp>
      <p:pic>
        <p:nvPicPr>
          <p:cNvPr id="68626" name="Picture 20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6963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6963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314450" y="1600200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</a:t>
            </a:r>
            <a:r>
              <a:rPr lang="en-US"/>
              <a:t> 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integrity, authentication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8.4 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69637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7168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Secure e-mail </a:t>
            </a:r>
            <a:endParaRPr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1125538" y="4651375"/>
            <a:ext cx="5788025" cy="1938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Alice: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000"/>
              <a:t> </a:t>
            </a:r>
            <a:r>
              <a:rPr lang="en-US" sz="2400"/>
              <a:t>generates random </a:t>
            </a:r>
            <a:r>
              <a:rPr lang="en-US" sz="2400" i="1"/>
              <a:t>symmetric</a:t>
            </a:r>
            <a:r>
              <a:rPr lang="en-US" sz="2400"/>
              <a:t> private key, K</a:t>
            </a:r>
            <a:r>
              <a:rPr lang="en-US" sz="2400" baseline="-25000"/>
              <a:t>S</a:t>
            </a:r>
            <a:endParaRPr lang="en-US" sz="2400"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encrypts message with K</a:t>
            </a:r>
            <a:r>
              <a:rPr lang="en-US" sz="2400" baseline="-25000"/>
              <a:t>S  </a:t>
            </a:r>
            <a:r>
              <a:rPr lang="en-US" sz="2400"/>
              <a:t>(for efficiency)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also encrypts K</a:t>
            </a:r>
            <a:r>
              <a:rPr lang="en-US" sz="2400" baseline="-25000"/>
              <a:t>S</a:t>
            </a:r>
            <a:r>
              <a:rPr lang="en-US" sz="2400"/>
              <a:t> with Bob</a:t>
            </a:r>
            <a:r>
              <a:rPr lang="ja-JP" sz="2400"/>
              <a:t>’</a:t>
            </a:r>
            <a:r>
              <a:rPr lang="en-US" sz="2400"/>
              <a:t>s public key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sends both K</a:t>
            </a:r>
            <a:r>
              <a:rPr lang="en-US" sz="2400" baseline="-25000"/>
              <a:t>S</a:t>
            </a:r>
            <a:r>
              <a:rPr lang="en-US" sz="2400"/>
              <a:t>(m) and K</a:t>
            </a:r>
            <a:r>
              <a:rPr lang="en-US" sz="2400" baseline="-25000"/>
              <a:t>B</a:t>
            </a:r>
            <a:r>
              <a:rPr lang="en-US" sz="2400"/>
              <a:t>(K</a:t>
            </a:r>
            <a:r>
              <a:rPr lang="en-US" sz="2400" baseline="-25000"/>
              <a:t>S</a:t>
            </a:r>
            <a:r>
              <a:rPr lang="en-US" sz="2400"/>
              <a:t>) to Bob</a:t>
            </a:r>
            <a:endParaRPr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22287" y="1341438"/>
            <a:ext cx="664686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Alice wants to send confidential e-mail, m, to Bob.</a:t>
            </a:r>
            <a:endParaRPr/>
          </a:p>
        </p:txBody>
      </p:sp>
      <p:grpSp>
        <p:nvGrpSpPr>
          <p:cNvPr id="71686" name="Group 5"/>
          <p:cNvGrpSpPr/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71688" name="Freeform 6"/>
            <p:cNvSpPr/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 fill="norm" stroke="1" extrusionOk="0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1690" name="Picture 8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91" name="Picture 9" descr="BS00592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692" name="Group 10"/>
            <p:cNvGrpSpPr/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71751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1752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1753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grpSp>
          <p:nvGrpSpPr>
            <p:cNvPr id="71693" name="Group 14"/>
            <p:cNvGrpSpPr/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71747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1748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1749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1750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1694" name="Group 19"/>
            <p:cNvGrpSpPr/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71745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1746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1695" name="Group 22"/>
            <p:cNvGrpSpPr/>
            <p:nvPr/>
          </p:nvGrpSpPr>
          <p:grpSpPr bwMode="auto">
            <a:xfrm>
              <a:off x="3688" y="2464"/>
              <a:ext cx="427" cy="327"/>
              <a:chOff x="2935" y="1555"/>
              <a:chExt cx="427" cy="327"/>
            </a:xfrm>
          </p:grpSpPr>
          <p:sp>
            <p:nvSpPr>
              <p:cNvPr id="71743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1744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1696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7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r>
                <a:rPr lang="en-US" sz="1800">
                  <a:latin typeface="Arial"/>
                  <a:cs typeface="Arial"/>
                </a:rPr>
                <a:t>(m )</a:t>
              </a:r>
              <a:endParaRPr/>
            </a:p>
          </p:txBody>
        </p:sp>
        <p:grpSp>
          <p:nvGrpSpPr>
            <p:cNvPr id="71698" name="Group 27"/>
            <p:cNvGrpSpPr/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71741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 )</a:t>
                </a:r>
                <a:endParaRPr/>
              </a:p>
            </p:txBody>
          </p:sp>
          <p:sp>
            <p:nvSpPr>
              <p:cNvPr id="71742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1699" name="Freeform 30"/>
            <p:cNvSpPr/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00" name="Freeform 31"/>
            <p:cNvSpPr/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01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sp>
          <p:nvSpPr>
            <p:cNvPr id="71702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1703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1704" name="Line 35"/>
            <p:cNvSpPr>
              <a:spLocks noChangeShapeType="1"/>
            </p:cNvSpPr>
            <p:nvPr/>
          </p:nvSpPr>
          <p:spPr bwMode="auto">
            <a:xfrm>
              <a:off x="1206" y="192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705" name="Group 36"/>
            <p:cNvGrpSpPr/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71739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2"/>
                <a:ext cx="28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1740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1706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1707" name="Picture 40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08" name="Picture 41" descr="Alice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09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10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1711" name="Picture 44" descr="BS00592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314" y="2413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12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Internet</a:t>
              </a:r>
              <a:endParaRPr/>
            </a:p>
          </p:txBody>
        </p:sp>
        <p:sp>
          <p:nvSpPr>
            <p:cNvPr id="71713" name="Freeform 46"/>
            <p:cNvSpPr/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714" name="Group 47"/>
            <p:cNvGrpSpPr/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71736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1737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1738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sp>
          <p:nvSpPr>
            <p:cNvPr id="71715" name="Freeform 51"/>
            <p:cNvSpPr/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716" name="Group 52"/>
            <p:cNvGrpSpPr/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71732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1733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1734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1735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1717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1718" name="Picture 58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719" name="Group 59"/>
            <p:cNvGrpSpPr/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71730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2"/>
                <a:ext cx="28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1731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1720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1721" name="Picture 63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22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1723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24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pic>
          <p:nvPicPr>
            <p:cNvPr id="71725" name="Picture 67" descr="Bob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26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r>
                <a:rPr lang="en-US" sz="1800">
                  <a:latin typeface="Arial"/>
                  <a:cs typeface="Arial"/>
                </a:rPr>
                <a:t>(m )</a:t>
              </a:r>
              <a:endParaRPr/>
            </a:p>
          </p:txBody>
        </p:sp>
        <p:grpSp>
          <p:nvGrpSpPr>
            <p:cNvPr id="71727" name="Group 69"/>
            <p:cNvGrpSpPr/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71728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 )</a:t>
                </a:r>
                <a:endParaRPr/>
              </a:p>
            </p:txBody>
          </p:sp>
          <p:sp>
            <p:nvSpPr>
              <p:cNvPr id="71729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</p:grpSp>
      <p:pic>
        <p:nvPicPr>
          <p:cNvPr id="71687" name="Picture 24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7373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Secure e-mail </a:t>
            </a:r>
            <a:endParaRPr/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038225" y="4873625"/>
            <a:ext cx="652938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Bob: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 uses his private key to decrypt and recover K</a:t>
            </a:r>
            <a:r>
              <a:rPr lang="en-US" sz="2400" baseline="-25000"/>
              <a:t>S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 uses K</a:t>
            </a:r>
            <a:r>
              <a:rPr lang="en-US" sz="2400" baseline="-25000"/>
              <a:t>S</a:t>
            </a:r>
            <a:r>
              <a:rPr lang="en-US" sz="2400"/>
              <a:t> to decrypt K</a:t>
            </a:r>
            <a:r>
              <a:rPr lang="en-US" sz="2400" baseline="-25000"/>
              <a:t>S</a:t>
            </a:r>
            <a:r>
              <a:rPr lang="en-US" sz="2400"/>
              <a:t>(m) to recover m</a:t>
            </a:r>
            <a:endParaRPr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522287" y="1341438"/>
            <a:ext cx="664686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Alice wants to send confidential e-mail, m, to Bob</a:t>
            </a:r>
            <a:r>
              <a:rPr lang="en-US" sz="2000">
                <a:latin typeface="Comic Sans MS"/>
              </a:rPr>
              <a:t>.</a:t>
            </a:r>
            <a:endParaRPr/>
          </a:p>
        </p:txBody>
      </p:sp>
      <p:grpSp>
        <p:nvGrpSpPr>
          <p:cNvPr id="73734" name="Group 5"/>
          <p:cNvGrpSpPr/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73736" name="Freeform 6"/>
            <p:cNvSpPr/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 fill="norm" stroke="1" extrusionOk="0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37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3738" name="Picture 8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39" name="Picture 9" descr="BS00592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740" name="Group 10"/>
            <p:cNvGrpSpPr/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73799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3800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3801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grpSp>
          <p:nvGrpSpPr>
            <p:cNvPr id="73741" name="Group 14"/>
            <p:cNvGrpSpPr/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73795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3796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3797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3798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3742" name="Group 19"/>
            <p:cNvGrpSpPr/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73793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3794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3743" name="Group 22"/>
            <p:cNvGrpSpPr/>
            <p:nvPr/>
          </p:nvGrpSpPr>
          <p:grpSpPr bwMode="auto">
            <a:xfrm>
              <a:off x="3688" y="2455"/>
              <a:ext cx="427" cy="327"/>
              <a:chOff x="2935" y="1546"/>
              <a:chExt cx="427" cy="327"/>
            </a:xfrm>
          </p:grpSpPr>
          <p:sp>
            <p:nvSpPr>
              <p:cNvPr id="73791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3792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3744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45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r>
                <a:rPr lang="en-US" sz="1800">
                  <a:latin typeface="Arial"/>
                  <a:cs typeface="Arial"/>
                </a:rPr>
                <a:t>(m )</a:t>
              </a:r>
              <a:endParaRPr/>
            </a:p>
          </p:txBody>
        </p:sp>
        <p:grpSp>
          <p:nvGrpSpPr>
            <p:cNvPr id="73746" name="Group 27"/>
            <p:cNvGrpSpPr/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73789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 )</a:t>
                </a:r>
                <a:endParaRPr/>
              </a:p>
            </p:txBody>
          </p:sp>
          <p:sp>
            <p:nvSpPr>
              <p:cNvPr id="73790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3747" name="Freeform 30"/>
            <p:cNvSpPr/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48" name="Freeform 31"/>
            <p:cNvSpPr/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49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sp>
          <p:nvSpPr>
            <p:cNvPr id="73750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3751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3752" name="Line 35"/>
            <p:cNvSpPr>
              <a:spLocks noChangeShapeType="1"/>
            </p:cNvSpPr>
            <p:nvPr/>
          </p:nvSpPr>
          <p:spPr bwMode="auto">
            <a:xfrm>
              <a:off x="1206" y="192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3753" name="Group 36"/>
            <p:cNvGrpSpPr/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73787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2"/>
                <a:ext cx="28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3788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3754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3755" name="Picture 40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6" name="Picture 41" descr="Alice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57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58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3759" name="Picture 44" descr="BS00592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314" y="2413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60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Internet</a:t>
              </a:r>
              <a:endParaRPr/>
            </a:p>
          </p:txBody>
        </p:sp>
        <p:sp>
          <p:nvSpPr>
            <p:cNvPr id="73761" name="Freeform 46"/>
            <p:cNvSpPr/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3762" name="Group 47"/>
            <p:cNvGrpSpPr/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73784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3785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3786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sp>
          <p:nvSpPr>
            <p:cNvPr id="73763" name="Freeform 51"/>
            <p:cNvSpPr/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3764" name="Group 52"/>
            <p:cNvGrpSpPr/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73780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3781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3782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3783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3765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3766" name="Picture 58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767" name="Group 59"/>
            <p:cNvGrpSpPr/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73778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2"/>
                <a:ext cx="28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3779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3768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3769" name="Picture 63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70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3771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772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pic>
          <p:nvPicPr>
            <p:cNvPr id="73773" name="Picture 67" descr="Bob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74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r>
                <a:rPr lang="en-US" sz="1800">
                  <a:latin typeface="Arial"/>
                  <a:cs typeface="Arial"/>
                </a:rPr>
                <a:t>(m )</a:t>
              </a:r>
              <a:endParaRPr/>
            </a:p>
          </p:txBody>
        </p:sp>
        <p:grpSp>
          <p:nvGrpSpPr>
            <p:cNvPr id="73775" name="Group 69"/>
            <p:cNvGrpSpPr/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73776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 )</a:t>
                </a:r>
                <a:endParaRPr/>
              </a:p>
            </p:txBody>
          </p:sp>
          <p:sp>
            <p:nvSpPr>
              <p:cNvPr id="73777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</p:grpSp>
      <p:pic>
        <p:nvPicPr>
          <p:cNvPr id="73735" name="Picture 24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7577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Secure e-mail </a:t>
            </a:r>
            <a:r>
              <a:rPr lang="en-US" sz="4000"/>
              <a:t>(continued)</a:t>
            </a:r>
            <a:endParaRPr/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Alice wants to provide sender authentication message integrity</a:t>
            </a:r>
            <a:endParaRPr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1009650" y="4830763"/>
            <a:ext cx="7264400" cy="828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 Alice digitally signs message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 sends both message (in the clear) and digital signature</a:t>
            </a:r>
            <a:endParaRPr/>
          </a:p>
        </p:txBody>
      </p:sp>
      <p:grpSp>
        <p:nvGrpSpPr>
          <p:cNvPr id="75782" name="Group 5"/>
          <p:cNvGrpSpPr/>
          <p:nvPr/>
        </p:nvGrpSpPr>
        <p:grpSpPr bwMode="auto">
          <a:xfrm>
            <a:off x="385762" y="2043113"/>
            <a:ext cx="8575675" cy="2509837"/>
            <a:chOff x="161" y="2202"/>
            <a:chExt cx="5402" cy="1581"/>
          </a:xfrm>
        </p:grpSpPr>
        <p:sp>
          <p:nvSpPr>
            <p:cNvPr id="75784" name="Freeform 6"/>
            <p:cNvSpPr/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4099 w 476"/>
                <a:gd name="T3" fmla="*/ 0 h 247"/>
                <a:gd name="T4" fmla="*/ 4099 w 476"/>
                <a:gd name="T5" fmla="*/ 329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85" name="Freeform 7"/>
            <p:cNvSpPr/>
            <p:nvPr/>
          </p:nvSpPr>
          <p:spPr bwMode="auto">
            <a:xfrm>
              <a:off x="2329" y="2971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 fill="norm" stroke="1" extrusionOk="0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86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5787" name="Picture 9" descr="BS00592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788" name="Group 10"/>
            <p:cNvGrpSpPr/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75842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5843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H( )</a:t>
                </a:r>
                <a:endParaRPr/>
              </a:p>
            </p:txBody>
          </p:sp>
          <p:sp>
            <p:nvSpPr>
              <p:cNvPr id="75844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grpSp>
          <p:nvGrpSpPr>
            <p:cNvPr id="75789" name="Group 14"/>
            <p:cNvGrpSpPr/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75838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5839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5840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5841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grpSp>
          <p:nvGrpSpPr>
            <p:cNvPr id="75790" name="Group 19"/>
            <p:cNvGrpSpPr/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7583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5837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5791" name="Group 22"/>
            <p:cNvGrpSpPr/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7583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5835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5792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H(m )</a:t>
              </a:r>
              <a:endParaRPr/>
            </a:p>
          </p:txBody>
        </p:sp>
        <p:grpSp>
          <p:nvGrpSpPr>
            <p:cNvPr id="75793" name="Group 26"/>
            <p:cNvGrpSpPr/>
            <p:nvPr/>
          </p:nvGrpSpPr>
          <p:grpSpPr bwMode="auto">
            <a:xfrm>
              <a:off x="1705" y="2439"/>
              <a:ext cx="715" cy="333"/>
              <a:chOff x="1778" y="2484"/>
              <a:chExt cx="715" cy="333"/>
            </a:xfrm>
          </p:grpSpPr>
          <p:sp>
            <p:nvSpPr>
              <p:cNvPr id="75832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r>
                  <a:rPr lang="en-US" sz="1800">
                    <a:latin typeface="Arial"/>
                    <a:cs typeface="Arial"/>
                  </a:rPr>
                  <a:t>(H(m))</a:t>
                </a:r>
                <a:endParaRPr/>
              </a:p>
            </p:txBody>
          </p:sp>
          <p:sp>
            <p:nvSpPr>
              <p:cNvPr id="75833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4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5794" name="Freeform 29"/>
            <p:cNvSpPr/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971072 w 476"/>
                <a:gd name="T3" fmla="*/ 0 h 247"/>
                <a:gd name="T4" fmla="*/ 97107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5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grpSp>
          <p:nvGrpSpPr>
            <p:cNvPr id="75796" name="Group 31"/>
            <p:cNvGrpSpPr/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75830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2"/>
                <a:ext cx="28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5831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5797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5798" name="Picture 35" descr="BS00768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799" name="Picture 36" descr="Alice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00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1" name="Line 38"/>
            <p:cNvSpPr>
              <a:spLocks noChangeShapeType="1"/>
            </p:cNvSpPr>
            <p:nvPr/>
          </p:nvSpPr>
          <p:spPr bwMode="auto">
            <a:xfrm flipV="1">
              <a:off x="3113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5802" name="Picture 39" descr="BS00592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03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Internet</a:t>
              </a:r>
              <a:endParaRPr/>
            </a:p>
          </p:txBody>
        </p:sp>
        <p:sp>
          <p:nvSpPr>
            <p:cNvPr id="75804" name="Freeform 41"/>
            <p:cNvSpPr/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5" name="Freeform 42"/>
            <p:cNvSpPr/>
            <p:nvPr/>
          </p:nvSpPr>
          <p:spPr bwMode="auto">
            <a:xfrm flipH="1" flipV="1">
              <a:off x="3685" y="3299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5806" name="Picture 43" descr="Bob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07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grpSp>
          <p:nvGrpSpPr>
            <p:cNvPr id="75808" name="Group 45"/>
            <p:cNvGrpSpPr/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5827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5828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5829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5809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5810" name="Picture 51" descr="BS00768_[1]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811" name="Group 52"/>
            <p:cNvGrpSpPr/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75824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2"/>
                <a:ext cx="28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5825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5812" name="Group 55"/>
            <p:cNvGrpSpPr/>
            <p:nvPr/>
          </p:nvGrpSpPr>
          <p:grpSpPr bwMode="auto">
            <a:xfrm>
              <a:off x="3419" y="2434"/>
              <a:ext cx="715" cy="333"/>
              <a:chOff x="1778" y="2484"/>
              <a:chExt cx="715" cy="333"/>
            </a:xfrm>
          </p:grpSpPr>
          <p:sp>
            <p:nvSpPr>
              <p:cNvPr id="75822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r>
                  <a:rPr lang="en-US" sz="1800">
                    <a:latin typeface="Arial"/>
                    <a:cs typeface="Arial"/>
                  </a:rPr>
                  <a:t>(H(m))</a:t>
                </a:r>
                <a:endParaRPr/>
              </a:p>
            </p:txBody>
          </p:sp>
          <p:sp>
            <p:nvSpPr>
              <p:cNvPr id="75823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4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5813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grpSp>
          <p:nvGrpSpPr>
            <p:cNvPr id="75814" name="Group 59"/>
            <p:cNvGrpSpPr/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75819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5820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H( )</a:t>
                </a:r>
                <a:endParaRPr/>
              </a:p>
            </p:txBody>
          </p:sp>
          <p:sp>
            <p:nvSpPr>
              <p:cNvPr id="75821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sp>
          <p:nvSpPr>
            <p:cNvPr id="75815" name="Freeform 63"/>
            <p:cNvSpPr/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6" name="Freeform 64"/>
            <p:cNvSpPr/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7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H(m )</a:t>
              </a:r>
              <a:endParaRPr/>
            </a:p>
          </p:txBody>
        </p:sp>
        <p:sp>
          <p:nvSpPr>
            <p:cNvPr id="75818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5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compare</a:t>
              </a:r>
              <a:endParaRPr/>
            </a:p>
          </p:txBody>
        </p:sp>
      </p:grpSp>
      <p:pic>
        <p:nvPicPr>
          <p:cNvPr id="75783" name="Picture 19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77827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Secure e-mail </a:t>
            </a:r>
            <a:r>
              <a:rPr lang="en-US" sz="4000"/>
              <a:t>(continued)</a:t>
            </a:r>
            <a:endParaRPr/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527050" y="1314450"/>
            <a:ext cx="7204075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Alice wants to provide secrecy, sender authentication, </a:t>
            </a:r>
            <a:br>
              <a:rPr lang="en-US" sz="2400"/>
            </a:br>
            <a:r>
              <a:rPr lang="en-US" sz="2400"/>
              <a:t>   message integrity.</a:t>
            </a:r>
            <a:endParaRPr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254125" y="5626100"/>
            <a:ext cx="7591425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Alice uses three keys: </a:t>
            </a:r>
            <a:r>
              <a:rPr lang="en-US" sz="2400"/>
              <a:t>her private key, Bob</a:t>
            </a:r>
            <a:r>
              <a:rPr lang="ja-JP" sz="2400"/>
              <a:t>’</a:t>
            </a:r>
            <a:r>
              <a:rPr lang="en-US" sz="2400"/>
              <a:t>s public key, newly created symmetric key</a:t>
            </a:r>
            <a:endParaRPr lang="en-US" sz="2400"/>
          </a:p>
        </p:txBody>
      </p:sp>
      <p:grpSp>
        <p:nvGrpSpPr>
          <p:cNvPr id="77830" name="Group 5"/>
          <p:cNvGrpSpPr/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77832" name="Freeform 6"/>
            <p:cNvSpPr/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4099 w 476"/>
                <a:gd name="T3" fmla="*/ 0 h 247"/>
                <a:gd name="T4" fmla="*/ 4099 w 476"/>
                <a:gd name="T5" fmla="*/ 329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33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7834" name="Group 8"/>
            <p:cNvGrpSpPr/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77887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7888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H( )</a:t>
                </a:r>
                <a:endParaRPr/>
              </a:p>
            </p:txBody>
          </p:sp>
          <p:sp>
            <p:nvSpPr>
              <p:cNvPr id="77889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grpSp>
          <p:nvGrpSpPr>
            <p:cNvPr id="77835" name="Group 12"/>
            <p:cNvGrpSpPr/>
            <p:nvPr/>
          </p:nvGrpSpPr>
          <p:grpSpPr bwMode="auto">
            <a:xfrm>
              <a:off x="1897" y="1751"/>
              <a:ext cx="477" cy="466"/>
              <a:chOff x="1541" y="1971"/>
              <a:chExt cx="477" cy="466"/>
            </a:xfrm>
          </p:grpSpPr>
          <p:sp>
            <p:nvSpPr>
              <p:cNvPr id="77883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7884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7885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7886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grpSp>
          <p:nvGrpSpPr>
            <p:cNvPr id="77836" name="Group 17"/>
            <p:cNvGrpSpPr/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77881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7882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7837" name="Group 20"/>
            <p:cNvGrpSpPr/>
            <p:nvPr/>
          </p:nvGrpSpPr>
          <p:grpSpPr bwMode="auto">
            <a:xfrm>
              <a:off x="2363" y="1753"/>
              <a:ext cx="715" cy="333"/>
              <a:chOff x="1778" y="2484"/>
              <a:chExt cx="715" cy="333"/>
            </a:xfrm>
          </p:grpSpPr>
          <p:sp>
            <p:nvSpPr>
              <p:cNvPr id="77879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r>
                  <a:rPr lang="en-US" sz="1800">
                    <a:latin typeface="Arial"/>
                    <a:cs typeface="Arial"/>
                  </a:rPr>
                  <a:t>(H(m))</a:t>
                </a:r>
                <a:endParaRPr/>
              </a:p>
            </p:txBody>
          </p:sp>
          <p:sp>
            <p:nvSpPr>
              <p:cNvPr id="77880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4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7838" name="Freeform 23"/>
            <p:cNvSpPr/>
            <p:nvPr/>
          </p:nvSpPr>
          <p:spPr bwMode="auto">
            <a:xfrm flipV="1">
              <a:off x="1212" y="2608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971072 w 476"/>
                <a:gd name="T3" fmla="*/ 0 h 247"/>
                <a:gd name="T4" fmla="*/ 97107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39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grpSp>
          <p:nvGrpSpPr>
            <p:cNvPr id="77840" name="Group 25"/>
            <p:cNvGrpSpPr/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77877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2"/>
                <a:ext cx="28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A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7878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-</a:t>
                </a:r>
                <a:endParaRPr/>
              </a:p>
            </p:txBody>
          </p:sp>
        </p:grpSp>
        <p:sp>
          <p:nvSpPr>
            <p:cNvPr id="77841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7842" name="Picture 29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43" name="Picture 30" descr="Alice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44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</a:t>
              </a:r>
              <a:endParaRPr/>
            </a:p>
          </p:txBody>
        </p:sp>
        <p:sp>
          <p:nvSpPr>
            <p:cNvPr id="77845" name="Freeform 32"/>
            <p:cNvSpPr/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 fill="norm" stroke="1" extrusionOk="0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46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7847" name="Picture 34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48" name="Picture 35" descr="BS00592_[1]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849" name="Group 36"/>
            <p:cNvGrpSpPr/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77874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7875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7876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</p:grpSp>
        <p:grpSp>
          <p:nvGrpSpPr>
            <p:cNvPr id="77850" name="Group 40"/>
            <p:cNvGrpSpPr/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77870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7871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 )</a:t>
                </a:r>
                <a:endParaRPr/>
              </a:p>
            </p:txBody>
          </p:sp>
          <p:sp>
            <p:nvSpPr>
              <p:cNvPr id="77872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4000">
                    <a:latin typeface="Arial"/>
                    <a:cs typeface="Arial"/>
                  </a:rPr>
                  <a:t>.</a:t>
                </a:r>
                <a:endParaRPr/>
              </a:p>
            </p:txBody>
          </p:sp>
          <p:sp>
            <p:nvSpPr>
              <p:cNvPr id="77873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grpSp>
          <p:nvGrpSpPr>
            <p:cNvPr id="77851" name="Group 45"/>
            <p:cNvGrpSpPr/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77868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77869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7852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7853" name="Group 49"/>
            <p:cNvGrpSpPr/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77866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r>
                  <a:rPr lang="en-US" sz="1800">
                    <a:latin typeface="Arial"/>
                    <a:cs typeface="Arial"/>
                  </a:rPr>
                  <a:t>(K</a:t>
                </a:r>
                <a:r>
                  <a:rPr lang="en-US" sz="2000" baseline="-25000">
                    <a:latin typeface="Arial"/>
                    <a:cs typeface="Arial"/>
                  </a:rPr>
                  <a:t>S</a:t>
                </a:r>
                <a:r>
                  <a:rPr lang="en-US" sz="1800">
                    <a:latin typeface="Arial"/>
                    <a:cs typeface="Arial"/>
                  </a:rPr>
                  <a:t> )</a:t>
                </a:r>
                <a:endParaRPr/>
              </a:p>
            </p:txBody>
          </p:sp>
          <p:sp>
            <p:nvSpPr>
              <p:cNvPr id="77867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7854" name="Freeform 52"/>
            <p:cNvSpPr/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55" name="Freeform 53"/>
            <p:cNvSpPr/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 fill="norm" stroke="1" extrusionOk="0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56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  <p:sp>
          <p:nvSpPr>
            <p:cNvPr id="77857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7858" name="Group 56"/>
            <p:cNvGrpSpPr/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77864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2"/>
                <a:ext cx="28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  <a:cs typeface="Arial"/>
                  </a:rPr>
                  <a:t>K</a:t>
                </a:r>
                <a:r>
                  <a:rPr lang="en-US" sz="2000" baseline="-25000">
                    <a:latin typeface="Arial"/>
                    <a:cs typeface="Arial"/>
                  </a:rPr>
                  <a:t>B</a:t>
                </a:r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77865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+</a:t>
                </a:r>
                <a:endParaRPr/>
              </a:p>
            </p:txBody>
          </p:sp>
        </p:grpSp>
        <p:sp>
          <p:nvSpPr>
            <p:cNvPr id="77859" name="Line 59"/>
            <p:cNvSpPr>
              <a:spLocks noChangeShapeType="1"/>
            </p:cNvSpPr>
            <p:nvPr/>
          </p:nvSpPr>
          <p:spPr bwMode="auto">
            <a:xfrm>
              <a:off x="3113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7860" name="Picture 60" descr="BS00768_[1]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61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62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Internet</a:t>
              </a:r>
              <a:endParaRPr/>
            </a:p>
          </p:txBody>
        </p:sp>
        <p:sp>
          <p:nvSpPr>
            <p:cNvPr id="77863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S</a:t>
              </a:r>
              <a:endParaRPr/>
            </a:p>
          </p:txBody>
        </p:sp>
      </p:grpSp>
      <p:pic>
        <p:nvPicPr>
          <p:cNvPr id="77831" name="Picture 19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331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Who might Bob, Alice be?</a:t>
            </a:r>
            <a:endParaRPr/>
          </a:p>
        </p:txBody>
      </p:sp>
      <p:sp>
        <p:nvSpPr>
          <p:cNvPr id="1331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… well, </a:t>
            </a:r>
            <a:r>
              <a:rPr lang="en-US" i="1"/>
              <a:t>real-life</a:t>
            </a:r>
            <a:r>
              <a:rPr lang="en-US"/>
              <a:t> Bobs and Alices!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Web browser/server for electronic transactions (e.g., on-line purchases)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on-line banking client/server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DNS servers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routers exchanging routing table updates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other examples?</a:t>
            </a:r>
            <a:endParaRPr/>
          </a:p>
        </p:txBody>
      </p:sp>
      <p:pic>
        <p:nvPicPr>
          <p:cNvPr id="13317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7987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7987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039813" y="1668463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</a:t>
            </a:r>
            <a:r>
              <a:rPr lang="en-US">
                <a:solidFill>
                  <a:srgbClr val="2D2DB9"/>
                </a:solidFill>
              </a:rPr>
              <a:t> </a:t>
            </a:r>
            <a:r>
              <a:rPr lang="en-US"/>
              <a:t>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8.5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79877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1922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192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192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5613" y="128587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SSL: Secure Sockets Layer</a:t>
            </a:r>
            <a:endParaRPr/>
          </a:p>
        </p:txBody>
      </p:sp>
      <p:sp>
        <p:nvSpPr>
          <p:cNvPr id="81925" name="Rectangle 3"/>
          <p:cNvSpPr>
            <a:spLocks noChangeArrowheads="1" noGrp="1"/>
          </p:cNvSpPr>
          <p:nvPr>
            <p:ph type="body" sz="half" idx="1"/>
          </p:nvPr>
        </p:nvSpPr>
        <p:spPr bwMode="auto">
          <a:xfrm>
            <a:off x="854075" y="1208088"/>
            <a:ext cx="4132263" cy="4648200"/>
          </a:xfrm>
        </p:spPr>
        <p:txBody>
          <a:bodyPr/>
          <a:lstStyle/>
          <a:p>
            <a:pPr marL="225425" indent="-225425">
              <a:defRPr/>
            </a:pPr>
            <a:r>
              <a:rPr lang="en-US" sz="2400"/>
              <a:t>widely deployed security protocol</a:t>
            </a:r>
            <a:endParaRPr/>
          </a:p>
          <a:p>
            <a:pPr marL="569913" lvl="1" indent="-225425">
              <a:defRPr/>
            </a:pPr>
            <a:r>
              <a:rPr lang="en-US" sz="2000"/>
              <a:t>supported by almost all browsers, web servers</a:t>
            </a:r>
            <a:endParaRPr/>
          </a:p>
          <a:p>
            <a:pPr marL="569913" lvl="1" indent="-225425">
              <a:defRPr/>
            </a:pPr>
            <a:r>
              <a:rPr lang="en-US" sz="2000"/>
              <a:t>https</a:t>
            </a:r>
            <a:endParaRPr/>
          </a:p>
          <a:p>
            <a:pPr marL="569913" lvl="1" indent="-225425">
              <a:defRPr/>
            </a:pPr>
            <a:r>
              <a:rPr lang="en-US" sz="2000"/>
              <a:t>billions $/year over SSL</a:t>
            </a:r>
            <a:endParaRPr/>
          </a:p>
          <a:p>
            <a:pPr marL="225425" indent="-225425">
              <a:defRPr/>
            </a:pPr>
            <a:r>
              <a:rPr lang="en-US" sz="2400"/>
              <a:t>mechanisms: [Woo 1994], implementation: Netscape</a:t>
            </a:r>
            <a:endParaRPr/>
          </a:p>
          <a:p>
            <a:pPr marL="225425" indent="-225425">
              <a:defRPr/>
            </a:pPr>
            <a:r>
              <a:rPr lang="en-US" sz="2400"/>
              <a:t>variation -TLS: transport layer security, RFC 2246</a:t>
            </a:r>
            <a:endParaRPr/>
          </a:p>
          <a:p>
            <a:pPr marL="225425" indent="-225425">
              <a:defRPr/>
            </a:pPr>
            <a:r>
              <a:rPr lang="en-US" sz="2400"/>
              <a:t>provides</a:t>
            </a:r>
            <a:endParaRPr/>
          </a:p>
          <a:p>
            <a:pPr marL="569913" lvl="1" indent="-225425">
              <a:lnSpc>
                <a:spcPts val="2300"/>
              </a:lnSpc>
              <a:defRPr/>
            </a:pPr>
            <a:r>
              <a:rPr lang="en-US" i="1">
                <a:solidFill>
                  <a:srgbClr val="C00000"/>
                </a:solidFill>
              </a:rPr>
              <a:t>confidentiality</a:t>
            </a:r>
            <a:endParaRPr/>
          </a:p>
          <a:p>
            <a:pPr marL="569913" lvl="1" indent="-225425">
              <a:lnSpc>
                <a:spcPts val="2300"/>
              </a:lnSpc>
              <a:defRPr/>
            </a:pPr>
            <a:r>
              <a:rPr lang="en-US" i="1">
                <a:solidFill>
                  <a:srgbClr val="C00000"/>
                </a:solidFill>
              </a:rPr>
              <a:t>integrity</a:t>
            </a:r>
            <a:endParaRPr/>
          </a:p>
          <a:p>
            <a:pPr marL="569913" lvl="1" indent="-225425">
              <a:lnSpc>
                <a:spcPts val="2300"/>
              </a:lnSpc>
              <a:defRPr/>
            </a:pPr>
            <a:r>
              <a:rPr lang="en-US" i="1">
                <a:solidFill>
                  <a:srgbClr val="C00000"/>
                </a:solidFill>
              </a:rPr>
              <a:t>authentication</a:t>
            </a:r>
            <a:endParaRPr/>
          </a:p>
        </p:txBody>
      </p:sp>
      <p:sp>
        <p:nvSpPr>
          <p:cNvPr id="81926" name="Rectangle 4"/>
          <p:cNvSpPr>
            <a:spLocks noChangeArrowheads="1" noGrp="1"/>
          </p:cNvSpPr>
          <p:nvPr>
            <p:ph type="body" sz="half" idx="2"/>
          </p:nvPr>
        </p:nvSpPr>
        <p:spPr bwMode="auto">
          <a:xfrm>
            <a:off x="4743450" y="1125538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 sz="2400"/>
              <a:t>original goals:</a:t>
            </a:r>
            <a:endParaRPr/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/>
              <a:t>Web e-commerce transactions </a:t>
            </a:r>
            <a:endParaRPr/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/>
              <a:t>encryption (especially credit-card numbers)</a:t>
            </a:r>
            <a:endParaRPr/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/>
              <a:t>Web-server authentication</a:t>
            </a:r>
            <a:endParaRPr/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/>
              <a:t>optional client authentication</a:t>
            </a:r>
            <a:endParaRPr/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/>
              <a:t>minimum hassle in doing business with new merchant</a:t>
            </a:r>
            <a:endParaRPr/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 sz="2400"/>
              <a:t>available to all TCP applications</a:t>
            </a:r>
            <a:endParaRPr/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  <a:defRPr/>
            </a:pPr>
            <a:r>
              <a:rPr lang="en-US"/>
              <a:t>secure socket interface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2947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SSL and TCP/IP</a:t>
            </a:r>
            <a:endParaRPr/>
          </a:p>
        </p:txBody>
      </p:sp>
      <p:grpSp>
        <p:nvGrpSpPr>
          <p:cNvPr id="82948" name="Group 3"/>
          <p:cNvGrpSpPr/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82961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62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Application</a:t>
              </a:r>
              <a:endParaRPr/>
            </a:p>
          </p:txBody>
        </p:sp>
        <p:sp>
          <p:nvSpPr>
            <p:cNvPr id="82963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64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TCP</a:t>
              </a:r>
              <a:endParaRPr/>
            </a:p>
          </p:txBody>
        </p:sp>
        <p:sp>
          <p:nvSpPr>
            <p:cNvPr id="82965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66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IP</a:t>
              </a:r>
              <a:endParaRPr/>
            </a:p>
          </p:txBody>
        </p:sp>
        <p:sp>
          <p:nvSpPr>
            <p:cNvPr id="82967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i="1">
                  <a:solidFill>
                    <a:srgbClr val="C00000"/>
                  </a:solidFill>
                  <a:latin typeface="Arial"/>
                  <a:cs typeface="Arial"/>
                </a:rPr>
                <a:t>normal application</a:t>
              </a:r>
              <a:endParaRPr/>
            </a:p>
          </p:txBody>
        </p:sp>
      </p:grpSp>
      <p:grpSp>
        <p:nvGrpSpPr>
          <p:cNvPr id="82949" name="Group 11"/>
          <p:cNvGrpSpPr/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82952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53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Application</a:t>
              </a:r>
              <a:endParaRPr/>
            </a:p>
          </p:txBody>
        </p:sp>
        <p:sp>
          <p:nvSpPr>
            <p:cNvPr id="82954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55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56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2957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SSL</a:t>
              </a:r>
              <a:endParaRPr/>
            </a:p>
          </p:txBody>
        </p:sp>
        <p:sp>
          <p:nvSpPr>
            <p:cNvPr id="82958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TCP</a:t>
              </a:r>
              <a:endParaRPr/>
            </a:p>
          </p:txBody>
        </p:sp>
        <p:sp>
          <p:nvSpPr>
            <p:cNvPr id="82959" name="Text Box 19"/>
            <p:cNvSpPr txBox="1">
              <a:spLocks noChangeArrowheads="1"/>
            </p:cNvSpPr>
            <p:nvPr/>
          </p:nvSpPr>
          <p:spPr bwMode="auto">
            <a:xfrm>
              <a:off x="3157" y="2870"/>
              <a:ext cx="269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IP</a:t>
              </a:r>
              <a:endParaRPr/>
            </a:p>
          </p:txBody>
        </p:sp>
        <p:sp>
          <p:nvSpPr>
            <p:cNvPr id="82960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i="1">
                  <a:solidFill>
                    <a:srgbClr val="C00000"/>
                  </a:solidFill>
                  <a:latin typeface="Arial"/>
                  <a:cs typeface="Arial"/>
                </a:rPr>
                <a:t>application  with SSL</a:t>
              </a:r>
              <a:endParaRPr/>
            </a:p>
          </p:txBody>
        </p:sp>
      </p:grpSp>
      <p:sp>
        <p:nvSpPr>
          <p:cNvPr id="82950" name="Text Box 21"/>
          <p:cNvSpPr txBox="1">
            <a:spLocks noChangeArrowheads="1"/>
          </p:cNvSpPr>
          <p:nvPr/>
        </p:nvSpPr>
        <p:spPr bwMode="auto">
          <a:xfrm>
            <a:off x="679450" y="4724399"/>
            <a:ext cx="7700963" cy="1385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4000"/>
              <a:defRPr/>
            </a:pPr>
            <a:r>
              <a:rPr lang="en-US"/>
              <a:t> SSL provides application programming interface (API) to applications</a:t>
            </a:r>
            <a:endParaRPr/>
          </a:p>
          <a:p>
            <a:pPr>
              <a:spcBef>
                <a:spcPts val="0"/>
              </a:spcBef>
              <a:buSzPct val="74000"/>
              <a:defRPr/>
            </a:pPr>
            <a:r>
              <a:rPr lang="en-US"/>
              <a:t> C and Java SSL libraries/classes readily available</a:t>
            </a:r>
            <a:endParaRPr/>
          </a:p>
        </p:txBody>
      </p:sp>
      <p:pic>
        <p:nvPicPr>
          <p:cNvPr id="82951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397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Could do something like PGP:</a:t>
            </a:r>
            <a:endParaRPr/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944563" y="4857750"/>
            <a:ext cx="8474075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5425" indent="-225425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but want to send byte streams &amp; interactive data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want set of secret keys for entire connection</a:t>
            </a:r>
            <a:endParaRPr/>
          </a:p>
          <a:p>
            <a:pPr>
              <a:spcBef>
                <a:spcPts val="0"/>
              </a:spcBef>
              <a:buSzPct val="75000"/>
              <a:defRPr/>
            </a:pPr>
            <a:r>
              <a:rPr lang="en-US" sz="2400"/>
              <a:t> want certificate exchange as part of protocol: handshake phase</a:t>
            </a:r>
            <a:endParaRPr lang="en-US" sz="2000"/>
          </a:p>
        </p:txBody>
      </p:sp>
      <p:sp>
        <p:nvSpPr>
          <p:cNvPr id="83973" name="Freeform 4"/>
          <p:cNvSpPr/>
          <p:nvPr/>
        </p:nvSpPr>
        <p:spPr bwMode="auto">
          <a:xfrm>
            <a:off x="2595562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6 w 476"/>
              <a:gd name="T3" fmla="*/ 0 h 247"/>
              <a:gd name="T4" fmla="*/ 2147483646 w 476"/>
              <a:gd name="T5" fmla="*/ 214748364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 fill="norm" stroke="1" extrusionOk="0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3975" name="Group 6"/>
          <p:cNvGrpSpPr/>
          <p:nvPr/>
        </p:nvGrpSpPr>
        <p:grpSpPr bwMode="auto">
          <a:xfrm>
            <a:off x="1870074" y="1335088"/>
            <a:ext cx="754063" cy="725487"/>
            <a:chOff x="694" y="2457"/>
            <a:chExt cx="475" cy="457"/>
          </a:xfrm>
        </p:grpSpPr>
        <p:sp>
          <p:nvSpPr>
            <p:cNvPr id="84030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4031" name="Text Box 8"/>
            <p:cNvSpPr txBox="1">
              <a:spLocks noChangeArrowheads="1"/>
            </p:cNvSpPr>
            <p:nvPr/>
          </p:nvSpPr>
          <p:spPr bwMode="auto">
            <a:xfrm>
              <a:off x="762" y="2657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H( )</a:t>
              </a:r>
              <a:endParaRPr/>
            </a:p>
          </p:txBody>
        </p:sp>
        <p:sp>
          <p:nvSpPr>
            <p:cNvPr id="84032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4000">
                  <a:latin typeface="Arial"/>
                  <a:cs typeface="Arial"/>
                </a:rPr>
                <a:t>.</a:t>
              </a:r>
              <a:endParaRPr/>
            </a:p>
          </p:txBody>
        </p:sp>
      </p:grpSp>
      <p:grpSp>
        <p:nvGrpSpPr>
          <p:cNvPr id="83976" name="Group 10"/>
          <p:cNvGrpSpPr/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84026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4027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A</a:t>
              </a:r>
              <a:r>
                <a:rPr lang="en-US" sz="1800">
                  <a:latin typeface="Arial"/>
                  <a:cs typeface="Arial"/>
                </a:rPr>
                <a:t>( )</a:t>
              </a:r>
              <a:endParaRPr/>
            </a:p>
          </p:txBody>
        </p:sp>
        <p:sp>
          <p:nvSpPr>
            <p:cNvPr id="84028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4000">
                  <a:latin typeface="Arial"/>
                  <a:cs typeface="Arial"/>
                </a:rPr>
                <a:t>.</a:t>
              </a:r>
              <a:endParaRPr/>
            </a:p>
          </p:txBody>
        </p:sp>
        <p:sp>
          <p:nvSpPr>
            <p:cNvPr id="84029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-</a:t>
              </a:r>
              <a:endParaRPr/>
            </a:p>
          </p:txBody>
        </p:sp>
      </p:grpSp>
      <p:grpSp>
        <p:nvGrpSpPr>
          <p:cNvPr id="83977" name="Group 15"/>
          <p:cNvGrpSpPr/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84024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4025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83978" name="Group 18"/>
          <p:cNvGrpSpPr/>
          <p:nvPr/>
        </p:nvGrpSpPr>
        <p:grpSpPr bwMode="auto">
          <a:xfrm>
            <a:off x="3475038" y="1306513"/>
            <a:ext cx="1163637" cy="528637"/>
            <a:chOff x="1778" y="2484"/>
            <a:chExt cx="733" cy="333"/>
          </a:xfrm>
        </p:grpSpPr>
        <p:sp>
          <p:nvSpPr>
            <p:cNvPr id="84022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A</a:t>
              </a:r>
              <a:r>
                <a:rPr lang="en-US" sz="1800">
                  <a:latin typeface="Arial"/>
                  <a:cs typeface="Arial"/>
                </a:rPr>
                <a:t>(H(m))</a:t>
              </a:r>
              <a:endParaRPr/>
            </a:p>
          </p:txBody>
        </p:sp>
        <p:sp>
          <p:nvSpPr>
            <p:cNvPr id="84023" name="Text Box 20"/>
            <p:cNvSpPr txBox="1">
              <a:spLocks noChangeArrowheads="1"/>
            </p:cNvSpPr>
            <p:nvPr/>
          </p:nvSpPr>
          <p:spPr bwMode="auto">
            <a:xfrm>
              <a:off x="1877" y="2484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83979" name="Freeform 21"/>
          <p:cNvSpPr/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6 w 476"/>
              <a:gd name="T3" fmla="*/ 0 h 247"/>
              <a:gd name="T4" fmla="*/ 2147483646 w 476"/>
              <a:gd name="T5" fmla="*/ 214748364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 fill="norm" stroke="1" extrusionOk="0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980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m</a:t>
            </a:r>
            <a:endParaRPr/>
          </a:p>
        </p:txBody>
      </p:sp>
      <p:grpSp>
        <p:nvGrpSpPr>
          <p:cNvPr id="83981" name="Group 23"/>
          <p:cNvGrpSpPr/>
          <p:nvPr/>
        </p:nvGrpSpPr>
        <p:grpSpPr bwMode="auto">
          <a:xfrm>
            <a:off x="2662238" y="952500"/>
            <a:ext cx="473075" cy="531813"/>
            <a:chOff x="2637" y="716"/>
            <a:chExt cx="298" cy="334"/>
          </a:xfrm>
        </p:grpSpPr>
        <p:sp>
          <p:nvSpPr>
            <p:cNvPr id="84020" name="Text Box 24"/>
            <p:cNvSpPr txBox="1">
              <a:spLocks noChangeArrowheads="1"/>
            </p:cNvSpPr>
            <p:nvPr/>
          </p:nvSpPr>
          <p:spPr bwMode="auto">
            <a:xfrm>
              <a:off x="2637" y="762"/>
              <a:ext cx="2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A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84021" name="Text Box 25"/>
            <p:cNvSpPr txBox="1">
              <a:spLocks noChangeArrowheads="1"/>
            </p:cNvSpPr>
            <p:nvPr/>
          </p:nvSpPr>
          <p:spPr bwMode="auto">
            <a:xfrm>
              <a:off x="2741" y="716"/>
              <a:ext cx="17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-</a:t>
              </a:r>
              <a:endParaRPr/>
            </a:p>
          </p:txBody>
        </p:sp>
      </p:grpSp>
      <p:sp>
        <p:nvSpPr>
          <p:cNvPr id="83982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3983" name="Picture 27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2362199" y="1169988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84" name="Picture 28" descr="Alic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985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m</a:t>
            </a:r>
            <a:endParaRPr/>
          </a:p>
        </p:txBody>
      </p:sp>
      <p:sp>
        <p:nvSpPr>
          <p:cNvPr id="83986" name="Freeform 30"/>
          <p:cNvSpPr/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 fill="norm" stroke="1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987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3988" name="Picture 32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89" name="Picture 33" descr="BS00592_[1]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90" name="Group 34"/>
          <p:cNvGrpSpPr/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84017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4018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S</a:t>
              </a:r>
              <a:r>
                <a:rPr lang="en-US" sz="1800">
                  <a:latin typeface="Arial"/>
                  <a:cs typeface="Arial"/>
                </a:rPr>
                <a:t>( )</a:t>
              </a:r>
              <a:endParaRPr/>
            </a:p>
          </p:txBody>
        </p:sp>
        <p:sp>
          <p:nvSpPr>
            <p:cNvPr id="84019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4000">
                  <a:latin typeface="Arial"/>
                  <a:cs typeface="Arial"/>
                </a:rPr>
                <a:t>.</a:t>
              </a:r>
              <a:endParaRPr/>
            </a:p>
          </p:txBody>
        </p:sp>
      </p:grpSp>
      <p:grpSp>
        <p:nvGrpSpPr>
          <p:cNvPr id="83991" name="Group 38"/>
          <p:cNvGrpSpPr/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84013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4014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B</a:t>
              </a:r>
              <a:r>
                <a:rPr lang="en-US" sz="1800">
                  <a:latin typeface="Arial"/>
                  <a:cs typeface="Arial"/>
                </a:rPr>
                <a:t>( )</a:t>
              </a:r>
              <a:endParaRPr/>
            </a:p>
          </p:txBody>
        </p:sp>
        <p:sp>
          <p:nvSpPr>
            <p:cNvPr id="84015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4000">
                  <a:latin typeface="Arial"/>
                  <a:cs typeface="Arial"/>
                </a:rPr>
                <a:t>.</a:t>
              </a:r>
              <a:endParaRPr/>
            </a:p>
          </p:txBody>
        </p:sp>
        <p:sp>
          <p:nvSpPr>
            <p:cNvPr id="84016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+</a:t>
              </a:r>
              <a:endParaRPr/>
            </a:p>
          </p:txBody>
        </p:sp>
      </p:grpSp>
      <p:grpSp>
        <p:nvGrpSpPr>
          <p:cNvPr id="83992" name="Group 43"/>
          <p:cNvGrpSpPr/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84011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84012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83993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3994" name="Group 47"/>
          <p:cNvGrpSpPr/>
          <p:nvPr/>
        </p:nvGrpSpPr>
        <p:grpSpPr bwMode="auto">
          <a:xfrm>
            <a:off x="5043488" y="3535363"/>
            <a:ext cx="982662" cy="530225"/>
            <a:chOff x="3497" y="648"/>
            <a:chExt cx="618" cy="334"/>
          </a:xfrm>
        </p:grpSpPr>
        <p:sp>
          <p:nvSpPr>
            <p:cNvPr id="84009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8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B</a:t>
              </a:r>
              <a:r>
                <a:rPr lang="en-US" sz="1800">
                  <a:latin typeface="Arial"/>
                  <a:cs typeface="Arial"/>
                </a:rPr>
                <a:t>(K</a:t>
              </a:r>
              <a:r>
                <a:rPr lang="en-US" sz="2400" baseline="-25000">
                  <a:latin typeface="Arial"/>
                  <a:cs typeface="Arial"/>
                </a:rPr>
                <a:t>S</a:t>
              </a:r>
              <a:r>
                <a:rPr lang="en-US" sz="1800">
                  <a:latin typeface="Arial"/>
                  <a:cs typeface="Arial"/>
                </a:rPr>
                <a:t> )</a:t>
              </a:r>
              <a:endParaRPr/>
            </a:p>
          </p:txBody>
        </p:sp>
        <p:sp>
          <p:nvSpPr>
            <p:cNvPr id="84010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83995" name="Freeform 50"/>
          <p:cNvSpPr/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6 w 476"/>
              <a:gd name="T3" fmla="*/ 0 h 247"/>
              <a:gd name="T4" fmla="*/ 2147483646 w 476"/>
              <a:gd name="T5" fmla="*/ 214748364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 fill="norm" stroke="1" extrusionOk="0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996" name="Freeform 51"/>
          <p:cNvSpPr/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6 w 476"/>
              <a:gd name="T3" fmla="*/ 0 h 247"/>
              <a:gd name="T4" fmla="*/ 2147483646 w 476"/>
              <a:gd name="T5" fmla="*/ 214748364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 fill="norm" stroke="1" extrusionOk="0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997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K</a:t>
            </a:r>
            <a:r>
              <a:rPr lang="en-US" sz="2400" baseline="-25000">
                <a:latin typeface="Arial"/>
                <a:cs typeface="Arial"/>
              </a:rPr>
              <a:t>S</a:t>
            </a:r>
            <a:endParaRPr/>
          </a:p>
        </p:txBody>
      </p:sp>
      <p:sp>
        <p:nvSpPr>
          <p:cNvPr id="83998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3999" name="Group 54"/>
          <p:cNvGrpSpPr/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84007" name="Text Box 55"/>
            <p:cNvSpPr txBox="1">
              <a:spLocks noChangeArrowheads="1"/>
            </p:cNvSpPr>
            <p:nvPr/>
          </p:nvSpPr>
          <p:spPr bwMode="auto">
            <a:xfrm>
              <a:off x="2636" y="762"/>
              <a:ext cx="299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  <a:cs typeface="Arial"/>
                </a:rPr>
                <a:t>K</a:t>
              </a:r>
              <a:r>
                <a:rPr lang="en-US" sz="2400" baseline="-25000">
                  <a:latin typeface="Arial"/>
                  <a:cs typeface="Arial"/>
                </a:rPr>
                <a:t>B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84008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+</a:t>
              </a:r>
              <a:endParaRPr/>
            </a:p>
          </p:txBody>
        </p:sp>
      </p:grpSp>
      <p:sp>
        <p:nvSpPr>
          <p:cNvPr id="84000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4001" name="Picture 58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02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4003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Internet</a:t>
            </a:r>
            <a:endParaRPr/>
          </a:p>
        </p:txBody>
      </p:sp>
      <p:sp>
        <p:nvSpPr>
          <p:cNvPr id="84004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K</a:t>
            </a:r>
            <a:r>
              <a:rPr lang="en-US" sz="2400" baseline="-25000">
                <a:latin typeface="Arial"/>
                <a:cs typeface="Arial"/>
              </a:rPr>
              <a:t>S</a:t>
            </a:r>
            <a:endParaRPr/>
          </a:p>
        </p:txBody>
      </p:sp>
      <p:pic>
        <p:nvPicPr>
          <p:cNvPr id="84005" name="Picture 62" descr="BS00768_[1]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06" name="Picture 17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994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8499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499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Toy SSL: a simple secure channel</a:t>
            </a:r>
            <a:endParaRPr/>
          </a:p>
        </p:txBody>
      </p:sp>
      <p:sp>
        <p:nvSpPr>
          <p:cNvPr id="84997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handshake: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Alice and Bob use their certificates, private keys to authenticate each other and exchange shared secret</a:t>
            </a:r>
            <a:endParaRPr/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key derivation</a:t>
            </a:r>
            <a:r>
              <a:rPr lang="en-US" i="1">
                <a:solidFill>
                  <a:srgbClr val="FF0000"/>
                </a:solidFill>
              </a:rPr>
              <a:t>:</a:t>
            </a:r>
            <a:r>
              <a:rPr lang="en-US"/>
              <a:t> Alice and Bob use shared secret to derive set of keys</a:t>
            </a:r>
            <a:endParaRPr/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data transfer: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data to be transferred is broken up into series of records</a:t>
            </a:r>
            <a:endParaRPr/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connection closure</a:t>
            </a:r>
            <a:r>
              <a:rPr lang="en-US" i="1">
                <a:solidFill>
                  <a:srgbClr val="FF0000"/>
                </a:solidFill>
              </a:rPr>
              <a:t>:</a:t>
            </a:r>
            <a:r>
              <a:rPr lang="en-US"/>
              <a:t> special messages to securely close connection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018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601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602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Toy: a simple handshake</a:t>
            </a:r>
            <a:endParaRPr/>
          </a:p>
        </p:txBody>
      </p:sp>
      <p:sp>
        <p:nvSpPr>
          <p:cNvPr id="8602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MS: </a:t>
            </a:r>
            <a:r>
              <a:rPr lang="en-US"/>
              <a:t>master secret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EMS: </a:t>
            </a:r>
            <a:r>
              <a:rPr lang="en-US"/>
              <a:t>encrypted master secret</a:t>
            </a:r>
            <a:endParaRPr/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hello</a:t>
            </a:r>
            <a:endParaRPr/>
          </a:p>
        </p:txBody>
      </p:sp>
      <p:pic>
        <p:nvPicPr>
          <p:cNvPr id="86024" name="Picture 6" descr="Alic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25" name="Picture 7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26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027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public key certificate</a:t>
            </a:r>
            <a:endParaRPr/>
          </a:p>
        </p:txBody>
      </p:sp>
      <p:sp>
        <p:nvSpPr>
          <p:cNvPr id="86028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029" name="Text Box 11"/>
          <p:cNvSpPr txBox="1">
            <a:spLocks noChangeArrowheads="1"/>
          </p:cNvSpPr>
          <p:nvPr/>
        </p:nvSpPr>
        <p:spPr bwMode="auto">
          <a:xfrm rot="219715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K</a:t>
            </a:r>
            <a:r>
              <a:rPr lang="en-US" sz="2000" baseline="-25000">
                <a:latin typeface="Arial"/>
                <a:cs typeface="Arial"/>
              </a:rPr>
              <a:t>B</a:t>
            </a:r>
            <a:r>
              <a:rPr lang="en-US" sz="2000" baseline="30000">
                <a:latin typeface="Arial"/>
                <a:cs typeface="Arial"/>
              </a:rPr>
              <a:t>+</a:t>
            </a:r>
            <a:r>
              <a:rPr lang="en-US" sz="2000">
                <a:latin typeface="Arial"/>
                <a:cs typeface="Arial"/>
              </a:rPr>
              <a:t>(MS) = EMS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7042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704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704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Toy: key derivation</a:t>
            </a:r>
            <a:endParaRPr/>
          </a:p>
        </p:txBody>
      </p:sp>
      <p:sp>
        <p:nvSpPr>
          <p:cNvPr id="8704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762000" y="1338263"/>
            <a:ext cx="7772400" cy="4967287"/>
          </a:xfrm>
        </p:spPr>
        <p:txBody>
          <a:bodyPr/>
          <a:lstStyle/>
          <a:p>
            <a:pPr>
              <a:defRPr/>
            </a:pPr>
            <a:r>
              <a:rPr lang="en-US" sz="2400"/>
              <a:t>considered bad to use same key for more than one cryptographic operation</a:t>
            </a:r>
            <a:endParaRPr/>
          </a:p>
          <a:p>
            <a:pPr lvl="1">
              <a:defRPr/>
            </a:pPr>
            <a:r>
              <a:rPr lang="en-US" sz="2000"/>
              <a:t>use different keys for message authentication code (MAC) and encryption</a:t>
            </a:r>
            <a:endParaRPr/>
          </a:p>
          <a:p>
            <a:pPr>
              <a:defRPr/>
            </a:pPr>
            <a:r>
              <a:rPr lang="en-US" sz="2400"/>
              <a:t>four keys:</a:t>
            </a:r>
            <a:endParaRPr/>
          </a:p>
          <a:p>
            <a:pPr lvl="1">
              <a:defRPr/>
            </a:pPr>
            <a:r>
              <a:rPr lang="en-US"/>
              <a:t>K</a:t>
            </a:r>
            <a:r>
              <a:rPr lang="en-US" baseline="-25000"/>
              <a:t>c</a:t>
            </a:r>
            <a:r>
              <a:rPr lang="en-US"/>
              <a:t> = encryption key for data sent from client to server</a:t>
            </a:r>
            <a:endParaRPr/>
          </a:p>
          <a:p>
            <a:pPr lvl="1">
              <a:defRPr/>
            </a:pPr>
            <a:r>
              <a:rPr lang="en-US"/>
              <a:t>M</a:t>
            </a:r>
            <a:r>
              <a:rPr lang="en-US" baseline="-25000"/>
              <a:t>c</a:t>
            </a:r>
            <a:r>
              <a:rPr lang="en-US"/>
              <a:t> = MAC key for data sent from client to server</a:t>
            </a:r>
            <a:endParaRPr/>
          </a:p>
          <a:p>
            <a:pPr lvl="1">
              <a:defRPr/>
            </a:pPr>
            <a:r>
              <a:rPr lang="en-US"/>
              <a:t>K</a:t>
            </a:r>
            <a:r>
              <a:rPr lang="en-US" baseline="-25000"/>
              <a:t>s</a:t>
            </a:r>
            <a:r>
              <a:rPr lang="en-US"/>
              <a:t> = encryption key for data sent from server to client</a:t>
            </a:r>
            <a:endParaRPr/>
          </a:p>
          <a:p>
            <a:pPr lvl="1">
              <a:defRPr/>
            </a:pPr>
            <a:r>
              <a:rPr lang="en-US"/>
              <a:t>M</a:t>
            </a:r>
            <a:r>
              <a:rPr lang="en-US" baseline="-25000"/>
              <a:t>s</a:t>
            </a:r>
            <a:r>
              <a:rPr lang="en-US"/>
              <a:t> = MAC key for data sent from server to client</a:t>
            </a:r>
            <a:endParaRPr/>
          </a:p>
          <a:p>
            <a:pPr>
              <a:defRPr/>
            </a:pPr>
            <a:r>
              <a:rPr lang="en-US" sz="2400"/>
              <a:t>keys derived from key derivation function (KDF)</a:t>
            </a:r>
            <a:endParaRPr/>
          </a:p>
          <a:p>
            <a:pPr lvl="1">
              <a:defRPr/>
            </a:pPr>
            <a:r>
              <a:rPr lang="en-US" sz="2000"/>
              <a:t>takes master secret and (possibly) some additional random data and creates the keys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066" name="Picture 23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806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806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Toy: data records</a:t>
            </a:r>
            <a:endParaRPr/>
          </a:p>
        </p:txBody>
      </p:sp>
      <p:sp>
        <p:nvSpPr>
          <p:cNvPr id="8806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/>
              <a:t>why not encrypt data in constant stream as we write it to TCP?</a:t>
            </a:r>
            <a:endParaRPr/>
          </a:p>
          <a:p>
            <a:pPr lvl="1">
              <a:defRPr/>
            </a:pPr>
            <a:r>
              <a:rPr lang="en-US" sz="2000"/>
              <a:t>where would we put the MAC? If at end, no message integrity until all data processed.</a:t>
            </a:r>
            <a:endParaRPr/>
          </a:p>
          <a:p>
            <a:pPr lvl="1">
              <a:defRPr/>
            </a:pPr>
            <a:r>
              <a:rPr lang="en-US" sz="2000"/>
              <a:t>e.g., with instant messaging, how can we do integrity check over all bytes sent before displaying?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en-US" sz="2400"/>
              <a:t>instead, break stream in series of records</a:t>
            </a:r>
            <a:endParaRPr/>
          </a:p>
          <a:p>
            <a:pPr lvl="1">
              <a:lnSpc>
                <a:spcPct val="80000"/>
              </a:lnSpc>
              <a:defRPr/>
            </a:pPr>
            <a:r>
              <a:rPr lang="en-US" sz="2000"/>
              <a:t>each record carries a MAC</a:t>
            </a:r>
            <a:endParaRPr/>
          </a:p>
          <a:p>
            <a:pPr lvl="1">
              <a:lnSpc>
                <a:spcPct val="80000"/>
              </a:lnSpc>
              <a:defRPr/>
            </a:pPr>
            <a:r>
              <a:rPr lang="en-US" sz="2000"/>
              <a:t>receiver can act on each record as it arrives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lang="en-US" sz="2400"/>
              <a:t>issue: in record, receiver needs to distinguish MAC from data</a:t>
            </a:r>
            <a:endParaRPr/>
          </a:p>
          <a:p>
            <a:pPr lvl="1">
              <a:lnSpc>
                <a:spcPct val="80000"/>
              </a:lnSpc>
              <a:defRPr/>
            </a:pPr>
            <a:r>
              <a:rPr lang="en-US" sz="2000"/>
              <a:t>want to use variable-length records</a:t>
            </a:r>
            <a:endParaRPr/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length</a:t>
            </a:r>
            <a:endParaRPr/>
          </a:p>
        </p:txBody>
      </p:sp>
      <p:sp>
        <p:nvSpPr>
          <p:cNvPr id="88071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data</a:t>
            </a:r>
            <a:endParaRPr/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MAC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9090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909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8909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Toy: sequence numbers</a:t>
            </a:r>
            <a:endParaRPr/>
          </a:p>
        </p:txBody>
      </p:sp>
      <p:sp>
        <p:nvSpPr>
          <p:cNvPr id="69637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i="1">
                <a:solidFill>
                  <a:srgbClr val="C00000"/>
                </a:solidFill>
                <a:ea typeface="+mn-ea"/>
              </a:rPr>
              <a:t>problem: </a:t>
            </a:r>
            <a:r>
              <a:rPr lang="en-US">
                <a:ea typeface="+mn-ea"/>
              </a:rPr>
              <a:t>attacker can capture and replay record or re-order records</a:t>
            </a:r>
            <a:endParaRPr/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  <a:ea typeface="+mn-ea"/>
              </a:rPr>
              <a:t>solution: </a:t>
            </a:r>
            <a:r>
              <a:rPr lang="en-US">
                <a:ea typeface="+mn-ea"/>
              </a:rPr>
              <a:t>put sequence number into MAC:</a:t>
            </a:r>
            <a:endParaRPr/>
          </a:p>
          <a:p>
            <a:pPr lvl="1">
              <a:defRPr/>
            </a:pPr>
            <a:r>
              <a:rPr lang="en-US">
                <a:ea typeface="ＭＳ Ｐゴシック"/>
              </a:rPr>
              <a:t>MAC = MAC(</a:t>
            </a:r>
            <a:r>
              <a:rPr lang="en-US">
                <a:ea typeface="ＭＳ Ｐゴシック"/>
              </a:rPr>
              <a:t>M</a:t>
            </a:r>
            <a:r>
              <a:rPr lang="en-US" baseline="-25000">
                <a:ea typeface="ＭＳ Ｐゴシック"/>
              </a:rPr>
              <a:t>x</a:t>
            </a:r>
            <a:r>
              <a:rPr lang="en-US">
                <a:ea typeface="ＭＳ Ｐゴシック"/>
              </a:rPr>
              <a:t>, sequence||data)</a:t>
            </a:r>
            <a:endParaRPr/>
          </a:p>
          <a:p>
            <a:pPr lvl="1">
              <a:defRPr/>
            </a:pPr>
            <a:r>
              <a:rPr lang="en-US">
                <a:ea typeface="ＭＳ Ｐゴシック"/>
              </a:rPr>
              <a:t>note: no sequence number field</a:t>
            </a:r>
            <a:endParaRPr/>
          </a:p>
          <a:p>
            <a:pPr>
              <a:defRPr/>
            </a:pPr>
            <a:endParaRPr lang="en-US" i="1">
              <a:solidFill>
                <a:srgbClr val="C00000"/>
              </a:solidFill>
              <a:ea typeface="+mn-ea"/>
            </a:endParaRPr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  <a:ea typeface="+mn-ea"/>
              </a:rPr>
              <a:t>problem: </a:t>
            </a:r>
            <a:r>
              <a:rPr lang="en-US">
                <a:ea typeface="+mn-ea"/>
              </a:rPr>
              <a:t>attacker could replay all records</a:t>
            </a:r>
            <a:endParaRPr/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  <a:ea typeface="+mn-ea"/>
              </a:rPr>
              <a:t>solution: </a:t>
            </a:r>
            <a:r>
              <a:rPr lang="en-US">
                <a:ea typeface="+mn-ea"/>
              </a:rPr>
              <a:t>use nonce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011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Toy: control information</a:t>
            </a:r>
            <a:endParaRPr/>
          </a:p>
        </p:txBody>
      </p:sp>
      <p:sp>
        <p:nvSpPr>
          <p:cNvPr id="9011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772400" cy="3821113"/>
          </a:xfrm>
        </p:spPr>
        <p:txBody>
          <a:bodyPr/>
          <a:lstStyle/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problem: </a:t>
            </a:r>
            <a:r>
              <a:rPr lang="en-US"/>
              <a:t>truncation attack: </a:t>
            </a:r>
            <a:endParaRPr/>
          </a:p>
          <a:p>
            <a:pPr lvl="1">
              <a:defRPr/>
            </a:pPr>
            <a:r>
              <a:rPr lang="en-US"/>
              <a:t>attacker forges TCP connection close segment</a:t>
            </a:r>
            <a:endParaRPr/>
          </a:p>
          <a:p>
            <a:pPr lvl="1">
              <a:defRPr/>
            </a:pPr>
            <a:r>
              <a:rPr lang="en-US"/>
              <a:t>one or both sides thinks there is less data than there actually is. </a:t>
            </a:r>
            <a:endParaRPr/>
          </a:p>
          <a:p>
            <a:pPr>
              <a:defRPr/>
            </a:pPr>
            <a:r>
              <a:rPr lang="en-US" i="1">
                <a:solidFill>
                  <a:srgbClr val="C00000"/>
                </a:solidFill>
              </a:rPr>
              <a:t>solution: </a:t>
            </a:r>
            <a:r>
              <a:rPr lang="en-US"/>
              <a:t>record types, with one type for closure</a:t>
            </a:r>
            <a:endParaRPr/>
          </a:p>
          <a:p>
            <a:pPr lvl="1">
              <a:defRPr/>
            </a:pPr>
            <a:r>
              <a:rPr lang="en-US"/>
              <a:t>type 0 for data; type 1 for closure</a:t>
            </a:r>
            <a:endParaRPr/>
          </a:p>
          <a:p>
            <a:pPr>
              <a:defRPr/>
            </a:pPr>
            <a:r>
              <a:rPr lang="en-US"/>
              <a:t>MAC = MAC(M</a:t>
            </a:r>
            <a:r>
              <a:rPr lang="en-US" baseline="-25000"/>
              <a:t>x</a:t>
            </a:r>
            <a:r>
              <a:rPr lang="en-US"/>
              <a:t>, sequence||type||data)</a:t>
            </a:r>
            <a:endParaRPr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90119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90120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90121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length</a:t>
            </a:r>
            <a:endParaRPr/>
          </a:p>
        </p:txBody>
      </p:sp>
      <p:sp>
        <p:nvSpPr>
          <p:cNvPr id="90122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type</a:t>
            </a:r>
            <a:endParaRPr/>
          </a:p>
        </p:txBody>
      </p:sp>
      <p:sp>
        <p:nvSpPr>
          <p:cNvPr id="90123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data</a:t>
            </a:r>
            <a:endParaRPr/>
          </a:p>
        </p:txBody>
      </p:sp>
      <p:sp>
        <p:nvSpPr>
          <p:cNvPr id="90124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MAC</a:t>
            </a:r>
            <a:endParaRPr/>
          </a:p>
        </p:txBody>
      </p:sp>
      <p:pic>
        <p:nvPicPr>
          <p:cNvPr id="90125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536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74625" y="109538"/>
            <a:ext cx="8718550" cy="1000125"/>
          </a:xfrm>
        </p:spPr>
        <p:txBody>
          <a:bodyPr/>
          <a:lstStyle/>
          <a:p>
            <a:pPr>
              <a:defRPr/>
            </a:pPr>
            <a:r>
              <a:rPr lang="en-US" sz="4000"/>
              <a:t>There are bad guys (and girls) out there!</a:t>
            </a:r>
            <a:endParaRPr/>
          </a:p>
        </p:txBody>
      </p:sp>
      <p:sp>
        <p:nvSpPr>
          <p:cNvPr id="15364" name="Rectangle 14"/>
          <p:cNvSpPr>
            <a:spLocks noChangeArrowheads="1" noGrp="1"/>
          </p:cNvSpPr>
          <p:nvPr>
            <p:ph type="body" idx="1"/>
          </p:nvPr>
        </p:nvSpPr>
        <p:spPr bwMode="auto"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i="1" u="sng">
                <a:solidFill>
                  <a:srgbClr val="C00000"/>
                </a:solidFill>
              </a:rPr>
              <a:t>Q:</a:t>
            </a:r>
            <a:r>
              <a:rPr lang="en-US" i="1">
                <a:solidFill>
                  <a:srgbClr val="C00000"/>
                </a:solidFill>
              </a:rPr>
              <a:t> </a:t>
            </a:r>
            <a:r>
              <a:rPr lang="en-US"/>
              <a:t>What can a </a:t>
            </a:r>
            <a:r>
              <a:rPr lang="ja-JP"/>
              <a:t>“</a:t>
            </a:r>
            <a:r>
              <a:rPr lang="en-US"/>
              <a:t>bad guy</a:t>
            </a:r>
            <a:r>
              <a:rPr lang="ja-JP"/>
              <a:t>”</a:t>
            </a:r>
            <a:r>
              <a:rPr lang="en-US"/>
              <a:t> do?</a:t>
            </a:r>
            <a:endParaRPr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i="1" u="sng">
                <a:solidFill>
                  <a:srgbClr val="C00000"/>
                </a:solidFill>
              </a:rPr>
              <a:t>A:</a:t>
            </a:r>
            <a:r>
              <a:rPr lang="en-US" i="1">
                <a:solidFill>
                  <a:srgbClr val="C00000"/>
                </a:solidFill>
              </a:rPr>
              <a:t> </a:t>
            </a:r>
            <a:r>
              <a:rPr lang="en-US"/>
              <a:t>A lot! See section 1.6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800" i="1">
                <a:solidFill>
                  <a:srgbClr val="C00000"/>
                </a:solidFill>
              </a:rPr>
              <a:t>eavesdrop: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/>
              <a:t>intercept messages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800"/>
              <a:t>actively </a:t>
            </a:r>
            <a:r>
              <a:rPr lang="en-US" sz="2800" i="1">
                <a:solidFill>
                  <a:srgbClr val="C00000"/>
                </a:solidFill>
              </a:rPr>
              <a:t>insert</a:t>
            </a:r>
            <a:r>
              <a:rPr lang="en-US" sz="2800"/>
              <a:t> messages into connection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800" i="1">
                <a:solidFill>
                  <a:srgbClr val="C00000"/>
                </a:solidFill>
              </a:rPr>
              <a:t>impersonation: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/>
              <a:t>can fake (spoof) source address in packet (or any field in packet)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800" i="1">
                <a:solidFill>
                  <a:srgbClr val="C00000"/>
                </a:solidFill>
              </a:rPr>
              <a:t>hijacking: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ja-JP" sz="2800"/>
              <a:t>“</a:t>
            </a:r>
            <a:r>
              <a:rPr lang="en-US" sz="2800"/>
              <a:t>take over</a:t>
            </a:r>
            <a:r>
              <a:rPr lang="ja-JP" sz="2800"/>
              <a:t>”</a:t>
            </a:r>
            <a:r>
              <a:rPr lang="en-US" sz="2800"/>
              <a:t> ongoing connection by removing sender or receiver, inserting himself in place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800" i="1">
                <a:solidFill>
                  <a:srgbClr val="C00000"/>
                </a:solidFill>
              </a:rPr>
              <a:t>denial of service</a:t>
            </a:r>
            <a:r>
              <a:rPr lang="en-US" sz="2800">
                <a:solidFill>
                  <a:srgbClr val="C00000"/>
                </a:solidFill>
              </a:rPr>
              <a:t>: </a:t>
            </a:r>
            <a:r>
              <a:rPr lang="en-US" sz="2800"/>
              <a:t>prevent service from being used by others (e.g.,  by overloading resources)</a:t>
            </a:r>
            <a:endParaRPr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endParaRPr lang="en-US"/>
          </a:p>
        </p:txBody>
      </p:sp>
      <p:pic>
        <p:nvPicPr>
          <p:cNvPr id="15365" name="Picture 6" descr="underline_bas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138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113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  <a:cs typeface="Arial"/>
              </a:rPr>
              <a:t>Network Security</a:t>
            </a:r>
            <a:endParaRPr/>
          </a:p>
        </p:txBody>
      </p:sp>
      <p:sp>
        <p:nvSpPr>
          <p:cNvPr id="9114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Toy SSL: summary</a:t>
            </a:r>
            <a:endParaRPr/>
          </a:p>
        </p:txBody>
      </p:sp>
      <p:grpSp>
        <p:nvGrpSpPr>
          <p:cNvPr id="91141" name="Group 3"/>
          <p:cNvGrpSpPr/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91147" name="Group 4"/>
            <p:cNvGrpSpPr/>
            <p:nvPr/>
          </p:nvGrpSpPr>
          <p:grpSpPr bwMode="auto">
            <a:xfrm>
              <a:off x="912" y="1152"/>
              <a:ext cx="2736" cy="2927"/>
              <a:chOff x="912" y="864"/>
              <a:chExt cx="2736" cy="2927"/>
            </a:xfrm>
          </p:grpSpPr>
          <p:sp>
            <p:nvSpPr>
              <p:cNvPr id="91157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58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59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60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61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62" name="Line 10"/>
              <p:cNvSpPr>
                <a:spLocks noChangeShapeType="1"/>
              </p:cNvSpPr>
              <p:nvPr/>
            </p:nvSpPr>
            <p:spPr bwMode="auto">
              <a:xfrm flipH="1">
                <a:off x="912" y="2351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63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64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165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1148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hello</a:t>
              </a:r>
              <a:endParaRPr/>
            </a:p>
          </p:txBody>
        </p:sp>
        <p:sp>
          <p:nvSpPr>
            <p:cNvPr id="91149" name="Text Box 15"/>
            <p:cNvSpPr txBox="1">
              <a:spLocks noChangeArrowheads="1"/>
            </p:cNvSpPr>
            <p:nvPr/>
          </p:nvSpPr>
          <p:spPr bwMode="auto">
            <a:xfrm rot="-219715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certificate, nonce</a:t>
              </a:r>
              <a:endParaRPr/>
            </a:p>
          </p:txBody>
        </p:sp>
        <p:sp>
          <p:nvSpPr>
            <p:cNvPr id="91150" name="Text Box 16"/>
            <p:cNvSpPr txBox="1">
              <a:spLocks noChangeArrowheads="1"/>
            </p:cNvSpPr>
            <p:nvPr/>
          </p:nvSpPr>
          <p:spPr bwMode="auto">
            <a:xfrm rot="191773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</a:t>
              </a:r>
              <a:r>
                <a:rPr lang="en-US" sz="2000" baseline="-25000">
                  <a:latin typeface="Arial"/>
                  <a:cs typeface="Arial"/>
                </a:rPr>
                <a:t>B</a:t>
              </a:r>
              <a:r>
                <a:rPr lang="en-US" sz="2000" baseline="30000">
                  <a:latin typeface="Arial"/>
                  <a:cs typeface="Arial"/>
                </a:rPr>
                <a:t>+</a:t>
              </a:r>
              <a:r>
                <a:rPr lang="en-US" sz="2000">
                  <a:latin typeface="Arial"/>
                  <a:cs typeface="Arial"/>
                </a:rPr>
                <a:t>(MS) = EMS</a:t>
              </a:r>
              <a:endParaRPr/>
            </a:p>
          </p:txBody>
        </p:sp>
        <p:sp>
          <p:nvSpPr>
            <p:cNvPr id="91151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type 0, seq 1, data</a:t>
              </a:r>
              <a:endParaRPr/>
            </a:p>
          </p:txBody>
        </p:sp>
        <p:sp>
          <p:nvSpPr>
            <p:cNvPr id="91152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type 0, seq 2, data</a:t>
              </a:r>
              <a:endParaRPr/>
            </a:p>
          </p:txBody>
        </p:sp>
        <p:sp>
          <p:nvSpPr>
            <p:cNvPr id="91153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type 0, seq 1, data</a:t>
              </a:r>
              <a:endParaRPr/>
            </a:p>
          </p:txBody>
        </p:sp>
        <p:sp>
          <p:nvSpPr>
            <p:cNvPr id="91154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type 0, seq 3, data</a:t>
              </a:r>
              <a:endParaRPr/>
            </a:p>
          </p:txBody>
        </p:sp>
        <p:sp>
          <p:nvSpPr>
            <p:cNvPr id="91155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type 1, seq 4, close</a:t>
              </a:r>
              <a:endParaRPr/>
            </a:p>
          </p:txBody>
        </p:sp>
        <p:sp>
          <p:nvSpPr>
            <p:cNvPr id="91156" name="Text Box 22"/>
            <p:cNvSpPr txBox="1">
              <a:spLocks noChangeArrowheads="1"/>
            </p:cNvSpPr>
            <p:nvPr/>
          </p:nvSpPr>
          <p:spPr bwMode="auto">
            <a:xfrm rot="-274243">
              <a:off x="1711" y="3724"/>
              <a:ext cx="152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type 1, seq 2, close</a:t>
              </a:r>
              <a:endParaRPr/>
            </a:p>
          </p:txBody>
        </p:sp>
      </p:grpSp>
      <p:sp>
        <p:nvSpPr>
          <p:cNvPr id="91142" name="AutoShape 23"/>
          <p:cNvSpPr/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91143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00000"/>
                </a:solidFill>
                <a:latin typeface="Arial"/>
                <a:cs typeface="Arial"/>
              </a:rPr>
              <a:t>encrypted</a:t>
            </a:r>
            <a:endParaRPr/>
          </a:p>
        </p:txBody>
      </p:sp>
      <p:pic>
        <p:nvPicPr>
          <p:cNvPr id="91144" name="Picture 25" descr="Alic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45" name="Picture 26" descr="Bo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234238" y="2417763"/>
            <a:ext cx="642936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146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latin typeface="Arial"/>
                <a:cs typeface="Arial"/>
              </a:rPr>
              <a:t>bob.com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162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216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216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Toy SSL isn</a:t>
            </a:r>
            <a:r>
              <a:rPr lang="ja-JP"/>
              <a:t>’</a:t>
            </a:r>
            <a:r>
              <a:rPr lang="en-US"/>
              <a:t>t complete</a:t>
            </a:r>
            <a:endParaRPr lang="en-US"/>
          </a:p>
        </p:txBody>
      </p:sp>
      <p:sp>
        <p:nvSpPr>
          <p:cNvPr id="9216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589838" cy="4648200"/>
          </a:xfrm>
        </p:spPr>
        <p:txBody>
          <a:bodyPr/>
          <a:lstStyle/>
          <a:p>
            <a:pPr>
              <a:defRPr/>
            </a:pPr>
            <a:r>
              <a:rPr lang="en-US"/>
              <a:t>how long are fields?</a:t>
            </a:r>
            <a:endParaRPr/>
          </a:p>
          <a:p>
            <a:pPr>
              <a:defRPr/>
            </a:pPr>
            <a:r>
              <a:rPr lang="en-US"/>
              <a:t>which encryption protocols?</a:t>
            </a:r>
            <a:endParaRPr/>
          </a:p>
          <a:p>
            <a:pPr>
              <a:defRPr/>
            </a:pPr>
            <a:r>
              <a:rPr lang="en-US"/>
              <a:t>want negotiation?</a:t>
            </a:r>
            <a:endParaRPr/>
          </a:p>
          <a:p>
            <a:pPr lvl="1">
              <a:defRPr/>
            </a:pPr>
            <a:r>
              <a:rPr lang="en-US"/>
              <a:t>allow client and server to support different encryption algorithms</a:t>
            </a:r>
            <a:endParaRPr/>
          </a:p>
          <a:p>
            <a:pPr lvl="1">
              <a:defRPr/>
            </a:pPr>
            <a:r>
              <a:rPr lang="en-US"/>
              <a:t>allow client and server to choose together specific algorithm before data transfer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186" name="Picture 23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18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318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06388" y="131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SSL cipher suite</a:t>
            </a:r>
            <a:endParaRPr/>
          </a:p>
        </p:txBody>
      </p:sp>
      <p:sp>
        <p:nvSpPr>
          <p:cNvPr id="9318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50838" y="1308100"/>
            <a:ext cx="4556125" cy="4648200"/>
          </a:xfrm>
        </p:spPr>
        <p:txBody>
          <a:bodyPr/>
          <a:lstStyle/>
          <a:p>
            <a:pPr>
              <a:defRPr/>
            </a:pPr>
            <a:r>
              <a:rPr lang="en-US"/>
              <a:t>cipher suite</a:t>
            </a:r>
            <a:endParaRPr/>
          </a:p>
          <a:p>
            <a:pPr lvl="1">
              <a:defRPr/>
            </a:pPr>
            <a:r>
              <a:rPr lang="en-US" sz="2000"/>
              <a:t>public-key algorithm</a:t>
            </a:r>
            <a:endParaRPr/>
          </a:p>
          <a:p>
            <a:pPr lvl="1">
              <a:defRPr/>
            </a:pPr>
            <a:r>
              <a:rPr lang="en-US" sz="2000"/>
              <a:t>symmetric encryption algorithm</a:t>
            </a:r>
            <a:endParaRPr/>
          </a:p>
          <a:p>
            <a:pPr lvl="1">
              <a:defRPr/>
            </a:pPr>
            <a:r>
              <a:rPr lang="en-US" sz="2000"/>
              <a:t>MAC  algorithm</a:t>
            </a:r>
            <a:endParaRPr/>
          </a:p>
          <a:p>
            <a:pPr>
              <a:defRPr/>
            </a:pPr>
            <a:r>
              <a:rPr lang="en-US"/>
              <a:t>SSL supports several cipher suites</a:t>
            </a:r>
            <a:endParaRPr/>
          </a:p>
          <a:p>
            <a:pPr>
              <a:defRPr/>
            </a:pPr>
            <a:r>
              <a:rPr lang="en-US"/>
              <a:t>negotiation: client, server agree on cipher suite</a:t>
            </a:r>
            <a:endParaRPr/>
          </a:p>
          <a:p>
            <a:pPr lvl="1">
              <a:defRPr/>
            </a:pPr>
            <a:r>
              <a:rPr lang="en-US"/>
              <a:t>client offers choice</a:t>
            </a:r>
            <a:endParaRPr/>
          </a:p>
          <a:p>
            <a:pPr lvl="1">
              <a:defRPr/>
            </a:pPr>
            <a:r>
              <a:rPr lang="en-US"/>
              <a:t>server picks one</a:t>
            </a:r>
            <a:endParaRPr/>
          </a:p>
        </p:txBody>
      </p:sp>
      <p:sp>
        <p:nvSpPr>
          <p:cNvPr id="93190" name="Rectangle 3"/>
          <p:cNvSpPr>
            <a:spLocks noChangeArrowheads="1"/>
          </p:cNvSpPr>
          <p:nvPr/>
        </p:nvSpPr>
        <p:spPr bwMode="auto">
          <a:xfrm>
            <a:off x="4879975" y="1462088"/>
            <a:ext cx="395287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119063" indent="-119063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461963" indent="-22860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buFont typeface="Wingdings"/>
              <a:buNone/>
              <a:defRPr/>
            </a:pPr>
            <a:r>
              <a:rPr lang="en-US" sz="2400">
                <a:latin typeface="Arial"/>
                <a:cs typeface="Arial"/>
              </a:rPr>
              <a:t>common SSL symmetric ciphers</a:t>
            </a:r>
            <a:endParaRPr/>
          </a:p>
          <a:p>
            <a:pPr lvl="1">
              <a:defRPr/>
            </a:pPr>
            <a:r>
              <a:rPr lang="en-US" sz="2000">
                <a:latin typeface="Arial"/>
                <a:cs typeface="Arial"/>
              </a:rPr>
              <a:t>DES – Data Encryption Standard: block</a:t>
            </a:r>
            <a:endParaRPr/>
          </a:p>
          <a:p>
            <a:pPr lvl="1">
              <a:defRPr/>
            </a:pPr>
            <a:r>
              <a:rPr lang="en-US" sz="2000">
                <a:latin typeface="Arial"/>
                <a:cs typeface="Arial"/>
              </a:rPr>
              <a:t>3DES – Triple strength: block</a:t>
            </a:r>
            <a:endParaRPr/>
          </a:p>
          <a:p>
            <a:pPr lvl="1">
              <a:defRPr/>
            </a:pPr>
            <a:r>
              <a:rPr lang="en-US" sz="2000">
                <a:latin typeface="Arial"/>
                <a:cs typeface="Arial"/>
              </a:rPr>
              <a:t>RC2 – Rivest Cipher 2: block</a:t>
            </a:r>
            <a:endParaRPr/>
          </a:p>
          <a:p>
            <a:pPr lvl="1">
              <a:defRPr/>
            </a:pPr>
            <a:r>
              <a:rPr lang="en-US" sz="2000">
                <a:latin typeface="Arial"/>
                <a:cs typeface="Arial"/>
              </a:rPr>
              <a:t>RC4 – Rivest Cipher 4: stream</a:t>
            </a:r>
            <a:endParaRPr/>
          </a:p>
          <a:p>
            <a:pPr>
              <a:buSzPct val="75000"/>
              <a:buFont typeface="Wingdings"/>
              <a:buNone/>
              <a:defRPr/>
            </a:pPr>
            <a:r>
              <a:rPr lang="en-US" sz="2400">
                <a:latin typeface="Arial"/>
                <a:cs typeface="Arial"/>
              </a:rPr>
              <a:t>SSL Public key encryption</a:t>
            </a:r>
            <a:endParaRPr/>
          </a:p>
          <a:p>
            <a:pPr lvl="1">
              <a:defRPr/>
            </a:pPr>
            <a:r>
              <a:rPr lang="en-US">
                <a:latin typeface="Arial"/>
                <a:cs typeface="Arial"/>
              </a:rPr>
              <a:t>RSA</a:t>
            </a:r>
            <a:endParaRPr/>
          </a:p>
          <a:p>
            <a:pPr>
              <a:buSzPct val="75000"/>
              <a:defRPr/>
            </a:pPr>
            <a:endParaRPr lang="en-US" sz="2000"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210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421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421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Real SSL: handshake (1)</a:t>
            </a:r>
            <a:endParaRPr/>
          </a:p>
        </p:txBody>
      </p:sp>
      <p:sp>
        <p:nvSpPr>
          <p:cNvPr id="94213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 marL="533400" indent="-533400"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Purpose</a:t>
            </a:r>
            <a:endParaRPr/>
          </a:p>
          <a:p>
            <a:pPr marL="533400" indent="-533400">
              <a:buFont typeface="ZapfDingbats"/>
              <a:buAutoNum type="arabicPeriod"/>
              <a:defRPr/>
            </a:pPr>
            <a:r>
              <a:rPr lang="en-US"/>
              <a:t>server authentication</a:t>
            </a:r>
            <a:endParaRPr/>
          </a:p>
          <a:p>
            <a:pPr marL="533400" indent="-533400">
              <a:buFont typeface="ZapfDingbats"/>
              <a:buAutoNum type="arabicPeriod"/>
              <a:defRPr/>
            </a:pPr>
            <a:r>
              <a:rPr lang="en-US"/>
              <a:t>negotiation: agree on crypto algorithms</a:t>
            </a:r>
            <a:endParaRPr/>
          </a:p>
          <a:p>
            <a:pPr marL="533400" indent="-533400">
              <a:buFont typeface="ZapfDingbats"/>
              <a:buAutoNum type="arabicPeriod"/>
              <a:defRPr/>
            </a:pPr>
            <a:r>
              <a:rPr lang="en-US"/>
              <a:t>establish keys</a:t>
            </a:r>
            <a:endParaRPr/>
          </a:p>
          <a:p>
            <a:pPr marL="533400" indent="-533400">
              <a:buFont typeface="ZapfDingbats"/>
              <a:buAutoNum type="arabicPeriod"/>
              <a:defRPr/>
            </a:pPr>
            <a:r>
              <a:rPr lang="en-US"/>
              <a:t>client authentication (optional)</a:t>
            </a:r>
            <a:endParaRPr/>
          </a:p>
          <a:p>
            <a:pPr marL="533400" indent="-533400">
              <a:buFont typeface="Wingdings"/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234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523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523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Real SSL: handshake (2)</a:t>
            </a:r>
            <a:endParaRPr/>
          </a:p>
        </p:txBody>
      </p:sp>
      <p:sp>
        <p:nvSpPr>
          <p:cNvPr id="9523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04900" y="1371600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/>
              <a:buAutoNum type="arabicPeriod"/>
              <a:defRPr/>
            </a:pPr>
            <a:r>
              <a:rPr lang="en-US" sz="2600"/>
              <a:t>client sends list of algorithms it supports, along with client nonce</a:t>
            </a:r>
            <a:endParaRPr/>
          </a:p>
          <a:p>
            <a:pPr marL="457200" indent="-457200">
              <a:buClr>
                <a:srgbClr val="C00000"/>
              </a:buClr>
              <a:buFont typeface="ZapfDingbats"/>
              <a:buAutoNum type="arabicPeriod"/>
              <a:defRPr/>
            </a:pPr>
            <a:r>
              <a:rPr lang="en-US" sz="2600"/>
              <a:t>server chooses algorithms from list; sends back: choice + certificate + server nonce</a:t>
            </a:r>
            <a:endParaRPr/>
          </a:p>
          <a:p>
            <a:pPr marL="457200" indent="-457200">
              <a:buClr>
                <a:srgbClr val="C00000"/>
              </a:buClr>
              <a:buFont typeface="ZapfDingbats"/>
              <a:buAutoNum type="arabicPeriod"/>
              <a:defRPr/>
            </a:pPr>
            <a:r>
              <a:rPr lang="en-US" sz="2600"/>
              <a:t>client verifies certificate, extracts server</a:t>
            </a:r>
            <a:r>
              <a:rPr lang="ja-JP" sz="2600"/>
              <a:t>’</a:t>
            </a:r>
            <a:r>
              <a:rPr lang="en-US" sz="2600"/>
              <a:t>s public key, generates pre_master_secret, encrypts with server</a:t>
            </a:r>
            <a:r>
              <a:rPr lang="ja-JP" sz="2600"/>
              <a:t>’</a:t>
            </a:r>
            <a:r>
              <a:rPr lang="en-US" sz="2600"/>
              <a:t>s public key, sends to server</a:t>
            </a:r>
            <a:endParaRPr/>
          </a:p>
          <a:p>
            <a:pPr marL="457200" indent="-457200">
              <a:buClr>
                <a:srgbClr val="C00000"/>
              </a:buClr>
              <a:buFont typeface="ZapfDingbats"/>
              <a:buAutoNum type="arabicPeriod"/>
              <a:defRPr/>
            </a:pPr>
            <a:r>
              <a:rPr lang="en-US" sz="2600"/>
              <a:t>client and server independently compute encryption and MAC keys from pre_master_secret and nonces</a:t>
            </a:r>
            <a:endParaRPr/>
          </a:p>
          <a:p>
            <a:pPr marL="457200" indent="-457200">
              <a:buClr>
                <a:srgbClr val="C00000"/>
              </a:buClr>
              <a:buFont typeface="ZapfDingbats"/>
              <a:buAutoNum type="arabicPeriod"/>
              <a:defRPr/>
            </a:pPr>
            <a:r>
              <a:rPr lang="en-US" sz="2600"/>
              <a:t>client sends a MAC of all the handshake messages</a:t>
            </a:r>
            <a:endParaRPr/>
          </a:p>
          <a:p>
            <a:pPr marL="457200" indent="-457200">
              <a:buClr>
                <a:srgbClr val="C00000"/>
              </a:buClr>
              <a:buFont typeface="ZapfDingbats"/>
              <a:buAutoNum type="arabicPeriod"/>
              <a:defRPr/>
            </a:pPr>
            <a:r>
              <a:rPr lang="en-US" sz="2600"/>
              <a:t>server sends a MAC of all the handshake messages</a:t>
            </a:r>
            <a:endParaRPr/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/>
              <a:buAutoNum type="arabicPeriod"/>
              <a:defRPr/>
            </a:pPr>
            <a:endParaRPr lang="en-US" sz="2400"/>
          </a:p>
          <a:p>
            <a:pPr marL="457200" indent="-457200">
              <a:lnSpc>
                <a:spcPct val="80000"/>
              </a:lnSpc>
              <a:defRPr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258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625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626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Real SSL: handshaking (3)</a:t>
            </a:r>
            <a:endParaRPr/>
          </a:p>
        </p:txBody>
      </p:sp>
      <p:sp>
        <p:nvSpPr>
          <p:cNvPr id="9626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C00000"/>
                </a:solidFill>
              </a:rPr>
              <a:t>last 2 steps protect handshake from tampering</a:t>
            </a:r>
            <a:endParaRPr/>
          </a:p>
          <a:p>
            <a:pPr>
              <a:defRPr/>
            </a:pPr>
            <a:r>
              <a:rPr lang="en-US"/>
              <a:t>client typically offers range of algorithms, some strong, some weak</a:t>
            </a:r>
            <a:endParaRPr/>
          </a:p>
          <a:p>
            <a:pPr>
              <a:defRPr/>
            </a:pPr>
            <a:r>
              <a:rPr lang="en-US"/>
              <a:t>man-in-the middle could delete stronger algorithms from list</a:t>
            </a:r>
            <a:endParaRPr/>
          </a:p>
          <a:p>
            <a:pPr>
              <a:defRPr/>
            </a:pPr>
            <a:r>
              <a:rPr lang="en-US"/>
              <a:t>last 2 steps prevent this</a:t>
            </a:r>
            <a:endParaRPr/>
          </a:p>
          <a:p>
            <a:pPr lvl="1">
              <a:defRPr/>
            </a:pPr>
            <a:r>
              <a:rPr lang="en-US"/>
              <a:t>last two messages are encrypted</a:t>
            </a:r>
            <a:endParaRPr/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282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8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728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Real SSL: handshaking (4)</a:t>
            </a:r>
            <a:endParaRPr/>
          </a:p>
        </p:txBody>
      </p:sp>
      <p:sp>
        <p:nvSpPr>
          <p:cNvPr id="9728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why two random nonces? 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suppose Trudy sniffs all messages between Alice &amp; Bob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/>
              <a:t>next day, Trudy sets up TCP connection with Bob, sends exact same sequence of records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Bob (Amazon) thinks Alice made two separate orders for the same thing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solution: Bob sends different random nonce for each connection. This causes encryption keys to be different on the two days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Trudy</a:t>
            </a:r>
            <a:r>
              <a:rPr lang="ja-JP"/>
              <a:t>’</a:t>
            </a:r>
            <a:r>
              <a:rPr lang="en-US"/>
              <a:t>s messages will fail Bob</a:t>
            </a:r>
            <a:r>
              <a:rPr lang="ja-JP"/>
              <a:t>’</a:t>
            </a:r>
            <a:r>
              <a:rPr lang="en-US"/>
              <a:t>s integrity check</a:t>
            </a:r>
            <a:endParaRPr/>
          </a:p>
          <a:p>
            <a:pPr lvl="1">
              <a:lnSpc>
                <a:spcPct val="90000"/>
              </a:lnSpc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8306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0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830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SSL record protocol</a:t>
            </a:r>
            <a:endParaRPr/>
          </a:p>
        </p:txBody>
      </p:sp>
      <p:grpSp>
        <p:nvGrpSpPr>
          <p:cNvPr id="98309" name="Group 3"/>
          <p:cNvGrpSpPr/>
          <p:nvPr/>
        </p:nvGrpSpPr>
        <p:grpSpPr bwMode="auto">
          <a:xfrm>
            <a:off x="685800" y="1219200"/>
            <a:ext cx="7315200" cy="3505199"/>
            <a:chOff x="432" y="1056"/>
            <a:chExt cx="4608" cy="2208"/>
          </a:xfrm>
        </p:grpSpPr>
        <p:sp>
          <p:nvSpPr>
            <p:cNvPr id="98313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</a:t>
              </a:r>
              <a:endParaRPr/>
            </a:p>
          </p:txBody>
        </p:sp>
        <p:sp>
          <p:nvSpPr>
            <p:cNvPr id="98314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fragment</a:t>
              </a:r>
              <a:endParaRPr/>
            </a:p>
          </p:txBody>
        </p:sp>
        <p:sp>
          <p:nvSpPr>
            <p:cNvPr id="98315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fragment</a:t>
              </a:r>
              <a:endParaRPr/>
            </a:p>
          </p:txBody>
        </p:sp>
        <p:sp>
          <p:nvSpPr>
            <p:cNvPr id="98316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MAC</a:t>
              </a:r>
              <a:endParaRPr/>
            </a:p>
          </p:txBody>
        </p:sp>
        <p:sp>
          <p:nvSpPr>
            <p:cNvPr id="98317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MAC</a:t>
              </a:r>
              <a:endParaRPr/>
            </a:p>
          </p:txBody>
        </p:sp>
        <p:sp>
          <p:nvSpPr>
            <p:cNvPr id="98318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encrypted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 and MAC</a:t>
              </a:r>
              <a:endParaRPr/>
            </a:p>
          </p:txBody>
        </p:sp>
        <p:sp>
          <p:nvSpPr>
            <p:cNvPr id="98319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encrypted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data and MAC</a:t>
              </a:r>
              <a:endParaRPr/>
            </a:p>
          </p:txBody>
        </p:sp>
        <p:sp>
          <p:nvSpPr>
            <p:cNvPr id="98320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record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header</a:t>
              </a:r>
              <a:endParaRPr/>
            </a:p>
          </p:txBody>
        </p:sp>
        <p:sp>
          <p:nvSpPr>
            <p:cNvPr id="98321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record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header</a:t>
              </a:r>
              <a:endParaRPr/>
            </a:p>
          </p:txBody>
        </p:sp>
        <p:sp>
          <p:nvSpPr>
            <p:cNvPr id="98322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3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4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5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6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7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8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29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8310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record header:  </a:t>
            </a:r>
            <a:r>
              <a:rPr lang="en-US" sz="2400"/>
              <a:t>content type; version; length </a:t>
            </a:r>
            <a:endParaRPr/>
          </a:p>
        </p:txBody>
      </p:sp>
      <p:sp>
        <p:nvSpPr>
          <p:cNvPr id="98311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MAC:  </a:t>
            </a:r>
            <a:r>
              <a:rPr lang="en-US" sz="2400"/>
              <a:t>includes sequence number, MAC key M</a:t>
            </a:r>
            <a:r>
              <a:rPr lang="en-US" sz="2400" baseline="-25000"/>
              <a:t>x</a:t>
            </a:r>
            <a:endParaRPr/>
          </a:p>
        </p:txBody>
      </p:sp>
      <p:sp>
        <p:nvSpPr>
          <p:cNvPr id="98312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i="1">
                <a:solidFill>
                  <a:srgbClr val="C00000"/>
                </a:solidFill>
              </a:rPr>
              <a:t>fragment:  </a:t>
            </a:r>
            <a:r>
              <a:rPr lang="en-US" sz="2400"/>
              <a:t>each SSL fragment 2</a:t>
            </a:r>
            <a:r>
              <a:rPr lang="en-US" sz="2400" baseline="30000"/>
              <a:t>14</a:t>
            </a:r>
            <a:r>
              <a:rPr lang="en-US" sz="2400"/>
              <a:t> bytes (~16 Kbytes)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9933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SSL record format</a:t>
            </a:r>
            <a:endParaRPr/>
          </a:p>
        </p:txBody>
      </p:sp>
      <p:grpSp>
        <p:nvGrpSpPr>
          <p:cNvPr id="99332" name="Group 3"/>
          <p:cNvGrpSpPr/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99335" name="Group 4"/>
            <p:cNvGrpSpPr/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99339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99340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99341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99342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99343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Arial"/>
                  <a:cs typeface="Arial"/>
                </a:endParaRPr>
              </a:p>
            </p:txBody>
          </p:sp>
          <p:sp>
            <p:nvSpPr>
              <p:cNvPr id="99344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lnSpc>
                    <a:spcPts val="2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content</a:t>
                </a:r>
                <a:endParaRPr/>
              </a:p>
              <a:p>
                <a:pPr algn="ctr">
                  <a:lnSpc>
                    <a:spcPts val="2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type</a:t>
                </a:r>
                <a:endParaRPr/>
              </a:p>
            </p:txBody>
          </p:sp>
          <p:sp>
            <p:nvSpPr>
              <p:cNvPr id="99345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SSL version</a:t>
                </a:r>
                <a:endParaRPr/>
              </a:p>
            </p:txBody>
          </p:sp>
          <p:sp>
            <p:nvSpPr>
              <p:cNvPr id="99346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length</a:t>
                </a:r>
                <a:endParaRPr/>
              </a:p>
            </p:txBody>
          </p:sp>
          <p:sp>
            <p:nvSpPr>
              <p:cNvPr id="99347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MAC</a:t>
                </a:r>
                <a:endParaRPr/>
              </a:p>
            </p:txBody>
          </p:sp>
          <p:sp>
            <p:nvSpPr>
              <p:cNvPr id="99348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latin typeface="Arial"/>
                    <a:cs typeface="Arial"/>
                  </a:rPr>
                  <a:t>data</a:t>
                </a:r>
                <a:endParaRPr/>
              </a:p>
            </p:txBody>
          </p:sp>
        </p:grpSp>
        <p:sp>
          <p:nvSpPr>
            <p:cNvPr id="99336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1 byte</a:t>
              </a:r>
              <a:endParaRPr/>
            </a:p>
          </p:txBody>
        </p:sp>
        <p:sp>
          <p:nvSpPr>
            <p:cNvPr id="99337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2 bytes</a:t>
              </a:r>
              <a:endParaRPr/>
            </a:p>
          </p:txBody>
        </p:sp>
        <p:sp>
          <p:nvSpPr>
            <p:cNvPr id="99338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3 bytes</a:t>
              </a:r>
              <a:endParaRPr/>
            </a:p>
          </p:txBody>
        </p:sp>
      </p:grpSp>
      <p:sp>
        <p:nvSpPr>
          <p:cNvPr id="99333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/>
              <a:t>data and MAC encrypted (symmetric algorithm)</a:t>
            </a:r>
            <a:endParaRPr/>
          </a:p>
        </p:txBody>
      </p:sp>
      <p:pic>
        <p:nvPicPr>
          <p:cNvPr id="99334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grpSp>
        <p:nvGrpSpPr>
          <p:cNvPr id="100355" name="Group 2"/>
          <p:cNvGrpSpPr/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00364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5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6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7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8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9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0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1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2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3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4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5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6" name="Text Box 15"/>
            <p:cNvSpPr txBox="1">
              <a:spLocks noChangeArrowheads="1"/>
            </p:cNvSpPr>
            <p:nvPr/>
          </p:nvSpPr>
          <p:spPr bwMode="auto">
            <a:xfrm rot="194381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ClientHello</a:t>
              </a:r>
              <a:endParaRPr/>
            </a:p>
          </p:txBody>
        </p:sp>
        <p:sp>
          <p:nvSpPr>
            <p:cNvPr id="100377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ServerHello</a:t>
              </a:r>
              <a:endParaRPr/>
            </a:p>
          </p:txBody>
        </p:sp>
        <p:sp>
          <p:nvSpPr>
            <p:cNvPr id="100378" name="Text Box 17"/>
            <p:cNvSpPr txBox="1">
              <a:spLocks noChangeArrowheads="1"/>
            </p:cNvSpPr>
            <p:nvPr/>
          </p:nvSpPr>
          <p:spPr bwMode="auto">
            <a:xfrm rot="-324987">
              <a:off x="1647" y="804"/>
              <a:ext cx="1401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Certificate</a:t>
              </a:r>
              <a:endParaRPr/>
            </a:p>
          </p:txBody>
        </p:sp>
        <p:sp>
          <p:nvSpPr>
            <p:cNvPr id="100379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ServerHelloDone</a:t>
              </a:r>
              <a:endParaRPr/>
            </a:p>
          </p:txBody>
        </p:sp>
        <p:sp>
          <p:nvSpPr>
            <p:cNvPr id="100380" name="Text Box 19"/>
            <p:cNvSpPr txBox="1">
              <a:spLocks noChangeArrowheads="1"/>
            </p:cNvSpPr>
            <p:nvPr/>
          </p:nvSpPr>
          <p:spPr bwMode="auto">
            <a:xfrm rot="226812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ClientKeyExchange</a:t>
              </a:r>
              <a:endParaRPr/>
            </a:p>
          </p:txBody>
        </p:sp>
        <p:sp>
          <p:nvSpPr>
            <p:cNvPr id="100381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ChangeCipherSpec</a:t>
              </a:r>
              <a:endParaRPr/>
            </a:p>
          </p:txBody>
        </p:sp>
        <p:sp>
          <p:nvSpPr>
            <p:cNvPr id="100382" name="Text Box 21"/>
            <p:cNvSpPr txBox="1">
              <a:spLocks noChangeArrowheads="1"/>
            </p:cNvSpPr>
            <p:nvPr/>
          </p:nvSpPr>
          <p:spPr bwMode="auto">
            <a:xfrm rot="226812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Finished</a:t>
              </a:r>
              <a:endParaRPr/>
            </a:p>
          </p:txBody>
        </p:sp>
        <p:sp>
          <p:nvSpPr>
            <p:cNvPr id="100383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ChangeCipherSpec</a:t>
              </a:r>
              <a:endParaRPr/>
            </a:p>
          </p:txBody>
        </p:sp>
        <p:sp>
          <p:nvSpPr>
            <p:cNvPr id="100384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handshake: Finished</a:t>
              </a:r>
              <a:endParaRPr/>
            </a:p>
          </p:txBody>
        </p:sp>
        <p:sp>
          <p:nvSpPr>
            <p:cNvPr id="100385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application_data</a:t>
              </a:r>
              <a:endParaRPr/>
            </a:p>
          </p:txBody>
        </p:sp>
        <p:sp>
          <p:nvSpPr>
            <p:cNvPr id="100386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application_data</a:t>
              </a:r>
              <a:endParaRPr/>
            </a:p>
          </p:txBody>
        </p:sp>
        <p:sp>
          <p:nvSpPr>
            <p:cNvPr id="100387" name="Text Box 26"/>
            <p:cNvSpPr txBox="1">
              <a:spLocks noChangeArrowheads="1"/>
            </p:cNvSpPr>
            <p:nvPr/>
          </p:nvSpPr>
          <p:spPr bwMode="auto">
            <a:xfrm rot="194381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  <a:cs typeface="Arial"/>
                </a:rPr>
                <a:t>Alert: warning, close_notify</a:t>
              </a:r>
              <a:endParaRPr/>
            </a:p>
          </p:txBody>
        </p:sp>
      </p:grpSp>
      <p:sp>
        <p:nvSpPr>
          <p:cNvPr id="100356" name="Rectangle 27"/>
          <p:cNvSpPr>
            <a:spLocks noChangeArrowheads="1" noGrp="1"/>
          </p:cNvSpPr>
          <p:nvPr>
            <p:ph type="title"/>
          </p:nvPr>
        </p:nvSpPr>
        <p:spPr bwMode="auto"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  <a:defRPr/>
            </a:pPr>
            <a:r>
              <a:rPr lang="en-US"/>
              <a:t>Real SSL</a:t>
            </a:r>
            <a:br>
              <a:rPr lang="en-US"/>
            </a:br>
            <a:r>
              <a:rPr lang="en-US"/>
              <a:t>connection</a:t>
            </a:r>
            <a:endParaRPr/>
          </a:p>
        </p:txBody>
      </p:sp>
      <p:sp>
        <p:nvSpPr>
          <p:cNvPr id="100357" name="Text Box 28"/>
          <p:cNvSpPr txBox="1">
            <a:spLocks noChangeArrowheads="1"/>
          </p:cNvSpPr>
          <p:nvPr/>
        </p:nvSpPr>
        <p:spPr bwMode="auto">
          <a:xfrm>
            <a:off x="1219200" y="6049962"/>
            <a:ext cx="19177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</a:rPr>
              <a:t>TCP FIN follows</a:t>
            </a:r>
            <a:endParaRPr/>
          </a:p>
        </p:txBody>
      </p:sp>
      <p:pic>
        <p:nvPicPr>
          <p:cNvPr id="100358" name="Picture 29" descr="Alic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59" name="Picture 30" descr="Bo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360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00000"/>
                </a:solidFill>
                <a:latin typeface="Arial"/>
                <a:cs typeface="Arial"/>
              </a:rPr>
              <a:t>everything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00000"/>
                </a:solidFill>
                <a:latin typeface="Arial"/>
                <a:cs typeface="Arial"/>
              </a:rPr>
              <a:t>henceforth</a:t>
            </a:r>
            <a:endParaRPr/>
          </a:p>
          <a:p>
            <a:pPr algn="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i="1">
                <a:solidFill>
                  <a:srgbClr val="C00000"/>
                </a:solidFill>
                <a:latin typeface="Arial"/>
                <a:cs typeface="Arial"/>
              </a:rPr>
              <a:t>is encrypted</a:t>
            </a:r>
            <a:endParaRPr/>
          </a:p>
        </p:txBody>
      </p:sp>
      <p:sp>
        <p:nvSpPr>
          <p:cNvPr id="100362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0363" name="Picture 24" descr="underline_base"/>
          <p:cNvPicPr>
            <a:picLocks noChangeArrowheads="1"/>
          </p:cNvPicPr>
          <p:nvPr/>
        </p:nvPicPr>
        <p:blipFill>
          <a:blip r:embed="rId4"/>
          <a:stretch/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741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17412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314450" y="1600200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</a:t>
            </a:r>
            <a:r>
              <a:rPr lang="en-US"/>
              <a:t> 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8.2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integrity, authentication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8.6</a:t>
            </a:r>
            <a:r>
              <a:rPr lang="en-US"/>
              <a:t>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17413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378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7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138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Key derivation</a:t>
            </a:r>
            <a:endParaRPr/>
          </a:p>
        </p:txBody>
      </p:sp>
      <p:sp>
        <p:nvSpPr>
          <p:cNvPr id="10138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client nonce, server nonce, and pre-master secret input into pseudo random-number generator.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produces master secret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master secret and new nonces input into another random-number generator: </a:t>
            </a:r>
            <a:r>
              <a:rPr lang="ja-JP" sz="2400"/>
              <a:t>“</a:t>
            </a:r>
            <a:r>
              <a:rPr lang="en-US" sz="2400"/>
              <a:t>key block</a:t>
            </a:r>
            <a:r>
              <a:rPr lang="ja-JP" sz="2400"/>
              <a:t>”</a:t>
            </a:r>
            <a:endParaRPr lang="en-US" sz="2400"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because of resumption: TBD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key block sliced and diced: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client MAC key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server MAC key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client encryption key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server encryption key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client initialization vector (IV)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server initialization vector (IV)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240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Chapter 8 roadmap</a:t>
            </a:r>
            <a:endParaRPr/>
          </a:p>
        </p:txBody>
      </p:sp>
      <p:sp>
        <p:nvSpPr>
          <p:cNvPr id="10240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062038" y="1371600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8.1</a:t>
            </a:r>
            <a:r>
              <a:rPr lang="en-US">
                <a:solidFill>
                  <a:srgbClr val="2D2DB9"/>
                </a:solidFill>
              </a:rPr>
              <a:t> </a:t>
            </a:r>
            <a:r>
              <a:rPr lang="en-US"/>
              <a:t>What is network security?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8.2</a:t>
            </a:r>
            <a:r>
              <a:rPr lang="en-US"/>
              <a:t> Principles of cryptography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8.3</a:t>
            </a:r>
            <a:r>
              <a:rPr lang="en-US"/>
              <a:t> Message integrity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8.4 </a:t>
            </a:r>
            <a:r>
              <a:rPr lang="en-US"/>
              <a:t>Securing e-mail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8.5</a:t>
            </a:r>
            <a:r>
              <a:rPr lang="en-US"/>
              <a:t> Securing TCP connections: SSL</a:t>
            </a:r>
            <a:endParaRPr/>
          </a:p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8.6 Network layer security: IPsec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8.7</a:t>
            </a:r>
            <a:r>
              <a:rPr lang="en-US"/>
              <a:t> Securing wireless LANs</a:t>
            </a:r>
            <a:endParaRPr/>
          </a:p>
          <a:p>
            <a:pPr>
              <a:buFont typeface="Wingdings"/>
              <a:buNone/>
              <a:defRPr/>
            </a:pPr>
            <a:r>
              <a:rPr lang="en-US">
                <a:solidFill>
                  <a:srgbClr val="000099"/>
                </a:solidFill>
              </a:rPr>
              <a:t>8.8</a:t>
            </a:r>
            <a:r>
              <a:rPr lang="en-US"/>
              <a:t> Operational security: firewalls and IDS</a:t>
            </a:r>
            <a:endParaRPr/>
          </a:p>
        </p:txBody>
      </p:sp>
      <p:pic>
        <p:nvPicPr>
          <p:cNvPr id="102405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445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61950" y="228600"/>
            <a:ext cx="84709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What is network-layer confidentiality ?</a:t>
            </a:r>
            <a:endParaRPr/>
          </a:p>
        </p:txBody>
      </p:sp>
      <p:sp>
        <p:nvSpPr>
          <p:cNvPr id="104452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between two network entities:</a:t>
            </a:r>
            <a:endParaRPr/>
          </a:p>
          <a:p>
            <a:pPr>
              <a:defRPr/>
            </a:pPr>
            <a:r>
              <a:rPr lang="en-US"/>
              <a:t>sending entity encrypts datagram payload, payload could be:</a:t>
            </a:r>
            <a:endParaRPr/>
          </a:p>
          <a:p>
            <a:pPr lvl="1">
              <a:defRPr/>
            </a:pPr>
            <a:r>
              <a:rPr lang="en-US"/>
              <a:t>TCP or UDP segment, ICMP message, OSPF message ….</a:t>
            </a:r>
            <a:endParaRPr/>
          </a:p>
          <a:p>
            <a:pPr>
              <a:defRPr/>
            </a:pPr>
            <a:r>
              <a:rPr lang="en-US"/>
              <a:t>all data sent from one entity to other would be hidden:</a:t>
            </a:r>
            <a:endParaRPr/>
          </a:p>
          <a:p>
            <a:pPr lvl="1">
              <a:defRPr/>
            </a:pPr>
            <a:r>
              <a:rPr lang="en-US"/>
              <a:t>web pages, e-mail, P2P file transfers, TCP SYN packets …</a:t>
            </a:r>
            <a:endParaRPr/>
          </a:p>
          <a:p>
            <a:pPr>
              <a:defRPr/>
            </a:pPr>
            <a:r>
              <a:rPr lang="ja-JP">
                <a:solidFill>
                  <a:srgbClr val="C00000"/>
                </a:solidFill>
              </a:rPr>
              <a:t>“</a:t>
            </a:r>
            <a:r>
              <a:rPr lang="en-US">
                <a:solidFill>
                  <a:srgbClr val="C00000"/>
                </a:solidFill>
              </a:rPr>
              <a:t>blanket coverage</a:t>
            </a:r>
            <a:r>
              <a:rPr lang="ja-JP">
                <a:solidFill>
                  <a:srgbClr val="C00000"/>
                </a:solidFill>
              </a:rPr>
              <a:t>”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104453" name="Picture 6" descr="underline_bas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474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47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547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Virtual Private Networks (VPNs)</a:t>
            </a:r>
            <a:endParaRPr/>
          </a:p>
        </p:txBody>
      </p:sp>
      <p:sp>
        <p:nvSpPr>
          <p:cNvPr id="10547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motivation:</a:t>
            </a:r>
            <a:endParaRPr/>
          </a:p>
          <a:p>
            <a:pPr marL="0" indent="0">
              <a:lnSpc>
                <a:spcPct val="90000"/>
              </a:lnSpc>
              <a:defRPr/>
            </a:pPr>
            <a:r>
              <a:rPr lang="en-US"/>
              <a:t>institutions often want private networks for security. 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costly: separate routers, links, DNS infrastructure.</a:t>
            </a:r>
            <a:endParaRPr/>
          </a:p>
          <a:p>
            <a:pPr marL="0" indent="0">
              <a:lnSpc>
                <a:spcPct val="90000"/>
              </a:lnSpc>
              <a:defRPr/>
            </a:pPr>
            <a:r>
              <a:rPr lang="en-US">
                <a:ea typeface="SimSun"/>
              </a:rPr>
              <a:t>VPN: institution’s inter-office traffic is sent over public Internet instead 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encrypted before entering public Internet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/>
              <a:t>logically separate from other traffic</a:t>
            </a:r>
            <a:endParaRPr/>
          </a:p>
          <a:p>
            <a:pPr lvl="1">
              <a:lnSpc>
                <a:spcPct val="90000"/>
              </a:lnSpc>
              <a:defRPr/>
            </a:pPr>
            <a:endParaRPr lang="en-US"/>
          </a:p>
          <a:p>
            <a:pPr marL="0" indent="0">
              <a:lnSpc>
                <a:spcPct val="90000"/>
              </a:lnSpc>
              <a:buFont typeface="Wingdings"/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0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1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2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3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4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5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6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6507" name="Group 64"/>
          <p:cNvGrpSpPr/>
          <p:nvPr/>
        </p:nvGrpSpPr>
        <p:grpSpPr bwMode="auto">
          <a:xfrm rot="614182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06628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29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IPsec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30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Secure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payload</a:t>
              </a:r>
              <a:endParaRPr/>
            </a:p>
          </p:txBody>
        </p:sp>
      </p:grpSp>
      <p:grpSp>
        <p:nvGrpSpPr>
          <p:cNvPr id="106508" name="Group 68"/>
          <p:cNvGrpSpPr/>
          <p:nvPr/>
        </p:nvGrpSpPr>
        <p:grpSpPr bwMode="auto">
          <a:xfrm rot="-4660238">
            <a:off x="691357" y="2837656"/>
            <a:ext cx="1828800" cy="385762"/>
            <a:chOff x="3792" y="1056"/>
            <a:chExt cx="1152" cy="192"/>
          </a:xfrm>
        </p:grpSpPr>
        <p:sp>
          <p:nvSpPr>
            <p:cNvPr id="106625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26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IPsec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27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Secure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payload</a:t>
              </a:r>
              <a:endParaRPr/>
            </a:p>
          </p:txBody>
        </p:sp>
      </p:grpSp>
      <p:grpSp>
        <p:nvGrpSpPr>
          <p:cNvPr id="106509" name="Group 72"/>
          <p:cNvGrpSpPr/>
          <p:nvPr/>
        </p:nvGrpSpPr>
        <p:grpSpPr bwMode="auto">
          <a:xfrm rot="3745750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06622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23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IPsec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24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Secure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payload</a:t>
              </a:r>
              <a:endParaRPr/>
            </a:p>
          </p:txBody>
        </p:sp>
      </p:grpSp>
      <p:grpSp>
        <p:nvGrpSpPr>
          <p:cNvPr id="106510" name="Group 76"/>
          <p:cNvGrpSpPr/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06620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21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payload</a:t>
              </a:r>
              <a:endParaRPr/>
            </a:p>
          </p:txBody>
        </p:sp>
      </p:grpSp>
      <p:grpSp>
        <p:nvGrpSpPr>
          <p:cNvPr id="106511" name="Group 79"/>
          <p:cNvGrpSpPr/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06618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06619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000">
                  <a:latin typeface="Arial"/>
                </a:rPr>
                <a:t>payload</a:t>
              </a:r>
              <a:endParaRPr/>
            </a:p>
          </p:txBody>
        </p:sp>
      </p:grpSp>
      <p:sp>
        <p:nvSpPr>
          <p:cNvPr id="106512" name="Text Box 82"/>
          <p:cNvSpPr txBox="1">
            <a:spLocks noChangeArrowheads="1"/>
          </p:cNvSpPr>
          <p:nvPr/>
        </p:nvSpPr>
        <p:spPr bwMode="auto">
          <a:xfrm>
            <a:off x="1204913" y="6181725"/>
            <a:ext cx="15446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headquarters</a:t>
            </a:r>
            <a:endParaRPr/>
          </a:p>
        </p:txBody>
      </p:sp>
      <p:sp>
        <p:nvSpPr>
          <p:cNvPr id="106513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6414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Comic Sans MS"/>
              </a:rPr>
              <a:t>branch office</a:t>
            </a:r>
            <a:endParaRPr/>
          </a:p>
        </p:txBody>
      </p:sp>
      <p:sp>
        <p:nvSpPr>
          <p:cNvPr id="106514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salesperson</a:t>
            </a:r>
            <a:br>
              <a:rPr lang="en-US" sz="1800">
                <a:latin typeface="Arial"/>
                <a:cs typeface="Arial"/>
              </a:rPr>
            </a:br>
            <a:r>
              <a:rPr lang="en-US" sz="1800">
                <a:latin typeface="Arial"/>
                <a:cs typeface="Arial"/>
              </a:rPr>
              <a:t>in hotel</a:t>
            </a:r>
            <a:endParaRPr/>
          </a:p>
        </p:txBody>
      </p:sp>
      <p:sp>
        <p:nvSpPr>
          <p:cNvPr id="106515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laptop 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w/ IPsec</a:t>
            </a:r>
            <a:endParaRPr/>
          </a:p>
        </p:txBody>
      </p:sp>
      <p:sp>
        <p:nvSpPr>
          <p:cNvPr id="106516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router w/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IPv4 and IPsec</a:t>
            </a:r>
            <a:endParaRPr/>
          </a:p>
        </p:txBody>
      </p:sp>
      <p:grpSp>
        <p:nvGrpSpPr>
          <p:cNvPr id="106517" name="Group 542"/>
          <p:cNvGrpSpPr/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0661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17" name="Freeform 530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6518" name="Group 542"/>
          <p:cNvGrpSpPr/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0661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15" name="Freeform 530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6519" name="Group 542"/>
          <p:cNvGrpSpPr/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0661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13" name="Freeform 530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6520" name="Group 249"/>
          <p:cNvGrpSpPr/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06580" name="Freeform 250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8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82" name="Freeform 252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83" name="Freeform 253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8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grpSp>
          <p:nvGrpSpPr>
            <p:cNvPr id="106585" name="Group 255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61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61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8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grpSp>
          <p:nvGrpSpPr>
            <p:cNvPr id="106587" name="Group 259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60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60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8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8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grpSp>
          <p:nvGrpSpPr>
            <p:cNvPr id="106590" name="Group 264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60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60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91" name="Freeform 267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92" name="Group 268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660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60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9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94" name="Freeform 272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95" name="Freeform 273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9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97" name="Freeform 275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9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9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60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60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Comic Sans MS"/>
              </a:endParaRPr>
            </a:p>
          </p:txBody>
        </p:sp>
        <p:sp>
          <p:nvSpPr>
            <p:cNvPr id="10660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603" name="Rectangle 281"/>
            <p:cNvSpPr>
              <a:spLocks noChangeArrowheads="1"/>
            </p:cNvSpPr>
            <p:nvPr/>
          </p:nvSpPr>
          <p:spPr bwMode="auto">
            <a:xfrm>
              <a:off x="5062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</p:grpSp>
      <p:grpSp>
        <p:nvGrpSpPr>
          <p:cNvPr id="106521" name="Group 249"/>
          <p:cNvGrpSpPr/>
          <p:nvPr/>
        </p:nvGrpSpPr>
        <p:grpSpPr bwMode="auto">
          <a:xfrm>
            <a:off x="733424" y="5391150"/>
            <a:ext cx="398463" cy="820738"/>
            <a:chOff x="4140" y="429"/>
            <a:chExt cx="1425" cy="2396"/>
          </a:xfrm>
        </p:grpSpPr>
        <p:sp>
          <p:nvSpPr>
            <p:cNvPr id="106548" name="Freeform 250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 fill="norm" stroke="1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4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50" name="Freeform 252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 fill="norm" stroke="1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51" name="Freeform 253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5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grpSp>
          <p:nvGrpSpPr>
            <p:cNvPr id="106553" name="Group 255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57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57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5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grpSp>
          <p:nvGrpSpPr>
            <p:cNvPr id="106555" name="Group 259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57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57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5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5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grpSp>
          <p:nvGrpSpPr>
            <p:cNvPr id="106558" name="Group 264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57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57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59" name="Freeform 267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 fill="norm" stroke="1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560" name="Group 268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657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  <p:sp>
            <p:nvSpPr>
              <p:cNvPr id="10657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000">
                  <a:latin typeface="Comic Sans MS"/>
                </a:endParaRPr>
              </a:p>
            </p:txBody>
          </p:sp>
        </p:grpSp>
        <p:sp>
          <p:nvSpPr>
            <p:cNvPr id="10656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62" name="Freeform 272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 fill="norm" stroke="1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63" name="Freeform 273"/>
            <p:cNvSpPr/>
            <p:nvPr/>
          </p:nvSpPr>
          <p:spPr bwMode="auto">
            <a:xfrm>
              <a:off x="5314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 fill="norm" stroke="1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6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65" name="Freeform 275"/>
            <p:cNvSpPr/>
            <p:nvPr/>
          </p:nvSpPr>
          <p:spPr bwMode="auto">
            <a:xfrm>
              <a:off x="5302" y="2614"/>
              <a:ext cx="244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 fill="norm" stroke="1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6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6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6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6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solidFill>
                  <a:srgbClr val="FF0000"/>
                </a:solidFill>
                <a:latin typeface="Comic Sans MS"/>
              </a:endParaRPr>
            </a:p>
          </p:txBody>
        </p:sp>
        <p:sp>
          <p:nvSpPr>
            <p:cNvPr id="10657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  <p:sp>
          <p:nvSpPr>
            <p:cNvPr id="10657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</p:grpSp>
      <p:grpSp>
        <p:nvGrpSpPr>
          <p:cNvPr id="106522" name="Group 332"/>
          <p:cNvGrpSpPr/>
          <p:nvPr/>
        </p:nvGrpSpPr>
        <p:grpSpPr bwMode="auto">
          <a:xfrm>
            <a:off x="1366838" y="4092575"/>
            <a:ext cx="1146175" cy="473075"/>
            <a:chOff x="2356" y="1299"/>
            <a:chExt cx="555" cy="194"/>
          </a:xfrm>
        </p:grpSpPr>
        <p:sp>
          <p:nvSpPr>
            <p:cNvPr id="1065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065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06542" name="Oval 411"/>
            <p:cNvSpPr>
              <a:spLocks noChangeArrowheads="1"/>
            </p:cNvSpPr>
            <p:nvPr/>
          </p:nvSpPr>
          <p:spPr bwMode="auto">
            <a:xfrm>
              <a:off x="2356" y="1299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grpSp>
          <p:nvGrpSpPr>
            <p:cNvPr id="106543" name="Group 329"/>
            <p:cNvGrpSpPr/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6546" name="Freeform 326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 fill="norm" stroke="1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547" name="Freeform 327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 fill="norm" stroke="1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654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4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6523" name="Group 332"/>
          <p:cNvGrpSpPr/>
          <p:nvPr/>
        </p:nvGrpSpPr>
        <p:grpSpPr bwMode="auto">
          <a:xfrm>
            <a:off x="4251325" y="3954463"/>
            <a:ext cx="1146175" cy="473075"/>
            <a:chOff x="2356" y="1299"/>
            <a:chExt cx="555" cy="194"/>
          </a:xfrm>
        </p:grpSpPr>
        <p:sp>
          <p:nvSpPr>
            <p:cNvPr id="1065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065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06534" name="Oval 411"/>
            <p:cNvSpPr>
              <a:spLocks noChangeArrowheads="1"/>
            </p:cNvSpPr>
            <p:nvPr/>
          </p:nvSpPr>
          <p:spPr bwMode="auto">
            <a:xfrm>
              <a:off x="2356" y="1299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grpSp>
          <p:nvGrpSpPr>
            <p:cNvPr id="106535" name="Group 329"/>
            <p:cNvGrpSpPr/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6538" name="Freeform 326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 fill="norm" stroke="1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539" name="Freeform 327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 fill="norm" stroke="1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653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3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6524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router w/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latin typeface="Arial"/>
                <a:cs typeface="Arial"/>
              </a:rPr>
              <a:t>IPv4 and IPsec</a:t>
            </a:r>
            <a:endParaRPr/>
          </a:p>
        </p:txBody>
      </p:sp>
      <p:grpSp>
        <p:nvGrpSpPr>
          <p:cNvPr id="106525" name="Group 356"/>
          <p:cNvGrpSpPr/>
          <p:nvPr/>
        </p:nvGrpSpPr>
        <p:grpSpPr bwMode="auto">
          <a:xfrm>
            <a:off x="7337424" y="1806575"/>
            <a:ext cx="723900" cy="760413"/>
            <a:chOff x="313" y="1497"/>
            <a:chExt cx="1152" cy="1014"/>
          </a:xfrm>
        </p:grpSpPr>
        <p:pic>
          <p:nvPicPr>
            <p:cNvPr id="106530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531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334" y="1497"/>
              <a:ext cx="1113" cy="6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526" name="Freeform 2"/>
          <p:cNvSpPr/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 fill="norm" stroke="1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27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public</a:t>
            </a:r>
            <a:br>
              <a:rPr lang="en-US" sz="180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Internet</a:t>
            </a:r>
            <a:endParaRPr/>
          </a:p>
        </p:txBody>
      </p:sp>
      <p:sp>
        <p:nvSpPr>
          <p:cNvPr id="106528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4000">
                <a:solidFill>
                  <a:srgbClr val="000099"/>
                </a:solidFill>
              </a:rPr>
              <a:t>Virtual Private Networks (VPNs)</a:t>
            </a:r>
            <a:endParaRPr/>
          </a:p>
        </p:txBody>
      </p:sp>
      <p:pic>
        <p:nvPicPr>
          <p:cNvPr id="106529" name="Picture 17" descr="underline_base"/>
          <p:cNvPicPr>
            <a:picLocks noChangeArrowheads="1"/>
          </p:cNvPicPr>
          <p:nvPr/>
        </p:nvPicPr>
        <p:blipFill>
          <a:blip r:embed="rId5"/>
          <a:stretch/>
        </p:blipFill>
        <p:spPr bwMode="auto">
          <a:xfrm>
            <a:off x="544513" y="823912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752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IPsec services</a:t>
            </a:r>
            <a:endParaRPr/>
          </a:p>
        </p:txBody>
      </p:sp>
      <p:sp>
        <p:nvSpPr>
          <p:cNvPr id="107524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integrity</a:t>
            </a:r>
            <a:endParaRPr/>
          </a:p>
          <a:p>
            <a:pPr>
              <a:defRPr/>
            </a:pPr>
            <a:r>
              <a:rPr lang="en-US"/>
              <a:t>origin authentication</a:t>
            </a:r>
            <a:endParaRPr/>
          </a:p>
          <a:p>
            <a:pPr>
              <a:defRPr/>
            </a:pPr>
            <a:r>
              <a:rPr lang="en-US"/>
              <a:t>replay attack prevention</a:t>
            </a:r>
            <a:endParaRPr/>
          </a:p>
          <a:p>
            <a:pPr>
              <a:defRPr/>
            </a:pPr>
            <a:r>
              <a:rPr lang="en-US"/>
              <a:t>confidentiality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two protocols providing different service models:</a:t>
            </a:r>
            <a:endParaRPr/>
          </a:p>
          <a:p>
            <a:pPr lvl="1">
              <a:defRPr/>
            </a:pPr>
            <a:r>
              <a:rPr lang="en-US"/>
              <a:t>AH</a:t>
            </a:r>
            <a:endParaRPr/>
          </a:p>
          <a:p>
            <a:pPr lvl="1">
              <a:defRPr/>
            </a:pPr>
            <a:r>
              <a:rPr lang="en-US"/>
              <a:t>ESP</a:t>
            </a:r>
            <a:endParaRPr/>
          </a:p>
          <a:p>
            <a:pPr>
              <a:buFont typeface="Wingdings"/>
              <a:buNone/>
              <a:defRPr/>
            </a:pPr>
            <a:endParaRPr lang="en-US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546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547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854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IPsec transport mode</a:t>
            </a:r>
            <a:endParaRPr/>
          </a:p>
        </p:txBody>
      </p:sp>
      <p:sp>
        <p:nvSpPr>
          <p:cNvPr id="10854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4233863"/>
            <a:ext cx="8169275" cy="1209675"/>
          </a:xfrm>
        </p:spPr>
        <p:txBody>
          <a:bodyPr/>
          <a:lstStyle/>
          <a:p>
            <a:pPr>
              <a:defRPr/>
            </a:pPr>
            <a:r>
              <a:rPr lang="en-US"/>
              <a:t>IPsec datagram emitted and received by end-system</a:t>
            </a:r>
            <a:endParaRPr/>
          </a:p>
          <a:p>
            <a:pPr>
              <a:defRPr/>
            </a:pPr>
            <a:r>
              <a:rPr lang="en-US"/>
              <a:t>protects upper level protocols</a:t>
            </a:r>
            <a:endParaRPr/>
          </a:p>
        </p:txBody>
      </p:sp>
      <p:sp>
        <p:nvSpPr>
          <p:cNvPr id="108550" name="Freeform 7"/>
          <p:cNvSpPr/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 fill="norm" stroke="1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551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8552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8553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8554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IPsec</a:t>
            </a:r>
            <a:endParaRPr/>
          </a:p>
        </p:txBody>
      </p:sp>
      <p:sp>
        <p:nvSpPr>
          <p:cNvPr id="108555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IPsec</a:t>
            </a:r>
            <a:endParaRPr/>
          </a:p>
        </p:txBody>
      </p:sp>
      <p:grpSp>
        <p:nvGrpSpPr>
          <p:cNvPr id="108556" name="Group 542"/>
          <p:cNvGrpSpPr/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0858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582" name="Freeform 530"/>
            <p:cNvSpPr/>
            <p:nvPr/>
          </p:nvSpPr>
          <p:spPr bwMode="auto">
            <a:xfrm flipH="1">
              <a:off x="374" y="1578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 fill="norm" stroke="1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8557" name="Group 2"/>
          <p:cNvGrpSpPr/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08567" name="Group 542"/>
            <p:cNvGrpSpPr/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08579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580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8568" name="Group 1"/>
            <p:cNvGrpSpPr/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08569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8570" name="Group 332"/>
              <p:cNvGrpSpPr/>
              <p:nvPr/>
            </p:nvGrpSpPr>
            <p:grpSpPr bwMode="auto">
              <a:xfrm>
                <a:off x="2281639" y="2431228"/>
                <a:ext cx="848837" cy="380720"/>
                <a:chOff x="2356" y="1299"/>
                <a:chExt cx="555" cy="194"/>
              </a:xfrm>
            </p:grpSpPr>
            <p:sp>
              <p:nvSpPr>
                <p:cNvPr id="108571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8572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8573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299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grpSp>
              <p:nvGrpSpPr>
                <p:cNvPr id="108574" name="Group 329"/>
                <p:cNvGrpSpPr/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08577" name="Freeform 326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 fill="norm" stroke="1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08578" name="Freeform 327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 fill="norm" stroke="1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0857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57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08558" name="Group 332"/>
          <p:cNvGrpSpPr/>
          <p:nvPr/>
        </p:nvGrpSpPr>
        <p:grpSpPr bwMode="auto">
          <a:xfrm>
            <a:off x="5424488" y="2486025"/>
            <a:ext cx="849312" cy="381000"/>
            <a:chOff x="2356" y="1299"/>
            <a:chExt cx="555" cy="194"/>
          </a:xfrm>
        </p:grpSpPr>
        <p:sp>
          <p:nvSpPr>
            <p:cNvPr id="10855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0856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sp>
          <p:nvSpPr>
            <p:cNvPr id="108561" name="Oval 411"/>
            <p:cNvSpPr>
              <a:spLocks noChangeArrowheads="1"/>
            </p:cNvSpPr>
            <p:nvPr/>
          </p:nvSpPr>
          <p:spPr bwMode="auto">
            <a:xfrm>
              <a:off x="2356" y="1299"/>
              <a:ext cx="551" cy="12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>
                <a:latin typeface="Times New Roman"/>
              </a:endParaRPr>
            </a:p>
          </p:txBody>
        </p:sp>
        <p:grpSp>
          <p:nvGrpSpPr>
            <p:cNvPr id="108562" name="Group 329"/>
            <p:cNvGrpSpPr/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8565" name="Freeform 326"/>
              <p:cNvSpPr/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 fill="norm" stroke="1" extrusionOk="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566" name="Freeform 327"/>
              <p:cNvSpPr/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 fill="norm" stroke="1" extrusionOk="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85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5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570" name="Picture 20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57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0957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IPsec – tunneling mode </a:t>
            </a:r>
            <a:endParaRPr/>
          </a:p>
        </p:txBody>
      </p:sp>
      <p:sp>
        <p:nvSpPr>
          <p:cNvPr id="10957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3976688"/>
            <a:ext cx="4092575" cy="1295400"/>
          </a:xfrm>
        </p:spPr>
        <p:txBody>
          <a:bodyPr/>
          <a:lstStyle/>
          <a:p>
            <a:pPr>
              <a:defRPr/>
            </a:pPr>
            <a:r>
              <a:rPr lang="en-US"/>
              <a:t>edge routers IPsec-aware </a:t>
            </a:r>
            <a:endParaRPr/>
          </a:p>
        </p:txBody>
      </p:sp>
      <p:sp>
        <p:nvSpPr>
          <p:cNvPr id="109574" name="Freeform 8"/>
          <p:cNvSpPr/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 fill="norm" stroke="1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5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76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77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IPsec</a:t>
            </a:r>
            <a:endParaRPr/>
          </a:p>
        </p:txBody>
      </p:sp>
      <p:sp>
        <p:nvSpPr>
          <p:cNvPr id="109578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IPsec</a:t>
            </a:r>
            <a:endParaRPr/>
          </a:p>
        </p:txBody>
      </p:sp>
      <p:sp>
        <p:nvSpPr>
          <p:cNvPr id="109579" name="Freeform 8"/>
          <p:cNvSpPr/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 fill="norm" stroke="1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80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81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82" name="Text Box 45"/>
          <p:cNvSpPr txBox="1">
            <a:spLocks noChangeArrowheads="1"/>
          </p:cNvSpPr>
          <p:nvPr/>
        </p:nvSpPr>
        <p:spPr bwMode="auto">
          <a:xfrm>
            <a:off x="5149850" y="3362324"/>
            <a:ext cx="847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IPsec</a:t>
            </a:r>
            <a:endParaRPr/>
          </a:p>
        </p:txBody>
      </p:sp>
      <p:sp>
        <p:nvSpPr>
          <p:cNvPr id="109583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IPsec</a:t>
            </a:r>
            <a:endParaRPr/>
          </a:p>
        </p:txBody>
      </p:sp>
      <p:sp>
        <p:nvSpPr>
          <p:cNvPr id="109584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defRPr/>
            </a:pPr>
            <a:r>
              <a:rPr lang="en-US"/>
              <a:t>hosts IPsec-aware </a:t>
            </a:r>
            <a:endParaRPr/>
          </a:p>
        </p:txBody>
      </p:sp>
      <p:grpSp>
        <p:nvGrpSpPr>
          <p:cNvPr id="109585" name="Group 1"/>
          <p:cNvGrpSpPr/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09631" name="Group 99"/>
            <p:cNvGrpSpPr/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09635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9636" name="Group 332"/>
              <p:cNvGrpSpPr/>
              <p:nvPr/>
            </p:nvGrpSpPr>
            <p:grpSpPr bwMode="auto">
              <a:xfrm>
                <a:off x="2281639" y="2431228"/>
                <a:ext cx="848837" cy="380720"/>
                <a:chOff x="2356" y="1299"/>
                <a:chExt cx="555" cy="194"/>
              </a:xfrm>
            </p:grpSpPr>
            <p:sp>
              <p:nvSpPr>
                <p:cNvPr id="109637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6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639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299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grpSp>
              <p:nvGrpSpPr>
                <p:cNvPr id="109640" name="Group 329"/>
                <p:cNvGrpSpPr/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09643" name="Freeform 326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 fill="norm" stroke="1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09644" name="Freeform 327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 fill="norm" stroke="1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0964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64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09632" name="Group 542"/>
            <p:cNvGrpSpPr/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0963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634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09586" name="Group 114"/>
          <p:cNvGrpSpPr/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09617" name="Group 115"/>
            <p:cNvGrpSpPr/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09621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9622" name="Group 332"/>
              <p:cNvGrpSpPr/>
              <p:nvPr/>
            </p:nvGrpSpPr>
            <p:grpSpPr bwMode="auto">
              <a:xfrm>
                <a:off x="2281639" y="2431228"/>
                <a:ext cx="848837" cy="380720"/>
                <a:chOff x="2356" y="1299"/>
                <a:chExt cx="555" cy="194"/>
              </a:xfrm>
            </p:grpSpPr>
            <p:sp>
              <p:nvSpPr>
                <p:cNvPr id="109623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624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625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299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grpSp>
              <p:nvGrpSpPr>
                <p:cNvPr id="109626" name="Group 329"/>
                <p:cNvGrpSpPr/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09629" name="Freeform 326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 fill="norm" stroke="1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09630" name="Freeform 327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 fill="norm" stroke="1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0962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62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09618" name="Group 542"/>
            <p:cNvGrpSpPr/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09619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620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09587" name="Group 129"/>
          <p:cNvGrpSpPr/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09603" name="Group 130"/>
            <p:cNvGrpSpPr/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09607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9608" name="Group 332"/>
              <p:cNvGrpSpPr/>
              <p:nvPr/>
            </p:nvGrpSpPr>
            <p:grpSpPr bwMode="auto">
              <a:xfrm>
                <a:off x="2281639" y="2431228"/>
                <a:ext cx="848837" cy="380720"/>
                <a:chOff x="2356" y="1299"/>
                <a:chExt cx="555" cy="194"/>
              </a:xfrm>
            </p:grpSpPr>
            <p:sp>
              <p:nvSpPr>
                <p:cNvPr id="109609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610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611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299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grpSp>
              <p:nvGrpSpPr>
                <p:cNvPr id="109612" name="Group 329"/>
                <p:cNvGrpSpPr/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09615" name="Freeform 326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 fill="norm" stroke="1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09616" name="Freeform 327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 fill="norm" stroke="1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0961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61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09604" name="Group 542"/>
            <p:cNvGrpSpPr/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0960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606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09588" name="Group 144"/>
          <p:cNvGrpSpPr/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09589" name="Group 145"/>
            <p:cNvGrpSpPr/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09593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9594" name="Group 332"/>
              <p:cNvGrpSpPr/>
              <p:nvPr/>
            </p:nvGrpSpPr>
            <p:grpSpPr bwMode="auto">
              <a:xfrm>
                <a:off x="2281639" y="2431228"/>
                <a:ext cx="848837" cy="380720"/>
                <a:chOff x="2356" y="1299"/>
                <a:chExt cx="555" cy="194"/>
              </a:xfrm>
            </p:grpSpPr>
            <p:sp>
              <p:nvSpPr>
                <p:cNvPr id="109595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596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sp>
              <p:nvSpPr>
                <p:cNvPr id="109597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299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0"/>
                    </a:spcBef>
                    <a:buClr>
                      <a:srgbClr val="000099"/>
                    </a:buClr>
                    <a:buSzPct val="70000"/>
                    <a:buFont typeface="Wingdings"/>
                    <a:buChar char="v"/>
                    <a:defRPr sz="28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000099"/>
                    </a:buClr>
                    <a:buFont typeface="Wingdings"/>
                    <a:buChar char="§"/>
                    <a:defRPr sz="2400">
                      <a:solidFill>
                        <a:schemeClr val="tx1"/>
                      </a:solidFill>
                      <a:latin typeface="Gill Sans MT"/>
                      <a:ea typeface="MS PGothic"/>
                    </a:defRPr>
                  </a:lvl2pPr>
                  <a:lvl3pPr marL="1143000" indent="-228600">
                    <a:spcBef>
                      <a:spcPts val="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/>
                      <a:ea typeface="MS PGothic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/>
                      <a:ea typeface="MS PGothic"/>
                    </a:defRPr>
                  </a:lvl9pPr>
                </a:lstStyle>
                <a:p>
                  <a:pPr>
                    <a:spcBef>
                      <a:spcPts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>
                    <a:latin typeface="Times New Roman"/>
                  </a:endParaRPr>
                </a:p>
              </p:txBody>
            </p:sp>
            <p:grpSp>
              <p:nvGrpSpPr>
                <p:cNvPr id="109598" name="Group 329"/>
                <p:cNvGrpSpPr/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09601" name="Freeform 326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 fill="norm" stroke="1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09602" name="Freeform 327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 fill="norm" stroke="1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0959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60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09590" name="Group 542"/>
            <p:cNvGrpSpPr/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09591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592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594" name="Picture 21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59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05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Two IPsec protocols</a:t>
            </a:r>
            <a:endParaRPr/>
          </a:p>
        </p:txBody>
      </p:sp>
      <p:sp>
        <p:nvSpPr>
          <p:cNvPr id="1105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Authentication Header (AH) protocol</a:t>
            </a:r>
            <a:endParaRPr/>
          </a:p>
          <a:p>
            <a:pPr lvl="1">
              <a:defRPr/>
            </a:pPr>
            <a:r>
              <a:rPr lang="en-US"/>
              <a:t>provides source authentication &amp; data integrity but </a:t>
            </a:r>
            <a:r>
              <a:rPr lang="en-US" i="1"/>
              <a:t>not </a:t>
            </a:r>
            <a:r>
              <a:rPr lang="en-US"/>
              <a:t>confidentiality</a:t>
            </a:r>
            <a:endParaRPr lang="en-US" i="1"/>
          </a:p>
          <a:p>
            <a:pPr>
              <a:defRPr/>
            </a:pPr>
            <a:r>
              <a:rPr lang="en-US"/>
              <a:t>Encapsulation Security Protocol (ESP)</a:t>
            </a:r>
            <a:endParaRPr/>
          </a:p>
          <a:p>
            <a:pPr lvl="1">
              <a:defRPr/>
            </a:pPr>
            <a:r>
              <a:rPr lang="en-US"/>
              <a:t>provides source authentication, data integrity, </a:t>
            </a:r>
            <a:r>
              <a:rPr lang="en-US" i="1"/>
              <a:t>and confidentiality</a:t>
            </a:r>
            <a:endParaRPr/>
          </a:p>
          <a:p>
            <a:pPr lvl="1">
              <a:defRPr/>
            </a:pPr>
            <a:r>
              <a:rPr lang="en-US"/>
              <a:t>more widely used than AH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618" name="Picture 16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61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1620" name="Rectangle 4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Four combinations are possible!</a:t>
            </a:r>
            <a:endParaRPr/>
          </a:p>
        </p:txBody>
      </p:sp>
      <p:graphicFrame>
        <p:nvGraphicFramePr>
          <p:cNvPr id="667664" name="Group 16"/>
          <p:cNvGraphicFramePr>
            <a:graphicFrameLocks xmlns:a="http://schemas.openxmlformats.org/drawingml/2006/main"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736850"/>
                <a:gridCol w="2736850"/>
              </a:tblGrid>
              <a:tr h="1582738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Host mode </a:t>
                      </a:r>
                      <a:b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</a:b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AH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Host mode </a:t>
                      </a:r>
                      <a:b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</a:b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ESP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582738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Tunnel mode</a:t>
                      </a:r>
                      <a:b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</a:b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AH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endParaRPr lang="en-US" sz="2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ct val="75000"/>
                        <a:buFont typeface="ZapfDingbats"/>
                        <a:buNone/>
                        <a:defRPr/>
                      </a:pP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Tunnel mode</a:t>
                      </a:r>
                      <a:b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</a:br>
                      <a:r>
                        <a:rPr lang="en-US" sz="2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ESP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632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33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most common and</a:t>
            </a:r>
            <a:br>
              <a:rPr lang="en-US" sz="2000">
                <a:solidFill>
                  <a:srgbClr val="C00000"/>
                </a:solidFill>
                <a:latin typeface="Arial"/>
                <a:cs typeface="Arial"/>
              </a:rPr>
            </a:br>
            <a:r>
              <a:rPr lang="en-US" sz="2000">
                <a:solidFill>
                  <a:srgbClr val="C00000"/>
                </a:solidFill>
                <a:latin typeface="Arial"/>
                <a:cs typeface="Arial"/>
              </a:rPr>
              <a:t>most important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/>
              <a:t>The language of cryptography</a:t>
            </a:r>
            <a:endParaRPr lang="en-US"/>
          </a:p>
        </p:txBody>
      </p:sp>
      <p:sp>
        <p:nvSpPr>
          <p:cNvPr id="19460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466849" y="4784725"/>
            <a:ext cx="7362825" cy="1203325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m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plaintext message</a:t>
            </a:r>
            <a:endParaRPr/>
          </a:p>
          <a:p>
            <a:pPr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K</a:t>
            </a:r>
            <a:r>
              <a:rPr lang="en-US" sz="2400" baseline="-25000">
                <a:solidFill>
                  <a:srgbClr val="C00000"/>
                </a:solidFill>
              </a:rPr>
              <a:t>A</a:t>
            </a:r>
            <a:r>
              <a:rPr lang="en-US" sz="2400">
                <a:solidFill>
                  <a:srgbClr val="C00000"/>
                </a:solidFill>
              </a:rPr>
              <a:t>(m) </a:t>
            </a:r>
            <a:r>
              <a:rPr lang="en-US" sz="2400"/>
              <a:t>ciphertext, encrypted with key K</a:t>
            </a:r>
            <a:r>
              <a:rPr lang="en-US" sz="2400" baseline="-25000"/>
              <a:t>A</a:t>
            </a:r>
            <a:endParaRPr lang="en-US" sz="2400"/>
          </a:p>
          <a:p>
            <a:pPr>
              <a:buFont typeface="Wingdings"/>
              <a:buNone/>
              <a:defRPr/>
            </a:pPr>
            <a:r>
              <a:rPr lang="en-US" sz="2400">
                <a:solidFill>
                  <a:srgbClr val="C00000"/>
                </a:solidFill>
              </a:rPr>
              <a:t>m = K</a:t>
            </a:r>
            <a:r>
              <a:rPr lang="en-US" sz="2400" baseline="-25000">
                <a:solidFill>
                  <a:srgbClr val="C00000"/>
                </a:solidFill>
              </a:rPr>
              <a:t>B</a:t>
            </a:r>
            <a:r>
              <a:rPr lang="en-US" sz="2400">
                <a:solidFill>
                  <a:srgbClr val="C00000"/>
                </a:solidFill>
              </a:rPr>
              <a:t>(K</a:t>
            </a:r>
            <a:r>
              <a:rPr lang="en-US" sz="2400" baseline="-25000">
                <a:solidFill>
                  <a:srgbClr val="C00000"/>
                </a:solidFill>
              </a:rPr>
              <a:t>A</a:t>
            </a:r>
            <a:r>
              <a:rPr lang="en-US" sz="2400">
                <a:solidFill>
                  <a:srgbClr val="C00000"/>
                </a:solidFill>
              </a:rPr>
              <a:t>(m))</a:t>
            </a:r>
            <a:endParaRPr lang="en-US" sz="2400" baseline="-25000">
              <a:solidFill>
                <a:srgbClr val="C00000"/>
              </a:solidFill>
            </a:endParaRPr>
          </a:p>
          <a:p>
            <a:pPr>
              <a:buFont typeface="Wingdings"/>
              <a:buNone/>
              <a:defRPr/>
            </a:pPr>
            <a:endParaRPr lang="en-US" sz="2400"/>
          </a:p>
        </p:txBody>
      </p:sp>
      <p:grpSp>
        <p:nvGrpSpPr>
          <p:cNvPr id="19461" name="Group 4"/>
          <p:cNvGrpSpPr/>
          <p:nvPr/>
        </p:nvGrpSpPr>
        <p:grpSpPr bwMode="auto">
          <a:xfrm>
            <a:off x="652463" y="1447800"/>
            <a:ext cx="7750175" cy="3309937"/>
            <a:chOff x="392" y="896"/>
            <a:chExt cx="4882" cy="2085"/>
          </a:xfrm>
        </p:grpSpPr>
        <p:sp>
          <p:nvSpPr>
            <p:cNvPr id="19463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plaintext</a:t>
              </a:r>
              <a:endParaRPr/>
            </a:p>
          </p:txBody>
        </p:sp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plaintext</a:t>
              </a:r>
              <a:endParaRPr/>
            </a:p>
          </p:txBody>
        </p:sp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rgbClr val="C00000"/>
                  </a:solidFill>
                  <a:latin typeface="Arial"/>
                  <a:cs typeface="Arial"/>
                </a:rPr>
                <a:t>ciphertext</a:t>
              </a:r>
              <a:endParaRPr/>
            </a:p>
          </p:txBody>
        </p:sp>
        <p:grpSp>
          <p:nvGrpSpPr>
            <p:cNvPr id="19466" name="Group 8"/>
            <p:cNvGrpSpPr/>
            <p:nvPr/>
          </p:nvGrpSpPr>
          <p:grpSpPr bwMode="auto">
            <a:xfrm>
              <a:off x="1336" y="1036"/>
              <a:ext cx="334" cy="383"/>
              <a:chOff x="189" y="1789"/>
              <a:chExt cx="334" cy="383"/>
            </a:xfrm>
          </p:grpSpPr>
          <p:sp>
            <p:nvSpPr>
              <p:cNvPr id="19488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K</a:t>
                </a:r>
                <a:endParaRPr/>
              </a:p>
            </p:txBody>
          </p:sp>
          <p:sp>
            <p:nvSpPr>
              <p:cNvPr id="19489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A</a:t>
                </a:r>
                <a:endParaRPr/>
              </a:p>
            </p:txBody>
          </p:sp>
        </p:grpSp>
        <p:pic>
          <p:nvPicPr>
            <p:cNvPr id="19467" name="Picture 11" descr="Alice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68" name="Picture 12" descr="Eve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encryption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algorithm</a:t>
              </a:r>
              <a:endParaRPr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Arial"/>
                <a:cs typeface="Arial"/>
              </a:endParaRP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decryption 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algorithm</a:t>
              </a:r>
              <a:endParaRPr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4" name="Freeform 18"/>
            <p:cNvSpPr/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505 w 344"/>
                <a:gd name="T3" fmla="*/ 6 h 789"/>
                <a:gd name="T4" fmla="*/ 533 w 344"/>
                <a:gd name="T5" fmla="*/ 3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 fill="norm" stroke="1" extrusionOk="0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5" name="Freeform 19"/>
            <p:cNvSpPr/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505 w 344"/>
                <a:gd name="T3" fmla="*/ 6 h 789"/>
                <a:gd name="T4" fmla="*/ 533 w 344"/>
                <a:gd name="T5" fmla="*/ 3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 fill="norm" stroke="1" extrusionOk="0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1494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Alice</a:t>
              </a:r>
              <a:r>
                <a:rPr lang="ja-JP" sz="2000">
                  <a:latin typeface="Arial"/>
                  <a:cs typeface="Arial"/>
                </a:rPr>
                <a:t>’</a:t>
              </a:r>
              <a:r>
                <a:rPr lang="en-US" sz="2000">
                  <a:latin typeface="Arial"/>
                  <a:cs typeface="Arial"/>
                </a:rPr>
                <a:t>s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encryption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key</a:t>
              </a:r>
              <a:endParaRPr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Bob</a:t>
              </a:r>
              <a:r>
                <a:rPr lang="ja-JP" sz="2000">
                  <a:latin typeface="Arial"/>
                  <a:cs typeface="Arial"/>
                </a:rPr>
                <a:t>’</a:t>
              </a:r>
              <a:r>
                <a:rPr lang="en-US" sz="2000">
                  <a:latin typeface="Arial"/>
                  <a:cs typeface="Arial"/>
                </a:rPr>
                <a:t>s 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decryption</a:t>
              </a:r>
              <a:endParaRPr/>
            </a:p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>
                  <a:latin typeface="Arial"/>
                  <a:cs typeface="Arial"/>
                </a:rPr>
                <a:t>key</a:t>
              </a:r>
              <a:endParaRPr/>
            </a:p>
          </p:txBody>
        </p:sp>
        <p:pic>
          <p:nvPicPr>
            <p:cNvPr id="19480" name="Picture 24" descr="Bob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81" name="Group 25"/>
            <p:cNvGrpSpPr/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19486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400">
                    <a:solidFill>
                      <a:srgbClr val="C00000"/>
                    </a:solidFill>
                    <a:latin typeface="Arial"/>
                    <a:cs typeface="Arial"/>
                  </a:rPr>
                  <a:t>K</a:t>
                </a:r>
                <a:endParaRPr/>
              </a:p>
            </p:txBody>
          </p:sp>
          <p:sp>
            <p:nvSpPr>
              <p:cNvPr id="19487" name="Text Box 27"/>
              <p:cNvSpPr txBox="1">
                <a:spLocks noChangeArrowheads="1"/>
              </p:cNvSpPr>
              <p:nvPr/>
            </p:nvSpPr>
            <p:spPr bwMode="auto">
              <a:xfrm>
                <a:off x="324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2000">
                    <a:solidFill>
                      <a:srgbClr val="C00000"/>
                    </a:solidFill>
                    <a:latin typeface="Arial"/>
                    <a:cs typeface="Arial"/>
                  </a:rPr>
                  <a:t>B</a:t>
                </a:r>
                <a:endParaRPr/>
              </a:p>
            </p:txBody>
          </p:sp>
        </p:grp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9484" name="Picture 30" descr="BS00768_[1]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 flipH="1" flipV="1">
              <a:off x="1370" y="896"/>
              <a:ext cx="293" cy="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85" name="Picture 31" descr="BS00768_[1]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62" name="Picture 19" descr="underline_base"/>
          <p:cNvPicPr>
            <a:picLocks noChangeArrowheads="1"/>
          </p:cNvPicPr>
          <p:nvPr/>
        </p:nvPicPr>
        <p:blipFill>
          <a:blip r:embed="rId6"/>
          <a:stretch/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642" name="Picture 18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643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264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39725" y="1714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Security associations (SAs) </a:t>
            </a:r>
            <a:endParaRPr/>
          </a:p>
        </p:txBody>
      </p:sp>
      <p:sp>
        <p:nvSpPr>
          <p:cNvPr id="11264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608013" y="1530350"/>
            <a:ext cx="8035925" cy="4510088"/>
          </a:xfrm>
        </p:spPr>
        <p:txBody>
          <a:bodyPr/>
          <a:lstStyle/>
          <a:p>
            <a:pPr>
              <a:defRPr/>
            </a:pPr>
            <a:r>
              <a:rPr lang="en-US"/>
              <a:t>before sending data, </a:t>
            </a:r>
            <a:r>
              <a:rPr lang="ja-JP">
                <a:solidFill>
                  <a:srgbClr val="C00000"/>
                </a:solidFill>
              </a:rPr>
              <a:t>“</a:t>
            </a:r>
            <a:r>
              <a:rPr lang="en-US">
                <a:solidFill>
                  <a:srgbClr val="C00000"/>
                </a:solidFill>
              </a:rPr>
              <a:t>security association (SA)</a:t>
            </a:r>
            <a:r>
              <a:rPr lang="ja-JP">
                <a:solidFill>
                  <a:srgbClr val="C00000"/>
                </a:solidFill>
              </a:rPr>
              <a:t>”</a:t>
            </a:r>
            <a:r>
              <a:rPr lang="en-US">
                <a:solidFill>
                  <a:srgbClr val="C00000"/>
                </a:solidFill>
              </a:rPr>
              <a:t>  </a:t>
            </a:r>
            <a:r>
              <a:rPr lang="en-US"/>
              <a:t>established from sending to receiving entity </a:t>
            </a:r>
            <a:endParaRPr/>
          </a:p>
          <a:p>
            <a:pPr lvl="1">
              <a:defRPr/>
            </a:pPr>
            <a:r>
              <a:rPr lang="en-US"/>
              <a:t>SAs are simplex: for only one direction</a:t>
            </a:r>
            <a:endParaRPr/>
          </a:p>
          <a:p>
            <a:pPr>
              <a:defRPr/>
            </a:pPr>
            <a:r>
              <a:rPr lang="en-US"/>
              <a:t>ending, receiving entitles maintain </a:t>
            </a:r>
            <a:r>
              <a:rPr lang="en-US" i="1"/>
              <a:t>state information</a:t>
            </a:r>
            <a:r>
              <a:rPr lang="en-US"/>
              <a:t> about SA</a:t>
            </a:r>
            <a:endParaRPr/>
          </a:p>
          <a:p>
            <a:pPr lvl="1">
              <a:defRPr/>
            </a:pPr>
            <a:r>
              <a:rPr lang="en-US"/>
              <a:t>recall: TCP endpoints also maintain state info</a:t>
            </a:r>
            <a:endParaRPr/>
          </a:p>
          <a:p>
            <a:pPr lvl="1">
              <a:defRPr/>
            </a:pPr>
            <a:r>
              <a:rPr lang="en-US"/>
              <a:t>IP is connectionless; IPsec is connection-oriented!</a:t>
            </a:r>
            <a:endParaRPr/>
          </a:p>
          <a:p>
            <a:pPr>
              <a:defRPr/>
            </a:pPr>
            <a:r>
              <a:rPr lang="en-US"/>
              <a:t>how many SAs in VPN w/ headquarters, branch office, and n traveling salespeople?</a:t>
            </a:r>
            <a:endParaRPr/>
          </a:p>
          <a:p>
            <a:pPr lvl="2">
              <a:buFontTx/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3667" name="Rectangle 58"/>
          <p:cNvSpPr>
            <a:spLocks noChangeArrowheads="1" noGrp="1"/>
          </p:cNvSpPr>
          <p:nvPr>
            <p:ph type="title"/>
          </p:nvPr>
        </p:nvSpPr>
        <p:spPr bwMode="auto">
          <a:xfrm>
            <a:off x="512763" y="-6191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/>
              <a:t>Example SA from R1 to R2</a:t>
            </a:r>
            <a:endParaRPr/>
          </a:p>
        </p:txBody>
      </p:sp>
      <p:sp>
        <p:nvSpPr>
          <p:cNvPr id="113668" name="Rectangle 59"/>
          <p:cNvSpPr>
            <a:spLocks noChangeArrowheads="1" noGrp="1"/>
          </p:cNvSpPr>
          <p:nvPr>
            <p:ph type="body" idx="1"/>
          </p:nvPr>
        </p:nvSpPr>
        <p:spPr bwMode="auto">
          <a:xfrm>
            <a:off x="1123950" y="3495675"/>
            <a:ext cx="8161338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i="1">
                <a:solidFill>
                  <a:srgbClr val="C00000"/>
                </a:solidFill>
              </a:rPr>
              <a:t>R1 </a:t>
            </a:r>
            <a:r>
              <a:rPr lang="en-US" i="1">
                <a:solidFill>
                  <a:srgbClr val="CC0000"/>
                </a:solidFill>
              </a:rPr>
              <a:t>stores </a:t>
            </a:r>
            <a:r>
              <a:rPr lang="en-US" i="1">
                <a:solidFill>
                  <a:srgbClr val="C00000"/>
                </a:solidFill>
              </a:rPr>
              <a:t>for SA: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32-bit SA identifier: </a:t>
            </a:r>
            <a:r>
              <a:rPr lang="en-US" sz="2000" i="1"/>
              <a:t>Security Parameter Index (SPI)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origin SA interface (200.168.1.100)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destination SA interface (193.68.2.23)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type of encryption used (e.g., 3DES with CBC)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encryption key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type of integrity check used (e.g., HMAC with MD5)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000"/>
              <a:t>authentication key</a:t>
            </a:r>
            <a:endParaRPr/>
          </a:p>
        </p:txBody>
      </p:sp>
      <p:pic>
        <p:nvPicPr>
          <p:cNvPr id="113669" name="Picture 17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670" name="Group 3"/>
          <p:cNvGrpSpPr/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13671" name="Freeform 2"/>
            <p:cNvSpPr/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2147483646 w 1292"/>
                <a:gd name="T1" fmla="*/ 2147483646 h 1255"/>
                <a:gd name="T2" fmla="*/ 2147483646 w 1292"/>
                <a:gd name="T3" fmla="*/ 2147483646 h 1255"/>
                <a:gd name="T4" fmla="*/ 2147483646 w 1292"/>
                <a:gd name="T5" fmla="*/ 2147483646 h 1255"/>
                <a:gd name="T6" fmla="*/ 2147483646 w 1292"/>
                <a:gd name="T7" fmla="*/ 2147483646 h 1255"/>
                <a:gd name="T8" fmla="*/ 2147483646 w 1292"/>
                <a:gd name="T9" fmla="*/ 2147483646 h 1255"/>
                <a:gd name="T10" fmla="*/ 2147483646 w 1292"/>
                <a:gd name="T11" fmla="*/ 2147483646 h 1255"/>
                <a:gd name="T12" fmla="*/ 2147483646 w 1292"/>
                <a:gd name="T13" fmla="*/ 2147483646 h 1255"/>
                <a:gd name="T14" fmla="*/ 2147483646 w 1292"/>
                <a:gd name="T15" fmla="*/ 2147483646 h 1255"/>
                <a:gd name="T16" fmla="*/ 2147483646 w 1292"/>
                <a:gd name="T17" fmla="*/ 2147483646 h 1255"/>
                <a:gd name="T18" fmla="*/ 2147483646 w 1292"/>
                <a:gd name="T19" fmla="*/ 2147483646 h 1255"/>
                <a:gd name="T20" fmla="*/ 2147483646 w 1292"/>
                <a:gd name="T21" fmla="*/ 2147483646 h 1255"/>
                <a:gd name="T22" fmla="*/ 2147483646 w 1292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 fill="norm" stroke="1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2" name="Freeform 3"/>
            <p:cNvSpPr/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2147483646 w 1292"/>
                <a:gd name="T1" fmla="*/ 2147483646 h 1255"/>
                <a:gd name="T2" fmla="*/ 2147483646 w 1292"/>
                <a:gd name="T3" fmla="*/ 2147483646 h 1255"/>
                <a:gd name="T4" fmla="*/ 2147483646 w 1292"/>
                <a:gd name="T5" fmla="*/ 2147483646 h 1255"/>
                <a:gd name="T6" fmla="*/ 2147483646 w 1292"/>
                <a:gd name="T7" fmla="*/ 2147483646 h 1255"/>
                <a:gd name="T8" fmla="*/ 2147483646 w 1292"/>
                <a:gd name="T9" fmla="*/ 2147483646 h 1255"/>
                <a:gd name="T10" fmla="*/ 2147483646 w 1292"/>
                <a:gd name="T11" fmla="*/ 2147483646 h 1255"/>
                <a:gd name="T12" fmla="*/ 2147483646 w 1292"/>
                <a:gd name="T13" fmla="*/ 2147483646 h 1255"/>
                <a:gd name="T14" fmla="*/ 2147483646 w 1292"/>
                <a:gd name="T15" fmla="*/ 2147483646 h 1255"/>
                <a:gd name="T16" fmla="*/ 2147483646 w 1292"/>
                <a:gd name="T17" fmla="*/ 2147483646 h 1255"/>
                <a:gd name="T18" fmla="*/ 2147483646 w 1292"/>
                <a:gd name="T19" fmla="*/ 2147483646 h 1255"/>
                <a:gd name="T20" fmla="*/ 2147483646 w 1292"/>
                <a:gd name="T21" fmla="*/ 2147483646 h 1255"/>
                <a:gd name="T22" fmla="*/ 2147483646 w 1292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 fill="norm" stroke="1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3" name="Freeform 4"/>
            <p:cNvSpPr/>
            <p:nvPr/>
          </p:nvSpPr>
          <p:spPr bwMode="auto">
            <a:xfrm>
              <a:off x="3394075" y="1435100"/>
              <a:ext cx="2362199" cy="2133600"/>
            </a:xfrm>
            <a:custGeom>
              <a:avLst/>
              <a:gdLst>
                <a:gd name="T0" fmla="*/ 2147483646 w 1292"/>
                <a:gd name="T1" fmla="*/ 2147483646 h 1255"/>
                <a:gd name="T2" fmla="*/ 2147483646 w 1292"/>
                <a:gd name="T3" fmla="*/ 2147483646 h 1255"/>
                <a:gd name="T4" fmla="*/ 2147483646 w 1292"/>
                <a:gd name="T5" fmla="*/ 2147483646 h 1255"/>
                <a:gd name="T6" fmla="*/ 2147483646 w 1292"/>
                <a:gd name="T7" fmla="*/ 2147483646 h 1255"/>
                <a:gd name="T8" fmla="*/ 2147483646 w 1292"/>
                <a:gd name="T9" fmla="*/ 2147483646 h 1255"/>
                <a:gd name="T10" fmla="*/ 2147483646 w 1292"/>
                <a:gd name="T11" fmla="*/ 2147483646 h 1255"/>
                <a:gd name="T12" fmla="*/ 2147483646 w 1292"/>
                <a:gd name="T13" fmla="*/ 2147483646 h 1255"/>
                <a:gd name="T14" fmla="*/ 2147483646 w 1292"/>
                <a:gd name="T15" fmla="*/ 2147483646 h 1255"/>
                <a:gd name="T16" fmla="*/ 2147483646 w 1292"/>
                <a:gd name="T17" fmla="*/ 2147483646 h 1255"/>
                <a:gd name="T18" fmla="*/ 2147483646 w 1292"/>
                <a:gd name="T19" fmla="*/ 2147483646 h 1255"/>
                <a:gd name="T20" fmla="*/ 2147483646 w 1292"/>
                <a:gd name="T21" fmla="*/ 2147483646 h 1255"/>
                <a:gd name="T22" fmla="*/ 2147483646 w 1292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 fill="norm" stroke="1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4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5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6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7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78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193.68.2.23</a:t>
              </a:r>
              <a:endParaRPr/>
            </a:p>
          </p:txBody>
        </p:sp>
        <p:sp>
          <p:nvSpPr>
            <p:cNvPr id="113679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200.168.1.100</a:t>
              </a:r>
              <a:endParaRPr/>
            </a:p>
          </p:txBody>
        </p:sp>
        <p:sp>
          <p:nvSpPr>
            <p:cNvPr id="113680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172.16.1/24</a:t>
              </a:r>
              <a:endParaRPr/>
            </a:p>
          </p:txBody>
        </p:sp>
        <p:sp>
          <p:nvSpPr>
            <p:cNvPr id="113681" name="Text Box 46"/>
            <p:cNvSpPr txBox="1">
              <a:spLocks noChangeArrowheads="1"/>
            </p:cNvSpPr>
            <p:nvPr/>
          </p:nvSpPr>
          <p:spPr bwMode="auto">
            <a:xfrm>
              <a:off x="6823075" y="2882899"/>
              <a:ext cx="11699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172.16.2/24</a:t>
              </a:r>
              <a:endParaRPr/>
            </a:p>
          </p:txBody>
        </p:sp>
        <p:sp>
          <p:nvSpPr>
            <p:cNvPr id="113682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i="1">
                  <a:solidFill>
                    <a:srgbClr val="CC0000"/>
                  </a:solidFill>
                  <a:latin typeface="Arial"/>
                  <a:cs typeface="Arial"/>
                </a:rPr>
                <a:t>security association </a:t>
              </a:r>
              <a:endParaRPr/>
            </a:p>
          </p:txBody>
        </p:sp>
        <p:sp>
          <p:nvSpPr>
            <p:cNvPr id="113683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Internet</a:t>
              </a:r>
              <a:endParaRPr/>
            </a:p>
          </p:txBody>
        </p:sp>
        <p:sp>
          <p:nvSpPr>
            <p:cNvPr id="113684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1800">
                <a:latin typeface="Arial"/>
              </a:endParaRPr>
            </a:p>
          </p:txBody>
        </p:sp>
        <p:sp>
          <p:nvSpPr>
            <p:cNvPr id="113685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headquarters</a:t>
              </a:r>
              <a:endParaRPr/>
            </a:p>
          </p:txBody>
        </p:sp>
        <p:sp>
          <p:nvSpPr>
            <p:cNvPr id="113686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branch office</a:t>
              </a:r>
              <a:endParaRPr/>
            </a:p>
          </p:txBody>
        </p:sp>
        <p:sp>
          <p:nvSpPr>
            <p:cNvPr id="113687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R1</a:t>
              </a:r>
              <a:endParaRPr/>
            </a:p>
          </p:txBody>
        </p:sp>
        <p:sp>
          <p:nvSpPr>
            <p:cNvPr id="113688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R2</a:t>
              </a:r>
              <a:endParaRPr/>
            </a:p>
          </p:txBody>
        </p:sp>
        <p:grpSp>
          <p:nvGrpSpPr>
            <p:cNvPr id="113689" name="Group 542"/>
            <p:cNvGrpSpPr/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1371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713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3690" name="Group 542"/>
            <p:cNvGrpSpPr/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13710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711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3691" name="Group 332"/>
            <p:cNvGrpSpPr/>
            <p:nvPr/>
          </p:nvGrpSpPr>
          <p:grpSpPr bwMode="auto">
            <a:xfrm>
              <a:off x="5734462" y="2176433"/>
              <a:ext cx="693963" cy="287263"/>
              <a:chOff x="2356" y="1299"/>
              <a:chExt cx="555" cy="194"/>
            </a:xfrm>
          </p:grpSpPr>
          <p:sp>
            <p:nvSpPr>
              <p:cNvPr id="11370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370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3704" name="Oval 411"/>
              <p:cNvSpPr>
                <a:spLocks noChangeArrowheads="1"/>
              </p:cNvSpPr>
              <p:nvPr/>
            </p:nvSpPr>
            <p:spPr bwMode="auto">
              <a:xfrm>
                <a:off x="2356" y="1299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grpSp>
            <p:nvGrpSpPr>
              <p:cNvPr id="113705" name="Group 329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13708" name="Freeform 32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 fill="norm" stroke="1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3709" name="Freeform 32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 fill="norm" stroke="1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13706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707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3692" name="Group 332"/>
            <p:cNvGrpSpPr/>
            <p:nvPr/>
          </p:nvGrpSpPr>
          <p:grpSpPr bwMode="auto">
            <a:xfrm>
              <a:off x="2675447" y="2110629"/>
              <a:ext cx="693963" cy="287263"/>
              <a:chOff x="2356" y="1299"/>
              <a:chExt cx="555" cy="194"/>
            </a:xfrm>
          </p:grpSpPr>
          <p:sp>
            <p:nvSpPr>
              <p:cNvPr id="11369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369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3696" name="Oval 411"/>
              <p:cNvSpPr>
                <a:spLocks noChangeArrowheads="1"/>
              </p:cNvSpPr>
              <p:nvPr/>
            </p:nvSpPr>
            <p:spPr bwMode="auto">
              <a:xfrm>
                <a:off x="2356" y="1299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grpSp>
            <p:nvGrpSpPr>
              <p:cNvPr id="113697" name="Group 329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13700" name="Freeform 32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 fill="norm" stroke="1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3701" name="Freeform 32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 fill="norm" stroke="1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13698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699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3693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690" name="Picture 15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373063" y="876299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69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4000">
                <a:solidFill>
                  <a:schemeClr val="accent2"/>
                </a:solidFill>
              </a:rPr>
              <a:t>Security Association Database (SAD)</a:t>
            </a:r>
            <a:endParaRPr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914400" y="1562100"/>
            <a:ext cx="7772400" cy="954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buSzPct val="75000"/>
              <a:defRPr/>
            </a:pPr>
            <a:r>
              <a:rPr lang="en-US"/>
              <a:t>endpoint holds SA state in </a:t>
            </a:r>
            <a:r>
              <a:rPr lang="en-US" i="1">
                <a:solidFill>
                  <a:srgbClr val="CC0000"/>
                </a:solidFill>
              </a:rPr>
              <a:t>security association database (SAD)</a:t>
            </a:r>
            <a:r>
              <a:rPr lang="en-US"/>
              <a:t>, where it can locate them during processing.</a:t>
            </a:r>
            <a:endParaRPr/>
          </a:p>
          <a:p>
            <a:pPr>
              <a:buSzPct val="75000"/>
              <a:defRPr/>
            </a:pPr>
            <a:r>
              <a:rPr lang="en-US"/>
              <a:t>with n salespersons, 2 + 2n SAs in R1</a:t>
            </a:r>
            <a:r>
              <a:rPr lang="ja-JP"/>
              <a:t>’</a:t>
            </a:r>
            <a:r>
              <a:rPr lang="en-US"/>
              <a:t>s SAD</a:t>
            </a:r>
            <a:endParaRPr/>
          </a:p>
          <a:p>
            <a:pPr>
              <a:buSzPct val="75000"/>
              <a:defRPr/>
            </a:pPr>
            <a:r>
              <a:rPr lang="en-US"/>
              <a:t>when sending IPsec datagram, R1 accesses SAD to determine how to process datagram.</a:t>
            </a:r>
            <a:endParaRPr/>
          </a:p>
          <a:p>
            <a:pPr>
              <a:buSzPct val="75000"/>
              <a:defRPr/>
            </a:pPr>
            <a:r>
              <a:rPr lang="en-US"/>
              <a:t>when IPsec datagram arrives to R2, R2 examines SPI in IPsec datagram, indexes SAD with SPI, and processes datagram accordingly.</a:t>
            </a:r>
            <a:endParaRPr/>
          </a:p>
          <a:p>
            <a:pPr>
              <a:buSzPct val="75000"/>
              <a:defRPr/>
            </a:pPr>
            <a:endParaRPr lang="en-US" sz="2400">
              <a:latin typeface="Comic Sans MS"/>
            </a:endParaRPr>
          </a:p>
          <a:p>
            <a:pPr>
              <a:buClr>
                <a:schemeClr val="accent2"/>
              </a:buClr>
              <a:buSzPct val="85000"/>
              <a:buFont typeface="ZapfDingbats"/>
              <a:buChar char="r"/>
              <a:defRPr/>
            </a:pPr>
            <a:endParaRPr lang="en-US">
              <a:latin typeface="Comic Sans MS"/>
            </a:endParaRPr>
          </a:p>
          <a:p>
            <a:pPr>
              <a:buClr>
                <a:schemeClr val="accent2"/>
              </a:buClr>
              <a:buSzPct val="85000"/>
              <a:buFont typeface="ZapfDingbats"/>
              <a:buChar char="r"/>
              <a:defRPr/>
            </a:pPr>
            <a:endParaRPr lang="en-US"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571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IPsec datagram</a:t>
            </a:r>
            <a:endParaRPr/>
          </a:p>
        </p:txBody>
      </p:sp>
      <p:sp>
        <p:nvSpPr>
          <p:cNvPr id="11571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19113" y="1531937"/>
            <a:ext cx="7772400" cy="46482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/>
              <a:t>focus for now on tunnel mode with ESP</a:t>
            </a:r>
            <a:endParaRPr/>
          </a:p>
        </p:txBody>
      </p:sp>
      <p:grpSp>
        <p:nvGrpSpPr>
          <p:cNvPr id="115717" name="Group 4"/>
          <p:cNvGrpSpPr/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new IP</a:t>
              </a:r>
              <a:br>
                <a:rPr lang="en-US" sz="1600">
                  <a:latin typeface="Arial"/>
                </a:rPr>
              </a:br>
              <a:r>
                <a:rPr lang="en-US" sz="16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hdr</a:t>
              </a:r>
              <a:endParaRPr/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original</a:t>
              </a:r>
              <a:br>
                <a:rPr lang="en-US" sz="1600">
                  <a:latin typeface="Arial"/>
                </a:rPr>
              </a:br>
              <a:r>
                <a:rPr lang="en-US" sz="1600">
                  <a:latin typeface="Arial"/>
                </a:rPr>
                <a:t>IP hdr</a:t>
              </a:r>
              <a:endParaRPr/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Original 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datagram payload</a:t>
              </a:r>
              <a:endParaRPr/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trl</a:t>
              </a:r>
              <a:endParaRPr/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auth</a:t>
              </a:r>
              <a:endParaRPr/>
            </a:p>
          </p:txBody>
        </p:sp>
        <p:grpSp>
          <p:nvGrpSpPr>
            <p:cNvPr id="115725" name="Group 11"/>
            <p:cNvGrpSpPr/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15738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</a:rPr>
                  <a:t>encrypted</a:t>
                </a:r>
                <a:endParaRPr/>
              </a:p>
            </p:txBody>
          </p:sp>
          <p:sp>
            <p:nvSpPr>
              <p:cNvPr id="115739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740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741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ja-JP" sz="1800">
                    <a:latin typeface="Arial"/>
                  </a:rPr>
                  <a:t>“</a:t>
                </a:r>
                <a:r>
                  <a:rPr lang="en-US" sz="1800">
                    <a:latin typeface="Arial"/>
                  </a:rPr>
                  <a:t>enchilada</a:t>
                </a:r>
                <a:r>
                  <a:rPr lang="ja-JP" sz="1800">
                    <a:latin typeface="Arial"/>
                  </a:rPr>
                  <a:t>”</a:t>
                </a:r>
                <a:r>
                  <a:rPr lang="en-US" sz="1800">
                    <a:latin typeface="Arial"/>
                  </a:rPr>
                  <a:t> authenticated</a:t>
                </a:r>
                <a:endParaRPr lang="en-US" sz="1800">
                  <a:latin typeface="Arial"/>
                </a:endParaRPr>
              </a:p>
            </p:txBody>
          </p:sp>
          <p:sp>
            <p:nvSpPr>
              <p:cNvPr id="115742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743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5726" name="Group 18"/>
            <p:cNvGrpSpPr/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15735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padding</a:t>
                </a:r>
                <a:endParaRPr/>
              </a:p>
            </p:txBody>
          </p:sp>
          <p:sp>
            <p:nvSpPr>
              <p:cNvPr id="115736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pad</a:t>
                </a:r>
                <a:br>
                  <a:rPr lang="en-US" sz="1600">
                    <a:latin typeface="Arial"/>
                  </a:rPr>
                </a:br>
                <a:r>
                  <a:rPr lang="en-US" sz="1600">
                    <a:latin typeface="Arial"/>
                  </a:rPr>
                  <a:t>length</a:t>
                </a:r>
                <a:endParaRPr/>
              </a:p>
            </p:txBody>
          </p:sp>
          <p:sp>
            <p:nvSpPr>
              <p:cNvPr id="115737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next</a:t>
                </a:r>
                <a:br>
                  <a:rPr lang="en-US" sz="1600">
                    <a:latin typeface="Arial"/>
                  </a:rPr>
                </a:br>
                <a:r>
                  <a:rPr lang="en-US" sz="1600">
                    <a:latin typeface="Arial"/>
                  </a:rPr>
                  <a:t>header</a:t>
                </a:r>
                <a:endParaRPr/>
              </a:p>
            </p:txBody>
          </p:sp>
        </p:grpSp>
        <p:sp>
          <p:nvSpPr>
            <p:cNvPr id="115727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8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5729" name="Group 24"/>
            <p:cNvGrpSpPr/>
            <p:nvPr/>
          </p:nvGrpSpPr>
          <p:grpSpPr bwMode="auto">
            <a:xfrm>
              <a:off x="1182" y="2289"/>
              <a:ext cx="877" cy="394"/>
              <a:chOff x="1409" y="2193"/>
              <a:chExt cx="877" cy="386"/>
            </a:xfrm>
          </p:grpSpPr>
          <p:sp>
            <p:nvSpPr>
              <p:cNvPr id="115733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SPI</a:t>
                </a:r>
                <a:endParaRPr/>
              </a:p>
            </p:txBody>
          </p:sp>
          <p:sp>
            <p:nvSpPr>
              <p:cNvPr id="115734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Seq</a:t>
                </a:r>
                <a:endParaRPr/>
              </a:p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#</a:t>
                </a:r>
                <a:endParaRPr/>
              </a:p>
            </p:txBody>
          </p:sp>
        </p:grpSp>
        <p:sp>
          <p:nvSpPr>
            <p:cNvPr id="115730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1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2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15718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6739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What happens?</a:t>
            </a:r>
            <a:endParaRPr/>
          </a:p>
        </p:txBody>
      </p:sp>
      <p:grpSp>
        <p:nvGrpSpPr>
          <p:cNvPr id="116740" name="Group 59"/>
          <p:cNvGrpSpPr/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16786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new IP</a:t>
              </a:r>
              <a:br>
                <a:rPr lang="en-US" sz="1600">
                  <a:latin typeface="Arial"/>
                </a:rPr>
              </a:br>
              <a:r>
                <a:rPr lang="en-US" sz="16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16787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hdr</a:t>
              </a:r>
              <a:endParaRPr/>
            </a:p>
          </p:txBody>
        </p:sp>
        <p:sp>
          <p:nvSpPr>
            <p:cNvPr id="116788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original</a:t>
              </a:r>
              <a:br>
                <a:rPr lang="en-US" sz="1600">
                  <a:latin typeface="Arial"/>
                </a:rPr>
              </a:br>
              <a:r>
                <a:rPr lang="en-US" sz="1600">
                  <a:latin typeface="Arial"/>
                </a:rPr>
                <a:t>IP hdr</a:t>
              </a:r>
              <a:endParaRPr/>
            </a:p>
          </p:txBody>
        </p:sp>
        <p:sp>
          <p:nvSpPr>
            <p:cNvPr id="116789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Original 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datagram payload</a:t>
              </a:r>
              <a:endParaRPr/>
            </a:p>
          </p:txBody>
        </p:sp>
        <p:sp>
          <p:nvSpPr>
            <p:cNvPr id="116790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trl</a:t>
              </a:r>
              <a:endParaRPr/>
            </a:p>
          </p:txBody>
        </p:sp>
        <p:sp>
          <p:nvSpPr>
            <p:cNvPr id="116791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auth</a:t>
              </a:r>
              <a:endParaRPr/>
            </a:p>
          </p:txBody>
        </p:sp>
        <p:grpSp>
          <p:nvGrpSpPr>
            <p:cNvPr id="116792" name="Group 66"/>
            <p:cNvGrpSpPr/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16805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</a:rPr>
                  <a:t>encrypted</a:t>
                </a:r>
                <a:endParaRPr/>
              </a:p>
            </p:txBody>
          </p:sp>
          <p:sp>
            <p:nvSpPr>
              <p:cNvPr id="116806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807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808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ja-JP" sz="1800">
                    <a:latin typeface="Arial"/>
                  </a:rPr>
                  <a:t>“</a:t>
                </a:r>
                <a:r>
                  <a:rPr lang="en-US" sz="1800">
                    <a:latin typeface="Arial"/>
                  </a:rPr>
                  <a:t>enchilada</a:t>
                </a:r>
                <a:r>
                  <a:rPr lang="ja-JP" sz="1800">
                    <a:latin typeface="Arial"/>
                  </a:rPr>
                  <a:t>”</a:t>
                </a:r>
                <a:r>
                  <a:rPr lang="en-US" sz="1800">
                    <a:latin typeface="Arial"/>
                  </a:rPr>
                  <a:t> authenticated</a:t>
                </a:r>
                <a:endParaRPr lang="en-US" sz="1800">
                  <a:latin typeface="Arial"/>
                </a:endParaRPr>
              </a:p>
            </p:txBody>
          </p:sp>
          <p:sp>
            <p:nvSpPr>
              <p:cNvPr id="116809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810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6793" name="Group 73"/>
            <p:cNvGrpSpPr/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16802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padding</a:t>
                </a:r>
                <a:endParaRPr/>
              </a:p>
            </p:txBody>
          </p:sp>
          <p:sp>
            <p:nvSpPr>
              <p:cNvPr id="116803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pad</a:t>
                </a:r>
                <a:br>
                  <a:rPr lang="en-US" sz="1600">
                    <a:latin typeface="Arial"/>
                  </a:rPr>
                </a:br>
                <a:r>
                  <a:rPr lang="en-US" sz="1600">
                    <a:latin typeface="Arial"/>
                  </a:rPr>
                  <a:t>length</a:t>
                </a:r>
                <a:endParaRPr/>
              </a:p>
            </p:txBody>
          </p:sp>
          <p:sp>
            <p:nvSpPr>
              <p:cNvPr id="116804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next</a:t>
                </a:r>
                <a:br>
                  <a:rPr lang="en-US" sz="1600">
                    <a:latin typeface="Arial"/>
                  </a:rPr>
                </a:br>
                <a:r>
                  <a:rPr lang="en-US" sz="1600">
                    <a:latin typeface="Arial"/>
                  </a:rPr>
                  <a:t>header</a:t>
                </a:r>
                <a:endParaRPr/>
              </a:p>
            </p:txBody>
          </p:sp>
        </p:grpSp>
        <p:sp>
          <p:nvSpPr>
            <p:cNvPr id="116794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95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6796" name="Group 79"/>
            <p:cNvGrpSpPr/>
            <p:nvPr/>
          </p:nvGrpSpPr>
          <p:grpSpPr bwMode="auto">
            <a:xfrm>
              <a:off x="1182" y="2289"/>
              <a:ext cx="877" cy="394"/>
              <a:chOff x="1409" y="2193"/>
              <a:chExt cx="877" cy="386"/>
            </a:xfrm>
          </p:grpSpPr>
          <p:sp>
            <p:nvSpPr>
              <p:cNvPr id="116800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SPI</a:t>
                </a:r>
                <a:endParaRPr/>
              </a:p>
            </p:txBody>
          </p:sp>
          <p:sp>
            <p:nvSpPr>
              <p:cNvPr id="116801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Seq</a:t>
                </a:r>
                <a:endParaRPr/>
              </a:p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#</a:t>
                </a:r>
                <a:endParaRPr/>
              </a:p>
            </p:txBody>
          </p:sp>
        </p:grpSp>
        <p:sp>
          <p:nvSpPr>
            <p:cNvPr id="116797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98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99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16741" name="Picture 24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668337" y="823912"/>
            <a:ext cx="3467100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742" name="Group 84"/>
          <p:cNvGrpSpPr/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16743" name="Freeform 2"/>
            <p:cNvSpPr/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2147483646 w 1292"/>
                <a:gd name="T1" fmla="*/ 2147483646 h 1255"/>
                <a:gd name="T2" fmla="*/ 2147483646 w 1292"/>
                <a:gd name="T3" fmla="*/ 2147483646 h 1255"/>
                <a:gd name="T4" fmla="*/ 2147483646 w 1292"/>
                <a:gd name="T5" fmla="*/ 2147483646 h 1255"/>
                <a:gd name="T6" fmla="*/ 2147483646 w 1292"/>
                <a:gd name="T7" fmla="*/ 2147483646 h 1255"/>
                <a:gd name="T8" fmla="*/ 2147483646 w 1292"/>
                <a:gd name="T9" fmla="*/ 2147483646 h 1255"/>
                <a:gd name="T10" fmla="*/ 2147483646 w 1292"/>
                <a:gd name="T11" fmla="*/ 2147483646 h 1255"/>
                <a:gd name="T12" fmla="*/ 2147483646 w 1292"/>
                <a:gd name="T13" fmla="*/ 2147483646 h 1255"/>
                <a:gd name="T14" fmla="*/ 2147483646 w 1292"/>
                <a:gd name="T15" fmla="*/ 2147483646 h 1255"/>
                <a:gd name="T16" fmla="*/ 2147483646 w 1292"/>
                <a:gd name="T17" fmla="*/ 2147483646 h 1255"/>
                <a:gd name="T18" fmla="*/ 2147483646 w 1292"/>
                <a:gd name="T19" fmla="*/ 2147483646 h 1255"/>
                <a:gd name="T20" fmla="*/ 2147483646 w 1292"/>
                <a:gd name="T21" fmla="*/ 2147483646 h 1255"/>
                <a:gd name="T22" fmla="*/ 2147483646 w 1292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 fill="norm" stroke="1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44" name="Freeform 3"/>
            <p:cNvSpPr/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2147483646 w 1292"/>
                <a:gd name="T1" fmla="*/ 2147483646 h 1255"/>
                <a:gd name="T2" fmla="*/ 2147483646 w 1292"/>
                <a:gd name="T3" fmla="*/ 2147483646 h 1255"/>
                <a:gd name="T4" fmla="*/ 2147483646 w 1292"/>
                <a:gd name="T5" fmla="*/ 2147483646 h 1255"/>
                <a:gd name="T6" fmla="*/ 2147483646 w 1292"/>
                <a:gd name="T7" fmla="*/ 2147483646 h 1255"/>
                <a:gd name="T8" fmla="*/ 2147483646 w 1292"/>
                <a:gd name="T9" fmla="*/ 2147483646 h 1255"/>
                <a:gd name="T10" fmla="*/ 2147483646 w 1292"/>
                <a:gd name="T11" fmla="*/ 2147483646 h 1255"/>
                <a:gd name="T12" fmla="*/ 2147483646 w 1292"/>
                <a:gd name="T13" fmla="*/ 2147483646 h 1255"/>
                <a:gd name="T14" fmla="*/ 2147483646 w 1292"/>
                <a:gd name="T15" fmla="*/ 2147483646 h 1255"/>
                <a:gd name="T16" fmla="*/ 2147483646 w 1292"/>
                <a:gd name="T17" fmla="*/ 2147483646 h 1255"/>
                <a:gd name="T18" fmla="*/ 2147483646 w 1292"/>
                <a:gd name="T19" fmla="*/ 2147483646 h 1255"/>
                <a:gd name="T20" fmla="*/ 2147483646 w 1292"/>
                <a:gd name="T21" fmla="*/ 2147483646 h 1255"/>
                <a:gd name="T22" fmla="*/ 2147483646 w 1292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 fill="norm" stroke="1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45" name="Freeform 4"/>
            <p:cNvSpPr/>
            <p:nvPr/>
          </p:nvSpPr>
          <p:spPr bwMode="auto">
            <a:xfrm>
              <a:off x="3394075" y="1435100"/>
              <a:ext cx="2362199" cy="2133600"/>
            </a:xfrm>
            <a:custGeom>
              <a:avLst/>
              <a:gdLst>
                <a:gd name="T0" fmla="*/ 2147483646 w 1292"/>
                <a:gd name="T1" fmla="*/ 2147483646 h 1255"/>
                <a:gd name="T2" fmla="*/ 2147483646 w 1292"/>
                <a:gd name="T3" fmla="*/ 2147483646 h 1255"/>
                <a:gd name="T4" fmla="*/ 2147483646 w 1292"/>
                <a:gd name="T5" fmla="*/ 2147483646 h 1255"/>
                <a:gd name="T6" fmla="*/ 2147483646 w 1292"/>
                <a:gd name="T7" fmla="*/ 2147483646 h 1255"/>
                <a:gd name="T8" fmla="*/ 2147483646 w 1292"/>
                <a:gd name="T9" fmla="*/ 2147483646 h 1255"/>
                <a:gd name="T10" fmla="*/ 2147483646 w 1292"/>
                <a:gd name="T11" fmla="*/ 2147483646 h 1255"/>
                <a:gd name="T12" fmla="*/ 2147483646 w 1292"/>
                <a:gd name="T13" fmla="*/ 2147483646 h 1255"/>
                <a:gd name="T14" fmla="*/ 2147483646 w 1292"/>
                <a:gd name="T15" fmla="*/ 2147483646 h 1255"/>
                <a:gd name="T16" fmla="*/ 2147483646 w 1292"/>
                <a:gd name="T17" fmla="*/ 2147483646 h 1255"/>
                <a:gd name="T18" fmla="*/ 2147483646 w 1292"/>
                <a:gd name="T19" fmla="*/ 2147483646 h 1255"/>
                <a:gd name="T20" fmla="*/ 2147483646 w 1292"/>
                <a:gd name="T21" fmla="*/ 2147483646 h 1255"/>
                <a:gd name="T22" fmla="*/ 2147483646 w 1292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 fill="norm" stroke="1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46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47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48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49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750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193.68.2.23</a:t>
              </a:r>
              <a:endParaRPr/>
            </a:p>
          </p:txBody>
        </p:sp>
        <p:sp>
          <p:nvSpPr>
            <p:cNvPr id="116751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200.168.1.100</a:t>
              </a:r>
              <a:endParaRPr/>
            </a:p>
          </p:txBody>
        </p:sp>
        <p:sp>
          <p:nvSpPr>
            <p:cNvPr id="116752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172.16.1/24</a:t>
              </a:r>
              <a:endParaRPr/>
            </a:p>
          </p:txBody>
        </p:sp>
        <p:sp>
          <p:nvSpPr>
            <p:cNvPr id="116753" name="Text Box 46"/>
            <p:cNvSpPr txBox="1">
              <a:spLocks noChangeArrowheads="1"/>
            </p:cNvSpPr>
            <p:nvPr/>
          </p:nvSpPr>
          <p:spPr bwMode="auto">
            <a:xfrm>
              <a:off x="6823075" y="2882899"/>
              <a:ext cx="11699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400">
                  <a:latin typeface="Arial"/>
                  <a:cs typeface="Arial"/>
                </a:rPr>
                <a:t>172.16.2/24</a:t>
              </a:r>
              <a:endParaRPr/>
            </a:p>
          </p:txBody>
        </p:sp>
        <p:sp>
          <p:nvSpPr>
            <p:cNvPr id="116754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i="1">
                  <a:solidFill>
                    <a:srgbClr val="CC0000"/>
                  </a:solidFill>
                  <a:latin typeface="Arial"/>
                  <a:cs typeface="Arial"/>
                </a:rPr>
                <a:t>security association </a:t>
              </a:r>
              <a:endParaRPr/>
            </a:p>
          </p:txBody>
        </p:sp>
        <p:sp>
          <p:nvSpPr>
            <p:cNvPr id="116755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Internet</a:t>
              </a:r>
              <a:endParaRPr/>
            </a:p>
          </p:txBody>
        </p:sp>
        <p:sp>
          <p:nvSpPr>
            <p:cNvPr id="116756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1800">
                <a:latin typeface="Arial"/>
              </a:endParaRPr>
            </a:p>
          </p:txBody>
        </p:sp>
        <p:sp>
          <p:nvSpPr>
            <p:cNvPr id="116757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headquarters</a:t>
              </a:r>
              <a:endParaRPr/>
            </a:p>
          </p:txBody>
        </p:sp>
        <p:sp>
          <p:nvSpPr>
            <p:cNvPr id="116758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branch office</a:t>
              </a:r>
              <a:endParaRPr/>
            </a:p>
          </p:txBody>
        </p:sp>
        <p:sp>
          <p:nvSpPr>
            <p:cNvPr id="116759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R1</a:t>
              </a:r>
              <a:endParaRPr/>
            </a:p>
          </p:txBody>
        </p:sp>
        <p:sp>
          <p:nvSpPr>
            <p:cNvPr id="116760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>
                  <a:latin typeface="Arial"/>
                </a:rPr>
                <a:t>R2</a:t>
              </a:r>
              <a:endParaRPr/>
            </a:p>
          </p:txBody>
        </p:sp>
        <p:grpSp>
          <p:nvGrpSpPr>
            <p:cNvPr id="116761" name="Group 542"/>
            <p:cNvGrpSpPr/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1678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785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6762" name="Group 542"/>
            <p:cNvGrpSpPr/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1678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783" name="Freeform 530"/>
              <p:cNvSpPr/>
              <p:nvPr/>
            </p:nvSpPr>
            <p:spPr bwMode="auto">
              <a:xfrm flipH="1">
                <a:off x="374" y="1578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 fill="norm" stroke="1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6763" name="Group 332"/>
            <p:cNvGrpSpPr/>
            <p:nvPr/>
          </p:nvGrpSpPr>
          <p:grpSpPr bwMode="auto">
            <a:xfrm>
              <a:off x="5734462" y="2176433"/>
              <a:ext cx="693963" cy="287263"/>
              <a:chOff x="2356" y="1299"/>
              <a:chExt cx="555" cy="194"/>
            </a:xfrm>
          </p:grpSpPr>
          <p:sp>
            <p:nvSpPr>
              <p:cNvPr id="11677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677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6776" name="Oval 411"/>
              <p:cNvSpPr>
                <a:spLocks noChangeArrowheads="1"/>
              </p:cNvSpPr>
              <p:nvPr/>
            </p:nvSpPr>
            <p:spPr bwMode="auto">
              <a:xfrm>
                <a:off x="2356" y="1299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grpSp>
            <p:nvGrpSpPr>
              <p:cNvPr id="116777" name="Group 329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16780" name="Freeform 32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 fill="norm" stroke="1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6781" name="Freeform 32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 fill="norm" stroke="1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16778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779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6764" name="Group 332"/>
            <p:cNvGrpSpPr/>
            <p:nvPr/>
          </p:nvGrpSpPr>
          <p:grpSpPr bwMode="auto">
            <a:xfrm>
              <a:off x="2675447" y="2110629"/>
              <a:ext cx="693963" cy="287263"/>
              <a:chOff x="2356" y="1299"/>
              <a:chExt cx="555" cy="194"/>
            </a:xfrm>
          </p:grpSpPr>
          <p:sp>
            <p:nvSpPr>
              <p:cNvPr id="11676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676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sp>
            <p:nvSpPr>
              <p:cNvPr id="116768" name="Oval 411"/>
              <p:cNvSpPr>
                <a:spLocks noChangeArrowheads="1"/>
              </p:cNvSpPr>
              <p:nvPr/>
            </p:nvSpPr>
            <p:spPr bwMode="auto">
              <a:xfrm>
                <a:off x="2356" y="1299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n-US" sz="2400">
                  <a:latin typeface="Times New Roman"/>
                </a:endParaRPr>
              </a:p>
            </p:txBody>
          </p:sp>
          <p:grpSp>
            <p:nvGrpSpPr>
              <p:cNvPr id="116769" name="Group 329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16772" name="Freeform 32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 fill="norm" stroke="1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6773" name="Freeform 32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 fill="norm" stroke="1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1677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771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6765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000">
                <a:latin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7763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31775" y="0"/>
            <a:ext cx="9197975" cy="1143000"/>
          </a:xfrm>
        </p:spPr>
        <p:txBody>
          <a:bodyPr/>
          <a:lstStyle/>
          <a:p>
            <a:pPr>
              <a:defRPr/>
            </a:pPr>
            <a:r>
              <a:rPr lang="en-US" sz="3600"/>
              <a:t>R1: </a:t>
            </a:r>
            <a:r>
              <a:rPr lang="en-US" sz="3200"/>
              <a:t>convert original datagram to IPsec datagram</a:t>
            </a:r>
            <a:endParaRPr/>
          </a:p>
        </p:txBody>
      </p:sp>
      <p:sp>
        <p:nvSpPr>
          <p:cNvPr id="11776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sz="2400"/>
              <a:t>appends to back of original datagram (which includes original header fields!) an </a:t>
            </a:r>
            <a:r>
              <a:rPr lang="ja-JP" sz="2400"/>
              <a:t>“</a:t>
            </a:r>
            <a:r>
              <a:rPr lang="en-US" sz="2400"/>
              <a:t>ESP trailer</a:t>
            </a:r>
            <a:r>
              <a:rPr lang="ja-JP" sz="2400"/>
              <a:t>”</a:t>
            </a:r>
            <a:r>
              <a:rPr lang="en-US" sz="2400"/>
              <a:t> field. </a:t>
            </a:r>
            <a:endParaRPr/>
          </a:p>
          <a:p>
            <a:pPr>
              <a:defRPr/>
            </a:pPr>
            <a:r>
              <a:rPr lang="en-US" sz="2400"/>
              <a:t>encrypts result using algorithm &amp; key specified by SA.</a:t>
            </a:r>
            <a:endParaRPr/>
          </a:p>
          <a:p>
            <a:pPr>
              <a:defRPr/>
            </a:pPr>
            <a:r>
              <a:rPr lang="en-US" sz="2400"/>
              <a:t>appends to front of this encrypted quantity the </a:t>
            </a:r>
            <a:r>
              <a:rPr lang="ja-JP" sz="2400"/>
              <a:t>“</a:t>
            </a:r>
            <a:r>
              <a:rPr lang="en-US" sz="2400"/>
              <a:t>ESP header, creating </a:t>
            </a:r>
            <a:r>
              <a:rPr lang="ja-JP" sz="2400"/>
              <a:t>“</a:t>
            </a:r>
            <a:r>
              <a:rPr lang="en-US" sz="2400"/>
              <a:t>enchilada</a:t>
            </a:r>
            <a:r>
              <a:rPr lang="ja-JP" sz="2400"/>
              <a:t>”</a:t>
            </a:r>
            <a:r>
              <a:rPr lang="en-US" sz="2400"/>
              <a:t>. </a:t>
            </a:r>
            <a:endParaRPr/>
          </a:p>
          <a:p>
            <a:pPr>
              <a:defRPr/>
            </a:pPr>
            <a:r>
              <a:rPr lang="en-US" sz="2400"/>
              <a:t>creates authentication MAC over the </a:t>
            </a:r>
            <a:r>
              <a:rPr lang="en-US" sz="2400" i="1"/>
              <a:t>whole enchilada</a:t>
            </a:r>
            <a:r>
              <a:rPr lang="en-US" sz="2400"/>
              <a:t>, using algorithm and key specified in SA; </a:t>
            </a:r>
            <a:endParaRPr/>
          </a:p>
          <a:p>
            <a:pPr>
              <a:defRPr/>
            </a:pPr>
            <a:r>
              <a:rPr lang="en-US" sz="2400"/>
              <a:t>appends MAC to back of enchilada, forming </a:t>
            </a:r>
            <a:r>
              <a:rPr lang="en-US" sz="2400" i="1"/>
              <a:t>payload</a:t>
            </a:r>
            <a:r>
              <a:rPr lang="en-US" sz="2400"/>
              <a:t>;</a:t>
            </a:r>
            <a:endParaRPr/>
          </a:p>
          <a:p>
            <a:pPr>
              <a:defRPr/>
            </a:pPr>
            <a:r>
              <a:rPr lang="en-US" sz="2400"/>
              <a:t>creates brand new IP header, with all the classic IPv4 header fields, which it appends before payload. </a:t>
            </a:r>
            <a:endParaRPr/>
          </a:p>
          <a:p>
            <a:pPr>
              <a:defRPr/>
            </a:pPr>
            <a:endParaRPr lang="en-US" sz="2400"/>
          </a:p>
        </p:txBody>
      </p:sp>
      <p:pic>
        <p:nvPicPr>
          <p:cNvPr id="117765" name="Picture 6" descr="underline_bas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878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Inside the enchilada:</a:t>
            </a:r>
            <a:endParaRPr/>
          </a:p>
        </p:txBody>
      </p:sp>
      <p:sp>
        <p:nvSpPr>
          <p:cNvPr id="118788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955675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ESP trailer: Padding for block ciphers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ESP header: 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SPI, so receiving entity knows what to do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Sequence number, to thwart replay attacks</a:t>
            </a:r>
            <a:endParaRPr/>
          </a:p>
          <a:p>
            <a:pPr>
              <a:lnSpc>
                <a:spcPct val="90000"/>
              </a:lnSpc>
              <a:defRPr/>
            </a:pPr>
            <a:r>
              <a:rPr lang="en-US" sz="2400"/>
              <a:t>MAC in ESP auth field is created with shared secret key</a:t>
            </a:r>
            <a:endParaRPr/>
          </a:p>
        </p:txBody>
      </p:sp>
      <p:grpSp>
        <p:nvGrpSpPr>
          <p:cNvPr id="118789" name="Group 4"/>
          <p:cNvGrpSpPr/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18791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new IP</a:t>
              </a:r>
              <a:br>
                <a:rPr lang="en-US" sz="1600">
                  <a:latin typeface="Arial"/>
                </a:rPr>
              </a:br>
              <a:r>
                <a:rPr lang="en-US" sz="1600">
                  <a:latin typeface="Arial"/>
                </a:rPr>
                <a:t>header</a:t>
              </a:r>
              <a:endParaRPr/>
            </a:p>
          </p:txBody>
        </p:sp>
        <p:sp>
          <p:nvSpPr>
            <p:cNvPr id="118792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hdr</a:t>
              </a:r>
              <a:endParaRPr/>
            </a:p>
          </p:txBody>
        </p:sp>
        <p:sp>
          <p:nvSpPr>
            <p:cNvPr id="118793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original</a:t>
              </a:r>
              <a:br>
                <a:rPr lang="en-US" sz="1600">
                  <a:latin typeface="Arial"/>
                </a:rPr>
              </a:br>
              <a:r>
                <a:rPr lang="en-US" sz="1600">
                  <a:latin typeface="Arial"/>
                </a:rPr>
                <a:t>IP hdr</a:t>
              </a:r>
              <a:endParaRPr/>
            </a:p>
          </p:txBody>
        </p:sp>
        <p:sp>
          <p:nvSpPr>
            <p:cNvPr id="118794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Original IP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datagram payload</a:t>
              </a:r>
              <a:endParaRPr/>
            </a:p>
          </p:txBody>
        </p:sp>
        <p:sp>
          <p:nvSpPr>
            <p:cNvPr id="118795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trl</a:t>
              </a:r>
              <a:endParaRPr/>
            </a:p>
          </p:txBody>
        </p:sp>
        <p:sp>
          <p:nvSpPr>
            <p:cNvPr id="118796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rgbClr val="000099"/>
                </a:buClr>
                <a:buSzPct val="70000"/>
                <a:buFont typeface="Wingdings"/>
                <a:buChar char="v"/>
                <a:defRPr sz="2800">
                  <a:solidFill>
                    <a:schemeClr val="tx1"/>
                  </a:solidFill>
                  <a:latin typeface="Gill Sans MT"/>
                  <a:ea typeface="MS PGothic"/>
                </a:defRPr>
              </a:lvl1pPr>
              <a:lvl2pPr marL="742950" indent="-285750">
                <a:spcBef>
                  <a:spcPts val="0"/>
                </a:spcBef>
                <a:buClr>
                  <a:srgbClr val="000099"/>
                </a:buClr>
                <a:buFont typeface="Wingdings"/>
                <a:buChar char="§"/>
                <a:defRPr sz="2400">
                  <a:solidFill>
                    <a:schemeClr val="tx1"/>
                  </a:solidFill>
                  <a:latin typeface="Gill Sans MT"/>
                  <a:ea typeface="MS PGothic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000">
                  <a:solidFill>
                    <a:schemeClr val="tx1"/>
                  </a:solidFill>
                  <a:latin typeface="Comic Sans MS"/>
                  <a:ea typeface="MS PGothic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MS PGothic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ESP</a:t>
              </a:r>
              <a:endParaRPr/>
            </a:p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>
                  <a:latin typeface="Arial"/>
                </a:rPr>
                <a:t>auth</a:t>
              </a:r>
              <a:endParaRPr/>
            </a:p>
          </p:txBody>
        </p:sp>
        <p:grpSp>
          <p:nvGrpSpPr>
            <p:cNvPr id="118797" name="Group 11"/>
            <p:cNvGrpSpPr/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18810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800">
                    <a:latin typeface="Arial"/>
                  </a:rPr>
                  <a:t>encrypted</a:t>
                </a:r>
                <a:endParaRPr/>
              </a:p>
            </p:txBody>
          </p:sp>
          <p:sp>
            <p:nvSpPr>
              <p:cNvPr id="118811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12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13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ja-JP" sz="1800">
                    <a:latin typeface="Arial"/>
                  </a:rPr>
                  <a:t>“</a:t>
                </a:r>
                <a:r>
                  <a:rPr lang="en-US" sz="1800">
                    <a:latin typeface="Arial"/>
                  </a:rPr>
                  <a:t>enchilada</a:t>
                </a:r>
                <a:r>
                  <a:rPr lang="ja-JP" sz="1800">
                    <a:latin typeface="Arial"/>
                  </a:rPr>
                  <a:t>”</a:t>
                </a:r>
                <a:r>
                  <a:rPr lang="en-US" sz="1800">
                    <a:latin typeface="Arial"/>
                  </a:rPr>
                  <a:t> authenticated</a:t>
                </a:r>
                <a:endParaRPr lang="en-US" sz="1800">
                  <a:latin typeface="Arial"/>
                </a:endParaRPr>
              </a:p>
            </p:txBody>
          </p:sp>
          <p:sp>
            <p:nvSpPr>
              <p:cNvPr id="118814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15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8798" name="Group 18"/>
            <p:cNvGrpSpPr/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18807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padding</a:t>
                </a:r>
                <a:endParaRPr/>
              </a:p>
            </p:txBody>
          </p:sp>
          <p:sp>
            <p:nvSpPr>
              <p:cNvPr id="118808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pad</a:t>
                </a:r>
                <a:br>
                  <a:rPr lang="en-US" sz="1600">
                    <a:latin typeface="Arial"/>
                  </a:rPr>
                </a:br>
                <a:r>
                  <a:rPr lang="en-US" sz="1600">
                    <a:latin typeface="Arial"/>
                  </a:rPr>
                  <a:t>length</a:t>
                </a:r>
                <a:endParaRPr/>
              </a:p>
            </p:txBody>
          </p:sp>
          <p:sp>
            <p:nvSpPr>
              <p:cNvPr id="118809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next</a:t>
                </a:r>
                <a:br>
                  <a:rPr lang="en-US" sz="1600">
                    <a:latin typeface="Arial"/>
                  </a:rPr>
                </a:br>
                <a:r>
                  <a:rPr lang="en-US" sz="1600">
                    <a:latin typeface="Arial"/>
                  </a:rPr>
                  <a:t>header</a:t>
                </a:r>
                <a:endParaRPr/>
              </a:p>
            </p:txBody>
          </p:sp>
        </p:grpSp>
        <p:sp>
          <p:nvSpPr>
            <p:cNvPr id="118799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00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8801" name="Group 24"/>
            <p:cNvGrpSpPr/>
            <p:nvPr/>
          </p:nvGrpSpPr>
          <p:grpSpPr bwMode="auto">
            <a:xfrm>
              <a:off x="1182" y="2289"/>
              <a:ext cx="877" cy="394"/>
              <a:chOff x="1409" y="2193"/>
              <a:chExt cx="877" cy="386"/>
            </a:xfrm>
          </p:grpSpPr>
          <p:sp>
            <p:nvSpPr>
              <p:cNvPr id="118805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SPI</a:t>
                </a:r>
                <a:endParaRPr/>
              </a:p>
            </p:txBody>
          </p:sp>
          <p:sp>
            <p:nvSpPr>
              <p:cNvPr id="118806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0"/>
                  </a:spcBef>
                  <a:buClr>
                    <a:srgbClr val="000099"/>
                  </a:buClr>
                  <a:buSzPct val="70000"/>
                  <a:buFont typeface="Wingdings"/>
                  <a:buChar char="v"/>
                  <a:defRPr sz="2800">
                    <a:solidFill>
                      <a:schemeClr val="tx1"/>
                    </a:solidFill>
                    <a:latin typeface="Gill Sans MT"/>
                    <a:ea typeface="MS PGothic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000099"/>
                  </a:buClr>
                  <a:buFont typeface="Wingdings"/>
                  <a:buChar char="§"/>
                  <a:defRPr sz="2400">
                    <a:solidFill>
                      <a:schemeClr val="tx1"/>
                    </a:solidFill>
                    <a:latin typeface="Gill Sans MT"/>
                    <a:ea typeface="MS PGothic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/>
                    <a:ea typeface="MS PGothic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/>
                    <a:ea typeface="MS PGothic"/>
                  </a:defRPr>
                </a:lvl9pPr>
              </a:lstStyle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Seq</a:t>
                </a:r>
                <a:endParaRPr/>
              </a:p>
              <a:p>
                <a:pPr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600">
                    <a:latin typeface="Arial"/>
                  </a:rPr>
                  <a:t>#</a:t>
                </a:r>
                <a:endParaRPr/>
              </a:p>
            </p:txBody>
          </p:sp>
        </p:grpSp>
        <p:sp>
          <p:nvSpPr>
            <p:cNvPr id="118802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03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04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18790" name="Picture 22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9810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811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1981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IPsec sequence numbers</a:t>
            </a:r>
            <a:endParaRPr/>
          </a:p>
        </p:txBody>
      </p:sp>
      <p:sp>
        <p:nvSpPr>
          <p:cNvPr id="119813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949325" y="13716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/>
              <a:t>for new SA, sender initializes seq. # to 0</a:t>
            </a:r>
            <a:endParaRPr/>
          </a:p>
          <a:p>
            <a:pPr>
              <a:defRPr/>
            </a:pPr>
            <a:r>
              <a:rPr lang="en-US"/>
              <a:t>each time datagram is sent on SA:</a:t>
            </a:r>
            <a:endParaRPr/>
          </a:p>
          <a:p>
            <a:pPr lvl="1">
              <a:defRPr/>
            </a:pPr>
            <a:r>
              <a:rPr lang="en-US"/>
              <a:t>sender increments seq # counter</a:t>
            </a:r>
            <a:endParaRPr/>
          </a:p>
          <a:p>
            <a:pPr lvl="1">
              <a:defRPr/>
            </a:pPr>
            <a:r>
              <a:rPr lang="en-US"/>
              <a:t>places value in seq # field</a:t>
            </a:r>
            <a:endParaRPr/>
          </a:p>
          <a:p>
            <a:pPr>
              <a:defRPr/>
            </a:pPr>
            <a:r>
              <a:rPr lang="en-US"/>
              <a:t>goal:</a:t>
            </a:r>
            <a:endParaRPr/>
          </a:p>
          <a:p>
            <a:pPr lvl="1">
              <a:defRPr/>
            </a:pPr>
            <a:r>
              <a:rPr lang="en-US"/>
              <a:t>prevent attacker from sniffing and replaying a packet</a:t>
            </a:r>
            <a:endParaRPr/>
          </a:p>
          <a:p>
            <a:pPr lvl="1">
              <a:defRPr/>
            </a:pPr>
            <a:r>
              <a:rPr lang="en-US"/>
              <a:t>receipt of duplicate, authenticated IP packets may disrupt service</a:t>
            </a:r>
            <a:endParaRPr/>
          </a:p>
          <a:p>
            <a:pPr>
              <a:defRPr/>
            </a:pPr>
            <a:r>
              <a:rPr lang="en-US"/>
              <a:t>method: </a:t>
            </a:r>
            <a:endParaRPr/>
          </a:p>
          <a:p>
            <a:pPr lvl="1">
              <a:defRPr/>
            </a:pPr>
            <a:r>
              <a:rPr lang="en-US"/>
              <a:t>destination checks for duplicates</a:t>
            </a:r>
            <a:endParaRPr/>
          </a:p>
          <a:p>
            <a:pPr lvl="1">
              <a:defRPr/>
            </a:pPr>
            <a:r>
              <a:rPr lang="en-US"/>
              <a:t>doesn’t keep track of </a:t>
            </a:r>
            <a:r>
              <a:rPr lang="en-US" i="1"/>
              <a:t>all </a:t>
            </a:r>
            <a:r>
              <a:rPr lang="en-US"/>
              <a:t>received packets; instead uses a window</a:t>
            </a:r>
            <a:endParaRPr/>
          </a:p>
          <a:p>
            <a:pPr lvl="1"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834" name="Picture 16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835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083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Security Policy Database (SPD)</a:t>
            </a:r>
            <a:endParaRPr/>
          </a:p>
        </p:txBody>
      </p:sp>
      <p:sp>
        <p:nvSpPr>
          <p:cNvPr id="120837" name="Rectangle 3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policy: For a given datagram, sending entity needs to know if it should use IPsec</a:t>
            </a:r>
            <a:endParaRPr/>
          </a:p>
          <a:p>
            <a:pPr>
              <a:defRPr/>
            </a:pPr>
            <a:r>
              <a:rPr lang="en-US"/>
              <a:t>needs also to know which SA to use</a:t>
            </a:r>
            <a:endParaRPr/>
          </a:p>
          <a:p>
            <a:pPr lvl="1">
              <a:defRPr/>
            </a:pPr>
            <a:r>
              <a:rPr lang="en-US"/>
              <a:t>may use: source and destination IP address; protocol number</a:t>
            </a:r>
            <a:endParaRPr/>
          </a:p>
          <a:p>
            <a:pPr>
              <a:defRPr/>
            </a:pPr>
            <a:r>
              <a:rPr lang="en-US"/>
              <a:t>info in SPD indicates </a:t>
            </a:r>
            <a:r>
              <a:rPr lang="ja-JP"/>
              <a:t>“</a:t>
            </a:r>
            <a:r>
              <a:rPr lang="en-US"/>
              <a:t>what</a:t>
            </a:r>
            <a:r>
              <a:rPr lang="ja-JP"/>
              <a:t>”</a:t>
            </a:r>
            <a:r>
              <a:rPr lang="en-US"/>
              <a:t> to do with arriving datagram </a:t>
            </a:r>
            <a:endParaRPr/>
          </a:p>
          <a:p>
            <a:pPr>
              <a:defRPr/>
            </a:pPr>
            <a:r>
              <a:rPr lang="en-US"/>
              <a:t>info in SAD indicates </a:t>
            </a:r>
            <a:r>
              <a:rPr lang="ja-JP"/>
              <a:t>“</a:t>
            </a:r>
            <a:r>
              <a:rPr lang="en-US"/>
              <a:t>how</a:t>
            </a:r>
            <a:r>
              <a:rPr lang="ja-JP"/>
              <a:t>”</a:t>
            </a:r>
            <a:r>
              <a:rPr lang="en-US"/>
              <a:t> to do it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858" name="Picture 19" descr="underline_base"/>
          <p:cNvPicPr>
            <a:picLocks noChangeArrowheads="1"/>
          </p:cNvPicPr>
          <p:nvPr/>
        </p:nvPicPr>
        <p:blipFill>
          <a:blip r:embed="rId2"/>
          <a:stretch/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859" name="Rectangle 5"/>
          <p:cNvSpPr>
            <a:spLocks noChangeArrowheads="1"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rgbClr val="000099"/>
              </a:buClr>
              <a:buSzPct val="70000"/>
              <a:buFont typeface="Wingdings"/>
              <a:buChar char="v"/>
              <a:defRPr sz="2800">
                <a:solidFill>
                  <a:schemeClr val="tx1"/>
                </a:solidFill>
                <a:latin typeface="Gill Sans MT"/>
                <a:ea typeface="MS PGothic"/>
              </a:defRPr>
            </a:lvl1pPr>
            <a:lvl2pPr marL="742950" indent="-285750">
              <a:spcBef>
                <a:spcPts val="0"/>
              </a:spcBef>
              <a:buClr>
                <a:srgbClr val="000099"/>
              </a:buClr>
              <a:buFont typeface="Wingdings"/>
              <a:buChar char="§"/>
              <a:defRPr sz="2400">
                <a:solidFill>
                  <a:schemeClr val="tx1"/>
                </a:solidFill>
                <a:latin typeface="Gill Sans MT"/>
                <a:ea typeface="MS PGothic"/>
              </a:defRPr>
            </a:lvl2pPr>
            <a:lvl3pPr marL="1143000" indent="-228600">
              <a:spcBef>
                <a:spcPts val="0"/>
              </a:spcBef>
              <a:buChar char="•"/>
              <a:defRPr sz="2000">
                <a:solidFill>
                  <a:schemeClr val="tx1"/>
                </a:solidFill>
                <a:latin typeface="Comic Sans MS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MS PGothic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Network Security</a:t>
            </a:r>
            <a:endParaRPr/>
          </a:p>
        </p:txBody>
      </p:sp>
      <p:sp>
        <p:nvSpPr>
          <p:cNvPr id="1218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Summary: IPsec services</a:t>
            </a:r>
            <a:endParaRPr/>
          </a:p>
        </p:txBody>
      </p:sp>
      <p:sp>
        <p:nvSpPr>
          <p:cNvPr id="121861" name="Content Placeholder 2"/>
          <p:cNvSpPr>
            <a:spLocks noGrp="1"/>
          </p:cNvSpPr>
          <p:nvPr>
            <p:ph idx="1"/>
          </p:nvPr>
        </p:nvSpPr>
        <p:spPr bwMode="auto">
          <a:xfrm>
            <a:off x="560388" y="23510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/>
              <a:t>suppose Trudy sits somewhere between R1 and R2. she doesn</a:t>
            </a:r>
            <a:r>
              <a:rPr lang="ja-JP"/>
              <a:t>’</a:t>
            </a:r>
            <a:r>
              <a:rPr lang="en-US"/>
              <a:t>t know the keys. </a:t>
            </a:r>
            <a:endParaRPr/>
          </a:p>
          <a:p>
            <a:pPr lvl="1">
              <a:defRPr/>
            </a:pPr>
            <a:r>
              <a:rPr lang="en-US"/>
              <a:t>will Trudy be able to see original contents of datagram? How about source, dest IP address, transport protocol, application port?</a:t>
            </a:r>
            <a:endParaRPr/>
          </a:p>
          <a:p>
            <a:pPr lvl="1">
              <a:defRPr/>
            </a:pPr>
            <a:r>
              <a:rPr lang="en-US"/>
              <a:t>flip bits without detection?</a:t>
            </a:r>
            <a:endParaRPr/>
          </a:p>
          <a:p>
            <a:pPr lvl="1">
              <a:defRPr/>
            </a:pPr>
            <a:r>
              <a:rPr lang="en-US"/>
              <a:t>masquerade as R1 using R1</a:t>
            </a:r>
            <a:r>
              <a:rPr lang="ja-JP"/>
              <a:t>’</a:t>
            </a:r>
            <a:r>
              <a:rPr lang="en-US"/>
              <a:t>s IP address?</a:t>
            </a:r>
            <a:endParaRPr/>
          </a:p>
          <a:p>
            <a:pPr lvl="1">
              <a:defRPr/>
            </a:pPr>
            <a:r>
              <a:rPr lang="en-US"/>
              <a:t>replay a datagram?</a:t>
            </a:r>
            <a:endParaRPr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</p:txBody>
      </p:sp>
      <p:pic>
        <p:nvPicPr>
          <p:cNvPr id="121862" name="Picture 9" descr="Ev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Arial"/>
        <a:cs typeface="Arial"/>
      </a:majorFont>
      <a:minorFont>
        <a:latin typeface="Comic Sans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(4:3)</PresentationFormat>
  <Paragraphs>0</Paragraphs>
  <Slides>131</Slides>
  <Notes>131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</vt:vector>
  </TitlesOfParts>
  <Manager/>
  <Company>Polytechnic University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Keith W. Ross</dc:creator>
  <cp:keywords/>
  <dc:description/>
  <dc:identifier/>
  <dc:language/>
  <cp:lastModifiedBy/>
  <cp:revision>334</cp:revision>
  <dcterms:created xsi:type="dcterms:W3CDTF">1999-10-08T19:08:27Z</dcterms:created>
  <dcterms:modified xsi:type="dcterms:W3CDTF">2023-01-06T19:19:30Z</dcterms:modified>
  <cp:category/>
  <cp:contentStatus/>
  <cp:version/>
</cp:coreProperties>
</file>