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4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3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9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8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6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7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4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1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8C40EF-8ED7-4EF1-A574-1C239C4FD83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D480C5-ECA1-46DC-A356-9C52CE07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Conceptual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 chapter 12, Connolly and </a:t>
            </a:r>
            <a:r>
              <a:rPr lang="en-US" dirty="0" err="1" smtClean="0"/>
              <a:t>begg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combination of many – to – one – to - many  relationships where a transitive relationship is necessary for the remote entities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Student </a:t>
            </a:r>
            <a:r>
              <a:rPr lang="en-US" dirty="0" err="1" smtClean="0"/>
              <a:t>EnrolledIn</a:t>
            </a:r>
            <a:r>
              <a:rPr lang="en-US" dirty="0" smtClean="0"/>
              <a:t> University</a:t>
            </a:r>
          </a:p>
          <a:p>
            <a:pPr lvl="2"/>
            <a:r>
              <a:rPr lang="en-US" dirty="0" smtClean="0"/>
              <a:t>University Has Program</a:t>
            </a:r>
          </a:p>
          <a:p>
            <a:pPr lvl="1"/>
            <a:r>
              <a:rPr lang="en-US" dirty="0" smtClean="0"/>
              <a:t>Can we tell which program the student is enrolled in??</a:t>
            </a:r>
          </a:p>
          <a:p>
            <a:r>
              <a:rPr lang="en-US" dirty="0" smtClean="0"/>
              <a:t>Way out is </a:t>
            </a:r>
          </a:p>
          <a:p>
            <a:pPr lvl="1"/>
            <a:r>
              <a:rPr lang="en-US" dirty="0" smtClean="0"/>
              <a:t>Create a relationship between the remote entities</a:t>
            </a:r>
          </a:p>
          <a:p>
            <a:pPr lvl="1"/>
            <a:r>
              <a:rPr lang="en-US" dirty="0" smtClean="0"/>
              <a:t>Eliminate a redundant relationship –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Chasm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Chasm trap</a:t>
            </a:r>
            <a:r>
              <a:rPr lang="en-US" dirty="0"/>
              <a:t> occur when a model suggests relationship between entity types however a path between certain occurrences </a:t>
            </a:r>
            <a:r>
              <a:rPr lang="en-US" b="1" dirty="0"/>
              <a:t>does not exist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Conceptual model suggests a relationship between two entities</a:t>
            </a:r>
          </a:p>
          <a:p>
            <a:pPr lvl="1"/>
            <a:r>
              <a:rPr lang="en-US" dirty="0" smtClean="0"/>
              <a:t>But the path between some occurrences do not exist due to double optional participation</a:t>
            </a:r>
          </a:p>
          <a:p>
            <a:pPr lvl="1"/>
            <a:r>
              <a:rPr lang="en-US" dirty="0" err="1" smtClean="0"/>
              <a:t>Eg</a:t>
            </a:r>
            <a:endParaRPr lang="en-US" dirty="0" smtClean="0"/>
          </a:p>
          <a:p>
            <a:pPr lvl="2"/>
            <a:r>
              <a:rPr lang="en-US" dirty="0" smtClean="0"/>
              <a:t>Branch has staff, staff oversees property</a:t>
            </a:r>
          </a:p>
          <a:p>
            <a:r>
              <a:rPr lang="en-US" dirty="0" smtClean="0"/>
              <a:t>Can be addressed by</a:t>
            </a:r>
          </a:p>
          <a:p>
            <a:pPr lvl="1"/>
            <a:r>
              <a:rPr lang="en-US" dirty="0" smtClean="0"/>
              <a:t>Creating a direct relationship between the entities of interest</a:t>
            </a:r>
          </a:p>
          <a:p>
            <a:pPr lvl="1"/>
            <a:r>
              <a:rPr lang="en-US" dirty="0" smtClean="0"/>
              <a:t>Eliminating redundant relationship if need be</a:t>
            </a:r>
          </a:p>
        </p:txBody>
      </p:sp>
    </p:spTree>
    <p:extLst>
      <p:ext uri="{BB962C8B-B14F-4D97-AF65-F5344CB8AC3E}">
        <p14:creationId xmlns:p14="http://schemas.microsoft.com/office/powerpoint/2010/main" val="345793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 Modeling</a:t>
            </a:r>
          </a:p>
          <a:p>
            <a:pPr lvl="1"/>
            <a:r>
              <a:rPr lang="en-US" dirty="0" smtClean="0"/>
              <a:t>Transforms  requirements specs into technical representation</a:t>
            </a:r>
          </a:p>
          <a:p>
            <a:pPr lvl="1"/>
            <a:r>
              <a:rPr lang="en-US" dirty="0" smtClean="0"/>
              <a:t>Frees from possible distortions of </a:t>
            </a:r>
          </a:p>
          <a:p>
            <a:pPr lvl="2"/>
            <a:r>
              <a:rPr lang="en-US" dirty="0" smtClean="0"/>
              <a:t>Language/grammar</a:t>
            </a:r>
          </a:p>
          <a:p>
            <a:pPr lvl="2"/>
            <a:r>
              <a:rPr lang="en-US" dirty="0" smtClean="0"/>
              <a:t>View points</a:t>
            </a:r>
          </a:p>
          <a:p>
            <a:pPr lvl="2"/>
            <a:r>
              <a:rPr lang="en-US" dirty="0" smtClean="0"/>
              <a:t>Interpretation / lack of it</a:t>
            </a:r>
          </a:p>
          <a:p>
            <a:pPr lvl="1"/>
            <a:r>
              <a:rPr lang="en-US" dirty="0" smtClean="0"/>
              <a:t>Standard for the same data model</a:t>
            </a:r>
          </a:p>
          <a:p>
            <a:pPr lvl="2"/>
            <a:r>
              <a:rPr lang="en-US" dirty="0" smtClean="0"/>
              <a:t>Independent of the DBMS chosen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involved</a:t>
            </a:r>
          </a:p>
          <a:p>
            <a:pPr lvl="1"/>
            <a:r>
              <a:rPr lang="en-US" dirty="0" smtClean="0"/>
              <a:t>Interpreted the requirements</a:t>
            </a:r>
          </a:p>
          <a:p>
            <a:pPr lvl="1"/>
            <a:r>
              <a:rPr lang="en-US" dirty="0" smtClean="0"/>
              <a:t>Identify the Entities</a:t>
            </a:r>
          </a:p>
          <a:p>
            <a:pPr lvl="1"/>
            <a:r>
              <a:rPr lang="en-US" dirty="0" smtClean="0"/>
              <a:t>Identify the Attributes</a:t>
            </a:r>
          </a:p>
          <a:p>
            <a:pPr lvl="1"/>
            <a:r>
              <a:rPr lang="en-US" dirty="0" smtClean="0"/>
              <a:t>Identify the relationships</a:t>
            </a:r>
          </a:p>
          <a:p>
            <a:pPr lvl="1"/>
            <a:r>
              <a:rPr lang="en-US" dirty="0" smtClean="0"/>
              <a:t>Identify the constraints</a:t>
            </a:r>
          </a:p>
          <a:p>
            <a:r>
              <a:rPr lang="en-US" dirty="0" smtClean="0"/>
              <a:t>Represent them on a single model </a:t>
            </a:r>
          </a:p>
          <a:p>
            <a:pPr lvl="1"/>
            <a:r>
              <a:rPr lang="en-US" dirty="0" smtClean="0"/>
              <a:t>Which is independent of the language in which the specs were written</a:t>
            </a:r>
          </a:p>
          <a:p>
            <a:pPr lvl="1"/>
            <a:r>
              <a:rPr lang="en-US" dirty="0" smtClean="0"/>
              <a:t>Also independent of the grammatical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85977" y="2790825"/>
            <a:ext cx="1016001" cy="19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9825"/>
            <a:ext cx="9601196" cy="40195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Class/grouping of items that make up the application/system</a:t>
            </a:r>
          </a:p>
          <a:p>
            <a:r>
              <a:rPr lang="en-US" dirty="0" smtClean="0"/>
              <a:t>For example </a:t>
            </a:r>
            <a:r>
              <a:rPr lang="en-US" dirty="0" smtClean="0"/>
              <a:t>; Student</a:t>
            </a:r>
            <a:r>
              <a:rPr lang="en-US" dirty="0" smtClean="0"/>
              <a:t>, staff, course,  country,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Entities need not to be physical/tangible</a:t>
            </a:r>
          </a:p>
          <a:p>
            <a:pPr lvl="1"/>
            <a:r>
              <a:rPr lang="en-US" dirty="0" smtClean="0"/>
              <a:t>But must logically exist in the application being modeled</a:t>
            </a:r>
          </a:p>
          <a:p>
            <a:r>
              <a:rPr lang="en-US" dirty="0" smtClean="0"/>
              <a:t>Entities are either strong or weak</a:t>
            </a:r>
          </a:p>
          <a:p>
            <a:pPr lvl="1"/>
            <a:r>
              <a:rPr lang="en-US" dirty="0" smtClean="0"/>
              <a:t>Strong entities have occurrences that exist in their own right</a:t>
            </a:r>
          </a:p>
          <a:p>
            <a:pPr lvl="1"/>
            <a:r>
              <a:rPr lang="en-US" dirty="0" smtClean="0"/>
              <a:t>Weak entities have occurrences that need another entity occurrence to exist</a:t>
            </a:r>
          </a:p>
          <a:p>
            <a:pPr lvl="1"/>
            <a:r>
              <a:rPr lang="en-US" dirty="0" smtClean="0"/>
              <a:t>In a university system, a student is a strong entity, a parent is a weak entity (WHY?)</a:t>
            </a:r>
          </a:p>
          <a:p>
            <a:r>
              <a:rPr lang="en-US" dirty="0" smtClean="0"/>
              <a:t>When writing entities </a:t>
            </a:r>
          </a:p>
          <a:p>
            <a:pPr lvl="1"/>
            <a:r>
              <a:rPr lang="en-US" dirty="0" smtClean="0"/>
              <a:t>Start with capital letter</a:t>
            </a:r>
          </a:p>
          <a:p>
            <a:pPr lvl="1"/>
            <a:r>
              <a:rPr lang="en-US" dirty="0" smtClean="0"/>
              <a:t>If multiple words, each word starts with Capital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85978" y="2790825"/>
            <a:ext cx="101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485977" y="3226832"/>
            <a:ext cx="101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Characteristics of entities with which we identify their </a:t>
            </a:r>
            <a:r>
              <a:rPr lang="en-US" dirty="0" err="1" smtClean="0"/>
              <a:t>occurencies</a:t>
            </a:r>
            <a:endParaRPr lang="en-US" dirty="0" smtClean="0"/>
          </a:p>
          <a:p>
            <a:pPr lvl="1"/>
            <a:r>
              <a:rPr lang="en-US" dirty="0" smtClean="0"/>
              <a:t>Entity student: Attributes – name, </a:t>
            </a:r>
            <a:r>
              <a:rPr lang="en-US" dirty="0" err="1" smtClean="0"/>
              <a:t>dateOfBirth</a:t>
            </a:r>
            <a:r>
              <a:rPr lang="en-US" dirty="0" smtClean="0"/>
              <a:t>, gender, tribe, …..</a:t>
            </a:r>
          </a:p>
          <a:p>
            <a:pPr lvl="1"/>
            <a:r>
              <a:rPr lang="en-US" dirty="0" smtClean="0"/>
              <a:t>It is the difference in instances of attributes that separate the </a:t>
            </a:r>
            <a:r>
              <a:rPr lang="en-US" dirty="0" err="1" smtClean="0"/>
              <a:t>occurancies</a:t>
            </a:r>
            <a:endParaRPr lang="en-US" dirty="0" smtClean="0"/>
          </a:p>
          <a:p>
            <a:r>
              <a:rPr lang="en-US" dirty="0" smtClean="0"/>
              <a:t>Attribute types</a:t>
            </a:r>
          </a:p>
          <a:p>
            <a:pPr lvl="1"/>
            <a:r>
              <a:rPr lang="en-US" dirty="0" smtClean="0"/>
              <a:t>Simple: they are atomic</a:t>
            </a:r>
          </a:p>
          <a:p>
            <a:pPr lvl="1"/>
            <a:r>
              <a:rPr lang="en-US" dirty="0" smtClean="0"/>
              <a:t>Composite: attributes made up of components </a:t>
            </a:r>
            <a:r>
              <a:rPr lang="en-US" dirty="0" err="1" smtClean="0"/>
              <a:t>eg</a:t>
            </a:r>
            <a:r>
              <a:rPr lang="en-US" dirty="0" smtClean="0"/>
              <a:t> name –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surName</a:t>
            </a:r>
            <a:endParaRPr lang="en-US" dirty="0" smtClean="0"/>
          </a:p>
          <a:p>
            <a:pPr lvl="1"/>
            <a:r>
              <a:rPr lang="en-US" dirty="0" smtClean="0"/>
              <a:t>Multi valued: attributes with multiple values for the same </a:t>
            </a:r>
            <a:r>
              <a:rPr lang="en-US" dirty="0" err="1" smtClean="0"/>
              <a:t>occurances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qualification</a:t>
            </a:r>
          </a:p>
          <a:p>
            <a:pPr lvl="1"/>
            <a:r>
              <a:rPr lang="en-US" dirty="0" smtClean="0"/>
              <a:t>Derived: attributes that are derived from other attribute. </a:t>
            </a:r>
            <a:r>
              <a:rPr lang="en-US" dirty="0" err="1" smtClean="0"/>
              <a:t>Eg</a:t>
            </a:r>
            <a:r>
              <a:rPr lang="en-US" dirty="0" smtClean="0"/>
              <a:t> age derived from </a:t>
            </a:r>
            <a:r>
              <a:rPr lang="en-US" dirty="0" err="1" smtClean="0"/>
              <a:t>dateOfBirth</a:t>
            </a:r>
            <a:endParaRPr lang="en-US" dirty="0" smtClean="0"/>
          </a:p>
          <a:p>
            <a:pPr lvl="2"/>
            <a:r>
              <a:rPr lang="en-US" dirty="0" smtClean="0"/>
              <a:t>We normally don’t store a derived attribute</a:t>
            </a:r>
          </a:p>
          <a:p>
            <a:r>
              <a:rPr lang="en-US" dirty="0" smtClean="0"/>
              <a:t>When writing attribute, start with small letter. Multiple word attributes start subsequent words with the capital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a conceptual linkage between entities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Student </a:t>
            </a:r>
            <a:r>
              <a:rPr lang="en-US" dirty="0" err="1" smtClean="0">
                <a:solidFill>
                  <a:schemeClr val="accent4"/>
                </a:solidFill>
              </a:rPr>
              <a:t>offersA</a:t>
            </a:r>
            <a:r>
              <a:rPr lang="en-US" dirty="0" smtClean="0">
                <a:solidFill>
                  <a:schemeClr val="accent4"/>
                </a:solidFill>
              </a:rPr>
              <a:t> Program</a:t>
            </a:r>
          </a:p>
          <a:p>
            <a:r>
              <a:rPr lang="en-US" dirty="0" smtClean="0"/>
              <a:t>Relationships are</a:t>
            </a:r>
          </a:p>
          <a:p>
            <a:pPr lvl="1"/>
            <a:r>
              <a:rPr lang="en-US" dirty="0" smtClean="0"/>
              <a:t>Binary – between two entities</a:t>
            </a:r>
          </a:p>
          <a:p>
            <a:pPr lvl="1"/>
            <a:r>
              <a:rPr lang="en-US" dirty="0" smtClean="0"/>
              <a:t>Cyclic – on one entity</a:t>
            </a:r>
          </a:p>
          <a:p>
            <a:pPr lvl="1"/>
            <a:r>
              <a:rPr lang="en-US" dirty="0" smtClean="0"/>
              <a:t>Complex/Ternary/N-Ray – among more than two entities</a:t>
            </a:r>
          </a:p>
          <a:p>
            <a:r>
              <a:rPr lang="en-US" dirty="0" smtClean="0"/>
              <a:t>Some relationships have attributes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Student </a:t>
            </a:r>
            <a:r>
              <a:rPr lang="en-US" dirty="0" err="1" smtClean="0"/>
              <a:t>registerdFor</a:t>
            </a:r>
            <a:r>
              <a:rPr lang="en-US" dirty="0" smtClean="0"/>
              <a:t> Course &lt;&lt; score&gt;&gt;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3095625"/>
            <a:ext cx="8382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96400" y="3095625"/>
            <a:ext cx="923925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8001000" y="368617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72475" y="331684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Rlshp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0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Relationships are understood deeply by the multiplicities they exhibit</a:t>
            </a:r>
          </a:p>
          <a:p>
            <a:pPr lvl="1"/>
            <a:r>
              <a:rPr lang="en-US" dirty="0" smtClean="0"/>
              <a:t>Lower end s of multiplicities help understand “mandatory” or “ optional “ participation of entity occurrences</a:t>
            </a:r>
          </a:p>
          <a:p>
            <a:pPr lvl="1"/>
            <a:r>
              <a:rPr lang="en-US" dirty="0" smtClean="0"/>
              <a:t>Upper end help in understanding the nature of relationship </a:t>
            </a:r>
          </a:p>
          <a:p>
            <a:pPr lvl="2"/>
            <a:r>
              <a:rPr lang="en-US" dirty="0" smtClean="0"/>
              <a:t>One to one</a:t>
            </a:r>
          </a:p>
          <a:p>
            <a:pPr lvl="2"/>
            <a:r>
              <a:rPr lang="en-US" dirty="0" smtClean="0"/>
              <a:t>One to many</a:t>
            </a:r>
          </a:p>
          <a:p>
            <a:pPr lvl="2"/>
            <a:r>
              <a:rPr lang="en-US" dirty="0" smtClean="0"/>
              <a:t>Many to many</a:t>
            </a:r>
          </a:p>
          <a:p>
            <a:pPr lvl="1"/>
            <a:r>
              <a:rPr lang="en-US" dirty="0" smtClean="0"/>
              <a:t>Useful at logical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2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student case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2" y="2097088"/>
            <a:ext cx="4467817" cy="40717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smtClean="0"/>
              <a:t>note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Decisions on multiplicities</a:t>
            </a:r>
          </a:p>
          <a:p>
            <a:pPr lvl="1"/>
            <a:r>
              <a:rPr lang="en-US" dirty="0" smtClean="0"/>
              <a:t>Derivation of nature of relationships</a:t>
            </a:r>
          </a:p>
          <a:p>
            <a:pPr lvl="1"/>
            <a:r>
              <a:rPr lang="en-US" dirty="0" smtClean="0"/>
              <a:t>Optional and mandatory participation in relationship</a:t>
            </a:r>
          </a:p>
          <a:p>
            <a:pPr lvl="1"/>
            <a:r>
              <a:rPr lang="en-US" dirty="0" smtClean="0"/>
              <a:t>Attributes of some relationships </a:t>
            </a:r>
          </a:p>
          <a:p>
            <a:pPr lvl="2"/>
            <a:r>
              <a:rPr lang="en-US" dirty="0" smtClean="0"/>
              <a:t>And how they are presented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traps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traps</a:t>
            </a:r>
          </a:p>
          <a:p>
            <a:pPr lvl="1"/>
            <a:r>
              <a:rPr lang="en-US" dirty="0" smtClean="0"/>
              <a:t>The fan trap</a:t>
            </a:r>
          </a:p>
          <a:p>
            <a:pPr lvl="1"/>
            <a:r>
              <a:rPr lang="en-US" dirty="0" smtClean="0"/>
              <a:t>The chasm trap</a:t>
            </a:r>
          </a:p>
          <a:p>
            <a:r>
              <a:rPr lang="en-US" dirty="0" smtClean="0"/>
              <a:t>Have to be resolved at conceptual level, Otherwise</a:t>
            </a:r>
          </a:p>
          <a:p>
            <a:pPr lvl="1"/>
            <a:r>
              <a:rPr lang="en-US" dirty="0" smtClean="0"/>
              <a:t>the data can be in the system but irretrievable</a:t>
            </a:r>
          </a:p>
          <a:p>
            <a:pPr lvl="1"/>
            <a:r>
              <a:rPr lang="en-US" dirty="0" smtClean="0"/>
              <a:t>Some functional requirements will be impossible to implement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66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536</TotalTime>
  <Words>525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Conceptual modeling</vt:lpstr>
      <vt:lpstr>overview</vt:lpstr>
      <vt:lpstr>Overview….</vt:lpstr>
      <vt:lpstr>Entities</vt:lpstr>
      <vt:lpstr>Attributes</vt:lpstr>
      <vt:lpstr>Relationships</vt:lpstr>
      <vt:lpstr>Relationships</vt:lpstr>
      <vt:lpstr>University student case</vt:lpstr>
      <vt:lpstr>Conceptual traps</vt:lpstr>
      <vt:lpstr>Fan trap</vt:lpstr>
      <vt:lpstr>Chasm trap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modeling</dc:title>
  <dc:creator>Nyubiri</dc:creator>
  <cp:lastModifiedBy>Nyubiri</cp:lastModifiedBy>
  <cp:revision>20</cp:revision>
  <dcterms:created xsi:type="dcterms:W3CDTF">2023-08-30T08:56:42Z</dcterms:created>
  <dcterms:modified xsi:type="dcterms:W3CDTF">2023-09-19T06:29:05Z</dcterms:modified>
</cp:coreProperties>
</file>