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401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42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9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1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11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10D7BA2-4BFB-4E01-8EF6-629709A0DCD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E7F001-D976-430C-80A0-175CF5F5DE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00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9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 are generated by getting the unions of related mapped relations</a:t>
            </a:r>
          </a:p>
          <a:p>
            <a:r>
              <a:rPr lang="en-US" dirty="0" smtClean="0"/>
              <a:t>PKs are verified for correctness</a:t>
            </a:r>
          </a:p>
          <a:p>
            <a:r>
              <a:rPr lang="en-US" dirty="0" smtClean="0"/>
              <a:t>Relation duplication are removed</a:t>
            </a:r>
          </a:p>
        </p:txBody>
      </p:sp>
    </p:spTree>
    <p:extLst>
      <p:ext uri="{BB962C8B-B14F-4D97-AF65-F5344CB8AC3E}">
        <p14:creationId xmlns:p14="http://schemas.microsoft.com/office/powerpoint/2010/main" val="285306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9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Redundancy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relations generated are subject to redundancy</a:t>
            </a:r>
          </a:p>
          <a:p>
            <a:r>
              <a:rPr lang="en-US" dirty="0" smtClean="0"/>
              <a:t>Redundancy is unnecessary duplication</a:t>
            </a:r>
          </a:p>
          <a:p>
            <a:r>
              <a:rPr lang="en-US" dirty="0" smtClean="0"/>
              <a:t>Redundancy brings up </a:t>
            </a:r>
          </a:p>
          <a:p>
            <a:pPr lvl="1"/>
            <a:r>
              <a:rPr lang="en-US" dirty="0" smtClean="0"/>
              <a:t>Update anomalies</a:t>
            </a:r>
          </a:p>
          <a:p>
            <a:pPr lvl="1"/>
            <a:r>
              <a:rPr lang="en-US" dirty="0" smtClean="0"/>
              <a:t>Insertion anomalies</a:t>
            </a:r>
          </a:p>
          <a:p>
            <a:r>
              <a:rPr lang="en-US" dirty="0" err="1" smtClean="0"/>
              <a:t>Normlised</a:t>
            </a:r>
            <a:r>
              <a:rPr lang="en-US" dirty="0" smtClean="0"/>
              <a:t> relations are not prone to redundancies</a:t>
            </a:r>
          </a:p>
          <a:p>
            <a:r>
              <a:rPr lang="en-US" dirty="0" smtClean="0"/>
              <a:t>We normally normalize up to 3NF/BCNF (3</a:t>
            </a:r>
            <a:r>
              <a:rPr lang="en-US" baseline="30000" dirty="0" smtClean="0"/>
              <a:t>rd</a:t>
            </a:r>
            <a:r>
              <a:rPr lang="en-US" dirty="0" smtClean="0"/>
              <a:t> Normal Form, Boyce </a:t>
            </a:r>
            <a:r>
              <a:rPr lang="en-US" dirty="0" err="1" smtClean="0"/>
              <a:t>Codd</a:t>
            </a:r>
            <a:r>
              <a:rPr lang="en-US" dirty="0" smtClean="0"/>
              <a:t> Normal Form)</a:t>
            </a:r>
          </a:p>
          <a:p>
            <a:r>
              <a:rPr lang="en-US" dirty="0" smtClean="0"/>
              <a:t>We may allow some controlled redundancy --- hence some renormalization</a:t>
            </a:r>
          </a:p>
          <a:p>
            <a:r>
              <a:rPr lang="en-US" dirty="0" smtClean="0"/>
              <a:t>Its up to the modeler to justify demoralization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7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Fields a and b are such that knowing a can make me know b, then b is functionally dependent on a</a:t>
            </a:r>
          </a:p>
          <a:p>
            <a:pPr lvl="1"/>
            <a:r>
              <a:rPr lang="en-US" dirty="0" smtClean="0"/>
              <a:t>Note, we now deal with fields not attributes. Relations not entities</a:t>
            </a:r>
          </a:p>
          <a:p>
            <a:pPr lvl="1"/>
            <a:r>
              <a:rPr lang="en-US" smtClean="0"/>
              <a:t>Entities/attributes</a:t>
            </a:r>
            <a:r>
              <a:rPr lang="en-US" dirty="0" smtClean="0"/>
              <a:t>/ - conceptual; Relations/fields – logical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 - 1NF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is in 1NF if</a:t>
            </a:r>
          </a:p>
          <a:p>
            <a:pPr lvl="1"/>
            <a:r>
              <a:rPr lang="en-US" dirty="0" smtClean="0"/>
              <a:t>It has only atomic fields</a:t>
            </a:r>
          </a:p>
          <a:p>
            <a:r>
              <a:rPr lang="en-US" dirty="0" smtClean="0"/>
              <a:t>Conversion to 1NF</a:t>
            </a:r>
          </a:p>
          <a:p>
            <a:pPr lvl="1"/>
            <a:r>
              <a:rPr lang="en-US" dirty="0" smtClean="0"/>
              <a:t>Flatten composite fields making each component a separate field</a:t>
            </a:r>
          </a:p>
          <a:p>
            <a:pPr lvl="1"/>
            <a:r>
              <a:rPr lang="en-US" dirty="0" smtClean="0"/>
              <a:t>Extract Multi valued fields into separate tables</a:t>
            </a:r>
          </a:p>
          <a:p>
            <a:pPr lvl="2"/>
            <a:r>
              <a:rPr lang="en-US" dirty="0" smtClean="0"/>
              <a:t>PK – PK of the parent table composed with the field its self</a:t>
            </a:r>
          </a:p>
          <a:p>
            <a:pPr lvl="2"/>
            <a:r>
              <a:rPr lang="en-US" dirty="0" smtClean="0"/>
              <a:t>U may add descriptive fields if they have conceptual relevance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2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is in 2NF if</a:t>
            </a:r>
          </a:p>
          <a:p>
            <a:pPr lvl="1"/>
            <a:r>
              <a:rPr lang="en-US" dirty="0" smtClean="0"/>
              <a:t>It is in 1NF</a:t>
            </a:r>
          </a:p>
          <a:p>
            <a:pPr lvl="1"/>
            <a:r>
              <a:rPr lang="en-US" dirty="0" smtClean="0"/>
              <a:t>All non PK fields are fully functionally dependent on the Primary Key</a:t>
            </a:r>
          </a:p>
          <a:p>
            <a:r>
              <a:rPr lang="en-US" dirty="0" smtClean="0"/>
              <a:t>Normalization to 2NF has to remove partial functional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2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is in 3NF if</a:t>
            </a:r>
          </a:p>
          <a:p>
            <a:pPr lvl="1"/>
            <a:r>
              <a:rPr lang="en-US" dirty="0" smtClean="0"/>
              <a:t>It is in 2NF</a:t>
            </a:r>
          </a:p>
          <a:p>
            <a:pPr lvl="1"/>
            <a:r>
              <a:rPr lang="en-US" dirty="0" smtClean="0"/>
              <a:t>It has no transitive dependency</a:t>
            </a:r>
          </a:p>
          <a:p>
            <a:r>
              <a:rPr lang="en-US" dirty="0" smtClean="0"/>
              <a:t>Making relations to 3NF means we have to remove transitive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3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 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about this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3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conceptual model to a logical model</a:t>
            </a:r>
          </a:p>
          <a:p>
            <a:r>
              <a:rPr lang="en-US" dirty="0" smtClean="0"/>
              <a:t>Represent the data requirements in a way interpretable in the relational model</a:t>
            </a:r>
          </a:p>
          <a:p>
            <a:r>
              <a:rPr lang="en-US" dirty="0" smtClean="0"/>
              <a:t>Generate the tables</a:t>
            </a:r>
          </a:p>
          <a:p>
            <a:r>
              <a:rPr lang="en-US" dirty="0" smtClean="0"/>
              <a:t>Normalize the tables </a:t>
            </a:r>
          </a:p>
          <a:p>
            <a:r>
              <a:rPr lang="en-US" dirty="0" smtClean="0"/>
              <a:t>Do a justified demoralization where necessary</a:t>
            </a:r>
          </a:p>
          <a:p>
            <a:r>
              <a:rPr lang="en-US" dirty="0" smtClean="0"/>
              <a:t>Generate the schema</a:t>
            </a:r>
          </a:p>
          <a:p>
            <a:r>
              <a:rPr lang="en-US" dirty="0" smtClean="0"/>
              <a:t>Check and Validate the integrity constraints in the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1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 model changes from text written requirements to non model specific representation</a:t>
            </a:r>
          </a:p>
          <a:p>
            <a:pPr lvl="1"/>
            <a:r>
              <a:rPr lang="en-US" dirty="0" smtClean="0"/>
              <a:t>Understandable by technical person</a:t>
            </a:r>
          </a:p>
          <a:p>
            <a:pPr lvl="1"/>
            <a:r>
              <a:rPr lang="en-US" dirty="0" smtClean="0"/>
              <a:t>Resolving possible natural language ambiguities</a:t>
            </a:r>
          </a:p>
          <a:p>
            <a:r>
              <a:rPr lang="en-US" dirty="0" smtClean="0"/>
              <a:t>Looked at </a:t>
            </a:r>
          </a:p>
          <a:p>
            <a:pPr lvl="1"/>
            <a:r>
              <a:rPr lang="en-US" dirty="0" smtClean="0"/>
              <a:t>Entities (strong and weak)</a:t>
            </a:r>
          </a:p>
          <a:p>
            <a:pPr lvl="1"/>
            <a:r>
              <a:rPr lang="en-US" dirty="0" smtClean="0"/>
              <a:t>Attributes (simple, composite, multi valued, derived)</a:t>
            </a:r>
          </a:p>
          <a:p>
            <a:pPr lvl="1"/>
            <a:r>
              <a:rPr lang="en-US" dirty="0" smtClean="0"/>
              <a:t>Relationships (cyclic, binary, complex)</a:t>
            </a:r>
          </a:p>
          <a:p>
            <a:r>
              <a:rPr lang="en-US" dirty="0" smtClean="0"/>
              <a:t>Task now </a:t>
            </a:r>
          </a:p>
          <a:p>
            <a:pPr lvl="1"/>
            <a:r>
              <a:rPr lang="en-US" dirty="0" smtClean="0"/>
              <a:t>Generate tables out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6979"/>
            <a:ext cx="9601200" cy="47265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model </a:t>
            </a:r>
          </a:p>
          <a:p>
            <a:pPr lvl="1"/>
            <a:r>
              <a:rPr lang="en-US" dirty="0" smtClean="0"/>
              <a:t>Relies on relations (tables) and fields in the tables</a:t>
            </a:r>
          </a:p>
          <a:p>
            <a:pPr lvl="1"/>
            <a:r>
              <a:rPr lang="en-US" dirty="0" smtClean="0"/>
              <a:t>Use keys for identification and relationships (and both)</a:t>
            </a:r>
          </a:p>
          <a:p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Super key</a:t>
            </a:r>
          </a:p>
          <a:p>
            <a:pPr lvl="2"/>
            <a:r>
              <a:rPr lang="en-US" dirty="0" smtClean="0"/>
              <a:t>Any set of fields that can uniquely identify entry /entity </a:t>
            </a:r>
            <a:r>
              <a:rPr lang="en-US" dirty="0" err="1" smtClean="0"/>
              <a:t>occurance</a:t>
            </a:r>
            <a:endParaRPr lang="en-US" dirty="0" smtClean="0"/>
          </a:p>
          <a:p>
            <a:pPr lvl="1"/>
            <a:r>
              <a:rPr lang="en-US" dirty="0" smtClean="0"/>
              <a:t>Candidate Key</a:t>
            </a:r>
          </a:p>
          <a:p>
            <a:pPr lvl="2"/>
            <a:r>
              <a:rPr lang="en-US" dirty="0" smtClean="0"/>
              <a:t>An irreducible super key</a:t>
            </a:r>
          </a:p>
          <a:p>
            <a:pPr lvl="1"/>
            <a:r>
              <a:rPr lang="en-US" dirty="0" smtClean="0"/>
              <a:t>Primary Key</a:t>
            </a:r>
          </a:p>
          <a:p>
            <a:pPr lvl="2"/>
            <a:r>
              <a:rPr lang="en-US" dirty="0" smtClean="0"/>
              <a:t>Candidate key chosen to identify an entry in the relation</a:t>
            </a:r>
          </a:p>
          <a:p>
            <a:pPr lvl="1"/>
            <a:r>
              <a:rPr lang="en-US" dirty="0" smtClean="0"/>
              <a:t>Alternate Key</a:t>
            </a:r>
          </a:p>
          <a:p>
            <a:pPr lvl="2"/>
            <a:r>
              <a:rPr lang="en-US" dirty="0" smtClean="0"/>
              <a:t>Candidate key not chosen to identify entry in relation</a:t>
            </a:r>
          </a:p>
          <a:p>
            <a:pPr lvl="1"/>
            <a:r>
              <a:rPr lang="en-US" dirty="0" smtClean="0"/>
              <a:t>Foreign Key</a:t>
            </a:r>
          </a:p>
          <a:p>
            <a:pPr lvl="2"/>
            <a:r>
              <a:rPr lang="en-US" dirty="0" smtClean="0"/>
              <a:t>Key, Primary in another table, used to show a relationship between the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all candidate keys, </a:t>
            </a:r>
          </a:p>
          <a:p>
            <a:pPr lvl="1"/>
            <a:r>
              <a:rPr lang="en-US" dirty="0" smtClean="0"/>
              <a:t>Chose those whose entries cannot be null</a:t>
            </a:r>
          </a:p>
          <a:p>
            <a:pPr lvl="2"/>
            <a:r>
              <a:rPr lang="en-US" dirty="0" smtClean="0"/>
              <a:t>Chose those with the smallest number of entries</a:t>
            </a:r>
          </a:p>
          <a:p>
            <a:pPr lvl="3"/>
            <a:r>
              <a:rPr lang="en-US" dirty="0" smtClean="0"/>
              <a:t>If entries tie, chose those with the simplest data types</a:t>
            </a:r>
          </a:p>
          <a:p>
            <a:r>
              <a:rPr lang="en-US" dirty="0" smtClean="0"/>
              <a:t>If the Primary key is too big, especially for entities, </a:t>
            </a:r>
          </a:p>
          <a:p>
            <a:pPr lvl="1"/>
            <a:r>
              <a:rPr lang="en-US" dirty="0" smtClean="0"/>
              <a:t>Create one for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9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Integrity</a:t>
            </a:r>
          </a:p>
          <a:p>
            <a:pPr lvl="1"/>
            <a:r>
              <a:rPr lang="en-US" dirty="0" smtClean="0"/>
              <a:t>A primary key can never be null</a:t>
            </a:r>
          </a:p>
          <a:p>
            <a:pPr lvl="2"/>
            <a:r>
              <a:rPr lang="en-US" dirty="0" smtClean="0"/>
              <a:t>If a primary key chosen has a possibility of being null, then its unworthy. An alternate key should be chosen to become the PK</a:t>
            </a:r>
          </a:p>
          <a:p>
            <a:r>
              <a:rPr lang="en-US" dirty="0" smtClean="0"/>
              <a:t>Referential Integrity</a:t>
            </a:r>
          </a:p>
          <a:p>
            <a:pPr lvl="1"/>
            <a:r>
              <a:rPr lang="en-US" dirty="0" smtClean="0"/>
              <a:t>A foreign key may be null, but if it is not, it must reference an existing entry in the referenced </a:t>
            </a:r>
            <a:r>
              <a:rPr lang="en-US" dirty="0" err="1" smtClean="0"/>
              <a:t>relaton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3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Strong entities</a:t>
            </a:r>
          </a:p>
          <a:p>
            <a:pPr lvl="1"/>
            <a:r>
              <a:rPr lang="en-US" dirty="0" smtClean="0"/>
              <a:t>Make the entity a table </a:t>
            </a:r>
          </a:p>
          <a:p>
            <a:pPr lvl="1"/>
            <a:r>
              <a:rPr lang="en-US" dirty="0" smtClean="0"/>
              <a:t>Make the attributes fields</a:t>
            </a:r>
          </a:p>
          <a:p>
            <a:pPr lvl="1"/>
            <a:r>
              <a:rPr lang="en-US" dirty="0" smtClean="0"/>
              <a:t>Chose the most suitable candidate be a PK</a:t>
            </a:r>
          </a:p>
          <a:p>
            <a:r>
              <a:rPr lang="en-US" dirty="0" smtClean="0"/>
              <a:t>Mapping weak entities</a:t>
            </a:r>
          </a:p>
          <a:p>
            <a:pPr lvl="1"/>
            <a:r>
              <a:rPr lang="en-US" dirty="0" smtClean="0"/>
              <a:t>Map like strong entity</a:t>
            </a:r>
          </a:p>
          <a:p>
            <a:pPr lvl="1"/>
            <a:r>
              <a:rPr lang="en-US" dirty="0" smtClean="0"/>
              <a:t>Primary key is composed with that of the Parent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4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Relationships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many to many relationships</a:t>
            </a:r>
          </a:p>
          <a:p>
            <a:pPr lvl="1"/>
            <a:r>
              <a:rPr lang="en-US" dirty="0" smtClean="0"/>
              <a:t>Create a new table with the PKs of the entities making a composite PK</a:t>
            </a:r>
          </a:p>
          <a:p>
            <a:pPr lvl="1"/>
            <a:r>
              <a:rPr lang="en-US" dirty="0" smtClean="0"/>
              <a:t>Add attributes of the relationship if any </a:t>
            </a:r>
          </a:p>
          <a:p>
            <a:pPr lvl="1"/>
            <a:r>
              <a:rPr lang="en-US" dirty="0" smtClean="0"/>
              <a:t>Note: If a non many to many relationship has attributes, the system was </a:t>
            </a:r>
            <a:r>
              <a:rPr lang="en-US" dirty="0" err="1" smtClean="0"/>
              <a:t>mis</a:t>
            </a:r>
            <a:r>
              <a:rPr lang="en-US" dirty="0" smtClean="0"/>
              <a:t> conceptualized</a:t>
            </a:r>
          </a:p>
          <a:p>
            <a:r>
              <a:rPr lang="en-US" dirty="0" smtClean="0"/>
              <a:t>Mapping One to many relationships</a:t>
            </a:r>
          </a:p>
          <a:p>
            <a:pPr lvl="1"/>
            <a:r>
              <a:rPr lang="en-US" dirty="0" smtClean="0"/>
              <a:t>The Primary key migrates from the one side to the many side becoming  a foreign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6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to one relationships are mapped depending on multiplicities</a:t>
            </a:r>
          </a:p>
          <a:p>
            <a:r>
              <a:rPr lang="en-US" dirty="0" smtClean="0"/>
              <a:t>Mandatory – Optional 1 :1 Relationships</a:t>
            </a:r>
          </a:p>
          <a:p>
            <a:pPr lvl="1"/>
            <a:r>
              <a:rPr lang="en-US" dirty="0" smtClean="0"/>
              <a:t>The primary key shifts from the mandatory side to the optional side making a FK</a:t>
            </a:r>
          </a:p>
          <a:p>
            <a:r>
              <a:rPr lang="en-US" dirty="0" smtClean="0"/>
              <a:t>Optional – Optional 1:1 Relationship</a:t>
            </a:r>
          </a:p>
          <a:p>
            <a:pPr lvl="1"/>
            <a:r>
              <a:rPr lang="en-US" dirty="0" smtClean="0"/>
              <a:t>Approximate </a:t>
            </a:r>
            <a:r>
              <a:rPr lang="en-US" dirty="0" err="1" smtClean="0"/>
              <a:t>mandatoriness</a:t>
            </a:r>
            <a:r>
              <a:rPr lang="en-US" dirty="0" smtClean="0"/>
              <a:t> and treat like Mandatory Optional relationship</a:t>
            </a:r>
          </a:p>
          <a:p>
            <a:r>
              <a:rPr lang="en-US" dirty="0" smtClean="0"/>
              <a:t>Mandatory – Mandatory 1-1 relationship</a:t>
            </a:r>
          </a:p>
          <a:p>
            <a:pPr lvl="1"/>
            <a:r>
              <a:rPr lang="en-US" dirty="0" smtClean="0"/>
              <a:t>Collapse the two into one table. </a:t>
            </a:r>
          </a:p>
          <a:p>
            <a:pPr lvl="1"/>
            <a:r>
              <a:rPr lang="en-US" dirty="0" smtClean="0"/>
              <a:t>Chose one of the PKs to be the PK for the table the other PK remains an alternative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67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91</TotalTime>
  <Words>750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Logical design</vt:lpstr>
      <vt:lpstr>Overview</vt:lpstr>
      <vt:lpstr>Recall </vt:lpstr>
      <vt:lpstr>Key things to note</vt:lpstr>
      <vt:lpstr>Primary Key choice</vt:lpstr>
      <vt:lpstr>Integrity Rules</vt:lpstr>
      <vt:lpstr>Mapping Entities</vt:lpstr>
      <vt:lpstr>Mapping Relationships 1</vt:lpstr>
      <vt:lpstr>Mapping Relationships</vt:lpstr>
      <vt:lpstr>Generating Relations</vt:lpstr>
      <vt:lpstr>Normalization</vt:lpstr>
      <vt:lpstr>The Redundancy problem</vt:lpstr>
      <vt:lpstr>Functional dependence</vt:lpstr>
      <vt:lpstr>First Normal Form - 1NF</vt:lpstr>
      <vt:lpstr>Second Normal Form</vt:lpstr>
      <vt:lpstr>Third Normal form (3NF)</vt:lpstr>
      <vt:lpstr>Boyce Codd Normal form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Nyubiri</dc:creator>
  <cp:lastModifiedBy>PAVILION</cp:lastModifiedBy>
  <cp:revision>10</cp:revision>
  <dcterms:created xsi:type="dcterms:W3CDTF">2023-09-15T14:36:35Z</dcterms:created>
  <dcterms:modified xsi:type="dcterms:W3CDTF">2023-11-15T09:21:59Z</dcterms:modified>
</cp:coreProperties>
</file>