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403" r:id="rId2"/>
    <p:sldId id="413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09" r:id="rId13"/>
    <p:sldId id="546" r:id="rId14"/>
    <p:sldId id="406" r:id="rId15"/>
    <p:sldId id="526" r:id="rId16"/>
    <p:sldId id="528" r:id="rId17"/>
    <p:sldId id="529" r:id="rId18"/>
    <p:sldId id="531" r:id="rId19"/>
    <p:sldId id="483" r:id="rId20"/>
    <p:sldId id="532" r:id="rId21"/>
    <p:sldId id="551" r:id="rId22"/>
    <p:sldId id="552" r:id="rId23"/>
    <p:sldId id="533" r:id="rId24"/>
    <p:sldId id="534" r:id="rId25"/>
    <p:sldId id="535" r:id="rId26"/>
    <p:sldId id="507" r:id="rId27"/>
    <p:sldId id="538" r:id="rId28"/>
    <p:sldId id="539" r:id="rId29"/>
    <p:sldId id="455" r:id="rId30"/>
    <p:sldId id="553" r:id="rId31"/>
    <p:sldId id="554" r:id="rId32"/>
    <p:sldId id="555" r:id="rId3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1398" y="6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6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0691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45153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3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Database Security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</a:t>
            </a:r>
            <a:r>
              <a:rPr lang="en-US" dirty="0" smtClean="0"/>
              <a:t>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 tradeoff between precision and security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Protect all sensitive data while making available as much nonsensitive data as possible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Ensuring data kept safe from corruption and unauthorized access suitably controlled</a:t>
            </a:r>
          </a:p>
        </p:txBody>
      </p:sp>
    </p:spTree>
    <p:extLst>
      <p:ext uri="{BB962C8B-B14F-4D97-AF65-F5344CB8AC3E}">
        <p14:creationId xmlns:p14="http://schemas.microsoft.com/office/powerpoint/2010/main" val="19105840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r>
              <a:rPr lang="en-US" dirty="0"/>
              <a:t>Security </a:t>
            </a:r>
            <a:r>
              <a:rPr lang="en-US" dirty="0" smtClean="0"/>
              <a:t>vs</a:t>
            </a:r>
            <a:r>
              <a:rPr lang="en-US" dirty="0" smtClean="0"/>
              <a:t>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751887" cy="4572000"/>
          </a:xfrm>
        </p:spPr>
        <p:txBody>
          <a:bodyPr/>
          <a:lstStyle/>
          <a:p>
            <a:r>
              <a:rPr lang="en-US" dirty="0"/>
              <a:t>Security: technology to ensure info protection</a:t>
            </a:r>
          </a:p>
          <a:p>
            <a:r>
              <a:rPr lang="en-US" dirty="0"/>
              <a:t>Concept of privacy goes beyond security</a:t>
            </a:r>
          </a:p>
          <a:p>
            <a:pPr lvl="1"/>
            <a:r>
              <a:rPr lang="en-US" dirty="0"/>
              <a:t>Ability of individuals to control the terms under which their personal information is acquired and used</a:t>
            </a:r>
          </a:p>
          <a:p>
            <a:pPr lvl="1"/>
            <a:r>
              <a:rPr lang="en-US" dirty="0"/>
              <a:t>Preventing storage of personal information</a:t>
            </a:r>
          </a:p>
          <a:p>
            <a:pPr lvl="1"/>
            <a:r>
              <a:rPr lang="en-US" dirty="0"/>
              <a:t>Ensuring appropriate use of personal information</a:t>
            </a:r>
          </a:p>
          <a:p>
            <a:r>
              <a:rPr lang="en-US" dirty="0"/>
              <a:t>Security a required building block for privacy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84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dirty="0" smtClean="0"/>
              <a:t>Discretionary </a:t>
            </a:r>
            <a:r>
              <a:rPr lang="en-US" altLang="en-US" dirty="0"/>
              <a:t>Access Control </a:t>
            </a:r>
            <a:r>
              <a:rPr lang="en-US" altLang="en-US" dirty="0" smtClean="0"/>
              <a:t>(DAC) Granting </a:t>
            </a:r>
            <a:r>
              <a:rPr lang="en-US" altLang="en-US" dirty="0"/>
              <a:t>and Revoking Privileges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DAC: Two levels for assigning privileges to use a database system</a:t>
            </a:r>
          </a:p>
          <a:p>
            <a:pPr lvl="1"/>
            <a:r>
              <a:rPr lang="en-US" altLang="en-US" dirty="0"/>
              <a:t>Account level</a:t>
            </a:r>
          </a:p>
          <a:p>
            <a:pPr lvl="2"/>
            <a:r>
              <a:rPr lang="en-US" altLang="en-US" dirty="0"/>
              <a:t>Example: CREATE, DROP, ALTER, MODIFY, SELECT </a:t>
            </a:r>
            <a:r>
              <a:rPr lang="en-US" altLang="en-US" dirty="0" smtClean="0"/>
              <a:t>privileges</a:t>
            </a:r>
            <a:endParaRPr lang="en-US" altLang="en-US" dirty="0"/>
          </a:p>
          <a:p>
            <a:pPr lvl="1"/>
            <a:r>
              <a:rPr lang="en-US" altLang="en-US" dirty="0"/>
              <a:t>Relation (or table) level</a:t>
            </a:r>
          </a:p>
          <a:p>
            <a:pPr lvl="2"/>
            <a:r>
              <a:rPr lang="en-US" altLang="en-US" dirty="0"/>
              <a:t>Defined </a:t>
            </a:r>
            <a:r>
              <a:rPr lang="en-US" altLang="en-US" dirty="0" smtClean="0"/>
              <a:t>for SQL (unlike Account level)</a:t>
            </a:r>
            <a:endParaRPr lang="en-US" altLang="en-US" dirty="0"/>
          </a:p>
          <a:p>
            <a:pPr lvl="2"/>
            <a:r>
              <a:rPr lang="en-US" altLang="en-US" dirty="0"/>
              <a:t>Access matrix model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21885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A32CC-3468-40E1-99FF-250B3FE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48518A-E8AD-4733-A7EC-9D1B6196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</a:t>
            </a:r>
            <a:r>
              <a:rPr lang="en-US" dirty="0" err="1"/>
              <a:t>priv_type</a:t>
            </a:r>
            <a:r>
              <a:rPr lang="en-US" dirty="0"/>
              <a:t> [, </a:t>
            </a:r>
            <a:r>
              <a:rPr lang="en-US" dirty="0" err="1"/>
              <a:t>priv_type</a:t>
            </a:r>
            <a:r>
              <a:rPr lang="en-US" dirty="0"/>
              <a:t>] ...</a:t>
            </a:r>
          </a:p>
          <a:p>
            <a:pPr marL="0" indent="0">
              <a:buNone/>
            </a:pPr>
            <a:r>
              <a:rPr lang="en-US" dirty="0"/>
              <a:t>   ON </a:t>
            </a:r>
            <a:r>
              <a:rPr lang="en-US" dirty="0" err="1"/>
              <a:t>object_type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TO user [user] ...</a:t>
            </a:r>
          </a:p>
          <a:p>
            <a:pPr marL="0" indent="0">
              <a:buNone/>
            </a:pPr>
            <a:r>
              <a:rPr lang="en-US" dirty="0"/>
              <a:t>    [WITH GRANT OPTION ]</a:t>
            </a:r>
          </a:p>
        </p:txBody>
      </p:sp>
    </p:spTree>
    <p:extLst>
      <p:ext uri="{BB962C8B-B14F-4D97-AF65-F5344CB8AC3E}">
        <p14:creationId xmlns:p14="http://schemas.microsoft.com/office/powerpoint/2010/main" val="8394724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sz="3200" dirty="0" smtClean="0"/>
              <a:t>Mandatory </a:t>
            </a:r>
            <a:r>
              <a:rPr lang="en-US" sz="3200" dirty="0"/>
              <a:t>Access Control and Role-Based Access Control </a:t>
            </a:r>
            <a:r>
              <a:rPr lang="en-US" sz="3200" dirty="0"/>
              <a:t>-</a:t>
            </a:r>
            <a:r>
              <a:rPr lang="en-US" sz="3200" dirty="0" smtClean="0"/>
              <a:t> </a:t>
            </a:r>
            <a:r>
              <a:rPr lang="en-US" sz="3200" dirty="0"/>
              <a:t>Multilevel Security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Mandatory access control</a:t>
            </a:r>
          </a:p>
          <a:p>
            <a:pPr lvl="1"/>
            <a:r>
              <a:rPr lang="en-US" altLang="en-US" dirty="0"/>
              <a:t>Additional security policy that classifies data and users based on security classes</a:t>
            </a:r>
          </a:p>
          <a:p>
            <a:pPr lvl="1"/>
            <a:r>
              <a:rPr lang="en-US" altLang="en-US" dirty="0"/>
              <a:t>Typical security classes</a:t>
            </a:r>
          </a:p>
          <a:p>
            <a:pPr lvl="2"/>
            <a:r>
              <a:rPr lang="en-US" altLang="en-US" dirty="0"/>
              <a:t>Top secret</a:t>
            </a:r>
          </a:p>
          <a:p>
            <a:pPr lvl="2"/>
            <a:r>
              <a:rPr lang="en-US" altLang="en-US" dirty="0"/>
              <a:t>Secret</a:t>
            </a:r>
          </a:p>
          <a:p>
            <a:pPr lvl="2"/>
            <a:r>
              <a:rPr lang="en-US" altLang="en-US" dirty="0"/>
              <a:t>Confidential</a:t>
            </a:r>
          </a:p>
          <a:p>
            <a:pPr lvl="2"/>
            <a:r>
              <a:rPr lang="en-US" altLang="en-US" dirty="0"/>
              <a:t>Unclassified</a:t>
            </a:r>
          </a:p>
          <a:p>
            <a:pPr lvl="1"/>
            <a:r>
              <a:rPr lang="en-US" altLang="en-US" dirty="0"/>
              <a:t>Bell-LaPadula model</a:t>
            </a:r>
          </a:p>
          <a:p>
            <a:pPr lvl="2"/>
            <a:r>
              <a:rPr lang="en-US" altLang="en-US" dirty="0"/>
              <a:t>Subject and object classifications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sz="3200" dirty="0"/>
              <a:t>Mandatory Access Control and Role-Based Access </a:t>
            </a:r>
            <a:r>
              <a:rPr lang="en-US" sz="3200" dirty="0" smtClean="0"/>
              <a:t>Control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security property</a:t>
            </a:r>
          </a:p>
          <a:p>
            <a:pPr lvl="1"/>
            <a:r>
              <a:rPr lang="en-US" altLang="en-US" dirty="0"/>
              <a:t>Subject S not allowed read access to object O unless class(S)≥class(O)</a:t>
            </a:r>
          </a:p>
          <a:p>
            <a:r>
              <a:rPr lang="en-US" altLang="en-US" dirty="0"/>
              <a:t>Star property (*-property)</a:t>
            </a:r>
          </a:p>
          <a:p>
            <a:pPr lvl="1"/>
            <a:r>
              <a:rPr lang="en-US" altLang="en-US" dirty="0"/>
              <a:t>Subject not allowed to write an object unless class(S)≤class(O)</a:t>
            </a:r>
          </a:p>
          <a:p>
            <a:pPr lvl="1"/>
            <a:r>
              <a:rPr lang="en-US" altLang="en-US" dirty="0"/>
              <a:t>Prevent information from flowing from higher to lower classifications</a:t>
            </a:r>
          </a:p>
          <a:p>
            <a:r>
              <a:rPr lang="en-US" altLang="en-US" dirty="0"/>
              <a:t>Attribute values and tuples considered as data objects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834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 associated with organizational roles</a:t>
            </a:r>
          </a:p>
          <a:p>
            <a:pPr lvl="1"/>
            <a:r>
              <a:rPr lang="en-US" dirty="0"/>
              <a:t>Users are assigned to appropriate roles</a:t>
            </a:r>
          </a:p>
          <a:p>
            <a:r>
              <a:rPr lang="en-US" dirty="0"/>
              <a:t>Can be used with traditional discretionary and mandatory access control</a:t>
            </a:r>
          </a:p>
          <a:p>
            <a:r>
              <a:rPr lang="en-US" dirty="0"/>
              <a:t>Mutual exclusion of roles</a:t>
            </a:r>
          </a:p>
          <a:p>
            <a:pPr lvl="1"/>
            <a:r>
              <a:rPr lang="en-US" dirty="0"/>
              <a:t>Both roles cannot be used simultaneously </a:t>
            </a:r>
          </a:p>
          <a:p>
            <a:r>
              <a:rPr lang="en-US" dirty="0"/>
              <a:t>Identity management</a:t>
            </a:r>
          </a:p>
        </p:txBody>
      </p:sp>
    </p:spTree>
    <p:extLst>
      <p:ext uri="{BB962C8B-B14F-4D97-AF65-F5344CB8AC3E}">
        <p14:creationId xmlns:p14="http://schemas.microsoft.com/office/powerpoint/2010/main" val="24561102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Label-Based Security and Row-Level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Sophisticated access control rules implemented by considering the data row by row</a:t>
            </a:r>
          </a:p>
          <a:p>
            <a:r>
              <a:rPr lang="en-US" dirty="0"/>
              <a:t>Each row given a label</a:t>
            </a:r>
          </a:p>
          <a:p>
            <a:pPr lvl="1"/>
            <a:r>
              <a:rPr lang="en-US" dirty="0"/>
              <a:t>Used to prevent unauthorized users from viewing or altering certain data</a:t>
            </a:r>
          </a:p>
          <a:p>
            <a:r>
              <a:rPr lang="en-US" dirty="0"/>
              <a:t>Provides finer granularity of data security</a:t>
            </a:r>
          </a:p>
          <a:p>
            <a:r>
              <a:rPr lang="en-US" dirty="0"/>
              <a:t>Label security policy</a:t>
            </a:r>
          </a:p>
          <a:p>
            <a:pPr lvl="1"/>
            <a:r>
              <a:rPr lang="en-US" dirty="0"/>
              <a:t>Defined by an administrator</a:t>
            </a:r>
          </a:p>
          <a:p>
            <a:r>
              <a:rPr lang="en-US" dirty="0"/>
              <a:t>On top of DAC (the use must satisfy DAC and then the label security requirements)</a:t>
            </a:r>
          </a:p>
        </p:txBody>
      </p:sp>
    </p:spTree>
    <p:extLst>
      <p:ext uri="{BB962C8B-B14F-4D97-AF65-F5344CB8AC3E}">
        <p14:creationId xmlns:p14="http://schemas.microsoft.com/office/powerpoint/2010/main" val="31323702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Control Web/ </a:t>
            </a:r>
            <a:r>
              <a:rPr lang="en-US" dirty="0"/>
              <a:t>Mobile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environments require elaborate access control policies</a:t>
            </a:r>
          </a:p>
          <a:p>
            <a:pPr lvl="1"/>
            <a:r>
              <a:rPr lang="en-US" dirty="0"/>
              <a:t>Go beyond traditional DBMSs</a:t>
            </a:r>
          </a:p>
          <a:p>
            <a:r>
              <a:rPr lang="en-US" dirty="0"/>
              <a:t>Legal and financial consequences for unauthorized data breach</a:t>
            </a:r>
          </a:p>
          <a:p>
            <a:r>
              <a:rPr lang="en-US" dirty="0"/>
              <a:t>Content-based access control</a:t>
            </a:r>
          </a:p>
          <a:p>
            <a:pPr lvl="1"/>
            <a:r>
              <a:rPr lang="en-US" dirty="0"/>
              <a:t>Takes protection object content into account</a:t>
            </a:r>
          </a:p>
          <a:p>
            <a:r>
              <a:rPr lang="en-US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0248276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SQL </a:t>
            </a:r>
            <a:r>
              <a:rPr lang="en-US" altLang="en-US" dirty="0"/>
              <a:t>Injection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  <a:p>
            <a:pPr lvl="1"/>
            <a:r>
              <a:rPr lang="en-US" altLang="en-US" dirty="0"/>
              <a:t>Most common threat to database </a:t>
            </a:r>
            <a:r>
              <a:rPr lang="en-US" altLang="en-US" dirty="0" smtClean="0"/>
              <a:t>system</a:t>
            </a:r>
          </a:p>
          <a:p>
            <a:pPr lvl="1"/>
            <a:r>
              <a:rPr lang="en-US" altLang="en-US" dirty="0" smtClean="0"/>
              <a:t>Extend to command injection</a:t>
            </a:r>
          </a:p>
          <a:p>
            <a:pPr lvl="1"/>
            <a:r>
              <a:rPr lang="en-US" altLang="en-US" dirty="0" smtClean="0"/>
              <a:t>Consequence of Input Validation problems</a:t>
            </a:r>
            <a:endParaRPr lang="en-US" altLang="en-US" dirty="0"/>
          </a:p>
          <a:p>
            <a:r>
              <a:rPr lang="en-US" altLang="en-US" dirty="0"/>
              <a:t>Other common threats</a:t>
            </a:r>
          </a:p>
          <a:p>
            <a:pPr lvl="1"/>
            <a:r>
              <a:rPr lang="en-US" altLang="en-US" dirty="0"/>
              <a:t>Unauthorized privilege escalation</a:t>
            </a:r>
          </a:p>
          <a:p>
            <a:pPr lvl="1"/>
            <a:r>
              <a:rPr lang="en-US" altLang="en-US" dirty="0"/>
              <a:t>Privilege abuse</a:t>
            </a:r>
          </a:p>
          <a:p>
            <a:pPr lvl="1"/>
            <a:r>
              <a:rPr lang="en-US" altLang="en-US" dirty="0"/>
              <a:t>Denial of service</a:t>
            </a:r>
          </a:p>
          <a:p>
            <a:pPr lvl="1"/>
            <a:r>
              <a:rPr lang="en-US" altLang="en-US" dirty="0"/>
              <a:t>Weak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Database Security Issues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Database security a broad area</a:t>
            </a:r>
          </a:p>
          <a:p>
            <a:pPr lvl="1"/>
            <a:r>
              <a:rPr lang="en-US" altLang="en-US" sz="2400" dirty="0"/>
              <a:t>Legal, ethical, </a:t>
            </a:r>
            <a:r>
              <a:rPr lang="en-US" altLang="en-US" sz="2400" dirty="0" smtClean="0"/>
              <a:t>policy, system-related, developer </a:t>
            </a:r>
            <a:r>
              <a:rPr lang="en-US" altLang="en-US" sz="2400" dirty="0"/>
              <a:t>issues</a:t>
            </a:r>
          </a:p>
          <a:p>
            <a:r>
              <a:rPr lang="en-US" altLang="en-US" sz="2400" dirty="0"/>
              <a:t>Threats to databases</a:t>
            </a:r>
          </a:p>
          <a:p>
            <a:pPr lvl="1"/>
            <a:r>
              <a:rPr lang="en-US" altLang="en-US" sz="2400" dirty="0"/>
              <a:t>Loss of integrity</a:t>
            </a:r>
          </a:p>
          <a:p>
            <a:pPr lvl="2"/>
            <a:r>
              <a:rPr lang="en-US" altLang="en-US" dirty="0"/>
              <a:t>Improper modification of information</a:t>
            </a:r>
          </a:p>
          <a:p>
            <a:pPr lvl="1"/>
            <a:r>
              <a:rPr lang="en-US" altLang="en-US" sz="2400" dirty="0"/>
              <a:t>Loss of availability</a:t>
            </a:r>
          </a:p>
          <a:p>
            <a:pPr lvl="2"/>
            <a:r>
              <a:rPr lang="en-US" altLang="en-US" dirty="0"/>
              <a:t>Legitimate user cannot access data objects</a:t>
            </a:r>
          </a:p>
          <a:p>
            <a:pPr lvl="1"/>
            <a:r>
              <a:rPr lang="en-US" altLang="en-US" sz="2400" dirty="0"/>
              <a:t>Loss of confidentiality</a:t>
            </a:r>
          </a:p>
          <a:p>
            <a:pPr lvl="2"/>
            <a:r>
              <a:rPr lang="en-US" altLang="en-US" dirty="0"/>
              <a:t>Unauthorized disclosure of confidential </a:t>
            </a:r>
            <a:r>
              <a:rPr lang="en-US" altLang="en-US" dirty="0" smtClean="0"/>
              <a:t>information</a:t>
            </a:r>
          </a:p>
          <a:p>
            <a:pPr lvl="1"/>
            <a:r>
              <a:rPr lang="en-US" altLang="en-US" sz="2400" dirty="0" smtClean="0"/>
              <a:t>Repudiation problems</a:t>
            </a:r>
            <a:endParaRPr lang="en-US" altLang="en-US" sz="2400" dirty="0"/>
          </a:p>
          <a:p>
            <a:pPr lvl="2"/>
            <a:r>
              <a:rPr lang="en-US" altLang="en-US" dirty="0" smtClean="0"/>
              <a:t>Failure to account / trace  transactions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injects a string input through the application</a:t>
            </a:r>
          </a:p>
          <a:p>
            <a:pPr lvl="1"/>
            <a:r>
              <a:rPr lang="en-US" dirty="0"/>
              <a:t>Changes or manipulates SQL statement to attacker’s advantage</a:t>
            </a:r>
          </a:p>
          <a:p>
            <a:r>
              <a:rPr lang="en-US" dirty="0"/>
              <a:t>Unauthorized data manipulation or execution of system-level commands</a:t>
            </a:r>
          </a:p>
          <a:p>
            <a:r>
              <a:rPr lang="en-US" dirty="0"/>
              <a:t>SQL manipulation</a:t>
            </a:r>
          </a:p>
          <a:p>
            <a:pPr lvl="1"/>
            <a:r>
              <a:rPr lang="en-US" dirty="0"/>
              <a:t>Changes an SQL command in the application</a:t>
            </a:r>
          </a:p>
          <a:p>
            <a:pPr lvl="1"/>
            <a:r>
              <a:rPr lang="en-US" dirty="0"/>
              <a:t>Example: adding conditions to the WHERE clause</a:t>
            </a:r>
          </a:p>
        </p:txBody>
      </p:sp>
    </p:spTree>
    <p:extLst>
      <p:ext uri="{BB962C8B-B14F-4D97-AF65-F5344CB8AC3E}">
        <p14:creationId xmlns:p14="http://schemas.microsoft.com/office/powerpoint/2010/main" val="17327592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67F7D9-43F3-4D69-80C5-E17972CB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0E7F4-0D77-4B63-9A80-14F4E783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email</a:t>
            </a:r>
          </a:p>
          <a:p>
            <a:pPr marL="0" indent="0">
              <a:buNone/>
            </a:pPr>
            <a:r>
              <a:rPr lang="en-US" dirty="0"/>
              <a:t>   FROM Email-Addresses</a:t>
            </a:r>
          </a:p>
          <a:p>
            <a:pPr marL="0" indent="0">
              <a:buNone/>
            </a:pPr>
            <a:r>
              <a:rPr lang="en-US" dirty="0"/>
              <a:t>   WHERE email = </a:t>
            </a:r>
            <a:r>
              <a:rPr lang="en-US" dirty="0" smtClean="0"/>
              <a:t>‘me@mak.ac.ug’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email-address</a:t>
            </a:r>
          </a:p>
          <a:p>
            <a:pPr marL="0" indent="0">
              <a:buNone/>
            </a:pPr>
            <a:r>
              <a:rPr lang="en-US" dirty="0"/>
              <a:t>   FROM Email-Addresses</a:t>
            </a:r>
          </a:p>
          <a:p>
            <a:pPr marL="0" indent="0">
              <a:buNone/>
            </a:pPr>
            <a:r>
              <a:rPr lang="en-US" dirty="0"/>
              <a:t>   WHERE email = '</a:t>
            </a:r>
            <a:r>
              <a:rPr lang="en-US" dirty="0">
                <a:solidFill>
                  <a:srgbClr val="FF0000"/>
                </a:solidFill>
              </a:rPr>
              <a:t>anything' OR 'x'='x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555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7AB24-BFEE-4168-A33F-BB72A273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E539FC-4BDB-4878-8637-249675231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E5F675-2847-4FB6-A513-A61174BD7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75137"/>
            <a:ext cx="411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0000"/>
              <a:buChar char="•"/>
              <a:defRPr sz="2800">
                <a:solidFill>
                  <a:srgbClr val="000066"/>
                </a:solidFill>
                <a:latin typeface="Trebuchet MS" panose="020B0603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Char char="–"/>
              <a:defRPr sz="2400">
                <a:solidFill>
                  <a:srgbClr val="000066"/>
                </a:solidFill>
                <a:latin typeface="Trebuchet MS" panose="020B0603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66"/>
                </a:solidFill>
                <a:latin typeface="Trebuchet MS" panose="020B0603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000">
                <a:solidFill>
                  <a:srgbClr val="000066"/>
                </a:solidFill>
                <a:latin typeface="Trebuchet MS" panose="020B0603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Bob’; drop table customers;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xmlns="" id="{5B380603-51EA-499E-8ADE-7B782A89A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371747"/>
              </p:ext>
            </p:extLst>
          </p:nvPr>
        </p:nvGraphicFramePr>
        <p:xfrm>
          <a:off x="228600" y="2513239"/>
          <a:ext cx="76581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5562600" imgH="698500" progId="Word.Document.8">
                  <p:embed/>
                </p:oleObj>
              </mc:Choice>
              <mc:Fallback>
                <p:oleObj name="Document" r:id="rId3" imgW="5562600" imgH="698500" progId="Word.Document.8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xmlns="" id="{5996E71F-96E3-4FB8-9C65-C4213C6EC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3239"/>
                        <a:ext cx="76581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042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manipulation </a:t>
            </a:r>
          </a:p>
          <a:p>
            <a:pPr lvl="1"/>
            <a:r>
              <a:rPr lang="en-US" dirty="0"/>
              <a:t>Typical manipulation attack occurs during database login</a:t>
            </a:r>
          </a:p>
          <a:p>
            <a:r>
              <a:rPr lang="en-US" dirty="0"/>
              <a:t>Code injection</a:t>
            </a:r>
          </a:p>
          <a:p>
            <a:pPr lvl="1"/>
            <a:r>
              <a:rPr lang="en-US" dirty="0"/>
              <a:t>Add additional SQL statements or commands that are then processed</a:t>
            </a:r>
          </a:p>
          <a:p>
            <a:r>
              <a:rPr lang="en-US" dirty="0"/>
              <a:t>Function call injection</a:t>
            </a:r>
          </a:p>
          <a:p>
            <a:pPr lvl="1"/>
            <a:r>
              <a:rPr lang="en-US" dirty="0"/>
              <a:t>Database or operating system function call inserted into vulnerable SQL statement to manipulate data or make a privileged system call</a:t>
            </a:r>
          </a:p>
        </p:txBody>
      </p:sp>
    </p:spTree>
    <p:extLst>
      <p:ext uri="{BB962C8B-B14F-4D97-AF65-F5344CB8AC3E}">
        <p14:creationId xmlns:p14="http://schemas.microsoft.com/office/powerpoint/2010/main" val="39045586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Associated with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fingerprinting (the type of database)</a:t>
            </a:r>
          </a:p>
          <a:p>
            <a:r>
              <a:rPr lang="en-US" dirty="0"/>
              <a:t>Denial of service (flood the server)</a:t>
            </a:r>
          </a:p>
          <a:p>
            <a:r>
              <a:rPr lang="en-US" dirty="0"/>
              <a:t>Bypassing authentication</a:t>
            </a:r>
          </a:p>
          <a:p>
            <a:r>
              <a:rPr lang="en-US" dirty="0"/>
              <a:t>Identifying injectable parameters</a:t>
            </a:r>
          </a:p>
          <a:p>
            <a:r>
              <a:rPr lang="en-US" dirty="0"/>
              <a:t>Executing remote commands</a:t>
            </a:r>
          </a:p>
          <a:p>
            <a:r>
              <a:rPr lang="en-US" dirty="0"/>
              <a:t>Performing 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19989237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294687" cy="4572000"/>
          </a:xfrm>
        </p:spPr>
        <p:txBody>
          <a:bodyPr/>
          <a:lstStyle/>
          <a:p>
            <a:r>
              <a:rPr lang="en-US" dirty="0"/>
              <a:t>Bind variables (using parameterized statements)</a:t>
            </a:r>
          </a:p>
          <a:p>
            <a:pPr lvl="1"/>
            <a:r>
              <a:rPr lang="en-US" dirty="0"/>
              <a:t>Protects against injection attacks</a:t>
            </a:r>
          </a:p>
          <a:p>
            <a:pPr lvl="1"/>
            <a:r>
              <a:rPr lang="en-US" dirty="0"/>
              <a:t>Improves performance</a:t>
            </a:r>
          </a:p>
          <a:p>
            <a:r>
              <a:rPr lang="en-US" dirty="0"/>
              <a:t>Filtering input (input validation)</a:t>
            </a:r>
          </a:p>
          <a:p>
            <a:pPr lvl="1"/>
            <a:r>
              <a:rPr lang="en-US" dirty="0"/>
              <a:t>Remove escape characters from input strings</a:t>
            </a:r>
          </a:p>
          <a:p>
            <a:pPr lvl="1"/>
            <a:r>
              <a:rPr lang="en-US" dirty="0"/>
              <a:t>Escape characters can be used to inject manipulation </a:t>
            </a:r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3568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Encryption  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converts data into cyphertext</a:t>
            </a:r>
          </a:p>
          <a:p>
            <a:pPr lvl="1"/>
            <a:r>
              <a:rPr lang="en-US" dirty="0"/>
              <a:t>Performed by applying an encryption algorithm</a:t>
            </a:r>
            <a:r>
              <a:rPr lang="en-US" b="1" dirty="0"/>
              <a:t> </a:t>
            </a:r>
            <a:r>
              <a:rPr lang="en-US" dirty="0"/>
              <a:t>to data using a prespecified encryption key</a:t>
            </a:r>
          </a:p>
          <a:p>
            <a:pPr lvl="1"/>
            <a:r>
              <a:rPr lang="en-US" dirty="0"/>
              <a:t>Resulting data must be decrypted</a:t>
            </a:r>
            <a:r>
              <a:rPr lang="en-US" b="1" dirty="0"/>
              <a:t> </a:t>
            </a:r>
            <a:r>
              <a:rPr lang="en-US" dirty="0"/>
              <a:t>using a decryption key to recover original data</a:t>
            </a:r>
          </a:p>
          <a:p>
            <a:r>
              <a:rPr lang="en-US" altLang="en-US" dirty="0"/>
              <a:t>Data Encryption Standard (DES)</a:t>
            </a:r>
          </a:p>
          <a:p>
            <a:pPr lvl="1"/>
            <a:r>
              <a:rPr lang="en-US" altLang="en-US" dirty="0"/>
              <a:t>Developed by the U.S. Government for use by the general public</a:t>
            </a:r>
          </a:p>
          <a:p>
            <a:r>
              <a:rPr lang="en-US" altLang="en-US" dirty="0"/>
              <a:t>Advanced Encryption Standard (AES)</a:t>
            </a:r>
          </a:p>
          <a:p>
            <a:pPr lvl="1"/>
            <a:r>
              <a:rPr lang="en-US" altLang="en-US" dirty="0"/>
              <a:t>More difficult to crack</a:t>
            </a: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key algorithms</a:t>
            </a:r>
          </a:p>
          <a:p>
            <a:pPr lvl="1"/>
            <a:r>
              <a:rPr lang="en-US" altLang="en-US" dirty="0"/>
              <a:t>Also called secret key algorithms</a:t>
            </a:r>
          </a:p>
          <a:p>
            <a:pPr lvl="1"/>
            <a:r>
              <a:rPr lang="en-US" altLang="en-US" dirty="0"/>
              <a:t>Need for sharing the secret key</a:t>
            </a:r>
          </a:p>
          <a:p>
            <a:pPr lvl="2"/>
            <a:r>
              <a:rPr lang="en-US" altLang="en-US" dirty="0"/>
              <a:t>Can apply some function to a user-supplied password string at both sender and receiver</a:t>
            </a:r>
          </a:p>
          <a:p>
            <a:r>
              <a:rPr lang="en-US" altLang="en-US" dirty="0"/>
              <a:t>Public (asymmetric) key encryption</a:t>
            </a:r>
          </a:p>
          <a:p>
            <a:pPr lvl="1"/>
            <a:r>
              <a:rPr lang="en-US" altLang="en-US" dirty="0"/>
              <a:t>Involves public key and private key</a:t>
            </a:r>
          </a:p>
          <a:p>
            <a:pPr lvl="1"/>
            <a:r>
              <a:rPr lang="en-US" altLang="en-US" dirty="0"/>
              <a:t>Private key is not transmitted</a:t>
            </a:r>
          </a:p>
          <a:p>
            <a:pPr lvl="1"/>
            <a:r>
              <a:rPr lang="en-US" altLang="en-US" dirty="0"/>
              <a:t>Two keys related mathematically</a:t>
            </a:r>
          </a:p>
          <a:p>
            <a:pPr lvl="2"/>
            <a:r>
              <a:rPr lang="en-US" altLang="en-US" dirty="0"/>
              <a:t>Very difficult to derive private key from public key</a:t>
            </a:r>
          </a:p>
        </p:txBody>
      </p:sp>
    </p:spTree>
    <p:extLst>
      <p:ext uri="{BB962C8B-B14F-4D97-AF65-F5344CB8AC3E}">
        <p14:creationId xmlns:p14="http://schemas.microsoft.com/office/powerpoint/2010/main" val="26153219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Public (asymmetric) key encryption steps</a:t>
            </a:r>
          </a:p>
          <a:p>
            <a:pPr lvl="1"/>
            <a:r>
              <a:rPr lang="en-US" dirty="0"/>
              <a:t>Each user generates a pair of keys to be used for encryption and decryption of messages</a:t>
            </a:r>
          </a:p>
          <a:p>
            <a:pPr lvl="1"/>
            <a:r>
              <a:rPr lang="en-US" dirty="0"/>
              <a:t>Each user places public key in a public register or other accessible file</a:t>
            </a:r>
          </a:p>
          <a:p>
            <a:pPr lvl="2"/>
            <a:r>
              <a:rPr lang="en-US" dirty="0"/>
              <a:t>Keeps companion key private</a:t>
            </a:r>
          </a:p>
          <a:p>
            <a:pPr lvl="1"/>
            <a:r>
              <a:rPr lang="en-US" altLang="en-US" dirty="0"/>
              <a:t>Sender encrypts message using receiver’s public key</a:t>
            </a:r>
          </a:p>
          <a:p>
            <a:pPr lvl="1"/>
            <a:r>
              <a:rPr lang="en-US" altLang="en-US" dirty="0"/>
              <a:t>Receiver decrypts message using receiver’s private key</a:t>
            </a:r>
          </a:p>
          <a:p>
            <a:r>
              <a:rPr lang="en-US" altLang="en-US" dirty="0"/>
              <a:t>RSA public key encryption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87219664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Privacy </a:t>
            </a:r>
            <a:r>
              <a:rPr lang="en-US" altLang="en-US" dirty="0"/>
              <a:t>Issues and Preservation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Growing challenge for database security</a:t>
            </a:r>
          </a:p>
          <a:p>
            <a:r>
              <a:rPr lang="en-US" altLang="en-US" dirty="0"/>
              <a:t>Limit performing large-scale mining and analysis</a:t>
            </a:r>
          </a:p>
          <a:p>
            <a:r>
              <a:rPr lang="en-US" altLang="en-US" dirty="0"/>
              <a:t>Central warehouses for vital information</a:t>
            </a:r>
          </a:p>
          <a:p>
            <a:pPr lvl="1"/>
            <a:r>
              <a:rPr lang="en-US" altLang="en-US" dirty="0"/>
              <a:t>Violating security could expose all data</a:t>
            </a:r>
          </a:p>
          <a:p>
            <a:r>
              <a:rPr lang="en-US" altLang="en-US" dirty="0"/>
              <a:t>Distributed data mining algorithms</a:t>
            </a:r>
          </a:p>
          <a:p>
            <a:r>
              <a:rPr lang="en-US" altLang="en-US" dirty="0"/>
              <a:t>Remove identity information in released data</a:t>
            </a:r>
          </a:p>
          <a:p>
            <a:r>
              <a:rPr lang="en-US" altLang="en-US" b="1" i="1" dirty="0"/>
              <a:t>Inject noise into the data</a:t>
            </a:r>
          </a:p>
          <a:p>
            <a:pPr lvl="1"/>
            <a:r>
              <a:rPr lang="en-US" altLang="en-US" dirty="0"/>
              <a:t>Must be able to estimate errors introduced</a:t>
            </a: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</a:t>
            </a:r>
            <a:r>
              <a:rPr lang="en-US" altLang="en-US" dirty="0"/>
              <a:t>Security </a:t>
            </a:r>
            <a:r>
              <a:rPr lang="en-US" altLang="en-US" dirty="0" smtClean="0"/>
              <a:t>Issues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works as part of a network of services</a:t>
            </a:r>
          </a:p>
          <a:p>
            <a:pPr lvl="1"/>
            <a:r>
              <a:rPr lang="en-US" dirty="0"/>
              <a:t>Applications, Web servers, firewalls, SSL terminators, and security monitoring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Attack can come from anywhere</a:t>
            </a:r>
            <a:endParaRPr lang="en-US" dirty="0"/>
          </a:p>
          <a:p>
            <a:r>
              <a:rPr lang="en-US" altLang="en-US" dirty="0"/>
              <a:t>Types of database control measures</a:t>
            </a:r>
          </a:p>
          <a:p>
            <a:pPr lvl="1"/>
            <a:r>
              <a:rPr lang="en-US" altLang="en-US" dirty="0"/>
              <a:t>Access control</a:t>
            </a:r>
          </a:p>
          <a:p>
            <a:pPr lvl="1"/>
            <a:r>
              <a:rPr lang="en-US" dirty="0"/>
              <a:t>Inference control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Encryption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895672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Validation Challenges</a:t>
            </a:r>
          </a:p>
          <a:p>
            <a:pPr lvl="1"/>
            <a:r>
              <a:rPr lang="en-US" dirty="0" smtClean="0"/>
              <a:t>When you get response from system, can security information leak?</a:t>
            </a:r>
          </a:p>
          <a:p>
            <a:r>
              <a:rPr lang="en-US" dirty="0" smtClean="0"/>
              <a:t>Just like you validate inputs to avoid SQL injection</a:t>
            </a:r>
          </a:p>
          <a:p>
            <a:pPr lvl="1"/>
            <a:r>
              <a:rPr lang="en-US" dirty="0" smtClean="0"/>
              <a:t>Validate outputs to avoid display of schema information</a:t>
            </a:r>
          </a:p>
          <a:p>
            <a:pPr lvl="1"/>
            <a:r>
              <a:rPr lang="en-US" dirty="0" smtClean="0"/>
              <a:t>Watch field values, some times they release </a:t>
            </a:r>
            <a:r>
              <a:rPr lang="en-US" dirty="0" err="1" smtClean="0"/>
              <a:t>informatmation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51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security is a serious challenge</a:t>
            </a:r>
          </a:p>
          <a:p>
            <a:r>
              <a:rPr lang="en-US" dirty="0" smtClean="0"/>
              <a:t>Ground is not level</a:t>
            </a:r>
          </a:p>
          <a:p>
            <a:pPr lvl="1"/>
            <a:r>
              <a:rPr lang="en-US" dirty="0" smtClean="0"/>
              <a:t>Attack needs to succeed in 1</a:t>
            </a:r>
          </a:p>
          <a:p>
            <a:pPr lvl="1"/>
            <a:r>
              <a:rPr lang="en-US" dirty="0" smtClean="0"/>
              <a:t>Defender must succeed in all</a:t>
            </a:r>
          </a:p>
          <a:p>
            <a:r>
              <a:rPr lang="en-US" dirty="0" smtClean="0"/>
              <a:t>U may not be able to defend all</a:t>
            </a:r>
          </a:p>
          <a:p>
            <a:pPr lvl="1"/>
            <a:r>
              <a:rPr lang="en-US" dirty="0" smtClean="0"/>
              <a:t>But be aware of the possibilities and costs involved</a:t>
            </a:r>
          </a:p>
          <a:p>
            <a:pPr lvl="1"/>
            <a:r>
              <a:rPr lang="en-US" dirty="0" smtClean="0"/>
              <a:t>Database may be a small component of the system</a:t>
            </a:r>
          </a:p>
          <a:p>
            <a:r>
              <a:rPr lang="en-US" dirty="0" smtClean="0"/>
              <a:t>Analyze using DREAD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6396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DREAD</a:t>
            </a:r>
          </a:p>
          <a:p>
            <a:r>
              <a:rPr lang="en-US" dirty="0" smtClean="0"/>
              <a:t>For each attackable asset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amage – how bad would an attack be?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eproducibility – how easy is it to reproduce the attack?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xploitability – how much work is it to launch the attack?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ffected users – how many people will be impacted?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iscoverability – how easy is it to discover the threat?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989877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</a:t>
            </a:r>
            <a:r>
              <a:rPr lang="en-US" altLang="en-US" dirty="0"/>
              <a:t>Security </a:t>
            </a:r>
            <a:r>
              <a:rPr lang="en-US" altLang="en-US" dirty="0" smtClean="0"/>
              <a:t>Issues - Mechanisms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Discretionary security mechanisms</a:t>
            </a:r>
          </a:p>
          <a:p>
            <a:pPr lvl="1"/>
            <a:r>
              <a:rPr lang="en-US" dirty="0"/>
              <a:t>Used to grant privileges to users</a:t>
            </a:r>
          </a:p>
          <a:p>
            <a:r>
              <a:rPr lang="en-US" altLang="en-US" dirty="0"/>
              <a:t>Mandatory security mechanisms</a:t>
            </a:r>
          </a:p>
          <a:p>
            <a:pPr lvl="1"/>
            <a:r>
              <a:rPr lang="en-US" altLang="en-US" dirty="0"/>
              <a:t>Classify data and users into various security classes</a:t>
            </a:r>
          </a:p>
          <a:p>
            <a:pPr lvl="1"/>
            <a:r>
              <a:rPr lang="en-US" altLang="en-US" dirty="0"/>
              <a:t>Implement security policy</a:t>
            </a:r>
          </a:p>
          <a:p>
            <a:r>
              <a:rPr lang="en-US" altLang="en-US" dirty="0"/>
              <a:t>Role-based </a:t>
            </a:r>
            <a:r>
              <a:rPr lang="en-US" altLang="en-US" dirty="0" smtClean="0"/>
              <a:t>security</a:t>
            </a:r>
          </a:p>
          <a:p>
            <a:pPr lvl="1"/>
            <a:r>
              <a:rPr lang="en-US" altLang="en-US" dirty="0" smtClean="0"/>
              <a:t>Have individuals/ systems assigned roles</a:t>
            </a: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99494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Measures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measures</a:t>
            </a:r>
          </a:p>
          <a:p>
            <a:pPr lvl="1"/>
            <a:r>
              <a:rPr lang="en-US" dirty="0"/>
              <a:t>Access control</a:t>
            </a:r>
          </a:p>
          <a:p>
            <a:pPr lvl="2"/>
            <a:r>
              <a:rPr lang="en-US" dirty="0"/>
              <a:t>Handled by creating user accounts and passwords</a:t>
            </a:r>
          </a:p>
          <a:p>
            <a:pPr lvl="1"/>
            <a:r>
              <a:rPr lang="en-US" dirty="0"/>
              <a:t>Inference </a:t>
            </a:r>
            <a:r>
              <a:rPr lang="en-US" dirty="0" smtClean="0"/>
              <a:t>control</a:t>
            </a:r>
            <a:endParaRPr lang="en-US" dirty="0"/>
          </a:p>
          <a:p>
            <a:pPr lvl="2"/>
            <a:r>
              <a:rPr lang="en-US" dirty="0"/>
              <a:t>Must ensure information about individuals cannot be accessed</a:t>
            </a:r>
          </a:p>
          <a:p>
            <a:pPr lvl="1"/>
            <a:r>
              <a:rPr lang="en-US" dirty="0"/>
              <a:t>Flow control</a:t>
            </a:r>
          </a:p>
          <a:p>
            <a:pPr lvl="2"/>
            <a:r>
              <a:rPr lang="en-US" dirty="0"/>
              <a:t>Prevents information from flowing to unauthorized users</a:t>
            </a:r>
          </a:p>
          <a:p>
            <a:pPr lvl="1"/>
            <a:r>
              <a:rPr lang="en-US" dirty="0"/>
              <a:t>Data encryption</a:t>
            </a:r>
          </a:p>
          <a:p>
            <a:pPr lvl="2"/>
            <a:r>
              <a:rPr lang="en-US" altLang="en-US" dirty="0"/>
              <a:t>Used to protect sensitive transmitted data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47402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 and the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administrator (DBA)</a:t>
            </a:r>
          </a:p>
          <a:p>
            <a:pPr lvl="1"/>
            <a:r>
              <a:rPr lang="en-US" dirty="0"/>
              <a:t>Central authority for administering database system</a:t>
            </a:r>
          </a:p>
          <a:p>
            <a:pPr lvl="1"/>
            <a:r>
              <a:rPr lang="en-US" dirty="0"/>
              <a:t>Superuser or system account</a:t>
            </a:r>
          </a:p>
          <a:p>
            <a:r>
              <a:rPr lang="en-US" dirty="0"/>
              <a:t>DBA-privileged commands</a:t>
            </a:r>
          </a:p>
          <a:p>
            <a:pPr lvl="1"/>
            <a:r>
              <a:rPr lang="en-US" dirty="0"/>
              <a:t>Account creation</a:t>
            </a:r>
          </a:p>
          <a:p>
            <a:pPr lvl="1"/>
            <a:r>
              <a:rPr lang="en-US" dirty="0"/>
              <a:t>Privilege granting</a:t>
            </a:r>
          </a:p>
          <a:p>
            <a:pPr lvl="1"/>
            <a:r>
              <a:rPr lang="en-US" dirty="0"/>
              <a:t>Privilege revocation</a:t>
            </a:r>
          </a:p>
          <a:p>
            <a:pPr lvl="1"/>
            <a:r>
              <a:rPr lang="en-US" dirty="0"/>
              <a:t>Security level assignment</a:t>
            </a:r>
          </a:p>
        </p:txBody>
      </p:sp>
    </p:spTree>
    <p:extLst>
      <p:ext uri="{BB962C8B-B14F-4D97-AF65-F5344CB8AC3E}">
        <p14:creationId xmlns:p14="http://schemas.microsoft.com/office/powerpoint/2010/main" val="15445527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Control, User Accounts, and Database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must log in using assigned username and password</a:t>
            </a:r>
          </a:p>
          <a:p>
            <a:r>
              <a:rPr lang="en-US" dirty="0"/>
              <a:t>Login session</a:t>
            </a:r>
          </a:p>
          <a:p>
            <a:pPr lvl="1"/>
            <a:r>
              <a:rPr lang="en-US" dirty="0"/>
              <a:t>Sequence of database operations by a certain user</a:t>
            </a:r>
          </a:p>
          <a:p>
            <a:pPr lvl="1"/>
            <a:r>
              <a:rPr lang="en-US" dirty="0"/>
              <a:t>Recorded in system log</a:t>
            </a:r>
          </a:p>
          <a:p>
            <a:r>
              <a:rPr lang="en-US" dirty="0"/>
              <a:t>Database audit</a:t>
            </a:r>
          </a:p>
          <a:p>
            <a:pPr lvl="1"/>
            <a:r>
              <a:rPr lang="en-US" dirty="0"/>
              <a:t>Reviewing log to examine all accesses and operations applied during a certain time period</a:t>
            </a:r>
          </a:p>
        </p:txBody>
      </p:sp>
    </p:spTree>
    <p:extLst>
      <p:ext uri="{BB962C8B-B14F-4D97-AF65-F5344CB8AC3E}">
        <p14:creationId xmlns:p14="http://schemas.microsoft.com/office/powerpoint/2010/main" val="41295965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Types of Disclosures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dirty="0"/>
              <a:t>Sensitivity of data: a measure of the importance assigned to the data</a:t>
            </a:r>
          </a:p>
          <a:p>
            <a:pPr lvl="1"/>
            <a:r>
              <a:rPr lang="en-US" dirty="0"/>
              <a:t>Inherently sensitive (e.g., health info, grades)</a:t>
            </a:r>
          </a:p>
          <a:p>
            <a:pPr lvl="1"/>
            <a:r>
              <a:rPr lang="en-US" dirty="0"/>
              <a:t>From a sensitive source (e.g., an informer)</a:t>
            </a:r>
          </a:p>
          <a:p>
            <a:pPr lvl="1"/>
            <a:r>
              <a:rPr lang="en-US" dirty="0"/>
              <a:t>Declared sensitive</a:t>
            </a:r>
          </a:p>
          <a:p>
            <a:pPr lvl="1"/>
            <a:r>
              <a:rPr lang="en-US" dirty="0"/>
              <a:t>A sensitive attribute or sensitive record (e.g., grade)</a:t>
            </a:r>
          </a:p>
          <a:p>
            <a:pPr lvl="1"/>
            <a:r>
              <a:rPr lang="en-US" dirty="0"/>
              <a:t>Sensitivity in relation to previously disclosed data</a:t>
            </a:r>
          </a:p>
        </p:txBody>
      </p:sp>
    </p:spTree>
    <p:extLst>
      <p:ext uri="{BB962C8B-B14F-4D97-AF65-F5344CB8AC3E}">
        <p14:creationId xmlns:p14="http://schemas.microsoft.com/office/powerpoint/2010/main" val="12701156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and </a:t>
            </a:r>
            <a:r>
              <a:rPr lang="en-US" dirty="0" smtClean="0"/>
              <a:t>Disclosures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in deciding whether it is safe to reveal the data</a:t>
            </a:r>
          </a:p>
          <a:p>
            <a:pPr lvl="1"/>
            <a:r>
              <a:rPr lang="en-US" dirty="0"/>
              <a:t>Data availability</a:t>
            </a:r>
          </a:p>
          <a:p>
            <a:pPr lvl="2"/>
            <a:r>
              <a:rPr lang="en-US" dirty="0"/>
              <a:t>Not available when being updated</a:t>
            </a:r>
          </a:p>
          <a:p>
            <a:pPr lvl="1"/>
            <a:r>
              <a:rPr lang="en-US" dirty="0"/>
              <a:t>Access acceptability</a:t>
            </a:r>
          </a:p>
          <a:p>
            <a:pPr lvl="2"/>
            <a:r>
              <a:rPr lang="en-US" dirty="0"/>
              <a:t>Authorized users?</a:t>
            </a:r>
          </a:p>
          <a:p>
            <a:pPr lvl="1"/>
            <a:r>
              <a:rPr lang="en-US" dirty="0"/>
              <a:t>Authenticity assurance</a:t>
            </a:r>
          </a:p>
          <a:p>
            <a:pPr lvl="2"/>
            <a:r>
              <a:rPr lang="en-US" dirty="0"/>
              <a:t>External characteristics of the user</a:t>
            </a:r>
          </a:p>
          <a:p>
            <a:pPr lvl="2"/>
            <a:r>
              <a:rPr lang="en-US" dirty="0"/>
              <a:t>Example: access allowed </a:t>
            </a:r>
            <a:r>
              <a:rPr lang="en-US" i="1" dirty="0"/>
              <a:t>during working hours</a:t>
            </a:r>
          </a:p>
        </p:txBody>
      </p:sp>
    </p:spTree>
    <p:extLst>
      <p:ext uri="{BB962C8B-B14F-4D97-AF65-F5344CB8AC3E}">
        <p14:creationId xmlns:p14="http://schemas.microsoft.com/office/powerpoint/2010/main" val="333706140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3986</TotalTime>
  <Words>1373</Words>
  <Application>Microsoft Office PowerPoint</Application>
  <PresentationFormat>Letter Paper (8.5x11 in)</PresentationFormat>
  <Paragraphs>247</Paragraphs>
  <Slides>32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MS PGothic</vt:lpstr>
      <vt:lpstr>Arial</vt:lpstr>
      <vt:lpstr>Courier New</vt:lpstr>
      <vt:lpstr>Tahoma</vt:lpstr>
      <vt:lpstr>Wingdings</vt:lpstr>
      <vt:lpstr>Blends</vt:lpstr>
      <vt:lpstr>Document</vt:lpstr>
      <vt:lpstr>PowerPoint Presentation</vt:lpstr>
      <vt:lpstr> Database Security Issues</vt:lpstr>
      <vt:lpstr>Database Security Issues</vt:lpstr>
      <vt:lpstr>Database Security Issues - Mechanisms</vt:lpstr>
      <vt:lpstr>Control Measures</vt:lpstr>
      <vt:lpstr>Database Security and the DBA</vt:lpstr>
      <vt:lpstr>Access Control, User Accounts, and Database Audits</vt:lpstr>
      <vt:lpstr>Sensitive Data and Types of Disclosures</vt:lpstr>
      <vt:lpstr>Sensitive Data and Disclosures </vt:lpstr>
      <vt:lpstr>Sensitive Data and  Disclosures</vt:lpstr>
      <vt:lpstr>Information Security vs Privacy</vt:lpstr>
      <vt:lpstr>Discretionary Access Control (DAC) Granting and Revoking Privileges</vt:lpstr>
      <vt:lpstr>Simple GRANT Syntax</vt:lpstr>
      <vt:lpstr>Mandatory Access Control and Role-Based Access Control - Multilevel Security</vt:lpstr>
      <vt:lpstr>Mandatory Access Control and Role-Based Access Control</vt:lpstr>
      <vt:lpstr>Role-Based Access Control</vt:lpstr>
      <vt:lpstr>Label-Based Security and Row-Level Access Control</vt:lpstr>
      <vt:lpstr>Access Control Web/ Mobile Apps</vt:lpstr>
      <vt:lpstr>SQL Injection</vt:lpstr>
      <vt:lpstr>SQL Injection Methods</vt:lpstr>
      <vt:lpstr>Simple SQL injection</vt:lpstr>
      <vt:lpstr>Simple SQL Injection</vt:lpstr>
      <vt:lpstr>SQL Injection Methods</vt:lpstr>
      <vt:lpstr>Risks Associated with SQL Injection</vt:lpstr>
      <vt:lpstr>Protection Techniques</vt:lpstr>
      <vt:lpstr>Encryption  </vt:lpstr>
      <vt:lpstr>Encryption  </vt:lpstr>
      <vt:lpstr>Encryption  </vt:lpstr>
      <vt:lpstr>Privacy Issues and Preservation</vt:lpstr>
      <vt:lpstr>Third Party Challenges</vt:lpstr>
      <vt:lpstr>Overall</vt:lpstr>
      <vt:lpstr>Overall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Nyubiri</dc:creator>
  <cp:keywords/>
  <dc:description/>
  <cp:lastModifiedBy>Nyubiri</cp:lastModifiedBy>
  <cp:revision>334</cp:revision>
  <cp:lastPrinted>2001-11-04T00:51:13Z</cp:lastPrinted>
  <dcterms:created xsi:type="dcterms:W3CDTF">2005-02-25T19:46:41Z</dcterms:created>
  <dcterms:modified xsi:type="dcterms:W3CDTF">2023-11-23T14:41:59Z</dcterms:modified>
  <cp:category/>
</cp:coreProperties>
</file>